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13"/>
  </p:notesMasterIdLst>
  <p:sldIdLst>
    <p:sldId id="260" r:id="rId3"/>
    <p:sldId id="289" r:id="rId4"/>
    <p:sldId id="281" r:id="rId5"/>
    <p:sldId id="282" r:id="rId6"/>
    <p:sldId id="279" r:id="rId7"/>
    <p:sldId id="265" r:id="rId8"/>
    <p:sldId id="278" r:id="rId9"/>
    <p:sldId id="288" r:id="rId10"/>
    <p:sldId id="283" r:id="rId11"/>
    <p:sldId id="286" r:id="rId12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8034" autoAdjust="0"/>
  </p:normalViewPr>
  <p:slideViewPr>
    <p:cSldViewPr snapToObjects="1">
      <p:cViewPr>
        <p:scale>
          <a:sx n="73" d="100"/>
          <a:sy n="73" d="100"/>
        </p:scale>
        <p:origin x="-804" y="-600"/>
      </p:cViewPr>
      <p:guideLst>
        <p:guide orient="horz" pos="384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47DEF-0F6B-41D7-AED3-8B22CEC467CD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96D2B-BDBE-44A6-A295-1E3D3DE5C634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937869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6D2B-BDBE-44A6-A295-1E3D3DE5C634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6D2B-BDBE-44A6-A295-1E3D3DE5C634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6D2B-BDBE-44A6-A295-1E3D3DE5C634}" type="slidenum">
              <a:rPr lang="da-DK" smtClean="0"/>
              <a:pPr/>
              <a:t>4</a:t>
            </a:fld>
            <a:endParaRPr lang="da-D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6D2B-BDBE-44A6-A295-1E3D3DE5C634}" type="slidenum">
              <a:rPr lang="da-DK" smtClean="0"/>
              <a:pPr/>
              <a:t>5</a:t>
            </a:fld>
            <a:endParaRPr lang="da-DK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6D2B-BDBE-44A6-A295-1E3D3DE5C634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6D2B-BDBE-44A6-A295-1E3D3DE5C634}" type="slidenum">
              <a:rPr lang="da-DK" smtClean="0"/>
              <a:pPr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251325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6D2B-BDBE-44A6-A295-1E3D3DE5C634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51325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6D2B-BDBE-44A6-A295-1E3D3DE5C634}" type="slidenum">
              <a:rPr lang="da-DK" smtClean="0"/>
              <a:pPr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251325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6D2B-BDBE-44A6-A295-1E3D3DE5C634}" type="slidenum">
              <a:rPr lang="da-DK" smtClean="0"/>
              <a:pPr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25132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A81B9-1FD0-0542-A275-6E512F59EA90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B8891-0308-5A4D-8D26-8DC2A8B0D26B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8C976-B769-4848-80E5-B43C738F6433}" type="datetimeFigureOut">
              <a:rPr lang="da-DK" smtClean="0"/>
              <a:pPr/>
              <a:t>17-06-2014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96633-4AF2-4425-94F5-4ADCF89A68FD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>
            <a:spLocks/>
          </p:cNvSpPr>
          <p:nvPr/>
        </p:nvSpPr>
        <p:spPr>
          <a:xfrm flipH="1">
            <a:off x="193918" y="1142997"/>
            <a:ext cx="949081" cy="114299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ctangle 8"/>
          <p:cNvSpPr/>
          <p:nvPr/>
        </p:nvSpPr>
        <p:spPr>
          <a:xfrm>
            <a:off x="3048000" y="1143000"/>
            <a:ext cx="766194" cy="1143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ctangle 9"/>
          <p:cNvSpPr/>
          <p:nvPr/>
        </p:nvSpPr>
        <p:spPr>
          <a:xfrm>
            <a:off x="3814194" y="1143000"/>
            <a:ext cx="605406" cy="1143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ctangle 10"/>
          <p:cNvSpPr/>
          <p:nvPr/>
        </p:nvSpPr>
        <p:spPr>
          <a:xfrm>
            <a:off x="2362201" y="1143000"/>
            <a:ext cx="344999" cy="1143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1864803" y="1143001"/>
            <a:ext cx="842397" cy="114299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ectangle 12"/>
          <p:cNvSpPr>
            <a:spLocks/>
          </p:cNvSpPr>
          <p:nvPr/>
        </p:nvSpPr>
        <p:spPr>
          <a:xfrm>
            <a:off x="2133600" y="1143001"/>
            <a:ext cx="232796" cy="114299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Rectangle 13"/>
          <p:cNvSpPr>
            <a:spLocks/>
          </p:cNvSpPr>
          <p:nvPr/>
        </p:nvSpPr>
        <p:spPr>
          <a:xfrm>
            <a:off x="2133600" y="576006"/>
            <a:ext cx="232796" cy="57359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ectangle 15"/>
          <p:cNvSpPr>
            <a:spLocks/>
          </p:cNvSpPr>
          <p:nvPr/>
        </p:nvSpPr>
        <p:spPr>
          <a:xfrm>
            <a:off x="1143000" y="1143001"/>
            <a:ext cx="721803" cy="11429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7" name="Rectangle 16"/>
          <p:cNvSpPr>
            <a:spLocks/>
          </p:cNvSpPr>
          <p:nvPr/>
        </p:nvSpPr>
        <p:spPr>
          <a:xfrm>
            <a:off x="762000" y="1143001"/>
            <a:ext cx="381000" cy="114299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8" name="Rectangle 17"/>
          <p:cNvSpPr>
            <a:spLocks/>
          </p:cNvSpPr>
          <p:nvPr/>
        </p:nvSpPr>
        <p:spPr>
          <a:xfrm>
            <a:off x="914400" y="5"/>
            <a:ext cx="228600" cy="1142992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Rectangle 19"/>
          <p:cNvSpPr>
            <a:spLocks/>
          </p:cNvSpPr>
          <p:nvPr/>
        </p:nvSpPr>
        <p:spPr>
          <a:xfrm>
            <a:off x="4218" y="1143001"/>
            <a:ext cx="344999" cy="114299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1" name="Rectangle 20"/>
          <p:cNvSpPr/>
          <p:nvPr/>
        </p:nvSpPr>
        <p:spPr>
          <a:xfrm>
            <a:off x="2707200" y="1143000"/>
            <a:ext cx="344999" cy="1143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Rectangle 24"/>
          <p:cNvSpPr>
            <a:spLocks/>
          </p:cNvSpPr>
          <p:nvPr/>
        </p:nvSpPr>
        <p:spPr>
          <a:xfrm>
            <a:off x="112201" y="2286000"/>
            <a:ext cx="56999" cy="114299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Rectangle 25"/>
          <p:cNvSpPr/>
          <p:nvPr/>
        </p:nvSpPr>
        <p:spPr>
          <a:xfrm>
            <a:off x="2707200" y="1143000"/>
            <a:ext cx="344999" cy="1143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Rectangle 26"/>
          <p:cNvSpPr/>
          <p:nvPr/>
        </p:nvSpPr>
        <p:spPr>
          <a:xfrm>
            <a:off x="2707200" y="576006"/>
            <a:ext cx="344999" cy="56699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Rectangle 27"/>
          <p:cNvSpPr/>
          <p:nvPr/>
        </p:nvSpPr>
        <p:spPr>
          <a:xfrm>
            <a:off x="3052199" y="576006"/>
            <a:ext cx="761995" cy="5669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Rectangle 28"/>
          <p:cNvSpPr/>
          <p:nvPr/>
        </p:nvSpPr>
        <p:spPr>
          <a:xfrm>
            <a:off x="3721200" y="576006"/>
            <a:ext cx="92994" cy="566995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30" name="Rectangle 29"/>
          <p:cNvSpPr>
            <a:spLocks/>
          </p:cNvSpPr>
          <p:nvPr/>
        </p:nvSpPr>
        <p:spPr>
          <a:xfrm>
            <a:off x="1143000" y="0"/>
            <a:ext cx="721803" cy="1142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2" name="Rectangle 31"/>
          <p:cNvSpPr>
            <a:spLocks/>
          </p:cNvSpPr>
          <p:nvPr/>
        </p:nvSpPr>
        <p:spPr>
          <a:xfrm>
            <a:off x="493199" y="576006"/>
            <a:ext cx="304800" cy="56699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3" name="Rectangle 32"/>
          <p:cNvSpPr>
            <a:spLocks/>
          </p:cNvSpPr>
          <p:nvPr/>
        </p:nvSpPr>
        <p:spPr>
          <a:xfrm flipH="1">
            <a:off x="447479" y="4"/>
            <a:ext cx="45719" cy="1142993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Rectangle 34"/>
          <p:cNvSpPr>
            <a:spLocks/>
          </p:cNvSpPr>
          <p:nvPr/>
        </p:nvSpPr>
        <p:spPr>
          <a:xfrm flipH="1">
            <a:off x="493199" y="1143003"/>
            <a:ext cx="304800" cy="5669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6" name="Rectangle 35"/>
          <p:cNvSpPr>
            <a:spLocks/>
          </p:cNvSpPr>
          <p:nvPr/>
        </p:nvSpPr>
        <p:spPr>
          <a:xfrm flipH="1">
            <a:off x="385216" y="1143003"/>
            <a:ext cx="62263" cy="566997"/>
          </a:xfrm>
          <a:prstGeom prst="rect">
            <a:avLst/>
          </a:prstGeom>
          <a:solidFill>
            <a:srgbClr val="A7AF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7" name="Rectangle 36"/>
          <p:cNvSpPr>
            <a:spLocks/>
          </p:cNvSpPr>
          <p:nvPr/>
        </p:nvSpPr>
        <p:spPr>
          <a:xfrm flipH="1">
            <a:off x="385216" y="576006"/>
            <a:ext cx="62263" cy="566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Rectangle 37"/>
          <p:cNvSpPr>
            <a:spLocks/>
          </p:cNvSpPr>
          <p:nvPr/>
        </p:nvSpPr>
        <p:spPr>
          <a:xfrm flipH="1">
            <a:off x="120608" y="4"/>
            <a:ext cx="268159" cy="11429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Rectangle 40"/>
          <p:cNvSpPr/>
          <p:nvPr/>
        </p:nvSpPr>
        <p:spPr>
          <a:xfrm>
            <a:off x="3721200" y="1143000"/>
            <a:ext cx="92994" cy="11495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2" name="Rectangle 41"/>
          <p:cNvSpPr/>
          <p:nvPr/>
        </p:nvSpPr>
        <p:spPr>
          <a:xfrm>
            <a:off x="3581400" y="1143000"/>
            <a:ext cx="139798" cy="114959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4" name="Rectangle 43"/>
          <p:cNvSpPr>
            <a:spLocks/>
          </p:cNvSpPr>
          <p:nvPr/>
        </p:nvSpPr>
        <p:spPr>
          <a:xfrm>
            <a:off x="4479898" y="1718998"/>
            <a:ext cx="120596" cy="5735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5" name="Rectangle 44"/>
          <p:cNvSpPr>
            <a:spLocks/>
          </p:cNvSpPr>
          <p:nvPr/>
        </p:nvSpPr>
        <p:spPr>
          <a:xfrm>
            <a:off x="4479898" y="2292595"/>
            <a:ext cx="120596" cy="57359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6" name="Rectangle 45"/>
          <p:cNvSpPr>
            <a:spLocks/>
          </p:cNvSpPr>
          <p:nvPr/>
        </p:nvSpPr>
        <p:spPr>
          <a:xfrm>
            <a:off x="4648200" y="1718998"/>
            <a:ext cx="300596" cy="5735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7" name="Rectangle 46"/>
          <p:cNvSpPr>
            <a:spLocks/>
          </p:cNvSpPr>
          <p:nvPr/>
        </p:nvSpPr>
        <p:spPr>
          <a:xfrm>
            <a:off x="4648200" y="2292595"/>
            <a:ext cx="300596" cy="57359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8" name="Rectangle 47"/>
          <p:cNvSpPr>
            <a:spLocks/>
          </p:cNvSpPr>
          <p:nvPr/>
        </p:nvSpPr>
        <p:spPr>
          <a:xfrm>
            <a:off x="0" y="2286001"/>
            <a:ext cx="9148218" cy="460558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9" name="Rectangle 38"/>
          <p:cNvSpPr>
            <a:spLocks/>
          </p:cNvSpPr>
          <p:nvPr/>
        </p:nvSpPr>
        <p:spPr>
          <a:xfrm flipH="1">
            <a:off x="120608" y="1143001"/>
            <a:ext cx="268160" cy="574858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4" name="TextBox 53"/>
          <p:cNvSpPr txBox="1"/>
          <p:nvPr/>
        </p:nvSpPr>
        <p:spPr>
          <a:xfrm>
            <a:off x="685800" y="2961382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sz="3200" dirty="0">
              <a:solidFill>
                <a:schemeClr val="bg1"/>
              </a:solidFill>
              <a:latin typeface="Arial Bold"/>
              <a:cs typeface="Arial Bold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54688" y="5954179"/>
            <a:ext cx="87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err="1" smtClean="0">
                <a:solidFill>
                  <a:srgbClr val="FFFFFF"/>
                </a:solidFill>
                <a:latin typeface="Arial Bold"/>
                <a:cs typeface="Arial Bold"/>
              </a:rPr>
              <a:t>Рене</a:t>
            </a:r>
            <a:r>
              <a:rPr lang="uk-UA" sz="1400" dirty="0" smtClean="0">
                <a:solidFill>
                  <a:srgbClr val="FFFFFF"/>
                </a:solidFill>
                <a:latin typeface="Arial Bold"/>
                <a:cs typeface="Arial Bold"/>
              </a:rPr>
              <a:t> </a:t>
            </a:r>
            <a:r>
              <a:rPr lang="uk-UA" sz="1400" dirty="0" err="1" smtClean="0">
                <a:solidFill>
                  <a:srgbClr val="FFFFFF"/>
                </a:solidFill>
                <a:latin typeface="Arial Bold"/>
                <a:cs typeface="Arial Bold"/>
              </a:rPr>
              <a:t>Нордін</a:t>
            </a:r>
            <a:r>
              <a:rPr lang="uk-UA" sz="1400" dirty="0" smtClean="0">
                <a:solidFill>
                  <a:srgbClr val="FFFFFF"/>
                </a:solidFill>
                <a:latin typeface="Arial Bold"/>
                <a:cs typeface="Arial Bold"/>
              </a:rPr>
              <a:t> Блок, менеджер проектів, експерт у галузі професійної освіти</a:t>
            </a:r>
            <a:endParaRPr lang="da-DK" sz="1400" dirty="0" smtClean="0">
              <a:solidFill>
                <a:srgbClr val="FFFFFF"/>
              </a:solidFill>
              <a:latin typeface="Arial Bold"/>
              <a:cs typeface="Arial Bold"/>
            </a:endParaRPr>
          </a:p>
          <a:p>
            <a:r>
              <a:rPr lang="uk-UA" sz="1400" dirty="0" smtClean="0">
                <a:solidFill>
                  <a:srgbClr val="FFFFFF"/>
                </a:solidFill>
                <a:latin typeface="Arial Bold"/>
                <a:cs typeface="Arial Bold"/>
              </a:rPr>
              <a:t>Національний центр розвитку професійної освіти і навчання, університетський коледж Метрополітен</a:t>
            </a:r>
            <a:endParaRPr lang="da-DK" sz="1400" dirty="0">
              <a:solidFill>
                <a:srgbClr val="FFFFFF"/>
              </a:solidFill>
              <a:latin typeface="Arial Bold"/>
              <a:cs typeface="Arial Bold"/>
            </a:endParaRPr>
          </a:p>
        </p:txBody>
      </p:sp>
      <p:sp>
        <p:nvSpPr>
          <p:cNvPr id="56" name="Rectangle 55"/>
          <p:cNvSpPr/>
          <p:nvPr/>
        </p:nvSpPr>
        <p:spPr>
          <a:xfrm rot="16200000">
            <a:off x="-3368695" y="3368694"/>
            <a:ext cx="6857997" cy="1206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49" name="Picture 48" descr="Logo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7044"/>
          <a:stretch>
            <a:fillRect/>
          </a:stretch>
        </p:blipFill>
        <p:spPr>
          <a:xfrm>
            <a:off x="6858000" y="469900"/>
            <a:ext cx="1651000" cy="977900"/>
          </a:xfrm>
          <a:prstGeom prst="rect">
            <a:avLst/>
          </a:prstGeom>
        </p:spPr>
      </p:pic>
      <p:sp>
        <p:nvSpPr>
          <p:cNvPr id="2" name="Tekstboks 1"/>
          <p:cNvSpPr txBox="1"/>
          <p:nvPr/>
        </p:nvSpPr>
        <p:spPr>
          <a:xfrm>
            <a:off x="2249998" y="2684527"/>
            <a:ext cx="455782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 smtClean="0">
              <a:solidFill>
                <a:srgbClr val="FFFFFF"/>
              </a:solidFill>
            </a:endParaRPr>
          </a:p>
          <a:p>
            <a:r>
              <a:rPr lang="uk-UA" sz="4400" dirty="0" smtClean="0">
                <a:solidFill>
                  <a:srgbClr val="FFFFFF"/>
                </a:solidFill>
              </a:rPr>
              <a:t>Датська система професійної освіти і навчання</a:t>
            </a:r>
            <a:endParaRPr lang="da-DK" sz="4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009346" y="962854"/>
            <a:ext cx="4810508" cy="10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uk-UA" sz="3200" b="1" dirty="0" smtClean="0">
                <a:latin typeface="Arial Narrow" pitchFamily="34" charset="0"/>
              </a:rPr>
              <a:t>Дякую за увагу</a:t>
            </a:r>
            <a:r>
              <a:rPr lang="fr-FR" sz="3200" b="1" dirty="0" smtClean="0">
                <a:latin typeface="Arial Narrow" pitchFamily="34" charset="0"/>
              </a:rPr>
              <a:t> </a:t>
            </a:r>
            <a:endParaRPr lang="en-GB" sz="3200" b="1" dirty="0" smtClean="0">
              <a:latin typeface="Arial Narrow" pitchFamily="34" charset="0"/>
            </a:endParaRPr>
          </a:p>
          <a:p>
            <a:pPr lvl="0">
              <a:spcBef>
                <a:spcPct val="0"/>
              </a:spcBef>
              <a:defRPr/>
            </a:pPr>
            <a:endParaRPr kumimoji="0" lang="en-GB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pic>
        <p:nvPicPr>
          <p:cNvPr id="3" name="Picture 33" descr="PE02097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1069" y="3138244"/>
            <a:ext cx="3167063" cy="2535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8621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764704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da-DK" sz="3000" b="1" dirty="0">
              <a:solidFill>
                <a:schemeClr val="bg1">
                  <a:lumMod val="95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1700808"/>
            <a:ext cx="9144000" cy="4752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2564904"/>
            <a:ext cx="216024" cy="2952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15616" y="2564904"/>
            <a:ext cx="1872208" cy="2880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27784" y="2564904"/>
            <a:ext cx="576064" cy="1440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419872" y="2564904"/>
            <a:ext cx="648072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635896" y="2924944"/>
            <a:ext cx="432048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19872" y="3645024"/>
            <a:ext cx="648072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19872" y="4509120"/>
            <a:ext cx="792088" cy="2880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19872" y="4797152"/>
            <a:ext cx="576064" cy="2880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419872" y="5085184"/>
            <a:ext cx="360040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48064" y="2564904"/>
            <a:ext cx="648072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48064" y="3645024"/>
            <a:ext cx="864096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148064" y="4005064"/>
            <a:ext cx="576064" cy="2880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48064" y="4509120"/>
            <a:ext cx="432048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732240" y="2564904"/>
            <a:ext cx="504056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812360" y="2564904"/>
            <a:ext cx="792088" cy="792088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87624" y="1844824"/>
            <a:ext cx="18002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cs typeface="Times New Roman" pitchFamily="18" charset="0"/>
              </a:rPr>
              <a:t>ОБОВ</a:t>
            </a:r>
            <a:r>
              <a:rPr lang="en-US" sz="1300" dirty="0" smtClean="0">
                <a:cs typeface="Times New Roman" pitchFamily="18" charset="0"/>
              </a:rPr>
              <a:t>’</a:t>
            </a:r>
            <a:r>
              <a:rPr lang="uk-UA" sz="1300" dirty="0" smtClean="0">
                <a:cs typeface="Times New Roman" pitchFamily="18" charset="0"/>
              </a:rPr>
              <a:t>ЯЗКОВА ОСВІТА</a:t>
            </a:r>
            <a:endParaRPr lang="uk-UA" sz="1300" dirty="0"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75856" y="184482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cs typeface="Times New Roman" pitchFamily="18" charset="0"/>
              </a:rPr>
              <a:t>ОСВІТА МОЛОДІ</a:t>
            </a:r>
            <a:endParaRPr lang="uk-UA" dirty="0"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8064" y="184482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cs typeface="Times New Roman" pitchFamily="18" charset="0"/>
              </a:rPr>
              <a:t>ВИЩА ОСВІТА</a:t>
            </a:r>
            <a:endParaRPr lang="uk-UA" sz="1400" dirty="0"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59632" y="2276872"/>
            <a:ext cx="1800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 smtClean="0">
                <a:cs typeface="Times New Roman" pitchFamily="18" charset="0"/>
              </a:rPr>
              <a:t>БАЗОВА ОСВІТА</a:t>
            </a:r>
            <a:endParaRPr lang="uk-UA" dirty="0"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59832" y="2348880"/>
            <a:ext cx="18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cs typeface="Times New Roman" pitchFamily="18" charset="0"/>
              </a:rPr>
              <a:t>СТАРША ЗАГАЛЬНООСВІТНЯ ШКОЛА</a:t>
            </a:r>
            <a:endParaRPr lang="uk-UA" sz="1200" dirty="0"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76056" y="2276872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cs typeface="Times New Roman" pitchFamily="18" charset="0"/>
              </a:rPr>
              <a:t>БАКАЛАВР</a:t>
            </a:r>
            <a:endParaRPr lang="uk-UA" dirty="0"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16216" y="2276872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cs typeface="Times New Roman" pitchFamily="18" charset="0"/>
              </a:rPr>
              <a:t>АСПІРАНТУРА</a:t>
            </a:r>
            <a:endParaRPr lang="uk-UA" dirty="0"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19872" y="3284984"/>
            <a:ext cx="18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cs typeface="Times New Roman" pitchFamily="18" charset="0"/>
              </a:rPr>
              <a:t>СТАРША СЕРЕДНЯ-ПРОФІЛЬНА</a:t>
            </a:r>
            <a:endParaRPr lang="uk-UA" dirty="0"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76056" y="3356992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cs typeface="Times New Roman" pitchFamily="18" charset="0"/>
              </a:rPr>
              <a:t>ПРОФЕСІЙНИЙ БАКАЛАВР</a:t>
            </a:r>
            <a:endParaRPr lang="uk-UA" dirty="0"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1520" y="2204864"/>
            <a:ext cx="1800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50" dirty="0" smtClean="0">
                <a:cs typeface="Times New Roman" pitchFamily="18" charset="0"/>
              </a:rPr>
              <a:t>ДОШКІЛЬНИЙ </a:t>
            </a:r>
          </a:p>
          <a:p>
            <a:r>
              <a:rPr lang="uk-UA" sz="1050" dirty="0" smtClean="0">
                <a:cs typeface="Times New Roman" pitchFamily="18" charset="0"/>
              </a:rPr>
              <a:t>КЛАС</a:t>
            </a:r>
            <a:endParaRPr lang="uk-UA" sz="1050" dirty="0"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75856" y="414908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cs typeface="Times New Roman" pitchFamily="18" charset="0"/>
              </a:rPr>
              <a:t>ПРОФЕСІЙНА ОСВІТА І НАВЧАННЯ</a:t>
            </a:r>
            <a:endParaRPr lang="uk-UA" sz="900" dirty="0"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76056" y="4247510"/>
            <a:ext cx="18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cs typeface="Times New Roman" pitchFamily="18" charset="0"/>
              </a:rPr>
              <a:t>АКАДЕМІЧНА ПРОФЕСІЯ</a:t>
            </a:r>
            <a:endParaRPr lang="uk-UA" dirty="0">
              <a:cs typeface="Times New Roman" pitchFamily="18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1331640" y="2276872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347864" y="227687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148064" y="2276872"/>
            <a:ext cx="309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27584" y="2564904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03848" y="2564904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716016" y="2564904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55576" y="37890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31840" y="31409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131840" y="45091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16016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16016" y="37890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716016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84168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380312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419872" y="5589240"/>
            <a:ext cx="144016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3635896" y="5589240"/>
            <a:ext cx="135632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3851920" y="5589240"/>
            <a:ext cx="144016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4067944" y="5589240"/>
            <a:ext cx="144016" cy="5040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5148064" y="5589240"/>
            <a:ext cx="144016" cy="50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5364088" y="5589240"/>
            <a:ext cx="144016" cy="50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5580112" y="5589240"/>
            <a:ext cx="144016" cy="5040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804248" y="5589240"/>
            <a:ext cx="144016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7020272" y="5589240"/>
            <a:ext cx="144016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8388424" y="5589240"/>
            <a:ext cx="144016" cy="504056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7956376" y="5589240"/>
            <a:ext cx="144016" cy="504056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8172400" y="5589240"/>
            <a:ext cx="144016" cy="504056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323528" y="5661248"/>
            <a:ext cx="144016" cy="5040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115616" y="5589240"/>
            <a:ext cx="14401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1331640" y="5589240"/>
            <a:ext cx="14401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547664" y="5589240"/>
            <a:ext cx="14401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1763688" y="5589240"/>
            <a:ext cx="14401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1979712" y="5589240"/>
            <a:ext cx="14401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2195736" y="5589240"/>
            <a:ext cx="14401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2411760" y="5589240"/>
            <a:ext cx="14401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627784" y="5589240"/>
            <a:ext cx="14401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2843808" y="5589240"/>
            <a:ext cx="14401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3059832" y="5589240"/>
            <a:ext cx="14401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>
            <a:off x="323528" y="62373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3419872" y="623731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4499992" y="623731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5076056" y="6237312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7884368" y="623731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>
            <a:off x="1115616" y="6237312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>
            <a:off x="2411760" y="623731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0" y="6237312"/>
            <a:ext cx="683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cs typeface="Times New Roman" pitchFamily="18" charset="0"/>
              </a:rPr>
              <a:t>ISCED</a:t>
            </a:r>
            <a:endParaRPr lang="uk-UA" sz="1000" dirty="0"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331640" y="6237312"/>
            <a:ext cx="683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uk-UA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411760" y="6237312"/>
            <a:ext cx="683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uk-UA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419872" y="6237312"/>
            <a:ext cx="683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uk-UA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355976" y="6237312"/>
            <a:ext cx="683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uk-UA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796136" y="6237312"/>
            <a:ext cx="683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uk-UA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956376" y="6237312"/>
            <a:ext cx="683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uk-UA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23528" y="5661248"/>
            <a:ext cx="144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115616" y="5661248"/>
            <a:ext cx="144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331640" y="5661248"/>
            <a:ext cx="144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 flipH="1">
            <a:off x="1547664" y="5661248"/>
            <a:ext cx="135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691680" y="566124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907704" y="566124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123728" y="566124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339752" y="566124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555776" y="566124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771800" y="566124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987824" y="566124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347864" y="566124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563888" y="566124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11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779912" y="566124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995936" y="566124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076056" y="566124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5292080" y="566124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14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5508104" y="566124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6732240" y="566124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 flipH="1">
            <a:off x="6948264" y="566124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17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7884368" y="5661248"/>
            <a:ext cx="3516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8100392" y="566124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8316416" y="5661248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0" y="5702344"/>
            <a:ext cx="4675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dirty="0" smtClean="0">
                <a:cs typeface="Times New Roman" pitchFamily="18" charset="0"/>
              </a:rPr>
              <a:t>Етап</a:t>
            </a:r>
            <a:endParaRPr lang="uk-UA" sz="900" dirty="0"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0" y="5877272"/>
            <a:ext cx="3955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err="1" smtClean="0">
                <a:cs typeface="Times New Roman" pitchFamily="18" charset="0"/>
              </a:rPr>
              <a:t>Вік</a:t>
            </a:r>
            <a:endParaRPr lang="uk-UA" sz="900" dirty="0"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7668344" y="2276872"/>
            <a:ext cx="11886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cs typeface="Times New Roman" pitchFamily="18" charset="0"/>
              </a:rPr>
              <a:t>ДОКОТОРАНТУРА</a:t>
            </a:r>
            <a:endParaRPr lang="uk-UA" sz="1200" dirty="0">
              <a:cs typeface="Times New Roman" pitchFamily="18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1763688" y="548680"/>
            <a:ext cx="57214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dirty="0" smtClean="0"/>
              <a:t>Система освіти Данії</a:t>
            </a:r>
            <a:endParaRPr lang="uk-UA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itchFamily="18" charset="0"/>
              </a:rPr>
              <a:t>СТРУКТУРА ОСВІТНІХ ПРОГРАМ ДЛЯ МОЛОДІ</a:t>
            </a:r>
            <a:endParaRPr lang="da-DK" sz="3200" b="1" dirty="0">
              <a:latin typeface="Times New Roman" pitchFamily="18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4236010" y="1628801"/>
            <a:ext cx="4368438" cy="2144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2800" b="1" dirty="0" smtClean="0">
                <a:solidFill>
                  <a:schemeClr val="tx1"/>
                </a:solidFill>
              </a:rPr>
              <a:t>- </a:t>
            </a:r>
            <a:r>
              <a:rPr lang="uk-UA" sz="2800" b="1" dirty="0" smtClean="0">
                <a:solidFill>
                  <a:schemeClr val="tx1"/>
                </a:solidFill>
              </a:rPr>
              <a:t>Загальна старша школа</a:t>
            </a:r>
            <a:endParaRPr lang="da-DK" sz="2800" b="1" dirty="0" smtClean="0">
              <a:solidFill>
                <a:schemeClr val="tx1"/>
              </a:solidFill>
            </a:endParaRPr>
          </a:p>
          <a:p>
            <a:r>
              <a:rPr lang="da-DK" sz="2800" b="1" dirty="0" smtClean="0">
                <a:solidFill>
                  <a:schemeClr val="tx1"/>
                </a:solidFill>
              </a:rPr>
              <a:t>- </a:t>
            </a:r>
            <a:r>
              <a:rPr lang="uk-UA" sz="2800" b="1" dirty="0" smtClean="0">
                <a:solidFill>
                  <a:schemeClr val="tx1"/>
                </a:solidFill>
              </a:rPr>
              <a:t>Технічна старша школа</a:t>
            </a:r>
            <a:endParaRPr lang="da-DK" sz="2800" b="1" dirty="0" smtClean="0">
              <a:solidFill>
                <a:schemeClr val="tx1"/>
              </a:solidFill>
            </a:endParaRPr>
          </a:p>
          <a:p>
            <a:r>
              <a:rPr lang="da-DK" sz="2800" b="1" dirty="0" smtClean="0">
                <a:solidFill>
                  <a:schemeClr val="tx1"/>
                </a:solidFill>
              </a:rPr>
              <a:t>- </a:t>
            </a:r>
            <a:r>
              <a:rPr lang="uk-UA" sz="2800" b="1" dirty="0" smtClean="0">
                <a:solidFill>
                  <a:schemeClr val="tx1"/>
                </a:solidFill>
              </a:rPr>
              <a:t>Комерційна старша школа</a:t>
            </a:r>
            <a:endParaRPr lang="da-DK" sz="2800" b="1" dirty="0" smtClean="0">
              <a:solidFill>
                <a:schemeClr val="tx1"/>
              </a:solidFill>
            </a:endParaRPr>
          </a:p>
          <a:p>
            <a:pPr algn="ctr"/>
            <a:r>
              <a:rPr lang="da-DK" sz="2800" b="1" dirty="0" smtClean="0">
                <a:solidFill>
                  <a:schemeClr val="tx1"/>
                </a:solidFill>
              </a:rPr>
              <a:t>(3 </a:t>
            </a:r>
            <a:r>
              <a:rPr lang="uk-UA" sz="2800" b="1" dirty="0" smtClean="0">
                <a:solidFill>
                  <a:schemeClr val="tx1"/>
                </a:solidFill>
              </a:rPr>
              <a:t>роки</a:t>
            </a:r>
            <a:r>
              <a:rPr lang="da-DK" sz="2800" b="1" dirty="0" smtClean="0">
                <a:solidFill>
                  <a:schemeClr val="tx1"/>
                </a:solidFill>
              </a:rPr>
              <a:t>)</a:t>
            </a:r>
            <a:endParaRPr lang="da-DK" sz="2800" b="1" dirty="0">
              <a:solidFill>
                <a:schemeClr val="tx1"/>
              </a:solidFill>
            </a:endParaRPr>
          </a:p>
        </p:txBody>
      </p:sp>
      <p:sp>
        <p:nvSpPr>
          <p:cNvPr id="7" name="Tekstboks 6"/>
          <p:cNvSpPr txBox="1"/>
          <p:nvPr/>
        </p:nvSpPr>
        <p:spPr>
          <a:xfrm>
            <a:off x="1403648" y="1916832"/>
            <a:ext cx="2832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Старша  загальноосвітня</a:t>
            </a:r>
            <a:endParaRPr lang="da-DK" sz="2800" b="1" dirty="0"/>
          </a:p>
        </p:txBody>
      </p:sp>
      <p:sp>
        <p:nvSpPr>
          <p:cNvPr id="17" name="Tekstboks 16"/>
          <p:cNvSpPr txBox="1"/>
          <p:nvPr/>
        </p:nvSpPr>
        <p:spPr>
          <a:xfrm>
            <a:off x="1403649" y="4320098"/>
            <a:ext cx="28323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Програми професійної освіти і навчання</a:t>
            </a:r>
            <a:endParaRPr lang="da-DK" sz="2800" b="1" dirty="0"/>
          </a:p>
        </p:txBody>
      </p:sp>
      <p:sp>
        <p:nvSpPr>
          <p:cNvPr id="19" name="Rektangel 18"/>
          <p:cNvSpPr/>
          <p:nvPr/>
        </p:nvSpPr>
        <p:spPr>
          <a:xfrm>
            <a:off x="4236010" y="3933056"/>
            <a:ext cx="4368438" cy="20162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2800" b="1" dirty="0" smtClean="0">
                <a:solidFill>
                  <a:schemeClr val="tx1"/>
                </a:solidFill>
              </a:rPr>
              <a:t>- </a:t>
            </a:r>
            <a:r>
              <a:rPr lang="uk-UA" sz="2800" b="1" dirty="0" smtClean="0">
                <a:solidFill>
                  <a:schemeClr val="tx1"/>
                </a:solidFill>
              </a:rPr>
              <a:t>Технічні професії</a:t>
            </a:r>
            <a:endParaRPr lang="da-DK" sz="2800" b="1" dirty="0" smtClean="0">
              <a:solidFill>
                <a:schemeClr val="tx1"/>
              </a:solidFill>
            </a:endParaRPr>
          </a:p>
          <a:p>
            <a:r>
              <a:rPr lang="da-DK" sz="2800" b="1" dirty="0" smtClean="0">
                <a:solidFill>
                  <a:schemeClr val="tx1"/>
                </a:solidFill>
              </a:rPr>
              <a:t>- </a:t>
            </a:r>
            <a:r>
              <a:rPr lang="uk-UA" sz="2800" b="1" dirty="0" smtClean="0">
                <a:solidFill>
                  <a:schemeClr val="tx1"/>
                </a:solidFill>
              </a:rPr>
              <a:t>Комерційні професії</a:t>
            </a:r>
            <a:endParaRPr lang="da-DK" sz="2800" b="1" dirty="0" smtClean="0">
              <a:solidFill>
                <a:schemeClr val="tx1"/>
              </a:solidFill>
            </a:endParaRPr>
          </a:p>
          <a:p>
            <a:r>
              <a:rPr lang="da-DK" sz="2800" b="1" dirty="0" smtClean="0">
                <a:solidFill>
                  <a:schemeClr val="tx1"/>
                </a:solidFill>
              </a:rPr>
              <a:t>- </a:t>
            </a:r>
            <a:r>
              <a:rPr lang="uk-UA" sz="2800" b="1" dirty="0" smtClean="0">
                <a:solidFill>
                  <a:schemeClr val="tx1"/>
                </a:solidFill>
              </a:rPr>
              <a:t>Професії у сфері охорони здоров</a:t>
            </a:r>
            <a:r>
              <a:rPr lang="en-US" sz="2800" b="1" dirty="0" smtClean="0">
                <a:solidFill>
                  <a:schemeClr val="tx1"/>
                </a:solidFill>
              </a:rPr>
              <a:t>’</a:t>
            </a:r>
            <a:r>
              <a:rPr lang="uk-UA" sz="2800" b="1" dirty="0" smtClean="0">
                <a:solidFill>
                  <a:schemeClr val="tx1"/>
                </a:solidFill>
              </a:rPr>
              <a:t>я</a:t>
            </a:r>
            <a:endParaRPr lang="da-DK" sz="2800" b="1" dirty="0" smtClean="0">
              <a:solidFill>
                <a:schemeClr val="tx1"/>
              </a:solidFill>
            </a:endParaRPr>
          </a:p>
          <a:p>
            <a:pPr algn="ctr"/>
            <a:r>
              <a:rPr lang="da-DK" sz="2800" b="1" dirty="0" smtClean="0">
                <a:solidFill>
                  <a:schemeClr val="tx1"/>
                </a:solidFill>
              </a:rPr>
              <a:t>(</a:t>
            </a:r>
            <a:r>
              <a:rPr lang="da-DK" sz="2800" b="1" dirty="0" smtClean="0">
                <a:solidFill>
                  <a:schemeClr val="tx1"/>
                </a:solidFill>
              </a:rPr>
              <a:t>4 </a:t>
            </a:r>
            <a:r>
              <a:rPr lang="uk-UA" sz="2800" b="1" dirty="0" smtClean="0">
                <a:solidFill>
                  <a:schemeClr val="tx1"/>
                </a:solidFill>
              </a:rPr>
              <a:t>роки</a:t>
            </a:r>
            <a:r>
              <a:rPr lang="da-DK" sz="2800" b="1" dirty="0" smtClean="0">
                <a:solidFill>
                  <a:schemeClr val="tx1"/>
                </a:solidFill>
              </a:rPr>
              <a:t>)</a:t>
            </a:r>
            <a:endParaRPr lang="da-DK" sz="2800" b="1" dirty="0">
              <a:solidFill>
                <a:schemeClr val="tx1"/>
              </a:solidFill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851316">
            <a:off x="159362" y="3082407"/>
            <a:ext cx="2609852" cy="1449918"/>
          </a:xfrm>
          <a:prstGeom prst="rect">
            <a:avLst/>
          </a:prstGeom>
        </p:spPr>
      </p:pic>
      <p:sp>
        <p:nvSpPr>
          <p:cNvPr id="5" name="Højrepil 4"/>
          <p:cNvSpPr/>
          <p:nvPr/>
        </p:nvSpPr>
        <p:spPr>
          <a:xfrm rot="20263900">
            <a:off x="2978894" y="3089873"/>
            <a:ext cx="678028" cy="57606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0" name="Højrepil 19"/>
          <p:cNvSpPr/>
          <p:nvPr/>
        </p:nvSpPr>
        <p:spPr>
          <a:xfrm rot="1633242">
            <a:off x="2968553" y="3680076"/>
            <a:ext cx="678028" cy="57606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42808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itchFamily="18" charset="0"/>
              </a:rPr>
              <a:t>СТРУКТУРА ОСВІТНІХ ПРОГРАМ ДЛЯ МОЛОДІ</a:t>
            </a:r>
            <a:endParaRPr lang="da-DK" sz="3200" b="1" dirty="0">
              <a:latin typeface="Times New Roman" pitchFamily="18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733169" y="1628801"/>
            <a:ext cx="4368438" cy="2144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2800" b="1" dirty="0" smtClean="0">
                <a:solidFill>
                  <a:schemeClr val="tx1"/>
                </a:solidFill>
              </a:rPr>
              <a:t>- </a:t>
            </a:r>
            <a:r>
              <a:rPr lang="uk-UA" sz="2800" b="1" dirty="0" smtClean="0">
                <a:solidFill>
                  <a:schemeClr val="tx1"/>
                </a:solidFill>
              </a:rPr>
              <a:t>Загальна старша школа</a:t>
            </a:r>
            <a:endParaRPr lang="da-DK" sz="2800" b="1" dirty="0" smtClean="0">
              <a:solidFill>
                <a:schemeClr val="tx1"/>
              </a:solidFill>
            </a:endParaRPr>
          </a:p>
          <a:p>
            <a:r>
              <a:rPr lang="da-DK" sz="2800" b="1" dirty="0" smtClean="0">
                <a:solidFill>
                  <a:schemeClr val="tx1"/>
                </a:solidFill>
              </a:rPr>
              <a:t>- </a:t>
            </a:r>
            <a:r>
              <a:rPr lang="uk-UA" sz="2800" b="1" dirty="0" smtClean="0">
                <a:solidFill>
                  <a:schemeClr val="tx1"/>
                </a:solidFill>
              </a:rPr>
              <a:t>Технічна старша школа</a:t>
            </a:r>
            <a:endParaRPr lang="da-DK" sz="2800" b="1" dirty="0" smtClean="0">
              <a:solidFill>
                <a:schemeClr val="tx1"/>
              </a:solidFill>
            </a:endParaRPr>
          </a:p>
          <a:p>
            <a:r>
              <a:rPr lang="da-DK" sz="2800" b="1" dirty="0" smtClean="0">
                <a:solidFill>
                  <a:schemeClr val="tx1"/>
                </a:solidFill>
              </a:rPr>
              <a:t>- </a:t>
            </a:r>
            <a:r>
              <a:rPr lang="uk-UA" sz="2800" b="1" dirty="0" smtClean="0">
                <a:solidFill>
                  <a:schemeClr val="tx1"/>
                </a:solidFill>
              </a:rPr>
              <a:t>Комерційна старша школа</a:t>
            </a:r>
            <a:endParaRPr lang="da-DK" sz="2800" b="1" dirty="0" smtClean="0">
              <a:solidFill>
                <a:schemeClr val="tx1"/>
              </a:solidFill>
            </a:endParaRPr>
          </a:p>
          <a:p>
            <a:pPr algn="ctr"/>
            <a:r>
              <a:rPr lang="da-DK" sz="2800" b="1" dirty="0" smtClean="0">
                <a:solidFill>
                  <a:schemeClr val="tx1"/>
                </a:solidFill>
              </a:rPr>
              <a:t>(3 </a:t>
            </a:r>
            <a:r>
              <a:rPr lang="uk-UA" sz="2800" b="1" dirty="0" smtClean="0">
                <a:solidFill>
                  <a:schemeClr val="tx1"/>
                </a:solidFill>
              </a:rPr>
              <a:t>роки</a:t>
            </a:r>
            <a:r>
              <a:rPr lang="da-DK" sz="2800" b="1" dirty="0" smtClean="0">
                <a:solidFill>
                  <a:schemeClr val="tx1"/>
                </a:solidFill>
              </a:rPr>
              <a:t>)</a:t>
            </a:r>
            <a:endParaRPr lang="da-DK" sz="2800" b="1" dirty="0">
              <a:solidFill>
                <a:schemeClr val="tx1"/>
              </a:solidFill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1733169" y="3973049"/>
            <a:ext cx="4368438" cy="20162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2600" b="1" dirty="0" smtClean="0">
                <a:solidFill>
                  <a:schemeClr val="tx1"/>
                </a:solidFill>
              </a:rPr>
              <a:t>- </a:t>
            </a:r>
            <a:r>
              <a:rPr lang="uk-UA" sz="2600" b="1" dirty="0" smtClean="0">
                <a:solidFill>
                  <a:schemeClr val="tx1"/>
                </a:solidFill>
              </a:rPr>
              <a:t>Технічні професії</a:t>
            </a:r>
            <a:endParaRPr lang="da-DK" sz="2600" b="1" dirty="0" smtClean="0">
              <a:solidFill>
                <a:schemeClr val="tx1"/>
              </a:solidFill>
            </a:endParaRPr>
          </a:p>
          <a:p>
            <a:r>
              <a:rPr lang="da-DK" sz="2600" b="1" dirty="0" smtClean="0">
                <a:solidFill>
                  <a:schemeClr val="tx1"/>
                </a:solidFill>
              </a:rPr>
              <a:t>- </a:t>
            </a:r>
            <a:r>
              <a:rPr lang="uk-UA" sz="2600" b="1" dirty="0" smtClean="0">
                <a:solidFill>
                  <a:schemeClr val="tx1"/>
                </a:solidFill>
              </a:rPr>
              <a:t>Комерційні професії</a:t>
            </a:r>
            <a:endParaRPr lang="da-DK" sz="2600" b="1" dirty="0" smtClean="0">
              <a:solidFill>
                <a:schemeClr val="tx1"/>
              </a:solidFill>
            </a:endParaRPr>
          </a:p>
          <a:p>
            <a:r>
              <a:rPr lang="da-DK" sz="2600" b="1" dirty="0" smtClean="0">
                <a:solidFill>
                  <a:schemeClr val="tx1"/>
                </a:solidFill>
              </a:rPr>
              <a:t>- </a:t>
            </a:r>
            <a:r>
              <a:rPr lang="uk-UA" sz="2600" b="1" dirty="0" smtClean="0">
                <a:solidFill>
                  <a:schemeClr val="tx1"/>
                </a:solidFill>
              </a:rPr>
              <a:t>Професії у сфері охорони здоров</a:t>
            </a:r>
            <a:r>
              <a:rPr lang="en-US" sz="2600" b="1" dirty="0" smtClean="0">
                <a:solidFill>
                  <a:schemeClr val="tx1"/>
                </a:solidFill>
              </a:rPr>
              <a:t>’</a:t>
            </a:r>
            <a:r>
              <a:rPr lang="uk-UA" sz="2600" b="1" dirty="0" smtClean="0">
                <a:solidFill>
                  <a:schemeClr val="tx1"/>
                </a:solidFill>
              </a:rPr>
              <a:t>я</a:t>
            </a:r>
            <a:endParaRPr lang="da-DK" sz="2600" b="1" dirty="0" smtClean="0">
              <a:solidFill>
                <a:schemeClr val="tx1"/>
              </a:solidFill>
            </a:endParaRPr>
          </a:p>
          <a:p>
            <a:pPr algn="ctr"/>
            <a:r>
              <a:rPr lang="da-DK" sz="2600" b="1" dirty="0" smtClean="0">
                <a:solidFill>
                  <a:schemeClr val="tx1"/>
                </a:solidFill>
              </a:rPr>
              <a:t>(4 </a:t>
            </a:r>
            <a:r>
              <a:rPr lang="uk-UA" sz="2600" b="1" dirty="0" smtClean="0">
                <a:solidFill>
                  <a:schemeClr val="tx1"/>
                </a:solidFill>
              </a:rPr>
              <a:t>роки</a:t>
            </a:r>
            <a:r>
              <a:rPr lang="da-DK" sz="2600" b="1" dirty="0" smtClean="0">
                <a:solidFill>
                  <a:schemeClr val="tx1"/>
                </a:solidFill>
              </a:rPr>
              <a:t>)</a:t>
            </a:r>
            <a:endParaRPr lang="da-DK" sz="2600" b="1" dirty="0" smtClean="0">
              <a:solidFill>
                <a:schemeClr val="tx1"/>
              </a:solidFill>
            </a:endParaRP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851316">
            <a:off x="148943" y="3409154"/>
            <a:ext cx="1511366" cy="839648"/>
          </a:xfrm>
          <a:prstGeom prst="rect">
            <a:avLst/>
          </a:prstGeom>
        </p:spPr>
      </p:pic>
      <p:sp>
        <p:nvSpPr>
          <p:cNvPr id="10" name="Rektangel 9"/>
          <p:cNvSpPr/>
          <p:nvPr/>
        </p:nvSpPr>
        <p:spPr>
          <a:xfrm>
            <a:off x="6300193" y="1628801"/>
            <a:ext cx="2666242" cy="21441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Університети</a:t>
            </a:r>
            <a:r>
              <a:rPr lang="da-DK" sz="2800" b="1" dirty="0" smtClean="0">
                <a:solidFill>
                  <a:schemeClr val="tx1"/>
                </a:solidFill>
              </a:rPr>
              <a:t/>
            </a:r>
            <a:br>
              <a:rPr lang="da-DK" sz="2800" b="1" dirty="0" smtClean="0">
                <a:solidFill>
                  <a:schemeClr val="tx1"/>
                </a:solidFill>
              </a:rPr>
            </a:br>
            <a:r>
              <a:rPr lang="da-DK" sz="2000" dirty="0" smtClean="0">
                <a:solidFill>
                  <a:schemeClr val="tx1"/>
                </a:solidFill>
              </a:rPr>
              <a:t>(</a:t>
            </a:r>
            <a:r>
              <a:rPr lang="uk-UA" sz="2000" dirty="0" smtClean="0">
                <a:solidFill>
                  <a:schemeClr val="tx1"/>
                </a:solidFill>
              </a:rPr>
              <a:t>Доктори</a:t>
            </a:r>
            <a:r>
              <a:rPr lang="da-DK" sz="2000" dirty="0" smtClean="0">
                <a:solidFill>
                  <a:schemeClr val="tx1"/>
                </a:solidFill>
              </a:rPr>
              <a:t>, </a:t>
            </a:r>
            <a:r>
              <a:rPr lang="uk-UA" sz="2000" dirty="0" smtClean="0">
                <a:solidFill>
                  <a:schemeClr val="tx1"/>
                </a:solidFill>
              </a:rPr>
              <a:t>інженери</a:t>
            </a:r>
            <a:r>
              <a:rPr lang="da-DK" sz="2000" dirty="0" smtClean="0">
                <a:solidFill>
                  <a:schemeClr val="tx1"/>
                </a:solidFill>
              </a:rPr>
              <a:t>, </a:t>
            </a:r>
            <a:r>
              <a:rPr lang="uk-UA" sz="2000" dirty="0" smtClean="0">
                <a:solidFill>
                  <a:schemeClr val="tx1"/>
                </a:solidFill>
              </a:rPr>
              <a:t>юристи тощо</a:t>
            </a:r>
            <a:r>
              <a:rPr lang="da-DK" sz="2000" dirty="0" smtClean="0">
                <a:solidFill>
                  <a:schemeClr val="tx1"/>
                </a:solidFill>
              </a:rPr>
              <a:t>)</a:t>
            </a:r>
            <a:endParaRPr lang="da-DK" sz="2000" dirty="0" smtClean="0">
              <a:solidFill>
                <a:schemeClr val="tx1"/>
              </a:solidFill>
            </a:endParaRPr>
          </a:p>
          <a:p>
            <a:r>
              <a:rPr lang="uk-UA" sz="2000" b="1" dirty="0" smtClean="0">
                <a:solidFill>
                  <a:schemeClr val="tx1"/>
                </a:solidFill>
              </a:rPr>
              <a:t>Університетські коледжі </a:t>
            </a:r>
            <a:r>
              <a:rPr lang="uk-UA" sz="2000" dirty="0" smtClean="0">
                <a:solidFill>
                  <a:schemeClr val="tx1"/>
                </a:solidFill>
              </a:rPr>
              <a:t>(медсестри, соціальні робітники, вчителі тощо)</a:t>
            </a:r>
            <a:endParaRPr lang="da-DK" sz="2000" dirty="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6306035" y="3961926"/>
            <a:ext cx="2666242" cy="27794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Робота</a:t>
            </a:r>
            <a:endParaRPr lang="da-DK" sz="2800" b="1" dirty="0" smtClean="0">
              <a:solidFill>
                <a:schemeClr val="tx1"/>
              </a:solidFill>
            </a:endParaRPr>
          </a:p>
          <a:p>
            <a:pPr fontAlgn="t"/>
            <a:r>
              <a:rPr lang="uk-UA" sz="2000" dirty="0" smtClean="0">
                <a:solidFill>
                  <a:schemeClr val="tx1"/>
                </a:solidFill>
              </a:rPr>
              <a:t>(Автотранспорт, будівництво, харчова галузь, краса та догляд за тілом, бізнес, медіа-виробництво, охорона здоров</a:t>
            </a:r>
            <a:r>
              <a:rPr lang="en-US" sz="2000" dirty="0" smtClean="0">
                <a:solidFill>
                  <a:schemeClr val="tx1"/>
                </a:solidFill>
              </a:rPr>
              <a:t>’</a:t>
            </a:r>
            <a:r>
              <a:rPr lang="uk-UA" sz="2000" dirty="0" smtClean="0">
                <a:solidFill>
                  <a:schemeClr val="tx1"/>
                </a:solidFill>
              </a:rPr>
              <a:t>я, транспорт та логістика)</a:t>
            </a:r>
            <a:endParaRPr lang="da-DK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80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518" y="197768"/>
            <a:ext cx="8712968" cy="1143000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Times New Roman" pitchFamily="18" charset="0"/>
              </a:rPr>
              <a:t>СТРУКТУРА ПРОГРАМ ПОЧАТКОВОЇ ПРОФЕСІЙНОЇ ОСВІТИ</a:t>
            </a:r>
            <a:r>
              <a:rPr lang="da-DK" sz="2800" b="1" dirty="0" smtClean="0">
                <a:latin typeface="Times New Roman" pitchFamily="18" charset="0"/>
              </a:rPr>
              <a:t/>
            </a:r>
            <a:br>
              <a:rPr lang="da-DK" sz="2800" b="1" dirty="0" smtClean="0">
                <a:latin typeface="Times New Roman" pitchFamily="18" charset="0"/>
              </a:rPr>
            </a:br>
            <a:r>
              <a:rPr lang="da-DK" sz="700" b="1" dirty="0">
                <a:latin typeface="Times New Roman" pitchFamily="18" charset="0"/>
              </a:rPr>
              <a:t/>
            </a:r>
            <a:br>
              <a:rPr lang="da-DK" sz="700" b="1" dirty="0">
                <a:latin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</a:rPr>
              <a:t>Основні партнери</a:t>
            </a:r>
            <a:endParaRPr lang="da-DK" sz="2800" b="1" dirty="0">
              <a:latin typeface="Times New Roman" pitchFamily="18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3275856" y="1556792"/>
            <a:ext cx="2664296" cy="1800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Міністерство освіти</a:t>
            </a:r>
            <a:endParaRPr lang="da-DK" sz="2800" b="1" dirty="0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584014" y="4628330"/>
            <a:ext cx="2520280" cy="18649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600" b="1" dirty="0" smtClean="0">
                <a:solidFill>
                  <a:schemeClr val="tx1"/>
                </a:solidFill>
              </a:rPr>
              <a:t>Технічні, комерційні та медичні навчальні заклади</a:t>
            </a:r>
            <a:endParaRPr lang="da-DK" sz="2600" b="1" dirty="0">
              <a:solidFill>
                <a:schemeClr val="tx1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5652120" y="4628330"/>
            <a:ext cx="2799077" cy="18649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Партнери зі сторони ринку праці</a:t>
            </a:r>
            <a:endParaRPr lang="da-DK" sz="2800" b="1" dirty="0">
              <a:solidFill>
                <a:schemeClr val="tx1"/>
              </a:solidFill>
            </a:endParaRPr>
          </a:p>
        </p:txBody>
      </p:sp>
      <p:sp>
        <p:nvSpPr>
          <p:cNvPr id="4" name="Højre-venstrepil 3"/>
          <p:cNvSpPr/>
          <p:nvPr/>
        </p:nvSpPr>
        <p:spPr>
          <a:xfrm rot="2654683">
            <a:off x="5918291" y="3645024"/>
            <a:ext cx="1368152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Højre-venstrepil 16"/>
          <p:cNvSpPr/>
          <p:nvPr/>
        </p:nvSpPr>
        <p:spPr>
          <a:xfrm rot="8250574">
            <a:off x="1839027" y="3655708"/>
            <a:ext cx="1368152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Højre-venstrepil 17"/>
          <p:cNvSpPr/>
          <p:nvPr/>
        </p:nvSpPr>
        <p:spPr>
          <a:xfrm rot="10800000">
            <a:off x="3707904" y="5344783"/>
            <a:ext cx="1368152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985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712968" cy="1143000"/>
          </a:xfrm>
        </p:spPr>
        <p:txBody>
          <a:bodyPr>
            <a:noAutofit/>
          </a:bodyPr>
          <a:lstStyle/>
          <a:p>
            <a:r>
              <a:rPr lang="uk-UA" sz="3200" dirty="0" smtClean="0">
                <a:latin typeface="Times New Roman" pitchFamily="18" charset="0"/>
              </a:rPr>
              <a:t>СТРУКТУРА ПРОГРАМ ПОЧАТКОВОЇ ПРОФЕСІЙНОЇ ОСВІТИ</a:t>
            </a:r>
            <a:endParaRPr lang="da-DK" sz="3200" dirty="0">
              <a:latin typeface="Times New Roman" pitchFamily="18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547664" y="1988840"/>
            <a:ext cx="2520280" cy="13681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Базовий курс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(2 </a:t>
            </a:r>
            <a:r>
              <a:rPr lang="uk-UA" sz="2800" b="1" dirty="0" smtClean="0">
                <a:solidFill>
                  <a:schemeClr val="tx1"/>
                </a:solidFill>
              </a:rPr>
              <a:t>роки</a:t>
            </a:r>
            <a:r>
              <a:rPr lang="fr-FR" sz="2800" b="1" dirty="0" smtClean="0">
                <a:solidFill>
                  <a:schemeClr val="tx1"/>
                </a:solidFill>
              </a:rPr>
              <a:t>)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7" name="Tekstboks 6"/>
          <p:cNvSpPr txBox="1"/>
          <p:nvPr/>
        </p:nvSpPr>
        <p:spPr>
          <a:xfrm>
            <a:off x="35496" y="2195862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Комерційна </a:t>
            </a:r>
            <a:r>
              <a:rPr lang="uk-UA" sz="2000" b="1" dirty="0" err="1" smtClean="0"/>
              <a:t>профосвіта</a:t>
            </a:r>
            <a:endParaRPr lang="fr-FR" sz="2000" b="1" dirty="0"/>
          </a:p>
        </p:txBody>
      </p:sp>
      <p:sp>
        <p:nvSpPr>
          <p:cNvPr id="8" name="Tekstboks 7"/>
          <p:cNvSpPr txBox="1"/>
          <p:nvPr/>
        </p:nvSpPr>
        <p:spPr>
          <a:xfrm>
            <a:off x="71684" y="4797152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/>
              <a:t>Технічна </a:t>
            </a:r>
            <a:r>
              <a:rPr lang="uk-UA" sz="2000" b="1" dirty="0" err="1" smtClean="0"/>
              <a:t>профосвіта</a:t>
            </a:r>
            <a:endParaRPr lang="fr-FR" sz="2000" b="1" dirty="0"/>
          </a:p>
        </p:txBody>
      </p:sp>
      <p:sp>
        <p:nvSpPr>
          <p:cNvPr id="9" name="Rektangel 8"/>
          <p:cNvSpPr/>
          <p:nvPr/>
        </p:nvSpPr>
        <p:spPr>
          <a:xfrm>
            <a:off x="1480201" y="4451174"/>
            <a:ext cx="1399795" cy="1720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600" b="1" dirty="0" smtClean="0">
                <a:solidFill>
                  <a:schemeClr val="tx1"/>
                </a:solidFill>
              </a:rPr>
              <a:t>Базовий курс</a:t>
            </a:r>
            <a:endParaRPr lang="fr-FR" sz="26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600" b="1" dirty="0" smtClean="0">
                <a:solidFill>
                  <a:schemeClr val="tx1"/>
                </a:solidFill>
              </a:rPr>
              <a:t>(½ </a:t>
            </a:r>
            <a:r>
              <a:rPr lang="uk-UA" sz="2600" b="1" dirty="0" smtClean="0">
                <a:solidFill>
                  <a:schemeClr val="tx1"/>
                </a:solidFill>
              </a:rPr>
              <a:t>року</a:t>
            </a:r>
            <a:r>
              <a:rPr lang="fr-FR" sz="2600" b="1" dirty="0" smtClean="0">
                <a:solidFill>
                  <a:schemeClr val="tx1"/>
                </a:solidFill>
              </a:rPr>
              <a:t>)</a:t>
            </a:r>
            <a:endParaRPr lang="fr-FR" sz="2600" b="1" dirty="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5299417" y="1988840"/>
            <a:ext cx="2880320" cy="13681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Основний курс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(2 </a:t>
            </a:r>
            <a:r>
              <a:rPr lang="uk-UA" sz="2800" b="1" dirty="0" smtClean="0">
                <a:solidFill>
                  <a:schemeClr val="tx1"/>
                </a:solidFill>
              </a:rPr>
              <a:t>роки</a:t>
            </a:r>
            <a:r>
              <a:rPr lang="fr-FR" sz="2800" b="1" dirty="0" smtClean="0">
                <a:solidFill>
                  <a:schemeClr val="tx1"/>
                </a:solidFill>
              </a:rPr>
              <a:t>)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4139952" y="2320011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Тест</a:t>
            </a:r>
            <a:endParaRPr lang="fr-FR" b="1" dirty="0" smtClean="0"/>
          </a:p>
          <a:p>
            <a:pPr algn="ctr"/>
            <a:r>
              <a:rPr lang="uk-UA" b="1" dirty="0" smtClean="0"/>
              <a:t>Диплом</a:t>
            </a:r>
            <a:endParaRPr lang="fr-FR" b="1" dirty="0"/>
          </a:p>
        </p:txBody>
      </p:sp>
      <p:sp>
        <p:nvSpPr>
          <p:cNvPr id="13" name="Tekstboks 12"/>
          <p:cNvSpPr txBox="1"/>
          <p:nvPr/>
        </p:nvSpPr>
        <p:spPr>
          <a:xfrm>
            <a:off x="8158076" y="2181511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Випуск. іспит</a:t>
            </a:r>
            <a:endParaRPr lang="fr-FR" b="1" dirty="0" smtClean="0"/>
          </a:p>
        </p:txBody>
      </p:sp>
      <p:sp>
        <p:nvSpPr>
          <p:cNvPr id="14" name="Rektangel 13"/>
          <p:cNvSpPr/>
          <p:nvPr/>
        </p:nvSpPr>
        <p:spPr>
          <a:xfrm>
            <a:off x="3976688" y="4451174"/>
            <a:ext cx="4167229" cy="1720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Основний курс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(3½ </a:t>
            </a:r>
            <a:r>
              <a:rPr lang="uk-UA" sz="2800" b="1" dirty="0" smtClean="0">
                <a:solidFill>
                  <a:schemeClr val="tx1"/>
                </a:solidFill>
              </a:rPr>
              <a:t>роки</a:t>
            </a:r>
            <a:r>
              <a:rPr lang="fr-FR" sz="2800" b="1" dirty="0" smtClean="0">
                <a:solidFill>
                  <a:schemeClr val="tx1"/>
                </a:solidFill>
              </a:rPr>
              <a:t>)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5" name="Tekstboks 14"/>
          <p:cNvSpPr txBox="1"/>
          <p:nvPr/>
        </p:nvSpPr>
        <p:spPr>
          <a:xfrm>
            <a:off x="2896568" y="4988385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Тест</a:t>
            </a:r>
            <a:endParaRPr lang="fr-FR" b="1" dirty="0" smtClean="0"/>
          </a:p>
          <a:p>
            <a:pPr algn="ctr"/>
            <a:r>
              <a:rPr lang="uk-UA" b="1" dirty="0" smtClean="0"/>
              <a:t>Диплом</a:t>
            </a:r>
            <a:endParaRPr lang="fr-FR" b="1" dirty="0"/>
          </a:p>
        </p:txBody>
      </p:sp>
      <p:sp>
        <p:nvSpPr>
          <p:cNvPr id="16" name="Tekstboks 15"/>
          <p:cNvSpPr txBox="1"/>
          <p:nvPr/>
        </p:nvSpPr>
        <p:spPr>
          <a:xfrm>
            <a:off x="8139618" y="471138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Випуск. іспит</a:t>
            </a:r>
            <a:endParaRPr lang="fr-FR" b="1" dirty="0" smtClean="0"/>
          </a:p>
        </p:txBody>
      </p:sp>
      <p:sp>
        <p:nvSpPr>
          <p:cNvPr id="17" name="Højre klammeparentes 16"/>
          <p:cNvSpPr/>
          <p:nvPr/>
        </p:nvSpPr>
        <p:spPr>
          <a:xfrm rot="16200000">
            <a:off x="4569422" y="840859"/>
            <a:ext cx="521094" cy="669953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ekstboks 17"/>
          <p:cNvSpPr txBox="1"/>
          <p:nvPr/>
        </p:nvSpPr>
        <p:spPr>
          <a:xfrm>
            <a:off x="4178491" y="105273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4 роки</a:t>
            </a:r>
            <a:endParaRPr lang="fr-FR" sz="2800" b="1" dirty="0"/>
          </a:p>
        </p:txBody>
      </p:sp>
      <p:sp>
        <p:nvSpPr>
          <p:cNvPr id="19" name="Højre klammeparentes 18"/>
          <p:cNvSpPr/>
          <p:nvPr/>
        </p:nvSpPr>
        <p:spPr>
          <a:xfrm rot="16200000">
            <a:off x="4629402" y="-1649946"/>
            <a:ext cx="521094" cy="669953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ekstboks 19"/>
          <p:cNvSpPr txBox="1"/>
          <p:nvPr/>
        </p:nvSpPr>
        <p:spPr>
          <a:xfrm>
            <a:off x="4178491" y="345372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4 </a:t>
            </a:r>
            <a:r>
              <a:rPr lang="fr-FR" sz="2800" b="1" dirty="0" err="1" smtClean="0"/>
              <a:t>years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2339752" y="1417638"/>
            <a:ext cx="5227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/>
              <a:t>Технічна </a:t>
            </a:r>
            <a:r>
              <a:rPr lang="uk-UA" sz="4000" b="1" dirty="0" err="1" smtClean="0"/>
              <a:t>профосвіта</a:t>
            </a:r>
            <a:endParaRPr lang="da-DK" sz="4000" b="1" dirty="0"/>
          </a:p>
        </p:txBody>
      </p:sp>
      <p:sp>
        <p:nvSpPr>
          <p:cNvPr id="6" name="Rektangel 5"/>
          <p:cNvSpPr/>
          <p:nvPr/>
        </p:nvSpPr>
        <p:spPr>
          <a:xfrm>
            <a:off x="274847" y="3147910"/>
            <a:ext cx="1399795" cy="1720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600" b="1" dirty="0" smtClean="0">
                <a:solidFill>
                  <a:schemeClr val="tx1"/>
                </a:solidFill>
              </a:rPr>
              <a:t>Базовий курс</a:t>
            </a:r>
            <a:endParaRPr lang="da-DK" sz="2600" b="1" dirty="0" smtClean="0">
              <a:solidFill>
                <a:schemeClr val="tx1"/>
              </a:solidFill>
            </a:endParaRPr>
          </a:p>
          <a:p>
            <a:pPr algn="ctr"/>
            <a:r>
              <a:rPr lang="da-DK" sz="2600" b="1" dirty="0" smtClean="0">
                <a:solidFill>
                  <a:schemeClr val="tx1"/>
                </a:solidFill>
              </a:rPr>
              <a:t>(½ </a:t>
            </a:r>
            <a:r>
              <a:rPr lang="uk-UA" sz="2600" b="1" dirty="0" smtClean="0">
                <a:solidFill>
                  <a:schemeClr val="tx1"/>
                </a:solidFill>
              </a:rPr>
              <a:t>року</a:t>
            </a:r>
            <a:r>
              <a:rPr lang="da-DK" sz="2600" b="1" dirty="0" smtClean="0">
                <a:solidFill>
                  <a:schemeClr val="tx1"/>
                </a:solidFill>
              </a:rPr>
              <a:t>)</a:t>
            </a:r>
            <a:endParaRPr lang="da-DK" sz="2600" b="1" dirty="0">
              <a:solidFill>
                <a:schemeClr val="tx1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347863" y="3147911"/>
            <a:ext cx="5679847" cy="1720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Основни</a:t>
            </a:r>
            <a:r>
              <a:rPr lang="uk-UA" sz="2800" b="1" dirty="0" smtClean="0">
                <a:solidFill>
                  <a:schemeClr val="tx1"/>
                </a:solidFill>
              </a:rPr>
              <a:t>й курс</a:t>
            </a:r>
            <a:endParaRPr lang="da-DK" sz="2800" b="1" dirty="0" smtClean="0">
              <a:solidFill>
                <a:schemeClr val="tx1"/>
              </a:solidFill>
            </a:endParaRPr>
          </a:p>
          <a:p>
            <a:pPr algn="ctr"/>
            <a:r>
              <a:rPr lang="da-DK" sz="2800" b="1" dirty="0" smtClean="0">
                <a:solidFill>
                  <a:schemeClr val="tx1"/>
                </a:solidFill>
              </a:rPr>
              <a:t>(2½ </a:t>
            </a:r>
            <a:r>
              <a:rPr lang="uk-UA" sz="2800" b="1" dirty="0" smtClean="0">
                <a:solidFill>
                  <a:schemeClr val="tx1"/>
                </a:solidFill>
              </a:rPr>
              <a:t>роки</a:t>
            </a:r>
            <a:r>
              <a:rPr lang="da-DK" sz="2800" b="1" dirty="0" smtClean="0">
                <a:solidFill>
                  <a:schemeClr val="tx1"/>
                </a:solidFill>
              </a:rPr>
              <a:t>)</a:t>
            </a:r>
            <a:endParaRPr lang="da-DK" sz="2800" b="1" dirty="0">
              <a:solidFill>
                <a:schemeClr val="tx1"/>
              </a:solidFill>
            </a:endParaRPr>
          </a:p>
        </p:txBody>
      </p:sp>
      <p:sp>
        <p:nvSpPr>
          <p:cNvPr id="8" name="Tekstboks 7"/>
          <p:cNvSpPr txBox="1"/>
          <p:nvPr/>
        </p:nvSpPr>
        <p:spPr>
          <a:xfrm>
            <a:off x="1674642" y="3725703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Тест Диплом</a:t>
            </a:r>
            <a:endParaRPr lang="da-DK" b="1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itchFamily="18" charset="0"/>
              </a:rPr>
              <a:t>СТРУКТУРА ПРОГРАМ ПОЧАТКОВОЇ ПРОФЕСІЙНОЇ ОСВІТИ</a:t>
            </a:r>
            <a:endParaRPr lang="da-DK" sz="3200" b="1" dirty="0">
              <a:latin typeface="Times New Roman" pitchFamily="18" charset="0"/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3204" y="1130243"/>
            <a:ext cx="1408112" cy="1720255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243204" y="5535326"/>
            <a:ext cx="1431438" cy="113403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ПТНЗ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3347864" y="5526363"/>
            <a:ext cx="936104" cy="113403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Підприємство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4" name="Bøjet pil 3"/>
          <p:cNvSpPr/>
          <p:nvPr/>
        </p:nvSpPr>
        <p:spPr>
          <a:xfrm>
            <a:off x="2863706" y="2850497"/>
            <a:ext cx="360040" cy="1084687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Tekstboks 12"/>
          <p:cNvSpPr txBox="1"/>
          <p:nvPr/>
        </p:nvSpPr>
        <p:spPr>
          <a:xfrm>
            <a:off x="4283968" y="2227093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Угода з підприємством </a:t>
            </a:r>
            <a:r>
              <a:rPr lang="da-DK" b="1" dirty="0" smtClean="0"/>
              <a:t>/</a:t>
            </a:r>
            <a:r>
              <a:rPr lang="uk-UA" b="1" dirty="0" smtClean="0"/>
              <a:t>контракт на навчання</a:t>
            </a:r>
            <a:endParaRPr lang="da-DK" b="1" dirty="0"/>
          </a:p>
        </p:txBody>
      </p:sp>
      <p:sp>
        <p:nvSpPr>
          <p:cNvPr id="14" name="Højre klammeparentes 13"/>
          <p:cNvSpPr/>
          <p:nvPr/>
        </p:nvSpPr>
        <p:spPr>
          <a:xfrm rot="16200000">
            <a:off x="5927241" y="10574"/>
            <a:ext cx="521094" cy="567984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ktangel 15"/>
          <p:cNvSpPr/>
          <p:nvPr/>
        </p:nvSpPr>
        <p:spPr>
          <a:xfrm>
            <a:off x="4312594" y="5526363"/>
            <a:ext cx="936104" cy="113403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ПТНЗ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5277096" y="5539019"/>
            <a:ext cx="936104" cy="113403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Підприємство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6213200" y="5552406"/>
            <a:ext cx="936104" cy="113403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ПТНЗ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7155503" y="5552406"/>
            <a:ext cx="936104" cy="113403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Підприємство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8091607" y="5535326"/>
            <a:ext cx="936104" cy="1134034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ПТНЗ</a:t>
            </a:r>
            <a:endParaRPr lang="fr-F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406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1907704" y="1196752"/>
            <a:ext cx="4934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Інші можливості</a:t>
            </a:r>
            <a:endParaRPr lang="fr-FR" sz="3200" b="1" dirty="0"/>
          </a:p>
        </p:txBody>
      </p:sp>
      <p:sp>
        <p:nvSpPr>
          <p:cNvPr id="7" name="Rektangel 6"/>
          <p:cNvSpPr/>
          <p:nvPr/>
        </p:nvSpPr>
        <p:spPr>
          <a:xfrm>
            <a:off x="750707" y="1781527"/>
            <a:ext cx="7704855" cy="12154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Поєднання старшої загальної школи та професійної освіти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(5 </a:t>
            </a:r>
            <a:r>
              <a:rPr lang="uk-UA" sz="2800" b="1" dirty="0" smtClean="0">
                <a:solidFill>
                  <a:schemeClr val="tx1"/>
                </a:solidFill>
              </a:rPr>
              <a:t>років</a:t>
            </a:r>
            <a:r>
              <a:rPr lang="fr-FR" sz="2800" b="1" dirty="0" smtClean="0">
                <a:solidFill>
                  <a:schemeClr val="tx1"/>
                </a:solidFill>
              </a:rPr>
              <a:t>)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itchFamily="18" charset="0"/>
              </a:rPr>
              <a:t>СТРУКТУРА ПРОГРАМ ПОЧАТКОВОЇ ПРОФЕСІЙНОЇ ОСВІТИ</a:t>
            </a:r>
            <a:endParaRPr lang="fr-FR" sz="3200" b="1" dirty="0">
              <a:latin typeface="Times New Roman" pitchFamily="18" charset="0"/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728230" y="3284984"/>
            <a:ext cx="1399795" cy="12987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600" b="1" dirty="0" smtClean="0">
                <a:solidFill>
                  <a:schemeClr val="tx1"/>
                </a:solidFill>
              </a:rPr>
              <a:t>Базовий курс</a:t>
            </a:r>
            <a:endParaRPr lang="fr-FR" sz="26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600" b="1" dirty="0" smtClean="0">
                <a:solidFill>
                  <a:schemeClr val="tx1"/>
                </a:solidFill>
              </a:rPr>
              <a:t>(½ </a:t>
            </a:r>
            <a:r>
              <a:rPr lang="uk-UA" sz="2600" b="1" dirty="0" smtClean="0">
                <a:solidFill>
                  <a:schemeClr val="tx1"/>
                </a:solidFill>
              </a:rPr>
              <a:t>року</a:t>
            </a:r>
            <a:r>
              <a:rPr lang="fr-FR" sz="2600" b="1" dirty="0" smtClean="0">
                <a:solidFill>
                  <a:schemeClr val="tx1"/>
                </a:solidFill>
              </a:rPr>
              <a:t>)</a:t>
            </a:r>
            <a:endParaRPr lang="fr-FR" sz="2600" b="1" dirty="0">
              <a:solidFill>
                <a:schemeClr val="tx1"/>
              </a:solidFill>
            </a:endParaRPr>
          </a:p>
        </p:txBody>
      </p:sp>
      <p:sp>
        <p:nvSpPr>
          <p:cNvPr id="27" name="Rektangel 26"/>
          <p:cNvSpPr/>
          <p:nvPr/>
        </p:nvSpPr>
        <p:spPr>
          <a:xfrm>
            <a:off x="2105548" y="3284984"/>
            <a:ext cx="2587991" cy="12987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Основний курс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Етап</a:t>
            </a: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b="1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(1½ </a:t>
            </a:r>
            <a:r>
              <a:rPr lang="uk-UA" sz="2800" b="1" dirty="0" smtClean="0">
                <a:solidFill>
                  <a:schemeClr val="tx1"/>
                </a:solidFill>
              </a:rPr>
              <a:t>роки</a:t>
            </a:r>
            <a:r>
              <a:rPr lang="fr-FR" sz="2800" b="1" dirty="0" smtClean="0">
                <a:solidFill>
                  <a:schemeClr val="tx1"/>
                </a:solidFill>
              </a:rPr>
              <a:t>)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31" name="Rektangel 30"/>
          <p:cNvSpPr/>
          <p:nvPr/>
        </p:nvSpPr>
        <p:spPr>
          <a:xfrm>
            <a:off x="4693539" y="3301930"/>
            <a:ext cx="2504805" cy="12987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Основний курс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Етап</a:t>
            </a:r>
            <a:r>
              <a:rPr lang="fr-FR" sz="2800" b="1" dirty="0" smtClean="0">
                <a:solidFill>
                  <a:schemeClr val="tx1"/>
                </a:solidFill>
              </a:rPr>
              <a:t> 2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(</a:t>
            </a:r>
            <a:r>
              <a:rPr lang="fr-FR" sz="2800" b="1" dirty="0" smtClean="0">
                <a:solidFill>
                  <a:schemeClr val="tx1"/>
                </a:solidFill>
              </a:rPr>
              <a:t>2 </a:t>
            </a:r>
            <a:r>
              <a:rPr lang="uk-UA" sz="2800" b="1" dirty="0" smtClean="0">
                <a:solidFill>
                  <a:schemeClr val="tx1"/>
                </a:solidFill>
              </a:rPr>
              <a:t>роки</a:t>
            </a:r>
            <a:r>
              <a:rPr lang="fr-FR" sz="2800" b="1" dirty="0" smtClean="0">
                <a:solidFill>
                  <a:schemeClr val="tx1"/>
                </a:solidFill>
              </a:rPr>
              <a:t>)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32" name="Rektangel 31"/>
          <p:cNvSpPr/>
          <p:nvPr/>
        </p:nvSpPr>
        <p:spPr>
          <a:xfrm>
            <a:off x="726304" y="4941168"/>
            <a:ext cx="1399795" cy="12987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Базовий курс на базі підприємства</a:t>
            </a:r>
            <a:endParaRPr lang="fr-FR" sz="16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(½ </a:t>
            </a:r>
            <a:r>
              <a:rPr lang="uk-UA" sz="1600" b="1" dirty="0" smtClean="0">
                <a:solidFill>
                  <a:schemeClr val="tx1"/>
                </a:solidFill>
              </a:rPr>
              <a:t>року</a:t>
            </a:r>
            <a:r>
              <a:rPr lang="fr-FR" sz="1600" b="1" dirty="0" smtClean="0">
                <a:solidFill>
                  <a:schemeClr val="tx1"/>
                </a:solidFill>
              </a:rPr>
              <a:t>)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2103622" y="4941168"/>
            <a:ext cx="5094722" cy="12987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</a:rPr>
              <a:t>Основний курс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(3½ </a:t>
            </a:r>
            <a:r>
              <a:rPr lang="uk-UA" sz="2800" b="1" dirty="0" smtClean="0">
                <a:solidFill>
                  <a:schemeClr val="tx1"/>
                </a:solidFill>
              </a:rPr>
              <a:t>роки</a:t>
            </a:r>
            <a:r>
              <a:rPr lang="fr-FR" sz="2800" b="1" dirty="0" smtClean="0">
                <a:solidFill>
                  <a:schemeClr val="tx1"/>
                </a:solidFill>
              </a:rPr>
              <a:t>)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35" name="Tekstboks 34"/>
          <p:cNvSpPr txBox="1"/>
          <p:nvPr/>
        </p:nvSpPr>
        <p:spPr>
          <a:xfrm>
            <a:off x="107504" y="2096851"/>
            <a:ext cx="618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1)</a:t>
            </a:r>
          </a:p>
          <a:p>
            <a:pPr algn="ctr"/>
            <a:endParaRPr lang="fr-FR" sz="3200" b="1" dirty="0"/>
          </a:p>
          <a:p>
            <a:pPr algn="ctr"/>
            <a:endParaRPr lang="fr-FR" sz="3200" b="1" dirty="0" smtClean="0"/>
          </a:p>
          <a:p>
            <a:pPr algn="ctr"/>
            <a:r>
              <a:rPr lang="fr-FR" sz="3200" b="1" dirty="0" smtClean="0"/>
              <a:t>2)</a:t>
            </a:r>
          </a:p>
          <a:p>
            <a:pPr algn="ctr"/>
            <a:endParaRPr lang="fr-FR" sz="3200" b="1" dirty="0"/>
          </a:p>
          <a:p>
            <a:pPr algn="ctr"/>
            <a:endParaRPr lang="fr-FR" sz="3200" b="1" dirty="0" smtClean="0"/>
          </a:p>
          <a:p>
            <a:pPr algn="ctr"/>
            <a:r>
              <a:rPr lang="fr-FR" sz="3200" b="1" dirty="0" smtClean="0"/>
              <a:t>3)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xmlns="" val="78105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Pladsholder til indhold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94900095"/>
              </p:ext>
            </p:extLst>
          </p:nvPr>
        </p:nvGraphicFramePr>
        <p:xfrm>
          <a:off x="395536" y="260648"/>
          <a:ext cx="8229600" cy="642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800" noProof="0" dirty="0" smtClean="0"/>
                        <a:t>Базові курси</a:t>
                      </a:r>
                      <a:endParaRPr lang="en-GB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noProof="0" dirty="0" smtClean="0"/>
                        <a:t>Кількість програм у групі професій</a:t>
                      </a:r>
                      <a:endParaRPr lang="en-GB" sz="18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1</a:t>
                      </a:r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Автомобільний, авіаційний та інші види транспорту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6</a:t>
                      </a:r>
                      <a:r>
                        <a:rPr lang="uk-UA" sz="1800" noProof="0" dirty="0" smtClean="0"/>
                        <a:t> 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2</a:t>
                      </a:r>
                      <a:r>
                        <a:rPr lang="en-GB" sz="1800" noProof="0" dirty="0" smtClean="0"/>
                        <a:t>.</a:t>
                      </a:r>
                      <a:r>
                        <a:rPr lang="uk-UA" sz="1800" noProof="0" dirty="0" smtClean="0"/>
                        <a:t> Будівництво</a:t>
                      </a:r>
                      <a:endParaRPr lang="en-GB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15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3.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Комунальні послуги та обслуговування будівель 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3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Тваринництво, рослинництво, природничі професії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9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Харчування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11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Краса та догляд за тілом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3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205626">
                <a:tc>
                  <a:txBody>
                    <a:bodyPr/>
                    <a:lstStyle/>
                    <a:p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Промисловість та високотехнологічне виробництво 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30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205626">
                <a:tc>
                  <a:txBody>
                    <a:bodyPr/>
                    <a:lstStyle/>
                    <a:p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Бізнес та торгівля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8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205626">
                <a:tc>
                  <a:txBody>
                    <a:bodyPr/>
                    <a:lstStyle/>
                    <a:p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Медіа-виробництво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7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205626">
                <a:tc>
                  <a:txBody>
                    <a:bodyPr/>
                    <a:lstStyle/>
                    <a:p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Електрика, автоматизація та інформаційні технології 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7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205626">
                <a:tc>
                  <a:txBody>
                    <a:bodyPr/>
                    <a:lstStyle/>
                    <a:p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Охорона здоров</a:t>
                      </a: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’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я, догляд та педагогіка 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4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  <a:tr h="205626">
                <a:tc>
                  <a:txBody>
                    <a:bodyPr/>
                    <a:lstStyle/>
                    <a:p>
                      <a:r>
                        <a:rPr lang="en-GB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 </a:t>
                      </a:r>
                      <a:r>
                        <a:rPr lang="uk-UA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 та логістика </a:t>
                      </a:r>
                      <a:endParaRPr lang="en-GB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noProof="0" dirty="0" smtClean="0"/>
                        <a:t>7. </a:t>
                      </a:r>
                      <a:r>
                        <a:rPr lang="uk-UA" sz="1800" noProof="0" dirty="0" smtClean="0"/>
                        <a:t>програм</a:t>
                      </a:r>
                      <a:endParaRPr lang="en-GB" sz="18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2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-skabelon_PPT_2009 - punktopstilling">
  <a:themeElements>
    <a:clrScheme name="Metropol">
      <a:dk1>
        <a:srgbClr val="192337"/>
      </a:dk1>
      <a:lt1>
        <a:srgbClr val="E8E4DC"/>
      </a:lt1>
      <a:dk2>
        <a:srgbClr val="142D4A"/>
      </a:dk2>
      <a:lt2>
        <a:srgbClr val="A7AFBE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Metropol-skabelon_PPT_2009 - punktopstilling</Template>
  <TotalTime>2478</TotalTime>
  <Words>510</Words>
  <Application>Microsoft Office PowerPoint</Application>
  <PresentationFormat>Экран (4:3)</PresentationFormat>
  <Paragraphs>196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Metropol-skabelon_PPT_2009 - punktopstilling</vt:lpstr>
      <vt:lpstr>Brugerdefineret design</vt:lpstr>
      <vt:lpstr>Слайд 1</vt:lpstr>
      <vt:lpstr>Слайд 2</vt:lpstr>
      <vt:lpstr>СТРУКТУРА ОСВІТНІХ ПРОГРАМ ДЛЯ МОЛОДІ</vt:lpstr>
      <vt:lpstr>СТРУКТУРА ОСВІТНІХ ПРОГРАМ ДЛЯ МОЛОДІ</vt:lpstr>
      <vt:lpstr>СТРУКТУРА ПРОГРАМ ПОЧАТКОВОЇ ПРОФЕСІЙНОЇ ОСВІТИ  Основні партнери</vt:lpstr>
      <vt:lpstr>СТРУКТУРА ПРОГРАМ ПОЧАТКОВОЇ ПРОФЕСІЙНОЇ ОСВІТИ</vt:lpstr>
      <vt:lpstr>СТРУКТУРА ПРОГРАМ ПОЧАТКОВОЇ ПРОФЕСІЙНОЇ ОСВІТИ</vt:lpstr>
      <vt:lpstr>СТРУКТУРА ПРОГРАМ ПОЧАТКОВОЇ ПРОФЕСІЙНОЇ ОСВІТИ</vt:lpstr>
      <vt:lpstr>Слайд 9</vt:lpstr>
      <vt:lpstr>Слайд 10</vt:lpstr>
    </vt:vector>
  </TitlesOfParts>
  <Company>DEL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je</dc:creator>
  <cp:lastModifiedBy>Work</cp:lastModifiedBy>
  <cp:revision>161</cp:revision>
  <dcterms:created xsi:type="dcterms:W3CDTF">2009-11-10T10:13:02Z</dcterms:created>
  <dcterms:modified xsi:type="dcterms:W3CDTF">2014-06-17T09:18:30Z</dcterms:modified>
</cp:coreProperties>
</file>