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</p:sldMasterIdLst>
  <p:notesMasterIdLst>
    <p:notesMasterId r:id="rId25"/>
  </p:notesMasterIdLst>
  <p:handoutMasterIdLst>
    <p:handoutMasterId r:id="rId26"/>
  </p:handoutMasterIdLst>
  <p:sldIdLst>
    <p:sldId id="480" r:id="rId2"/>
    <p:sldId id="489" r:id="rId3"/>
    <p:sldId id="481" r:id="rId4"/>
    <p:sldId id="485" r:id="rId5"/>
    <p:sldId id="505" r:id="rId6"/>
    <p:sldId id="490" r:id="rId7"/>
    <p:sldId id="491" r:id="rId8"/>
    <p:sldId id="506" r:id="rId9"/>
    <p:sldId id="492" r:id="rId10"/>
    <p:sldId id="488" r:id="rId11"/>
    <p:sldId id="493" r:id="rId12"/>
    <p:sldId id="503" r:id="rId13"/>
    <p:sldId id="496" r:id="rId14"/>
    <p:sldId id="502" r:id="rId15"/>
    <p:sldId id="494" r:id="rId16"/>
    <p:sldId id="499" r:id="rId17"/>
    <p:sldId id="497" r:id="rId18"/>
    <p:sldId id="495" r:id="rId19"/>
    <p:sldId id="498" r:id="rId20"/>
    <p:sldId id="500" r:id="rId21"/>
    <p:sldId id="504" r:id="rId22"/>
    <p:sldId id="507" r:id="rId23"/>
    <p:sldId id="508" r:id="rId24"/>
  </p:sldIdLst>
  <p:sldSz cx="9144000" cy="6858000" type="screen4x3"/>
  <p:notesSz cx="6794500" cy="99218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66FF66"/>
    <a:srgbClr val="336600"/>
    <a:srgbClr val="000099"/>
    <a:srgbClr val="669900"/>
    <a:srgbClr val="808000"/>
    <a:srgbClr val="993300"/>
    <a:srgbClr val="FFFFBB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49" autoAdjust="0"/>
  </p:normalViewPr>
  <p:slideViewPr>
    <p:cSldViewPr snapToGrid="0">
      <p:cViewPr>
        <p:scale>
          <a:sx n="100" d="100"/>
          <a:sy n="100" d="100"/>
        </p:scale>
        <p:origin x="342" y="-8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1596" y="-90"/>
      </p:cViewPr>
      <p:guideLst>
        <p:guide orient="horz" pos="3125"/>
        <p:guide pos="214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4988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4988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90A89964-1418-455B-A6F8-CF21B2C2F2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021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53000" cy="37147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0113"/>
            <a:ext cx="4981575" cy="4465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4988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4988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4F637FC4-9507-4683-A417-465B45FFC0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0375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637FC4-9507-4683-A417-465B45FFC0E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0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E6348-D380-418A-9234-5D68A8DFF7F5}" type="datetimeFigureOut">
              <a:rPr lang="ru-RU"/>
              <a:pPr>
                <a:defRPr/>
              </a:pPr>
              <a:t>06.10.2014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36212-5025-497A-A896-F40677784D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874373"/>
      </p:ext>
    </p:extLst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A519E-AB8F-4283-9133-3612E661AB17}" type="datetimeFigureOut">
              <a:rPr lang="ru-RU"/>
              <a:pPr>
                <a:defRPr/>
              </a:pPr>
              <a:t>06.10.2014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ED56D-1E1B-4B07-A7D1-3C89C35B91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876749"/>
      </p:ext>
    </p:extLst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62F89-E103-4A17-8D1D-DA14F808B179}" type="datetimeFigureOut">
              <a:rPr lang="ru-RU"/>
              <a:pPr>
                <a:defRPr/>
              </a:pPr>
              <a:t>06.10.2014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1C5C6-D605-4C4D-88F5-4B4D264247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818297"/>
      </p:ext>
    </p:extLst>
  </p:cSld>
  <p:clrMapOvr>
    <a:masterClrMapping/>
  </p:clrMapOvr>
  <p:transition spd="med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E5446-1734-4306-8D46-213A1CFA3EAD}" type="datetimeFigureOut">
              <a:rPr lang="ru-RU"/>
              <a:pPr>
                <a:defRPr/>
              </a:pPr>
              <a:t>06.10.2014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78618-D197-442B-8742-26B5F40AD6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894897"/>
      </p:ext>
    </p:extLst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90604-450F-46A5-919B-901B83E7B779}" type="datetimeFigureOut">
              <a:rPr lang="ru-RU"/>
              <a:pPr>
                <a:defRPr/>
              </a:pPr>
              <a:t>06.10.2014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7BDF3-8453-4568-AF70-F2908840F9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18702"/>
      </p:ext>
    </p:extLst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B8F3E-4C69-4E85-A701-5E051F9B0674}" type="datetimeFigureOut">
              <a:rPr lang="ru-RU"/>
              <a:pPr>
                <a:defRPr/>
              </a:pPr>
              <a:t>06.10.2014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9C788-FD09-4430-BD03-8C663F0DF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20708"/>
      </p:ext>
    </p:extLst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63B8E-A121-48FD-AF59-1F8FA9070186}" type="datetimeFigureOut">
              <a:rPr lang="ru-RU"/>
              <a:pPr>
                <a:defRPr/>
              </a:pPr>
              <a:t>06.10.2014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10A88-0A75-46FD-A3B1-B7E4233F04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091225"/>
      </p:ext>
    </p:extLst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C8775-6476-4B2F-86C6-E55F819A04BE}" type="datetimeFigureOut">
              <a:rPr lang="ru-RU"/>
              <a:pPr>
                <a:defRPr/>
              </a:pPr>
              <a:t>06.10.2014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210C8-E33B-4DD9-AED6-7FEB9A3F69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18780"/>
      </p:ext>
    </p:extLst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42064-F1D4-4D98-A9EF-8C739BA23713}" type="datetimeFigureOut">
              <a:rPr lang="ru-RU"/>
              <a:pPr>
                <a:defRPr/>
              </a:pPr>
              <a:t>06.10.2014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46DF1-2508-43C6-A292-E6E44473BA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733535"/>
      </p:ext>
    </p:extLst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42F3F-EABD-4EB7-990A-F6756A91656A}" type="datetimeFigureOut">
              <a:rPr lang="ru-RU"/>
              <a:pPr>
                <a:defRPr/>
              </a:pPr>
              <a:t>06.10.2014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62556-C235-4199-83D3-8647968A68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789646"/>
      </p:ext>
    </p:extLst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44C4C-0B3D-4258-8153-3735683AB23F}" type="datetimeFigureOut">
              <a:rPr lang="ru-RU"/>
              <a:pPr>
                <a:defRPr/>
              </a:pPr>
              <a:t>06.10.2014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48817-EC65-4670-B7BE-67B54C8F16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115510"/>
      </p:ext>
    </p:extLst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83F2C-D909-49AA-B129-D1163CB0832E}" type="datetimeFigureOut">
              <a:rPr lang="ru-RU"/>
              <a:pPr>
                <a:defRPr/>
              </a:pPr>
              <a:t>06.10.2014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D65FF-B789-4C6E-A761-71436D595F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300421"/>
      </p:ext>
    </p:extLst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B4A45-8C29-4225-9C26-41277527F6C9}" type="datetimeFigureOut">
              <a:rPr lang="ru-RU"/>
              <a:pPr>
                <a:defRPr/>
              </a:pPr>
              <a:t>06.10.2014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19CAC-DFED-46B9-8CB8-D78AA7F72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364421"/>
      </p:ext>
    </p:extLst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0D810-C991-4118-A7F5-10F0DA84D4E4}" type="datetimeFigureOut">
              <a:rPr lang="ru-RU"/>
              <a:pPr>
                <a:defRPr/>
              </a:pPr>
              <a:t>06.10.2014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1696E-7F56-4951-802E-F9D44ECD56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7848"/>
      </p:ext>
    </p:extLst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1A65F34-5D86-4823-9D14-59FD4F14C833}" type="datetimeFigureOut">
              <a:rPr lang="ru-RU"/>
              <a:pPr>
                <a:defRPr/>
              </a:pPr>
              <a:t>06.10.2014</a:t>
            </a:fld>
            <a:endParaRPr lang="ru-RU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A6550CC1-CC27-4DC8-9841-1093B883C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15"/>
          <p:cNvGrpSpPr>
            <a:grpSpLocks/>
          </p:cNvGrpSpPr>
          <p:nvPr/>
        </p:nvGrpSpPr>
        <p:grpSpPr bwMode="auto">
          <a:xfrm>
            <a:off x="892175" y="206375"/>
            <a:ext cx="7342188" cy="387350"/>
            <a:chOff x="720" y="96"/>
            <a:chExt cx="5040" cy="244"/>
          </a:xfrm>
        </p:grpSpPr>
        <p:sp>
          <p:nvSpPr>
            <p:cNvPr id="1034" name="Rectangle 16"/>
            <p:cNvSpPr>
              <a:spLocks noChangeArrowheads="1"/>
            </p:cNvSpPr>
            <p:nvPr/>
          </p:nvSpPr>
          <p:spPr bwMode="auto">
            <a:xfrm>
              <a:off x="720" y="96"/>
              <a:ext cx="5028" cy="2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ru-RU" sz="1600" b="1" smtClean="0">
                <a:latin typeface="Times New Roman" pitchFamily="18" charset="0"/>
              </a:endParaRPr>
            </a:p>
          </p:txBody>
        </p:sp>
        <p:sp>
          <p:nvSpPr>
            <p:cNvPr id="1035" name="Rectangle 17"/>
            <p:cNvSpPr>
              <a:spLocks noChangeArrowheads="1"/>
            </p:cNvSpPr>
            <p:nvPr/>
          </p:nvSpPr>
          <p:spPr bwMode="auto">
            <a:xfrm>
              <a:off x="732" y="96"/>
              <a:ext cx="5028" cy="7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ru-RU" sz="1600" b="1" smtClean="0">
                <a:latin typeface="Times New Roman" pitchFamily="18" charset="0"/>
              </a:endParaRPr>
            </a:p>
          </p:txBody>
        </p:sp>
        <p:sp>
          <p:nvSpPr>
            <p:cNvPr id="1036" name="Freeform 18"/>
            <p:cNvSpPr>
              <a:spLocks/>
            </p:cNvSpPr>
            <p:nvPr/>
          </p:nvSpPr>
          <p:spPr bwMode="auto">
            <a:xfrm>
              <a:off x="819" y="126"/>
              <a:ext cx="2444" cy="63"/>
            </a:xfrm>
            <a:custGeom>
              <a:avLst/>
              <a:gdLst>
                <a:gd name="T0" fmla="*/ 2387 w 2444"/>
                <a:gd name="T1" fmla="*/ 12 h 63"/>
                <a:gd name="T2" fmla="*/ 2279 w 2444"/>
                <a:gd name="T3" fmla="*/ 38 h 63"/>
                <a:gd name="T4" fmla="*/ 2193 w 2444"/>
                <a:gd name="T5" fmla="*/ 16 h 63"/>
                <a:gd name="T6" fmla="*/ 2113 w 2444"/>
                <a:gd name="T7" fmla="*/ 2 h 63"/>
                <a:gd name="T8" fmla="*/ 2023 w 2444"/>
                <a:gd name="T9" fmla="*/ 29 h 63"/>
                <a:gd name="T10" fmla="*/ 1928 w 2444"/>
                <a:gd name="T11" fmla="*/ 33 h 63"/>
                <a:gd name="T12" fmla="*/ 1847 w 2444"/>
                <a:gd name="T13" fmla="*/ 6 h 63"/>
                <a:gd name="T14" fmla="*/ 1788 w 2444"/>
                <a:gd name="T15" fmla="*/ 5 h 63"/>
                <a:gd name="T16" fmla="*/ 1724 w 2444"/>
                <a:gd name="T17" fmla="*/ 26 h 63"/>
                <a:gd name="T18" fmla="*/ 1654 w 2444"/>
                <a:gd name="T19" fmla="*/ 40 h 63"/>
                <a:gd name="T20" fmla="*/ 1568 w 2444"/>
                <a:gd name="T21" fmla="*/ 17 h 63"/>
                <a:gd name="T22" fmla="*/ 1505 w 2444"/>
                <a:gd name="T23" fmla="*/ 2 h 63"/>
                <a:gd name="T24" fmla="*/ 1441 w 2444"/>
                <a:gd name="T25" fmla="*/ 16 h 63"/>
                <a:gd name="T26" fmla="*/ 1339 w 2444"/>
                <a:gd name="T27" fmla="*/ 40 h 63"/>
                <a:gd name="T28" fmla="*/ 1253 w 2444"/>
                <a:gd name="T29" fmla="*/ 20 h 63"/>
                <a:gd name="T30" fmla="*/ 1188 w 2444"/>
                <a:gd name="T31" fmla="*/ 2 h 63"/>
                <a:gd name="T32" fmla="*/ 1103 w 2444"/>
                <a:gd name="T33" fmla="*/ 24 h 63"/>
                <a:gd name="T34" fmla="*/ 1003 w 2444"/>
                <a:gd name="T35" fmla="*/ 40 h 63"/>
                <a:gd name="T36" fmla="*/ 920 w 2444"/>
                <a:gd name="T37" fmla="*/ 12 h 63"/>
                <a:gd name="T38" fmla="*/ 858 w 2444"/>
                <a:gd name="T39" fmla="*/ 5 h 63"/>
                <a:gd name="T40" fmla="*/ 765 w 2444"/>
                <a:gd name="T41" fmla="*/ 32 h 63"/>
                <a:gd name="T42" fmla="*/ 669 w 2444"/>
                <a:gd name="T43" fmla="*/ 36 h 63"/>
                <a:gd name="T44" fmla="*/ 587 w 2444"/>
                <a:gd name="T45" fmla="*/ 8 h 63"/>
                <a:gd name="T46" fmla="*/ 544 w 2444"/>
                <a:gd name="T47" fmla="*/ 5 h 63"/>
                <a:gd name="T48" fmla="*/ 450 w 2444"/>
                <a:gd name="T49" fmla="*/ 33 h 63"/>
                <a:gd name="T50" fmla="*/ 353 w 2444"/>
                <a:gd name="T51" fmla="*/ 37 h 63"/>
                <a:gd name="T52" fmla="*/ 271 w 2444"/>
                <a:gd name="T53" fmla="*/ 10 h 63"/>
                <a:gd name="T54" fmla="*/ 190 w 2444"/>
                <a:gd name="T55" fmla="*/ 16 h 63"/>
                <a:gd name="T56" fmla="*/ 90 w 2444"/>
                <a:gd name="T57" fmla="*/ 42 h 63"/>
                <a:gd name="T58" fmla="*/ 0 w 2444"/>
                <a:gd name="T59" fmla="*/ 24 h 63"/>
                <a:gd name="T60" fmla="*/ 48 w 2444"/>
                <a:gd name="T61" fmla="*/ 59 h 63"/>
                <a:gd name="T62" fmla="*/ 147 w 2444"/>
                <a:gd name="T63" fmla="*/ 50 h 63"/>
                <a:gd name="T64" fmla="*/ 235 w 2444"/>
                <a:gd name="T65" fmla="*/ 25 h 63"/>
                <a:gd name="T66" fmla="*/ 316 w 2444"/>
                <a:gd name="T67" fmla="*/ 42 h 63"/>
                <a:gd name="T68" fmla="*/ 405 w 2444"/>
                <a:gd name="T69" fmla="*/ 60 h 63"/>
                <a:gd name="T70" fmla="*/ 504 w 2444"/>
                <a:gd name="T71" fmla="*/ 34 h 63"/>
                <a:gd name="T72" fmla="*/ 559 w 2444"/>
                <a:gd name="T73" fmla="*/ 24 h 63"/>
                <a:gd name="T74" fmla="*/ 633 w 2444"/>
                <a:gd name="T75" fmla="*/ 44 h 63"/>
                <a:gd name="T76" fmla="*/ 721 w 2444"/>
                <a:gd name="T77" fmla="*/ 60 h 63"/>
                <a:gd name="T78" fmla="*/ 821 w 2444"/>
                <a:gd name="T79" fmla="*/ 35 h 63"/>
                <a:gd name="T80" fmla="*/ 901 w 2444"/>
                <a:gd name="T81" fmla="*/ 26 h 63"/>
                <a:gd name="T82" fmla="*/ 983 w 2444"/>
                <a:gd name="T83" fmla="*/ 54 h 63"/>
                <a:gd name="T84" fmla="*/ 1080 w 2444"/>
                <a:gd name="T85" fmla="*/ 51 h 63"/>
                <a:gd name="T86" fmla="*/ 1172 w 2444"/>
                <a:gd name="T87" fmla="*/ 24 h 63"/>
                <a:gd name="T88" fmla="*/ 1253 w 2444"/>
                <a:gd name="T89" fmla="*/ 37 h 63"/>
                <a:gd name="T90" fmla="*/ 1339 w 2444"/>
                <a:gd name="T91" fmla="*/ 59 h 63"/>
                <a:gd name="T92" fmla="*/ 1439 w 2444"/>
                <a:gd name="T93" fmla="*/ 35 h 63"/>
                <a:gd name="T94" fmla="*/ 1504 w 2444"/>
                <a:gd name="T95" fmla="*/ 21 h 63"/>
                <a:gd name="T96" fmla="*/ 1569 w 2444"/>
                <a:gd name="T97" fmla="*/ 38 h 63"/>
                <a:gd name="T98" fmla="*/ 1655 w 2444"/>
                <a:gd name="T99" fmla="*/ 59 h 63"/>
                <a:gd name="T100" fmla="*/ 1725 w 2444"/>
                <a:gd name="T101" fmla="*/ 46 h 63"/>
                <a:gd name="T102" fmla="*/ 1788 w 2444"/>
                <a:gd name="T103" fmla="*/ 25 h 63"/>
                <a:gd name="T104" fmla="*/ 1847 w 2444"/>
                <a:gd name="T105" fmla="*/ 24 h 63"/>
                <a:gd name="T106" fmla="*/ 1929 w 2444"/>
                <a:gd name="T107" fmla="*/ 52 h 63"/>
                <a:gd name="T108" fmla="*/ 2023 w 2444"/>
                <a:gd name="T109" fmla="*/ 49 h 63"/>
                <a:gd name="T110" fmla="*/ 2113 w 2444"/>
                <a:gd name="T111" fmla="*/ 22 h 63"/>
                <a:gd name="T112" fmla="*/ 2193 w 2444"/>
                <a:gd name="T113" fmla="*/ 35 h 63"/>
                <a:gd name="T114" fmla="*/ 2279 w 2444"/>
                <a:gd name="T115" fmla="*/ 57 h 63"/>
                <a:gd name="T116" fmla="*/ 2387 w 2444"/>
                <a:gd name="T117" fmla="*/ 33 h 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3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3" y="4"/>
                  </a:lnTo>
                  <a:lnTo>
                    <a:pt x="2405" y="7"/>
                  </a:lnTo>
                  <a:lnTo>
                    <a:pt x="2396" y="10"/>
                  </a:lnTo>
                  <a:lnTo>
                    <a:pt x="2387" y="12"/>
                  </a:lnTo>
                  <a:lnTo>
                    <a:pt x="2377" y="15"/>
                  </a:lnTo>
                  <a:lnTo>
                    <a:pt x="2366" y="20"/>
                  </a:lnTo>
                  <a:lnTo>
                    <a:pt x="2353" y="24"/>
                  </a:lnTo>
                  <a:lnTo>
                    <a:pt x="2341" y="27"/>
                  </a:lnTo>
                  <a:lnTo>
                    <a:pt x="2328" y="31"/>
                  </a:lnTo>
                  <a:lnTo>
                    <a:pt x="2316" y="34"/>
                  </a:lnTo>
                  <a:lnTo>
                    <a:pt x="2303" y="36"/>
                  </a:lnTo>
                  <a:lnTo>
                    <a:pt x="2291" y="37"/>
                  </a:lnTo>
                  <a:lnTo>
                    <a:pt x="2279" y="38"/>
                  </a:lnTo>
                  <a:lnTo>
                    <a:pt x="2268" y="37"/>
                  </a:lnTo>
                  <a:lnTo>
                    <a:pt x="2258" y="37"/>
                  </a:lnTo>
                  <a:lnTo>
                    <a:pt x="2247" y="34"/>
                  </a:lnTo>
                  <a:lnTo>
                    <a:pt x="2238" y="32"/>
                  </a:lnTo>
                  <a:lnTo>
                    <a:pt x="2229" y="29"/>
                  </a:lnTo>
                  <a:lnTo>
                    <a:pt x="2219" y="26"/>
                  </a:lnTo>
                  <a:lnTo>
                    <a:pt x="2211" y="22"/>
                  </a:lnTo>
                  <a:lnTo>
                    <a:pt x="2201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6" y="7"/>
                  </a:lnTo>
                  <a:lnTo>
                    <a:pt x="2156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8" y="1"/>
                  </a:lnTo>
                  <a:lnTo>
                    <a:pt x="2121" y="1"/>
                  </a:lnTo>
                  <a:lnTo>
                    <a:pt x="2113" y="2"/>
                  </a:lnTo>
                  <a:lnTo>
                    <a:pt x="2104" y="4"/>
                  </a:lnTo>
                  <a:lnTo>
                    <a:pt x="2096" y="7"/>
                  </a:lnTo>
                  <a:lnTo>
                    <a:pt x="2086" y="10"/>
                  </a:lnTo>
                  <a:lnTo>
                    <a:pt x="2076" y="12"/>
                  </a:lnTo>
                  <a:lnTo>
                    <a:pt x="2066" y="16"/>
                  </a:lnTo>
                  <a:lnTo>
                    <a:pt x="2056" y="20"/>
                  </a:lnTo>
                  <a:lnTo>
                    <a:pt x="2045" y="23"/>
                  </a:lnTo>
                  <a:lnTo>
                    <a:pt x="2034" y="27"/>
                  </a:lnTo>
                  <a:lnTo>
                    <a:pt x="2023" y="29"/>
                  </a:lnTo>
                  <a:lnTo>
                    <a:pt x="2012" y="33"/>
                  </a:lnTo>
                  <a:lnTo>
                    <a:pt x="2002" y="35"/>
                  </a:lnTo>
                  <a:lnTo>
                    <a:pt x="1991" y="37"/>
                  </a:lnTo>
                  <a:lnTo>
                    <a:pt x="1980" y="38"/>
                  </a:lnTo>
                  <a:lnTo>
                    <a:pt x="1969" y="38"/>
                  </a:lnTo>
                  <a:lnTo>
                    <a:pt x="1958" y="38"/>
                  </a:lnTo>
                  <a:lnTo>
                    <a:pt x="1948" y="37"/>
                  </a:lnTo>
                  <a:lnTo>
                    <a:pt x="1939" y="35"/>
                  </a:lnTo>
                  <a:lnTo>
                    <a:pt x="1928" y="33"/>
                  </a:lnTo>
                  <a:lnTo>
                    <a:pt x="1919" y="31"/>
                  </a:lnTo>
                  <a:lnTo>
                    <a:pt x="1910" y="28"/>
                  </a:lnTo>
                  <a:lnTo>
                    <a:pt x="1901" y="25"/>
                  </a:lnTo>
                  <a:lnTo>
                    <a:pt x="1891" y="21"/>
                  </a:lnTo>
                  <a:lnTo>
                    <a:pt x="1883" y="18"/>
                  </a:lnTo>
                  <a:lnTo>
                    <a:pt x="1874" y="15"/>
                  </a:lnTo>
                  <a:lnTo>
                    <a:pt x="1865" y="11"/>
                  </a:lnTo>
                  <a:lnTo>
                    <a:pt x="1856" y="9"/>
                  </a:lnTo>
                  <a:lnTo>
                    <a:pt x="1847" y="6"/>
                  </a:lnTo>
                  <a:lnTo>
                    <a:pt x="1837" y="4"/>
                  </a:lnTo>
                  <a:lnTo>
                    <a:pt x="1828" y="2"/>
                  </a:lnTo>
                  <a:lnTo>
                    <a:pt x="1819" y="1"/>
                  </a:lnTo>
                  <a:lnTo>
                    <a:pt x="1814" y="1"/>
                  </a:lnTo>
                  <a:lnTo>
                    <a:pt x="1809" y="1"/>
                  </a:lnTo>
                  <a:lnTo>
                    <a:pt x="1804" y="2"/>
                  </a:lnTo>
                  <a:lnTo>
                    <a:pt x="1799" y="3"/>
                  </a:lnTo>
                  <a:lnTo>
                    <a:pt x="1794" y="4"/>
                  </a:lnTo>
                  <a:lnTo>
                    <a:pt x="1788" y="5"/>
                  </a:lnTo>
                  <a:lnTo>
                    <a:pt x="1782" y="7"/>
                  </a:lnTo>
                  <a:lnTo>
                    <a:pt x="1776" y="9"/>
                  </a:lnTo>
                  <a:lnTo>
                    <a:pt x="1769" y="11"/>
                  </a:lnTo>
                  <a:lnTo>
                    <a:pt x="1762" y="14"/>
                  </a:lnTo>
                  <a:lnTo>
                    <a:pt x="1755" y="16"/>
                  </a:lnTo>
                  <a:lnTo>
                    <a:pt x="1747" y="18"/>
                  </a:lnTo>
                  <a:lnTo>
                    <a:pt x="1740" y="21"/>
                  </a:lnTo>
                  <a:lnTo>
                    <a:pt x="1732" y="24"/>
                  </a:lnTo>
                  <a:lnTo>
                    <a:pt x="1724" y="26"/>
                  </a:lnTo>
                  <a:lnTo>
                    <a:pt x="1716" y="28"/>
                  </a:lnTo>
                  <a:lnTo>
                    <a:pt x="1708" y="31"/>
                  </a:lnTo>
                  <a:lnTo>
                    <a:pt x="1700" y="33"/>
                  </a:lnTo>
                  <a:lnTo>
                    <a:pt x="1692" y="34"/>
                  </a:lnTo>
                  <a:lnTo>
                    <a:pt x="1684" y="36"/>
                  </a:lnTo>
                  <a:lnTo>
                    <a:pt x="1677" y="37"/>
                  </a:lnTo>
                  <a:lnTo>
                    <a:pt x="1670" y="38"/>
                  </a:lnTo>
                  <a:lnTo>
                    <a:pt x="1662" y="39"/>
                  </a:lnTo>
                  <a:lnTo>
                    <a:pt x="1654" y="40"/>
                  </a:lnTo>
                  <a:lnTo>
                    <a:pt x="1643" y="39"/>
                  </a:lnTo>
                  <a:lnTo>
                    <a:pt x="1633" y="38"/>
                  </a:lnTo>
                  <a:lnTo>
                    <a:pt x="1624" y="36"/>
                  </a:lnTo>
                  <a:lnTo>
                    <a:pt x="1614" y="34"/>
                  </a:lnTo>
                  <a:lnTo>
                    <a:pt x="1604" y="31"/>
                  </a:lnTo>
                  <a:lnTo>
                    <a:pt x="1596" y="28"/>
                  </a:lnTo>
                  <a:lnTo>
                    <a:pt x="1586" y="24"/>
                  </a:lnTo>
                  <a:lnTo>
                    <a:pt x="1577" y="21"/>
                  </a:lnTo>
                  <a:lnTo>
                    <a:pt x="1568" y="17"/>
                  </a:lnTo>
                  <a:lnTo>
                    <a:pt x="1559" y="14"/>
                  </a:lnTo>
                  <a:lnTo>
                    <a:pt x="1551" y="11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4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1" y="10"/>
                  </a:lnTo>
                  <a:lnTo>
                    <a:pt x="1451" y="13"/>
                  </a:lnTo>
                  <a:lnTo>
                    <a:pt x="1441" y="16"/>
                  </a:lnTo>
                  <a:lnTo>
                    <a:pt x="1429" y="20"/>
                  </a:lnTo>
                  <a:lnTo>
                    <a:pt x="1418" y="24"/>
                  </a:lnTo>
                  <a:lnTo>
                    <a:pt x="1407" y="27"/>
                  </a:lnTo>
                  <a:lnTo>
                    <a:pt x="1395" y="30"/>
                  </a:lnTo>
                  <a:lnTo>
                    <a:pt x="1384" y="33"/>
                  </a:lnTo>
                  <a:lnTo>
                    <a:pt x="1372" y="35"/>
                  </a:lnTo>
                  <a:lnTo>
                    <a:pt x="1361" y="38"/>
                  </a:lnTo>
                  <a:lnTo>
                    <a:pt x="1349" y="39"/>
                  </a:lnTo>
                  <a:lnTo>
                    <a:pt x="1339" y="40"/>
                  </a:lnTo>
                  <a:lnTo>
                    <a:pt x="1328" y="40"/>
                  </a:lnTo>
                  <a:lnTo>
                    <a:pt x="1318" y="38"/>
                  </a:lnTo>
                  <a:lnTo>
                    <a:pt x="1307" y="37"/>
                  </a:lnTo>
                  <a:lnTo>
                    <a:pt x="1298" y="35"/>
                  </a:lnTo>
                  <a:lnTo>
                    <a:pt x="1289" y="32"/>
                  </a:lnTo>
                  <a:lnTo>
                    <a:pt x="1279" y="29"/>
                  </a:lnTo>
                  <a:lnTo>
                    <a:pt x="1270" y="26"/>
                  </a:lnTo>
                  <a:lnTo>
                    <a:pt x="1261" y="22"/>
                  </a:lnTo>
                  <a:lnTo>
                    <a:pt x="1253" y="20"/>
                  </a:lnTo>
                  <a:lnTo>
                    <a:pt x="1243" y="16"/>
                  </a:lnTo>
                  <a:lnTo>
                    <a:pt x="1235" y="13"/>
                  </a:lnTo>
                  <a:lnTo>
                    <a:pt x="1226" y="10"/>
                  </a:lnTo>
                  <a:lnTo>
                    <a:pt x="1216" y="7"/>
                  </a:lnTo>
                  <a:lnTo>
                    <a:pt x="1207" y="5"/>
                  </a:lnTo>
                  <a:lnTo>
                    <a:pt x="1198" y="4"/>
                  </a:lnTo>
                  <a:lnTo>
                    <a:pt x="1188" y="2"/>
                  </a:lnTo>
                  <a:lnTo>
                    <a:pt x="1187" y="2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4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1"/>
                  </a:lnTo>
                  <a:lnTo>
                    <a:pt x="1136" y="14"/>
                  </a:lnTo>
                  <a:lnTo>
                    <a:pt x="1124" y="17"/>
                  </a:lnTo>
                  <a:lnTo>
                    <a:pt x="1114" y="21"/>
                  </a:lnTo>
                  <a:lnTo>
                    <a:pt x="1103" y="24"/>
                  </a:lnTo>
                  <a:lnTo>
                    <a:pt x="1092" y="28"/>
                  </a:lnTo>
                  <a:lnTo>
                    <a:pt x="1080" y="31"/>
                  </a:lnTo>
                  <a:lnTo>
                    <a:pt x="1069" y="34"/>
                  </a:lnTo>
                  <a:lnTo>
                    <a:pt x="1057" y="37"/>
                  </a:lnTo>
                  <a:lnTo>
                    <a:pt x="1046" y="39"/>
                  </a:lnTo>
                  <a:lnTo>
                    <a:pt x="1035" y="40"/>
                  </a:lnTo>
                  <a:lnTo>
                    <a:pt x="1024" y="41"/>
                  </a:lnTo>
                  <a:lnTo>
                    <a:pt x="1013" y="40"/>
                  </a:lnTo>
                  <a:lnTo>
                    <a:pt x="1003" y="40"/>
                  </a:lnTo>
                  <a:lnTo>
                    <a:pt x="993" y="37"/>
                  </a:lnTo>
                  <a:lnTo>
                    <a:pt x="983" y="35"/>
                  </a:lnTo>
                  <a:lnTo>
                    <a:pt x="974" y="33"/>
                  </a:lnTo>
                  <a:lnTo>
                    <a:pt x="964" y="29"/>
                  </a:lnTo>
                  <a:lnTo>
                    <a:pt x="956" y="25"/>
                  </a:lnTo>
                  <a:lnTo>
                    <a:pt x="946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0" y="12"/>
                  </a:lnTo>
                  <a:lnTo>
                    <a:pt x="911" y="10"/>
                  </a:lnTo>
                  <a:lnTo>
                    <a:pt x="901" y="7"/>
                  </a:lnTo>
                  <a:lnTo>
                    <a:pt x="893" y="5"/>
                  </a:lnTo>
                  <a:lnTo>
                    <a:pt x="883" y="4"/>
                  </a:lnTo>
                  <a:lnTo>
                    <a:pt x="873" y="4"/>
                  </a:lnTo>
                  <a:lnTo>
                    <a:pt x="874" y="4"/>
                  </a:lnTo>
                  <a:lnTo>
                    <a:pt x="873" y="4"/>
                  </a:lnTo>
                  <a:lnTo>
                    <a:pt x="866" y="4"/>
                  </a:lnTo>
                  <a:lnTo>
                    <a:pt x="858" y="5"/>
                  </a:lnTo>
                  <a:lnTo>
                    <a:pt x="850" y="7"/>
                  </a:lnTo>
                  <a:lnTo>
                    <a:pt x="840" y="9"/>
                  </a:lnTo>
                  <a:lnTo>
                    <a:pt x="831" y="11"/>
                  </a:lnTo>
                  <a:lnTo>
                    <a:pt x="821" y="15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8" y="25"/>
                  </a:lnTo>
                  <a:lnTo>
                    <a:pt x="777" y="29"/>
                  </a:lnTo>
                  <a:lnTo>
                    <a:pt x="765" y="32"/>
                  </a:lnTo>
                  <a:lnTo>
                    <a:pt x="754" y="35"/>
                  </a:lnTo>
                  <a:lnTo>
                    <a:pt x="743" y="37"/>
                  </a:lnTo>
                  <a:lnTo>
                    <a:pt x="731" y="40"/>
                  </a:lnTo>
                  <a:lnTo>
                    <a:pt x="720" y="41"/>
                  </a:lnTo>
                  <a:lnTo>
                    <a:pt x="709" y="41"/>
                  </a:lnTo>
                  <a:lnTo>
                    <a:pt x="698" y="41"/>
                  </a:lnTo>
                  <a:lnTo>
                    <a:pt x="688" y="40"/>
                  </a:lnTo>
                  <a:lnTo>
                    <a:pt x="679" y="38"/>
                  </a:lnTo>
                  <a:lnTo>
                    <a:pt x="669" y="36"/>
                  </a:lnTo>
                  <a:lnTo>
                    <a:pt x="659" y="33"/>
                  </a:lnTo>
                  <a:lnTo>
                    <a:pt x="651" y="30"/>
                  </a:lnTo>
                  <a:lnTo>
                    <a:pt x="641" y="27"/>
                  </a:lnTo>
                  <a:lnTo>
                    <a:pt x="632" y="23"/>
                  </a:lnTo>
                  <a:lnTo>
                    <a:pt x="623" y="20"/>
                  </a:lnTo>
                  <a:lnTo>
                    <a:pt x="614" y="16"/>
                  </a:lnTo>
                  <a:lnTo>
                    <a:pt x="606" y="13"/>
                  </a:lnTo>
                  <a:lnTo>
                    <a:pt x="596" y="10"/>
                  </a:lnTo>
                  <a:lnTo>
                    <a:pt x="587" y="8"/>
                  </a:lnTo>
                  <a:lnTo>
                    <a:pt x="578" y="6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10"/>
                  </a:lnTo>
                  <a:lnTo>
                    <a:pt x="516" y="12"/>
                  </a:lnTo>
                  <a:lnTo>
                    <a:pt x="506" y="15"/>
                  </a:lnTo>
                  <a:lnTo>
                    <a:pt x="496" y="18"/>
                  </a:lnTo>
                  <a:lnTo>
                    <a:pt x="484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0" y="33"/>
                  </a:lnTo>
                  <a:lnTo>
                    <a:pt x="438" y="35"/>
                  </a:lnTo>
                  <a:lnTo>
                    <a:pt x="427" y="38"/>
                  </a:lnTo>
                  <a:lnTo>
                    <a:pt x="416" y="40"/>
                  </a:lnTo>
                  <a:lnTo>
                    <a:pt x="404" y="41"/>
                  </a:lnTo>
                  <a:lnTo>
                    <a:pt x="394" y="42"/>
                  </a:lnTo>
                  <a:lnTo>
                    <a:pt x="383" y="42"/>
                  </a:lnTo>
                  <a:lnTo>
                    <a:pt x="373" y="41"/>
                  </a:lnTo>
                  <a:lnTo>
                    <a:pt x="363" y="39"/>
                  </a:lnTo>
                  <a:lnTo>
                    <a:pt x="353" y="37"/>
                  </a:lnTo>
                  <a:lnTo>
                    <a:pt x="344" y="34"/>
                  </a:lnTo>
                  <a:lnTo>
                    <a:pt x="334" y="31"/>
                  </a:lnTo>
                  <a:lnTo>
                    <a:pt x="325" y="28"/>
                  </a:lnTo>
                  <a:lnTo>
                    <a:pt x="316" y="25"/>
                  </a:lnTo>
                  <a:lnTo>
                    <a:pt x="308" y="21"/>
                  </a:lnTo>
                  <a:lnTo>
                    <a:pt x="298" y="18"/>
                  </a:lnTo>
                  <a:lnTo>
                    <a:pt x="289" y="15"/>
                  </a:lnTo>
                  <a:lnTo>
                    <a:pt x="281" y="12"/>
                  </a:lnTo>
                  <a:lnTo>
                    <a:pt x="271" y="10"/>
                  </a:lnTo>
                  <a:lnTo>
                    <a:pt x="262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8" y="22"/>
                  </a:lnTo>
                  <a:lnTo>
                    <a:pt x="158" y="27"/>
                  </a:lnTo>
                  <a:lnTo>
                    <a:pt x="147" y="30"/>
                  </a:lnTo>
                  <a:lnTo>
                    <a:pt x="135" y="33"/>
                  </a:lnTo>
                  <a:lnTo>
                    <a:pt x="124" y="36"/>
                  </a:lnTo>
                  <a:lnTo>
                    <a:pt x="112" y="38"/>
                  </a:lnTo>
                  <a:lnTo>
                    <a:pt x="101" y="41"/>
                  </a:lnTo>
                  <a:lnTo>
                    <a:pt x="90" y="42"/>
                  </a:lnTo>
                  <a:lnTo>
                    <a:pt x="79" y="42"/>
                  </a:lnTo>
                  <a:lnTo>
                    <a:pt x="68" y="42"/>
                  </a:lnTo>
                  <a:lnTo>
                    <a:pt x="57" y="41"/>
                  </a:lnTo>
                  <a:lnTo>
                    <a:pt x="47" y="40"/>
                  </a:lnTo>
                  <a:lnTo>
                    <a:pt x="38" y="37"/>
                  </a:lnTo>
                  <a:lnTo>
                    <a:pt x="28" y="34"/>
                  </a:lnTo>
                  <a:lnTo>
                    <a:pt x="19" y="31"/>
                  </a:lnTo>
                  <a:lnTo>
                    <a:pt x="10" y="27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1" y="34"/>
                  </a:lnTo>
                  <a:lnTo>
                    <a:pt x="1" y="38"/>
                  </a:lnTo>
                  <a:lnTo>
                    <a:pt x="1" y="43"/>
                  </a:lnTo>
                  <a:lnTo>
                    <a:pt x="10" y="47"/>
                  </a:lnTo>
                  <a:lnTo>
                    <a:pt x="19" y="50"/>
                  </a:lnTo>
                  <a:lnTo>
                    <a:pt x="28" y="53"/>
                  </a:lnTo>
                  <a:lnTo>
                    <a:pt x="38" y="56"/>
                  </a:lnTo>
                  <a:lnTo>
                    <a:pt x="48" y="59"/>
                  </a:lnTo>
                  <a:lnTo>
                    <a:pt x="58" y="60"/>
                  </a:lnTo>
                  <a:lnTo>
                    <a:pt x="68" y="61"/>
                  </a:lnTo>
                  <a:lnTo>
                    <a:pt x="79" y="62"/>
                  </a:lnTo>
                  <a:lnTo>
                    <a:pt x="90" y="61"/>
                  </a:lnTo>
                  <a:lnTo>
                    <a:pt x="101" y="60"/>
                  </a:lnTo>
                  <a:lnTo>
                    <a:pt x="113" y="59"/>
                  </a:lnTo>
                  <a:lnTo>
                    <a:pt x="124" y="56"/>
                  </a:lnTo>
                  <a:lnTo>
                    <a:pt x="135" y="53"/>
                  </a:lnTo>
                  <a:lnTo>
                    <a:pt x="147" y="50"/>
                  </a:lnTo>
                  <a:lnTo>
                    <a:pt x="158" y="47"/>
                  </a:lnTo>
                  <a:lnTo>
                    <a:pt x="168" y="43"/>
                  </a:lnTo>
                  <a:lnTo>
                    <a:pt x="180" y="40"/>
                  </a:lnTo>
                  <a:lnTo>
                    <a:pt x="189" y="36"/>
                  </a:lnTo>
                  <a:lnTo>
                    <a:pt x="200" y="33"/>
                  </a:lnTo>
                  <a:lnTo>
                    <a:pt x="210" y="30"/>
                  </a:lnTo>
                  <a:lnTo>
                    <a:pt x="218" y="28"/>
                  </a:lnTo>
                  <a:lnTo>
                    <a:pt x="227" y="26"/>
                  </a:lnTo>
                  <a:lnTo>
                    <a:pt x="235" y="25"/>
                  </a:lnTo>
                  <a:lnTo>
                    <a:pt x="242" y="24"/>
                  </a:lnTo>
                  <a:lnTo>
                    <a:pt x="252" y="25"/>
                  </a:lnTo>
                  <a:lnTo>
                    <a:pt x="262" y="25"/>
                  </a:lnTo>
                  <a:lnTo>
                    <a:pt x="271" y="27"/>
                  </a:lnTo>
                  <a:lnTo>
                    <a:pt x="280" y="29"/>
                  </a:lnTo>
                  <a:lnTo>
                    <a:pt x="289" y="33"/>
                  </a:lnTo>
                  <a:lnTo>
                    <a:pt x="298" y="35"/>
                  </a:lnTo>
                  <a:lnTo>
                    <a:pt x="308" y="39"/>
                  </a:lnTo>
                  <a:lnTo>
                    <a:pt x="316" y="42"/>
                  </a:lnTo>
                  <a:lnTo>
                    <a:pt x="326" y="46"/>
                  </a:lnTo>
                  <a:lnTo>
                    <a:pt x="335" y="50"/>
                  </a:lnTo>
                  <a:lnTo>
                    <a:pt x="345" y="52"/>
                  </a:lnTo>
                  <a:lnTo>
                    <a:pt x="354" y="55"/>
                  </a:lnTo>
                  <a:lnTo>
                    <a:pt x="363" y="58"/>
                  </a:lnTo>
                  <a:lnTo>
                    <a:pt x="374" y="60"/>
                  </a:lnTo>
                  <a:lnTo>
                    <a:pt x="383" y="60"/>
                  </a:lnTo>
                  <a:lnTo>
                    <a:pt x="395" y="61"/>
                  </a:lnTo>
                  <a:lnTo>
                    <a:pt x="405" y="60"/>
                  </a:lnTo>
                  <a:lnTo>
                    <a:pt x="417" y="59"/>
                  </a:lnTo>
                  <a:lnTo>
                    <a:pt x="428" y="57"/>
                  </a:lnTo>
                  <a:lnTo>
                    <a:pt x="439" y="55"/>
                  </a:lnTo>
                  <a:lnTo>
                    <a:pt x="450" y="52"/>
                  </a:lnTo>
                  <a:lnTo>
                    <a:pt x="462" y="48"/>
                  </a:lnTo>
                  <a:lnTo>
                    <a:pt x="473" y="45"/>
                  </a:lnTo>
                  <a:lnTo>
                    <a:pt x="483" y="41"/>
                  </a:lnTo>
                  <a:lnTo>
                    <a:pt x="494" y="38"/>
                  </a:lnTo>
                  <a:lnTo>
                    <a:pt x="504" y="34"/>
                  </a:lnTo>
                  <a:lnTo>
                    <a:pt x="515" y="31"/>
                  </a:lnTo>
                  <a:lnTo>
                    <a:pt x="524" y="28"/>
                  </a:lnTo>
                  <a:lnTo>
                    <a:pt x="533" y="26"/>
                  </a:lnTo>
                  <a:lnTo>
                    <a:pt x="541" y="24"/>
                  </a:lnTo>
                  <a:lnTo>
                    <a:pt x="549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4"/>
                  </a:lnTo>
                  <a:lnTo>
                    <a:pt x="560" y="24"/>
                  </a:lnTo>
                  <a:lnTo>
                    <a:pt x="569" y="25"/>
                  </a:lnTo>
                  <a:lnTo>
                    <a:pt x="579" y="27"/>
                  </a:lnTo>
                  <a:lnTo>
                    <a:pt x="588" y="28"/>
                  </a:lnTo>
                  <a:lnTo>
                    <a:pt x="597" y="31"/>
                  </a:lnTo>
                  <a:lnTo>
                    <a:pt x="606" y="34"/>
                  </a:lnTo>
                  <a:lnTo>
                    <a:pt x="615" y="37"/>
                  </a:lnTo>
                  <a:lnTo>
                    <a:pt x="624" y="41"/>
                  </a:lnTo>
                  <a:lnTo>
                    <a:pt x="633" y="44"/>
                  </a:lnTo>
                  <a:lnTo>
                    <a:pt x="642" y="47"/>
                  </a:lnTo>
                  <a:lnTo>
                    <a:pt x="651" y="50"/>
                  </a:lnTo>
                  <a:lnTo>
                    <a:pt x="660" y="53"/>
                  </a:lnTo>
                  <a:lnTo>
                    <a:pt x="669" y="56"/>
                  </a:lnTo>
                  <a:lnTo>
                    <a:pt x="679" y="58"/>
                  </a:lnTo>
                  <a:lnTo>
                    <a:pt x="689" y="60"/>
                  </a:lnTo>
                  <a:lnTo>
                    <a:pt x="699" y="61"/>
                  </a:lnTo>
                  <a:lnTo>
                    <a:pt x="710" y="61"/>
                  </a:lnTo>
                  <a:lnTo>
                    <a:pt x="721" y="60"/>
                  </a:lnTo>
                  <a:lnTo>
                    <a:pt x="732" y="59"/>
                  </a:lnTo>
                  <a:lnTo>
                    <a:pt x="743" y="57"/>
                  </a:lnTo>
                  <a:lnTo>
                    <a:pt x="755" y="55"/>
                  </a:lnTo>
                  <a:lnTo>
                    <a:pt x="766" y="52"/>
                  </a:lnTo>
                  <a:lnTo>
                    <a:pt x="777" y="48"/>
                  </a:lnTo>
                  <a:lnTo>
                    <a:pt x="789" y="45"/>
                  </a:lnTo>
                  <a:lnTo>
                    <a:pt x="800" y="41"/>
                  </a:lnTo>
                  <a:lnTo>
                    <a:pt x="810" y="38"/>
                  </a:lnTo>
                  <a:lnTo>
                    <a:pt x="821" y="35"/>
                  </a:lnTo>
                  <a:lnTo>
                    <a:pt x="831" y="31"/>
                  </a:lnTo>
                  <a:lnTo>
                    <a:pt x="840" y="28"/>
                  </a:lnTo>
                  <a:lnTo>
                    <a:pt x="850" y="26"/>
                  </a:lnTo>
                  <a:lnTo>
                    <a:pt x="858" y="24"/>
                  </a:lnTo>
                  <a:lnTo>
                    <a:pt x="866" y="23"/>
                  </a:lnTo>
                  <a:lnTo>
                    <a:pt x="873" y="22"/>
                  </a:lnTo>
                  <a:lnTo>
                    <a:pt x="883" y="23"/>
                  </a:lnTo>
                  <a:lnTo>
                    <a:pt x="893" y="24"/>
                  </a:lnTo>
                  <a:lnTo>
                    <a:pt x="901" y="26"/>
                  </a:lnTo>
                  <a:lnTo>
                    <a:pt x="911" y="28"/>
                  </a:lnTo>
                  <a:lnTo>
                    <a:pt x="920" y="31"/>
                  </a:lnTo>
                  <a:lnTo>
                    <a:pt x="929" y="34"/>
                  </a:lnTo>
                  <a:lnTo>
                    <a:pt x="938" y="38"/>
                  </a:lnTo>
                  <a:lnTo>
                    <a:pt x="946" y="41"/>
                  </a:lnTo>
                  <a:lnTo>
                    <a:pt x="956" y="45"/>
                  </a:lnTo>
                  <a:lnTo>
                    <a:pt x="964" y="48"/>
                  </a:lnTo>
                  <a:lnTo>
                    <a:pt x="974" y="51"/>
                  </a:lnTo>
                  <a:lnTo>
                    <a:pt x="983" y="54"/>
                  </a:lnTo>
                  <a:lnTo>
                    <a:pt x="993" y="57"/>
                  </a:lnTo>
                  <a:lnTo>
                    <a:pt x="1003" y="59"/>
                  </a:lnTo>
                  <a:lnTo>
                    <a:pt x="1013" y="59"/>
                  </a:lnTo>
                  <a:lnTo>
                    <a:pt x="1024" y="60"/>
                  </a:lnTo>
                  <a:lnTo>
                    <a:pt x="1035" y="59"/>
                  </a:lnTo>
                  <a:lnTo>
                    <a:pt x="1046" y="58"/>
                  </a:lnTo>
                  <a:lnTo>
                    <a:pt x="1057" y="56"/>
                  </a:lnTo>
                  <a:lnTo>
                    <a:pt x="1069" y="54"/>
                  </a:lnTo>
                  <a:lnTo>
                    <a:pt x="1080" y="51"/>
                  </a:lnTo>
                  <a:lnTo>
                    <a:pt x="1091" y="48"/>
                  </a:lnTo>
                  <a:lnTo>
                    <a:pt x="1103" y="44"/>
                  </a:lnTo>
                  <a:lnTo>
                    <a:pt x="1114" y="41"/>
                  </a:lnTo>
                  <a:lnTo>
                    <a:pt x="1124" y="37"/>
                  </a:lnTo>
                  <a:lnTo>
                    <a:pt x="1135" y="34"/>
                  </a:lnTo>
                  <a:lnTo>
                    <a:pt x="1145" y="31"/>
                  </a:lnTo>
                  <a:lnTo>
                    <a:pt x="1154" y="28"/>
                  </a:lnTo>
                  <a:lnTo>
                    <a:pt x="1164" y="25"/>
                  </a:lnTo>
                  <a:lnTo>
                    <a:pt x="1172" y="24"/>
                  </a:lnTo>
                  <a:lnTo>
                    <a:pt x="1180" y="22"/>
                  </a:lnTo>
                  <a:lnTo>
                    <a:pt x="1187" y="22"/>
                  </a:lnTo>
                  <a:lnTo>
                    <a:pt x="1198" y="22"/>
                  </a:lnTo>
                  <a:lnTo>
                    <a:pt x="1207" y="23"/>
                  </a:lnTo>
                  <a:lnTo>
                    <a:pt x="1216" y="25"/>
                  </a:lnTo>
                  <a:lnTo>
                    <a:pt x="1225" y="28"/>
                  </a:lnTo>
                  <a:lnTo>
                    <a:pt x="1235" y="30"/>
                  </a:lnTo>
                  <a:lnTo>
                    <a:pt x="1243" y="34"/>
                  </a:lnTo>
                  <a:lnTo>
                    <a:pt x="1253" y="37"/>
                  </a:lnTo>
                  <a:lnTo>
                    <a:pt x="1261" y="40"/>
                  </a:lnTo>
                  <a:lnTo>
                    <a:pt x="1271" y="44"/>
                  </a:lnTo>
                  <a:lnTo>
                    <a:pt x="1279" y="47"/>
                  </a:lnTo>
                  <a:lnTo>
                    <a:pt x="1289" y="51"/>
                  </a:lnTo>
                  <a:lnTo>
                    <a:pt x="1298" y="53"/>
                  </a:lnTo>
                  <a:lnTo>
                    <a:pt x="1308" y="55"/>
                  </a:lnTo>
                  <a:lnTo>
                    <a:pt x="1318" y="58"/>
                  </a:lnTo>
                  <a:lnTo>
                    <a:pt x="1328" y="59"/>
                  </a:lnTo>
                  <a:lnTo>
                    <a:pt x="1339" y="59"/>
                  </a:lnTo>
                  <a:lnTo>
                    <a:pt x="1349" y="59"/>
                  </a:lnTo>
                  <a:lnTo>
                    <a:pt x="1361" y="57"/>
                  </a:lnTo>
                  <a:lnTo>
                    <a:pt x="1372" y="55"/>
                  </a:lnTo>
                  <a:lnTo>
                    <a:pt x="1384" y="52"/>
                  </a:lnTo>
                  <a:lnTo>
                    <a:pt x="1395" y="50"/>
                  </a:lnTo>
                  <a:lnTo>
                    <a:pt x="1406" y="47"/>
                  </a:lnTo>
                  <a:lnTo>
                    <a:pt x="1418" y="43"/>
                  </a:lnTo>
                  <a:lnTo>
                    <a:pt x="1428" y="39"/>
                  </a:lnTo>
                  <a:lnTo>
                    <a:pt x="1439" y="35"/>
                  </a:lnTo>
                  <a:lnTo>
                    <a:pt x="1449" y="33"/>
                  </a:lnTo>
                  <a:lnTo>
                    <a:pt x="1460" y="29"/>
                  </a:lnTo>
                  <a:lnTo>
                    <a:pt x="1469" y="27"/>
                  </a:lnTo>
                  <a:lnTo>
                    <a:pt x="1477" y="24"/>
                  </a:lnTo>
                  <a:lnTo>
                    <a:pt x="1486" y="22"/>
                  </a:lnTo>
                  <a:lnTo>
                    <a:pt x="1494" y="21"/>
                  </a:lnTo>
                  <a:lnTo>
                    <a:pt x="1501" y="21"/>
                  </a:lnTo>
                  <a:lnTo>
                    <a:pt x="1502" y="21"/>
                  </a:lnTo>
                  <a:lnTo>
                    <a:pt x="1504" y="21"/>
                  </a:lnTo>
                  <a:lnTo>
                    <a:pt x="1505" y="21"/>
                  </a:lnTo>
                  <a:lnTo>
                    <a:pt x="1514" y="22"/>
                  </a:lnTo>
                  <a:lnTo>
                    <a:pt x="1524" y="24"/>
                  </a:lnTo>
                  <a:lnTo>
                    <a:pt x="1533" y="26"/>
                  </a:lnTo>
                  <a:lnTo>
                    <a:pt x="1542" y="29"/>
                  </a:lnTo>
                  <a:lnTo>
                    <a:pt x="1551" y="32"/>
                  </a:lnTo>
                  <a:lnTo>
                    <a:pt x="1560" y="35"/>
                  </a:lnTo>
                  <a:lnTo>
                    <a:pt x="1569" y="38"/>
                  </a:lnTo>
                  <a:lnTo>
                    <a:pt x="1578" y="41"/>
                  </a:lnTo>
                  <a:lnTo>
                    <a:pt x="1587" y="45"/>
                  </a:lnTo>
                  <a:lnTo>
                    <a:pt x="1596" y="48"/>
                  </a:lnTo>
                  <a:lnTo>
                    <a:pt x="1605" y="51"/>
                  </a:lnTo>
                  <a:lnTo>
                    <a:pt x="1614" y="54"/>
                  </a:lnTo>
                  <a:lnTo>
                    <a:pt x="1624" y="55"/>
                  </a:lnTo>
                  <a:lnTo>
                    <a:pt x="1634" y="57"/>
                  </a:lnTo>
                  <a:lnTo>
                    <a:pt x="1644" y="59"/>
                  </a:lnTo>
                  <a:lnTo>
                    <a:pt x="1655" y="59"/>
                  </a:lnTo>
                  <a:lnTo>
                    <a:pt x="1662" y="59"/>
                  </a:lnTo>
                  <a:lnTo>
                    <a:pt x="1670" y="58"/>
                  </a:lnTo>
                  <a:lnTo>
                    <a:pt x="1678" y="57"/>
                  </a:lnTo>
                  <a:lnTo>
                    <a:pt x="1685" y="55"/>
                  </a:lnTo>
                  <a:lnTo>
                    <a:pt x="1693" y="54"/>
                  </a:lnTo>
                  <a:lnTo>
                    <a:pt x="1701" y="52"/>
                  </a:lnTo>
                  <a:lnTo>
                    <a:pt x="1709" y="50"/>
                  </a:lnTo>
                  <a:lnTo>
                    <a:pt x="1717" y="48"/>
                  </a:lnTo>
                  <a:lnTo>
                    <a:pt x="1725" y="46"/>
                  </a:lnTo>
                  <a:lnTo>
                    <a:pt x="1732" y="43"/>
                  </a:lnTo>
                  <a:lnTo>
                    <a:pt x="1740" y="41"/>
                  </a:lnTo>
                  <a:lnTo>
                    <a:pt x="1748" y="38"/>
                  </a:lnTo>
                  <a:lnTo>
                    <a:pt x="1755" y="36"/>
                  </a:lnTo>
                  <a:lnTo>
                    <a:pt x="1763" y="34"/>
                  </a:lnTo>
                  <a:lnTo>
                    <a:pt x="1769" y="31"/>
                  </a:lnTo>
                  <a:lnTo>
                    <a:pt x="1777" y="29"/>
                  </a:lnTo>
                  <a:lnTo>
                    <a:pt x="1782" y="27"/>
                  </a:lnTo>
                  <a:lnTo>
                    <a:pt x="1788" y="25"/>
                  </a:lnTo>
                  <a:lnTo>
                    <a:pt x="1794" y="24"/>
                  </a:lnTo>
                  <a:lnTo>
                    <a:pt x="1799" y="23"/>
                  </a:lnTo>
                  <a:lnTo>
                    <a:pt x="1804" y="22"/>
                  </a:lnTo>
                  <a:lnTo>
                    <a:pt x="1809" y="21"/>
                  </a:lnTo>
                  <a:lnTo>
                    <a:pt x="1814" y="21"/>
                  </a:lnTo>
                  <a:lnTo>
                    <a:pt x="1819" y="21"/>
                  </a:lnTo>
                  <a:lnTo>
                    <a:pt x="1828" y="21"/>
                  </a:lnTo>
                  <a:lnTo>
                    <a:pt x="1837" y="22"/>
                  </a:lnTo>
                  <a:lnTo>
                    <a:pt x="1847" y="24"/>
                  </a:lnTo>
                  <a:lnTo>
                    <a:pt x="1856" y="27"/>
                  </a:lnTo>
                  <a:lnTo>
                    <a:pt x="1865" y="29"/>
                  </a:lnTo>
                  <a:lnTo>
                    <a:pt x="1874" y="33"/>
                  </a:lnTo>
                  <a:lnTo>
                    <a:pt x="1883" y="36"/>
                  </a:lnTo>
                  <a:lnTo>
                    <a:pt x="1892" y="39"/>
                  </a:lnTo>
                  <a:lnTo>
                    <a:pt x="1901" y="42"/>
                  </a:lnTo>
                  <a:lnTo>
                    <a:pt x="1910" y="46"/>
                  </a:lnTo>
                  <a:lnTo>
                    <a:pt x="1920" y="50"/>
                  </a:lnTo>
                  <a:lnTo>
                    <a:pt x="1929" y="52"/>
                  </a:lnTo>
                  <a:lnTo>
                    <a:pt x="1939" y="54"/>
                  </a:lnTo>
                  <a:lnTo>
                    <a:pt x="1949" y="57"/>
                  </a:lnTo>
                  <a:lnTo>
                    <a:pt x="1959" y="57"/>
                  </a:lnTo>
                  <a:lnTo>
                    <a:pt x="1970" y="58"/>
                  </a:lnTo>
                  <a:lnTo>
                    <a:pt x="1981" y="57"/>
                  </a:lnTo>
                  <a:lnTo>
                    <a:pt x="1991" y="56"/>
                  </a:lnTo>
                  <a:lnTo>
                    <a:pt x="2002" y="54"/>
                  </a:lnTo>
                  <a:lnTo>
                    <a:pt x="2012" y="52"/>
                  </a:lnTo>
                  <a:lnTo>
                    <a:pt x="2023" y="49"/>
                  </a:lnTo>
                  <a:lnTo>
                    <a:pt x="2034" y="46"/>
                  </a:lnTo>
                  <a:lnTo>
                    <a:pt x="2045" y="42"/>
                  </a:lnTo>
                  <a:lnTo>
                    <a:pt x="2056" y="39"/>
                  </a:lnTo>
                  <a:lnTo>
                    <a:pt x="2066" y="35"/>
                  </a:lnTo>
                  <a:lnTo>
                    <a:pt x="2076" y="32"/>
                  </a:lnTo>
                  <a:lnTo>
                    <a:pt x="2086" y="29"/>
                  </a:lnTo>
                  <a:lnTo>
                    <a:pt x="2096" y="26"/>
                  </a:lnTo>
                  <a:lnTo>
                    <a:pt x="2104" y="24"/>
                  </a:lnTo>
                  <a:lnTo>
                    <a:pt x="2113" y="22"/>
                  </a:lnTo>
                  <a:lnTo>
                    <a:pt x="2121" y="21"/>
                  </a:lnTo>
                  <a:lnTo>
                    <a:pt x="2128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6" y="25"/>
                  </a:lnTo>
                  <a:lnTo>
                    <a:pt x="2175" y="28"/>
                  </a:lnTo>
                  <a:lnTo>
                    <a:pt x="2184" y="31"/>
                  </a:lnTo>
                  <a:lnTo>
                    <a:pt x="2193" y="35"/>
                  </a:lnTo>
                  <a:lnTo>
                    <a:pt x="2202" y="38"/>
                  </a:lnTo>
                  <a:lnTo>
                    <a:pt x="2211" y="42"/>
                  </a:lnTo>
                  <a:lnTo>
                    <a:pt x="2220" y="46"/>
                  </a:lnTo>
                  <a:lnTo>
                    <a:pt x="2229" y="48"/>
                  </a:lnTo>
                  <a:lnTo>
                    <a:pt x="2238" y="51"/>
                  </a:lnTo>
                  <a:lnTo>
                    <a:pt x="2248" y="54"/>
                  </a:lnTo>
                  <a:lnTo>
                    <a:pt x="2258" y="55"/>
                  </a:lnTo>
                  <a:lnTo>
                    <a:pt x="2268" y="57"/>
                  </a:lnTo>
                  <a:lnTo>
                    <a:pt x="2279" y="57"/>
                  </a:lnTo>
                  <a:lnTo>
                    <a:pt x="2291" y="57"/>
                  </a:lnTo>
                  <a:lnTo>
                    <a:pt x="2303" y="55"/>
                  </a:lnTo>
                  <a:lnTo>
                    <a:pt x="2316" y="53"/>
                  </a:lnTo>
                  <a:lnTo>
                    <a:pt x="2329" y="50"/>
                  </a:lnTo>
                  <a:lnTo>
                    <a:pt x="2341" y="47"/>
                  </a:lnTo>
                  <a:lnTo>
                    <a:pt x="2353" y="43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3"/>
                  </a:lnTo>
                  <a:lnTo>
                    <a:pt x="2396" y="29"/>
                  </a:lnTo>
                  <a:lnTo>
                    <a:pt x="2405" y="27"/>
                  </a:lnTo>
                  <a:lnTo>
                    <a:pt x="2413" y="24"/>
                  </a:lnTo>
                  <a:lnTo>
                    <a:pt x="2421" y="22"/>
                  </a:lnTo>
                  <a:lnTo>
                    <a:pt x="2429" y="21"/>
                  </a:lnTo>
                  <a:lnTo>
                    <a:pt x="2436" y="20"/>
                  </a:lnTo>
                  <a:lnTo>
                    <a:pt x="2442" y="20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19"/>
            <p:cNvSpPr>
              <a:spLocks/>
            </p:cNvSpPr>
            <p:nvPr/>
          </p:nvSpPr>
          <p:spPr bwMode="auto">
            <a:xfrm>
              <a:off x="789" y="167"/>
              <a:ext cx="2444" cy="62"/>
            </a:xfrm>
            <a:custGeom>
              <a:avLst/>
              <a:gdLst>
                <a:gd name="T0" fmla="*/ 2387 w 2444"/>
                <a:gd name="T1" fmla="*/ 12 h 62"/>
                <a:gd name="T2" fmla="*/ 2279 w 2444"/>
                <a:gd name="T3" fmla="*/ 37 h 62"/>
                <a:gd name="T4" fmla="*/ 2193 w 2444"/>
                <a:gd name="T5" fmla="*/ 16 h 62"/>
                <a:gd name="T6" fmla="*/ 2114 w 2444"/>
                <a:gd name="T7" fmla="*/ 2 h 62"/>
                <a:gd name="T8" fmla="*/ 2024 w 2444"/>
                <a:gd name="T9" fmla="*/ 29 h 62"/>
                <a:gd name="T10" fmla="*/ 1929 w 2444"/>
                <a:gd name="T11" fmla="*/ 33 h 62"/>
                <a:gd name="T12" fmla="*/ 1848 w 2444"/>
                <a:gd name="T13" fmla="*/ 6 h 62"/>
                <a:gd name="T14" fmla="*/ 1800 w 2444"/>
                <a:gd name="T15" fmla="*/ 3 h 62"/>
                <a:gd name="T16" fmla="*/ 1740 w 2444"/>
                <a:gd name="T17" fmla="*/ 20 h 62"/>
                <a:gd name="T18" fmla="*/ 1670 w 2444"/>
                <a:gd name="T19" fmla="*/ 38 h 62"/>
                <a:gd name="T20" fmla="*/ 1586 w 2444"/>
                <a:gd name="T21" fmla="*/ 23 h 62"/>
                <a:gd name="T22" fmla="*/ 1505 w 2444"/>
                <a:gd name="T23" fmla="*/ 2 h 62"/>
                <a:gd name="T24" fmla="*/ 1441 w 2444"/>
                <a:gd name="T25" fmla="*/ 16 h 62"/>
                <a:gd name="T26" fmla="*/ 1339 w 2444"/>
                <a:gd name="T27" fmla="*/ 39 h 62"/>
                <a:gd name="T28" fmla="*/ 1253 w 2444"/>
                <a:gd name="T29" fmla="*/ 19 h 62"/>
                <a:gd name="T30" fmla="*/ 1173 w 2444"/>
                <a:gd name="T31" fmla="*/ 3 h 62"/>
                <a:gd name="T32" fmla="*/ 1081 w 2444"/>
                <a:gd name="T33" fmla="*/ 31 h 62"/>
                <a:gd name="T34" fmla="*/ 984 w 2444"/>
                <a:gd name="T35" fmla="*/ 34 h 62"/>
                <a:gd name="T36" fmla="*/ 902 w 2444"/>
                <a:gd name="T37" fmla="*/ 7 h 62"/>
                <a:gd name="T38" fmla="*/ 821 w 2444"/>
                <a:gd name="T39" fmla="*/ 14 h 62"/>
                <a:gd name="T40" fmla="*/ 721 w 2444"/>
                <a:gd name="T41" fmla="*/ 40 h 62"/>
                <a:gd name="T42" fmla="*/ 632 w 2444"/>
                <a:gd name="T43" fmla="*/ 22 h 62"/>
                <a:gd name="T44" fmla="*/ 558 w 2444"/>
                <a:gd name="T45" fmla="*/ 4 h 62"/>
                <a:gd name="T46" fmla="*/ 507 w 2444"/>
                <a:gd name="T47" fmla="*/ 15 h 62"/>
                <a:gd name="T48" fmla="*/ 405 w 2444"/>
                <a:gd name="T49" fmla="*/ 41 h 62"/>
                <a:gd name="T50" fmla="*/ 317 w 2444"/>
                <a:gd name="T51" fmla="*/ 24 h 62"/>
                <a:gd name="T52" fmla="*/ 236 w 2444"/>
                <a:gd name="T53" fmla="*/ 5 h 62"/>
                <a:gd name="T54" fmla="*/ 147 w 2444"/>
                <a:gd name="T55" fmla="*/ 30 h 62"/>
                <a:gd name="T56" fmla="*/ 48 w 2444"/>
                <a:gd name="T57" fmla="*/ 39 h 62"/>
                <a:gd name="T58" fmla="*/ 0 w 2444"/>
                <a:gd name="T59" fmla="*/ 42 h 62"/>
                <a:gd name="T60" fmla="*/ 90 w 2444"/>
                <a:gd name="T61" fmla="*/ 60 h 62"/>
                <a:gd name="T62" fmla="*/ 190 w 2444"/>
                <a:gd name="T63" fmla="*/ 35 h 62"/>
                <a:gd name="T64" fmla="*/ 272 w 2444"/>
                <a:gd name="T65" fmla="*/ 27 h 62"/>
                <a:gd name="T66" fmla="*/ 354 w 2444"/>
                <a:gd name="T67" fmla="*/ 54 h 62"/>
                <a:gd name="T68" fmla="*/ 451 w 2444"/>
                <a:gd name="T69" fmla="*/ 51 h 62"/>
                <a:gd name="T70" fmla="*/ 542 w 2444"/>
                <a:gd name="T71" fmla="*/ 24 h 62"/>
                <a:gd name="T72" fmla="*/ 589 w 2444"/>
                <a:gd name="T73" fmla="*/ 28 h 62"/>
                <a:gd name="T74" fmla="*/ 670 w 2444"/>
                <a:gd name="T75" fmla="*/ 55 h 62"/>
                <a:gd name="T76" fmla="*/ 767 w 2444"/>
                <a:gd name="T77" fmla="*/ 51 h 62"/>
                <a:gd name="T78" fmla="*/ 859 w 2444"/>
                <a:gd name="T79" fmla="*/ 24 h 62"/>
                <a:gd name="T80" fmla="*/ 938 w 2444"/>
                <a:gd name="T81" fmla="*/ 37 h 62"/>
                <a:gd name="T82" fmla="*/ 1025 w 2444"/>
                <a:gd name="T83" fmla="*/ 59 h 62"/>
                <a:gd name="T84" fmla="*/ 1125 w 2444"/>
                <a:gd name="T85" fmla="*/ 37 h 62"/>
                <a:gd name="T86" fmla="*/ 1208 w 2444"/>
                <a:gd name="T87" fmla="*/ 23 h 62"/>
                <a:gd name="T88" fmla="*/ 1290 w 2444"/>
                <a:gd name="T89" fmla="*/ 50 h 62"/>
                <a:gd name="T90" fmla="*/ 1384 w 2444"/>
                <a:gd name="T91" fmla="*/ 52 h 62"/>
                <a:gd name="T92" fmla="*/ 1478 w 2444"/>
                <a:gd name="T93" fmla="*/ 24 h 62"/>
                <a:gd name="T94" fmla="*/ 1525 w 2444"/>
                <a:gd name="T95" fmla="*/ 24 h 62"/>
                <a:gd name="T96" fmla="*/ 1605 w 2444"/>
                <a:gd name="T97" fmla="*/ 50 h 62"/>
                <a:gd name="T98" fmla="*/ 1686 w 2444"/>
                <a:gd name="T99" fmla="*/ 54 h 62"/>
                <a:gd name="T100" fmla="*/ 1756 w 2444"/>
                <a:gd name="T101" fmla="*/ 35 h 62"/>
                <a:gd name="T102" fmla="*/ 1810 w 2444"/>
                <a:gd name="T103" fmla="*/ 21 h 62"/>
                <a:gd name="T104" fmla="*/ 1883 w 2444"/>
                <a:gd name="T105" fmla="*/ 35 h 62"/>
                <a:gd name="T106" fmla="*/ 1970 w 2444"/>
                <a:gd name="T107" fmla="*/ 57 h 62"/>
                <a:gd name="T108" fmla="*/ 2067 w 2444"/>
                <a:gd name="T109" fmla="*/ 35 h 62"/>
                <a:gd name="T110" fmla="*/ 2148 w 2444"/>
                <a:gd name="T111" fmla="*/ 21 h 62"/>
                <a:gd name="T112" fmla="*/ 2230 w 2444"/>
                <a:gd name="T113" fmla="*/ 48 h 62"/>
                <a:gd name="T114" fmla="*/ 2329 w 2444"/>
                <a:gd name="T115" fmla="*/ 49 h 62"/>
                <a:gd name="T116" fmla="*/ 2422 w 2444"/>
                <a:gd name="T117" fmla="*/ 22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4" y="4"/>
                  </a:lnTo>
                  <a:lnTo>
                    <a:pt x="2405" y="7"/>
                  </a:lnTo>
                  <a:lnTo>
                    <a:pt x="2396" y="9"/>
                  </a:lnTo>
                  <a:lnTo>
                    <a:pt x="2387" y="12"/>
                  </a:lnTo>
                  <a:lnTo>
                    <a:pt x="2378" y="15"/>
                  </a:lnTo>
                  <a:lnTo>
                    <a:pt x="2366" y="19"/>
                  </a:lnTo>
                  <a:lnTo>
                    <a:pt x="2353" y="23"/>
                  </a:lnTo>
                  <a:lnTo>
                    <a:pt x="2341" y="27"/>
                  </a:lnTo>
                  <a:lnTo>
                    <a:pt x="2329" y="30"/>
                  </a:lnTo>
                  <a:lnTo>
                    <a:pt x="2316" y="33"/>
                  </a:lnTo>
                  <a:lnTo>
                    <a:pt x="2304" y="35"/>
                  </a:lnTo>
                  <a:lnTo>
                    <a:pt x="2292" y="37"/>
                  </a:lnTo>
                  <a:lnTo>
                    <a:pt x="2279" y="37"/>
                  </a:lnTo>
                  <a:lnTo>
                    <a:pt x="2268" y="37"/>
                  </a:lnTo>
                  <a:lnTo>
                    <a:pt x="2259" y="36"/>
                  </a:lnTo>
                  <a:lnTo>
                    <a:pt x="2248" y="34"/>
                  </a:lnTo>
                  <a:lnTo>
                    <a:pt x="2239" y="31"/>
                  </a:lnTo>
                  <a:lnTo>
                    <a:pt x="2230" y="29"/>
                  </a:lnTo>
                  <a:lnTo>
                    <a:pt x="2220" y="26"/>
                  </a:lnTo>
                  <a:lnTo>
                    <a:pt x="2211" y="22"/>
                  </a:lnTo>
                  <a:lnTo>
                    <a:pt x="2202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7" y="7"/>
                  </a:lnTo>
                  <a:lnTo>
                    <a:pt x="2157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9" y="1"/>
                  </a:lnTo>
                  <a:lnTo>
                    <a:pt x="2122" y="1"/>
                  </a:lnTo>
                  <a:lnTo>
                    <a:pt x="2114" y="2"/>
                  </a:lnTo>
                  <a:lnTo>
                    <a:pt x="2105" y="4"/>
                  </a:lnTo>
                  <a:lnTo>
                    <a:pt x="2097" y="7"/>
                  </a:lnTo>
                  <a:lnTo>
                    <a:pt x="2087" y="9"/>
                  </a:lnTo>
                  <a:lnTo>
                    <a:pt x="2077" y="12"/>
                  </a:lnTo>
                  <a:lnTo>
                    <a:pt x="2067" y="16"/>
                  </a:lnTo>
                  <a:lnTo>
                    <a:pt x="2056" y="19"/>
                  </a:lnTo>
                  <a:lnTo>
                    <a:pt x="2046" y="23"/>
                  </a:lnTo>
                  <a:lnTo>
                    <a:pt x="2035" y="26"/>
                  </a:lnTo>
                  <a:lnTo>
                    <a:pt x="2024" y="29"/>
                  </a:lnTo>
                  <a:lnTo>
                    <a:pt x="2013" y="32"/>
                  </a:lnTo>
                  <a:lnTo>
                    <a:pt x="2002" y="34"/>
                  </a:lnTo>
                  <a:lnTo>
                    <a:pt x="1991" y="36"/>
                  </a:lnTo>
                  <a:lnTo>
                    <a:pt x="1981" y="37"/>
                  </a:lnTo>
                  <a:lnTo>
                    <a:pt x="1970" y="38"/>
                  </a:lnTo>
                  <a:lnTo>
                    <a:pt x="1959" y="38"/>
                  </a:lnTo>
                  <a:lnTo>
                    <a:pt x="1949" y="37"/>
                  </a:lnTo>
                  <a:lnTo>
                    <a:pt x="1939" y="35"/>
                  </a:lnTo>
                  <a:lnTo>
                    <a:pt x="1929" y="33"/>
                  </a:lnTo>
                  <a:lnTo>
                    <a:pt x="1920" y="30"/>
                  </a:lnTo>
                  <a:lnTo>
                    <a:pt x="1910" y="27"/>
                  </a:lnTo>
                  <a:lnTo>
                    <a:pt x="1901" y="24"/>
                  </a:lnTo>
                  <a:lnTo>
                    <a:pt x="1892" y="21"/>
                  </a:lnTo>
                  <a:lnTo>
                    <a:pt x="1883" y="18"/>
                  </a:lnTo>
                  <a:lnTo>
                    <a:pt x="1874" y="14"/>
                  </a:lnTo>
                  <a:lnTo>
                    <a:pt x="1866" y="11"/>
                  </a:lnTo>
                  <a:lnTo>
                    <a:pt x="1857" y="9"/>
                  </a:lnTo>
                  <a:lnTo>
                    <a:pt x="1848" y="6"/>
                  </a:lnTo>
                  <a:lnTo>
                    <a:pt x="1838" y="3"/>
                  </a:lnTo>
                  <a:lnTo>
                    <a:pt x="1829" y="2"/>
                  </a:lnTo>
                  <a:lnTo>
                    <a:pt x="1819" y="1"/>
                  </a:lnTo>
                  <a:lnTo>
                    <a:pt x="1815" y="1"/>
                  </a:lnTo>
                  <a:lnTo>
                    <a:pt x="1810" y="1"/>
                  </a:lnTo>
                  <a:lnTo>
                    <a:pt x="1805" y="2"/>
                  </a:lnTo>
                  <a:lnTo>
                    <a:pt x="1800" y="3"/>
                  </a:lnTo>
                  <a:lnTo>
                    <a:pt x="1795" y="4"/>
                  </a:lnTo>
                  <a:lnTo>
                    <a:pt x="1789" y="5"/>
                  </a:lnTo>
                  <a:lnTo>
                    <a:pt x="1783" y="7"/>
                  </a:lnTo>
                  <a:lnTo>
                    <a:pt x="1777" y="9"/>
                  </a:lnTo>
                  <a:lnTo>
                    <a:pt x="1770" y="11"/>
                  </a:lnTo>
                  <a:lnTo>
                    <a:pt x="1763" y="13"/>
                  </a:lnTo>
                  <a:lnTo>
                    <a:pt x="1755" y="16"/>
                  </a:lnTo>
                  <a:lnTo>
                    <a:pt x="1748" y="18"/>
                  </a:lnTo>
                  <a:lnTo>
                    <a:pt x="1740" y="20"/>
                  </a:lnTo>
                  <a:lnTo>
                    <a:pt x="1733" y="23"/>
                  </a:lnTo>
                  <a:lnTo>
                    <a:pt x="1725" y="26"/>
                  </a:lnTo>
                  <a:lnTo>
                    <a:pt x="1717" y="28"/>
                  </a:lnTo>
                  <a:lnTo>
                    <a:pt x="1709" y="30"/>
                  </a:lnTo>
                  <a:lnTo>
                    <a:pt x="1701" y="32"/>
                  </a:lnTo>
                  <a:lnTo>
                    <a:pt x="1693" y="34"/>
                  </a:lnTo>
                  <a:lnTo>
                    <a:pt x="1685" y="35"/>
                  </a:lnTo>
                  <a:lnTo>
                    <a:pt x="1678" y="37"/>
                  </a:lnTo>
                  <a:lnTo>
                    <a:pt x="1670" y="38"/>
                  </a:lnTo>
                  <a:lnTo>
                    <a:pt x="1662" y="38"/>
                  </a:lnTo>
                  <a:lnTo>
                    <a:pt x="1655" y="38"/>
                  </a:lnTo>
                  <a:lnTo>
                    <a:pt x="1644" y="38"/>
                  </a:lnTo>
                  <a:lnTo>
                    <a:pt x="1634" y="37"/>
                  </a:lnTo>
                  <a:lnTo>
                    <a:pt x="1624" y="35"/>
                  </a:lnTo>
                  <a:lnTo>
                    <a:pt x="1614" y="33"/>
                  </a:lnTo>
                  <a:lnTo>
                    <a:pt x="1605" y="30"/>
                  </a:lnTo>
                  <a:lnTo>
                    <a:pt x="1596" y="27"/>
                  </a:lnTo>
                  <a:lnTo>
                    <a:pt x="1586" y="23"/>
                  </a:lnTo>
                  <a:lnTo>
                    <a:pt x="1577" y="20"/>
                  </a:lnTo>
                  <a:lnTo>
                    <a:pt x="1569" y="17"/>
                  </a:lnTo>
                  <a:lnTo>
                    <a:pt x="1559" y="13"/>
                  </a:lnTo>
                  <a:lnTo>
                    <a:pt x="1551" y="10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3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2" y="9"/>
                  </a:lnTo>
                  <a:lnTo>
                    <a:pt x="1452" y="13"/>
                  </a:lnTo>
                  <a:lnTo>
                    <a:pt x="1441" y="16"/>
                  </a:lnTo>
                  <a:lnTo>
                    <a:pt x="1430" y="19"/>
                  </a:lnTo>
                  <a:lnTo>
                    <a:pt x="1418" y="23"/>
                  </a:lnTo>
                  <a:lnTo>
                    <a:pt x="1407" y="27"/>
                  </a:lnTo>
                  <a:lnTo>
                    <a:pt x="1396" y="30"/>
                  </a:lnTo>
                  <a:lnTo>
                    <a:pt x="1384" y="33"/>
                  </a:lnTo>
                  <a:lnTo>
                    <a:pt x="1373" y="35"/>
                  </a:lnTo>
                  <a:lnTo>
                    <a:pt x="1362" y="37"/>
                  </a:lnTo>
                  <a:lnTo>
                    <a:pt x="1350" y="38"/>
                  </a:lnTo>
                  <a:lnTo>
                    <a:pt x="1339" y="39"/>
                  </a:lnTo>
                  <a:lnTo>
                    <a:pt x="1328" y="39"/>
                  </a:lnTo>
                  <a:lnTo>
                    <a:pt x="1319" y="38"/>
                  </a:lnTo>
                  <a:lnTo>
                    <a:pt x="1308" y="36"/>
                  </a:lnTo>
                  <a:lnTo>
                    <a:pt x="1299" y="34"/>
                  </a:lnTo>
                  <a:lnTo>
                    <a:pt x="1290" y="31"/>
                  </a:lnTo>
                  <a:lnTo>
                    <a:pt x="1280" y="28"/>
                  </a:lnTo>
                  <a:lnTo>
                    <a:pt x="1271" y="26"/>
                  </a:lnTo>
                  <a:lnTo>
                    <a:pt x="1262" y="22"/>
                  </a:lnTo>
                  <a:lnTo>
                    <a:pt x="1253" y="19"/>
                  </a:lnTo>
                  <a:lnTo>
                    <a:pt x="1244" y="16"/>
                  </a:lnTo>
                  <a:lnTo>
                    <a:pt x="1235" y="12"/>
                  </a:lnTo>
                  <a:lnTo>
                    <a:pt x="1226" y="10"/>
                  </a:lnTo>
                  <a:lnTo>
                    <a:pt x="1217" y="7"/>
                  </a:lnTo>
                  <a:lnTo>
                    <a:pt x="1208" y="5"/>
                  </a:lnTo>
                  <a:lnTo>
                    <a:pt x="1198" y="3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3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0"/>
                  </a:lnTo>
                  <a:lnTo>
                    <a:pt x="1136" y="13"/>
                  </a:lnTo>
                  <a:lnTo>
                    <a:pt x="1125" y="17"/>
                  </a:lnTo>
                  <a:lnTo>
                    <a:pt x="1114" y="20"/>
                  </a:lnTo>
                  <a:lnTo>
                    <a:pt x="1104" y="24"/>
                  </a:lnTo>
                  <a:lnTo>
                    <a:pt x="1092" y="27"/>
                  </a:lnTo>
                  <a:lnTo>
                    <a:pt x="1081" y="31"/>
                  </a:lnTo>
                  <a:lnTo>
                    <a:pt x="1070" y="34"/>
                  </a:lnTo>
                  <a:lnTo>
                    <a:pt x="1058" y="36"/>
                  </a:lnTo>
                  <a:lnTo>
                    <a:pt x="1047" y="38"/>
                  </a:lnTo>
                  <a:lnTo>
                    <a:pt x="1036" y="39"/>
                  </a:lnTo>
                  <a:lnTo>
                    <a:pt x="1025" y="40"/>
                  </a:lnTo>
                  <a:lnTo>
                    <a:pt x="1014" y="39"/>
                  </a:lnTo>
                  <a:lnTo>
                    <a:pt x="1004" y="39"/>
                  </a:lnTo>
                  <a:lnTo>
                    <a:pt x="993" y="37"/>
                  </a:lnTo>
                  <a:lnTo>
                    <a:pt x="984" y="34"/>
                  </a:lnTo>
                  <a:lnTo>
                    <a:pt x="975" y="32"/>
                  </a:lnTo>
                  <a:lnTo>
                    <a:pt x="965" y="28"/>
                  </a:lnTo>
                  <a:lnTo>
                    <a:pt x="956" y="25"/>
                  </a:lnTo>
                  <a:lnTo>
                    <a:pt x="947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1" y="12"/>
                  </a:lnTo>
                  <a:lnTo>
                    <a:pt x="912" y="9"/>
                  </a:lnTo>
                  <a:lnTo>
                    <a:pt x="902" y="7"/>
                  </a:lnTo>
                  <a:lnTo>
                    <a:pt x="893" y="5"/>
                  </a:lnTo>
                  <a:lnTo>
                    <a:pt x="884" y="4"/>
                  </a:lnTo>
                  <a:lnTo>
                    <a:pt x="874" y="3"/>
                  </a:lnTo>
                  <a:lnTo>
                    <a:pt x="867" y="3"/>
                  </a:lnTo>
                  <a:lnTo>
                    <a:pt x="859" y="5"/>
                  </a:lnTo>
                  <a:lnTo>
                    <a:pt x="850" y="7"/>
                  </a:lnTo>
                  <a:lnTo>
                    <a:pt x="841" y="9"/>
                  </a:lnTo>
                  <a:lnTo>
                    <a:pt x="831" y="11"/>
                  </a:lnTo>
                  <a:lnTo>
                    <a:pt x="821" y="14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9" y="25"/>
                  </a:lnTo>
                  <a:lnTo>
                    <a:pt x="778" y="28"/>
                  </a:lnTo>
                  <a:lnTo>
                    <a:pt x="766" y="31"/>
                  </a:lnTo>
                  <a:lnTo>
                    <a:pt x="755" y="34"/>
                  </a:lnTo>
                  <a:lnTo>
                    <a:pt x="743" y="37"/>
                  </a:lnTo>
                  <a:lnTo>
                    <a:pt x="732" y="39"/>
                  </a:lnTo>
                  <a:lnTo>
                    <a:pt x="721" y="40"/>
                  </a:lnTo>
                  <a:lnTo>
                    <a:pt x="710" y="41"/>
                  </a:lnTo>
                  <a:lnTo>
                    <a:pt x="699" y="40"/>
                  </a:lnTo>
                  <a:lnTo>
                    <a:pt x="689" y="39"/>
                  </a:lnTo>
                  <a:lnTo>
                    <a:pt x="679" y="37"/>
                  </a:lnTo>
                  <a:lnTo>
                    <a:pt x="669" y="35"/>
                  </a:lnTo>
                  <a:lnTo>
                    <a:pt x="660" y="33"/>
                  </a:lnTo>
                  <a:lnTo>
                    <a:pt x="651" y="29"/>
                  </a:lnTo>
                  <a:lnTo>
                    <a:pt x="641" y="26"/>
                  </a:lnTo>
                  <a:lnTo>
                    <a:pt x="632" y="22"/>
                  </a:lnTo>
                  <a:lnTo>
                    <a:pt x="624" y="19"/>
                  </a:lnTo>
                  <a:lnTo>
                    <a:pt x="614" y="16"/>
                  </a:lnTo>
                  <a:lnTo>
                    <a:pt x="606" y="12"/>
                  </a:lnTo>
                  <a:lnTo>
                    <a:pt x="597" y="10"/>
                  </a:lnTo>
                  <a:lnTo>
                    <a:pt x="587" y="8"/>
                  </a:lnTo>
                  <a:lnTo>
                    <a:pt x="578" y="5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9"/>
                  </a:lnTo>
                  <a:lnTo>
                    <a:pt x="517" y="12"/>
                  </a:lnTo>
                  <a:lnTo>
                    <a:pt x="507" y="15"/>
                  </a:lnTo>
                  <a:lnTo>
                    <a:pt x="496" y="18"/>
                  </a:lnTo>
                  <a:lnTo>
                    <a:pt x="485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1" y="32"/>
                  </a:lnTo>
                  <a:lnTo>
                    <a:pt x="439" y="35"/>
                  </a:lnTo>
                  <a:lnTo>
                    <a:pt x="428" y="37"/>
                  </a:lnTo>
                  <a:lnTo>
                    <a:pt x="417" y="39"/>
                  </a:lnTo>
                  <a:lnTo>
                    <a:pt x="405" y="41"/>
                  </a:lnTo>
                  <a:lnTo>
                    <a:pt x="395" y="41"/>
                  </a:lnTo>
                  <a:lnTo>
                    <a:pt x="383" y="41"/>
                  </a:lnTo>
                  <a:lnTo>
                    <a:pt x="374" y="40"/>
                  </a:lnTo>
                  <a:lnTo>
                    <a:pt x="363" y="38"/>
                  </a:lnTo>
                  <a:lnTo>
                    <a:pt x="354" y="36"/>
                  </a:lnTo>
                  <a:lnTo>
                    <a:pt x="345" y="34"/>
                  </a:lnTo>
                  <a:lnTo>
                    <a:pt x="335" y="31"/>
                  </a:lnTo>
                  <a:lnTo>
                    <a:pt x="326" y="28"/>
                  </a:lnTo>
                  <a:lnTo>
                    <a:pt x="317" y="24"/>
                  </a:lnTo>
                  <a:lnTo>
                    <a:pt x="308" y="21"/>
                  </a:lnTo>
                  <a:lnTo>
                    <a:pt x="299" y="18"/>
                  </a:lnTo>
                  <a:lnTo>
                    <a:pt x="290" y="14"/>
                  </a:lnTo>
                  <a:lnTo>
                    <a:pt x="281" y="12"/>
                  </a:lnTo>
                  <a:lnTo>
                    <a:pt x="272" y="9"/>
                  </a:lnTo>
                  <a:lnTo>
                    <a:pt x="263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9" y="22"/>
                  </a:lnTo>
                  <a:lnTo>
                    <a:pt x="159" y="26"/>
                  </a:lnTo>
                  <a:lnTo>
                    <a:pt x="147" y="30"/>
                  </a:lnTo>
                  <a:lnTo>
                    <a:pt x="136" y="33"/>
                  </a:lnTo>
                  <a:lnTo>
                    <a:pt x="124" y="35"/>
                  </a:lnTo>
                  <a:lnTo>
                    <a:pt x="113" y="38"/>
                  </a:lnTo>
                  <a:lnTo>
                    <a:pt x="102" y="40"/>
                  </a:lnTo>
                  <a:lnTo>
                    <a:pt x="90" y="41"/>
                  </a:lnTo>
                  <a:lnTo>
                    <a:pt x="80" y="42"/>
                  </a:lnTo>
                  <a:lnTo>
                    <a:pt x="69" y="42"/>
                  </a:lnTo>
                  <a:lnTo>
                    <a:pt x="58" y="41"/>
                  </a:lnTo>
                  <a:lnTo>
                    <a:pt x="48" y="39"/>
                  </a:lnTo>
                  <a:lnTo>
                    <a:pt x="38" y="36"/>
                  </a:lnTo>
                  <a:lnTo>
                    <a:pt x="29" y="33"/>
                  </a:lnTo>
                  <a:lnTo>
                    <a:pt x="19" y="30"/>
                  </a:lnTo>
                  <a:lnTo>
                    <a:pt x="10" y="27"/>
                  </a:lnTo>
                  <a:lnTo>
                    <a:pt x="1" y="23"/>
                  </a:lnTo>
                  <a:lnTo>
                    <a:pt x="1" y="28"/>
                  </a:lnTo>
                  <a:lnTo>
                    <a:pt x="1" y="32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10" y="45"/>
                  </a:lnTo>
                  <a:lnTo>
                    <a:pt x="19" y="49"/>
                  </a:lnTo>
                  <a:lnTo>
                    <a:pt x="28" y="52"/>
                  </a:lnTo>
                  <a:lnTo>
                    <a:pt x="38" y="54"/>
                  </a:lnTo>
                  <a:lnTo>
                    <a:pt x="48" y="57"/>
                  </a:lnTo>
                  <a:lnTo>
                    <a:pt x="58" y="59"/>
                  </a:lnTo>
                  <a:lnTo>
                    <a:pt x="69" y="60"/>
                  </a:lnTo>
                  <a:lnTo>
                    <a:pt x="80" y="61"/>
                  </a:lnTo>
                  <a:lnTo>
                    <a:pt x="90" y="60"/>
                  </a:lnTo>
                  <a:lnTo>
                    <a:pt x="102" y="59"/>
                  </a:lnTo>
                  <a:lnTo>
                    <a:pt x="113" y="57"/>
                  </a:lnTo>
                  <a:lnTo>
                    <a:pt x="124" y="55"/>
                  </a:lnTo>
                  <a:lnTo>
                    <a:pt x="136" y="52"/>
                  </a:lnTo>
                  <a:lnTo>
                    <a:pt x="147" y="49"/>
                  </a:lnTo>
                  <a:lnTo>
                    <a:pt x="159" y="46"/>
                  </a:lnTo>
                  <a:lnTo>
                    <a:pt x="169" y="42"/>
                  </a:lnTo>
                  <a:lnTo>
                    <a:pt x="180" y="39"/>
                  </a:lnTo>
                  <a:lnTo>
                    <a:pt x="190" y="35"/>
                  </a:lnTo>
                  <a:lnTo>
                    <a:pt x="201" y="33"/>
                  </a:lnTo>
                  <a:lnTo>
                    <a:pt x="210" y="30"/>
                  </a:lnTo>
                  <a:lnTo>
                    <a:pt x="219" y="27"/>
                  </a:lnTo>
                  <a:lnTo>
                    <a:pt x="228" y="26"/>
                  </a:lnTo>
                  <a:lnTo>
                    <a:pt x="236" y="24"/>
                  </a:lnTo>
                  <a:lnTo>
                    <a:pt x="243" y="24"/>
                  </a:lnTo>
                  <a:lnTo>
                    <a:pt x="253" y="24"/>
                  </a:lnTo>
                  <a:lnTo>
                    <a:pt x="263" y="25"/>
                  </a:lnTo>
                  <a:lnTo>
                    <a:pt x="272" y="27"/>
                  </a:lnTo>
                  <a:lnTo>
                    <a:pt x="281" y="29"/>
                  </a:lnTo>
                  <a:lnTo>
                    <a:pt x="290" y="32"/>
                  </a:lnTo>
                  <a:lnTo>
                    <a:pt x="299" y="35"/>
                  </a:lnTo>
                  <a:lnTo>
                    <a:pt x="308" y="38"/>
                  </a:lnTo>
                  <a:lnTo>
                    <a:pt x="317" y="42"/>
                  </a:lnTo>
                  <a:lnTo>
                    <a:pt x="326" y="45"/>
                  </a:lnTo>
                  <a:lnTo>
                    <a:pt x="335" y="49"/>
                  </a:lnTo>
                  <a:lnTo>
                    <a:pt x="345" y="52"/>
                  </a:lnTo>
                  <a:lnTo>
                    <a:pt x="354" y="54"/>
                  </a:lnTo>
                  <a:lnTo>
                    <a:pt x="364" y="57"/>
                  </a:lnTo>
                  <a:lnTo>
                    <a:pt x="374" y="59"/>
                  </a:lnTo>
                  <a:lnTo>
                    <a:pt x="383" y="59"/>
                  </a:lnTo>
                  <a:lnTo>
                    <a:pt x="395" y="60"/>
                  </a:lnTo>
                  <a:lnTo>
                    <a:pt x="405" y="59"/>
                  </a:lnTo>
                  <a:lnTo>
                    <a:pt x="417" y="58"/>
                  </a:lnTo>
                  <a:lnTo>
                    <a:pt x="428" y="56"/>
                  </a:lnTo>
                  <a:lnTo>
                    <a:pt x="439" y="54"/>
                  </a:lnTo>
                  <a:lnTo>
                    <a:pt x="451" y="51"/>
                  </a:lnTo>
                  <a:lnTo>
                    <a:pt x="462" y="48"/>
                  </a:lnTo>
                  <a:lnTo>
                    <a:pt x="473" y="44"/>
                  </a:lnTo>
                  <a:lnTo>
                    <a:pt x="484" y="41"/>
                  </a:lnTo>
                  <a:lnTo>
                    <a:pt x="494" y="37"/>
                  </a:lnTo>
                  <a:lnTo>
                    <a:pt x="505" y="34"/>
                  </a:lnTo>
                  <a:lnTo>
                    <a:pt x="515" y="31"/>
                  </a:lnTo>
                  <a:lnTo>
                    <a:pt x="525" y="28"/>
                  </a:lnTo>
                  <a:lnTo>
                    <a:pt x="533" y="26"/>
                  </a:lnTo>
                  <a:lnTo>
                    <a:pt x="542" y="24"/>
                  </a:lnTo>
                  <a:lnTo>
                    <a:pt x="550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3"/>
                  </a:lnTo>
                  <a:lnTo>
                    <a:pt x="560" y="23"/>
                  </a:lnTo>
                  <a:lnTo>
                    <a:pt x="561" y="23"/>
                  </a:lnTo>
                  <a:lnTo>
                    <a:pt x="570" y="24"/>
                  </a:lnTo>
                  <a:lnTo>
                    <a:pt x="580" y="26"/>
                  </a:lnTo>
                  <a:lnTo>
                    <a:pt x="589" y="28"/>
                  </a:lnTo>
                  <a:lnTo>
                    <a:pt x="598" y="31"/>
                  </a:lnTo>
                  <a:lnTo>
                    <a:pt x="607" y="34"/>
                  </a:lnTo>
                  <a:lnTo>
                    <a:pt x="616" y="37"/>
                  </a:lnTo>
                  <a:lnTo>
                    <a:pt x="624" y="40"/>
                  </a:lnTo>
                  <a:lnTo>
                    <a:pt x="634" y="43"/>
                  </a:lnTo>
                  <a:lnTo>
                    <a:pt x="643" y="47"/>
                  </a:lnTo>
                  <a:lnTo>
                    <a:pt x="651" y="49"/>
                  </a:lnTo>
                  <a:lnTo>
                    <a:pt x="661" y="52"/>
                  </a:lnTo>
                  <a:lnTo>
                    <a:pt x="670" y="55"/>
                  </a:lnTo>
                  <a:lnTo>
                    <a:pt x="680" y="57"/>
                  </a:lnTo>
                  <a:lnTo>
                    <a:pt x="690" y="59"/>
                  </a:lnTo>
                  <a:lnTo>
                    <a:pt x="700" y="60"/>
                  </a:lnTo>
                  <a:lnTo>
                    <a:pt x="711" y="60"/>
                  </a:lnTo>
                  <a:lnTo>
                    <a:pt x="722" y="59"/>
                  </a:lnTo>
                  <a:lnTo>
                    <a:pt x="733" y="58"/>
                  </a:lnTo>
                  <a:lnTo>
                    <a:pt x="744" y="56"/>
                  </a:lnTo>
                  <a:lnTo>
                    <a:pt x="756" y="54"/>
                  </a:lnTo>
                  <a:lnTo>
                    <a:pt x="767" y="51"/>
                  </a:lnTo>
                  <a:lnTo>
                    <a:pt x="778" y="48"/>
                  </a:lnTo>
                  <a:lnTo>
                    <a:pt x="789" y="44"/>
                  </a:lnTo>
                  <a:lnTo>
                    <a:pt x="800" y="41"/>
                  </a:lnTo>
                  <a:lnTo>
                    <a:pt x="811" y="38"/>
                  </a:lnTo>
                  <a:lnTo>
                    <a:pt x="821" y="34"/>
                  </a:lnTo>
                  <a:lnTo>
                    <a:pt x="831" y="31"/>
                  </a:lnTo>
                  <a:lnTo>
                    <a:pt x="841" y="28"/>
                  </a:lnTo>
                  <a:lnTo>
                    <a:pt x="850" y="26"/>
                  </a:lnTo>
                  <a:lnTo>
                    <a:pt x="859" y="24"/>
                  </a:lnTo>
                  <a:lnTo>
                    <a:pt x="867" y="23"/>
                  </a:lnTo>
                  <a:lnTo>
                    <a:pt x="874" y="22"/>
                  </a:lnTo>
                  <a:lnTo>
                    <a:pt x="884" y="23"/>
                  </a:lnTo>
                  <a:lnTo>
                    <a:pt x="893" y="24"/>
                  </a:lnTo>
                  <a:lnTo>
                    <a:pt x="902" y="26"/>
                  </a:lnTo>
                  <a:lnTo>
                    <a:pt x="912" y="28"/>
                  </a:lnTo>
                  <a:lnTo>
                    <a:pt x="921" y="31"/>
                  </a:lnTo>
                  <a:lnTo>
                    <a:pt x="930" y="34"/>
                  </a:lnTo>
                  <a:lnTo>
                    <a:pt x="938" y="37"/>
                  </a:lnTo>
                  <a:lnTo>
                    <a:pt x="947" y="41"/>
                  </a:lnTo>
                  <a:lnTo>
                    <a:pt x="957" y="44"/>
                  </a:lnTo>
                  <a:lnTo>
                    <a:pt x="965" y="48"/>
                  </a:lnTo>
                  <a:lnTo>
                    <a:pt x="975" y="51"/>
                  </a:lnTo>
                  <a:lnTo>
                    <a:pt x="984" y="53"/>
                  </a:lnTo>
                  <a:lnTo>
                    <a:pt x="993" y="56"/>
                  </a:lnTo>
                  <a:lnTo>
                    <a:pt x="1004" y="57"/>
                  </a:lnTo>
                  <a:lnTo>
                    <a:pt x="1014" y="58"/>
                  </a:lnTo>
                  <a:lnTo>
                    <a:pt x="1025" y="59"/>
                  </a:lnTo>
                  <a:lnTo>
                    <a:pt x="1036" y="58"/>
                  </a:lnTo>
                  <a:lnTo>
                    <a:pt x="1047" y="57"/>
                  </a:lnTo>
                  <a:lnTo>
                    <a:pt x="1058" y="55"/>
                  </a:lnTo>
                  <a:lnTo>
                    <a:pt x="1070" y="53"/>
                  </a:lnTo>
                  <a:lnTo>
                    <a:pt x="1081" y="50"/>
                  </a:lnTo>
                  <a:lnTo>
                    <a:pt x="1092" y="47"/>
                  </a:lnTo>
                  <a:lnTo>
                    <a:pt x="1104" y="43"/>
                  </a:lnTo>
                  <a:lnTo>
                    <a:pt x="1114" y="40"/>
                  </a:lnTo>
                  <a:lnTo>
                    <a:pt x="1125" y="37"/>
                  </a:lnTo>
                  <a:lnTo>
                    <a:pt x="1136" y="33"/>
                  </a:lnTo>
                  <a:lnTo>
                    <a:pt x="1145" y="30"/>
                  </a:lnTo>
                  <a:lnTo>
                    <a:pt x="1155" y="27"/>
                  </a:lnTo>
                  <a:lnTo>
                    <a:pt x="1164" y="25"/>
                  </a:lnTo>
                  <a:lnTo>
                    <a:pt x="1173" y="23"/>
                  </a:lnTo>
                  <a:lnTo>
                    <a:pt x="1181" y="22"/>
                  </a:lnTo>
                  <a:lnTo>
                    <a:pt x="1188" y="22"/>
                  </a:lnTo>
                  <a:lnTo>
                    <a:pt x="1198" y="22"/>
                  </a:lnTo>
                  <a:lnTo>
                    <a:pt x="1208" y="23"/>
                  </a:lnTo>
                  <a:lnTo>
                    <a:pt x="1217" y="25"/>
                  </a:lnTo>
                  <a:lnTo>
                    <a:pt x="1226" y="27"/>
                  </a:lnTo>
                  <a:lnTo>
                    <a:pt x="1235" y="30"/>
                  </a:lnTo>
                  <a:lnTo>
                    <a:pt x="1244" y="33"/>
                  </a:lnTo>
                  <a:lnTo>
                    <a:pt x="1253" y="37"/>
                  </a:lnTo>
                  <a:lnTo>
                    <a:pt x="1262" y="39"/>
                  </a:lnTo>
                  <a:lnTo>
                    <a:pt x="1271" y="43"/>
                  </a:lnTo>
                  <a:lnTo>
                    <a:pt x="1280" y="47"/>
                  </a:lnTo>
                  <a:lnTo>
                    <a:pt x="1290" y="50"/>
                  </a:lnTo>
                  <a:lnTo>
                    <a:pt x="1299" y="52"/>
                  </a:lnTo>
                  <a:lnTo>
                    <a:pt x="1308" y="54"/>
                  </a:lnTo>
                  <a:lnTo>
                    <a:pt x="1319" y="57"/>
                  </a:lnTo>
                  <a:lnTo>
                    <a:pt x="1328" y="57"/>
                  </a:lnTo>
                  <a:lnTo>
                    <a:pt x="1339" y="58"/>
                  </a:lnTo>
                  <a:lnTo>
                    <a:pt x="1350" y="57"/>
                  </a:lnTo>
                  <a:lnTo>
                    <a:pt x="1362" y="56"/>
                  </a:lnTo>
                  <a:lnTo>
                    <a:pt x="1373" y="54"/>
                  </a:lnTo>
                  <a:lnTo>
                    <a:pt x="1384" y="52"/>
                  </a:lnTo>
                  <a:lnTo>
                    <a:pt x="1395" y="49"/>
                  </a:lnTo>
                  <a:lnTo>
                    <a:pt x="1407" y="46"/>
                  </a:lnTo>
                  <a:lnTo>
                    <a:pt x="1418" y="42"/>
                  </a:lnTo>
                  <a:lnTo>
                    <a:pt x="1428" y="38"/>
                  </a:lnTo>
                  <a:lnTo>
                    <a:pt x="1439" y="35"/>
                  </a:lnTo>
                  <a:lnTo>
                    <a:pt x="1449" y="32"/>
                  </a:lnTo>
                  <a:lnTo>
                    <a:pt x="1460" y="28"/>
                  </a:lnTo>
                  <a:lnTo>
                    <a:pt x="1470" y="26"/>
                  </a:lnTo>
                  <a:lnTo>
                    <a:pt x="1478" y="24"/>
                  </a:lnTo>
                  <a:lnTo>
                    <a:pt x="1487" y="22"/>
                  </a:lnTo>
                  <a:lnTo>
                    <a:pt x="1495" y="21"/>
                  </a:lnTo>
                  <a:lnTo>
                    <a:pt x="1502" y="21"/>
                  </a:lnTo>
                  <a:lnTo>
                    <a:pt x="1503" y="21"/>
                  </a:lnTo>
                  <a:lnTo>
                    <a:pt x="1505" y="21"/>
                  </a:lnTo>
                  <a:lnTo>
                    <a:pt x="1506" y="21"/>
                  </a:lnTo>
                  <a:lnTo>
                    <a:pt x="1515" y="22"/>
                  </a:lnTo>
                  <a:lnTo>
                    <a:pt x="1525" y="24"/>
                  </a:lnTo>
                  <a:lnTo>
                    <a:pt x="1534" y="26"/>
                  </a:lnTo>
                  <a:lnTo>
                    <a:pt x="1543" y="28"/>
                  </a:lnTo>
                  <a:lnTo>
                    <a:pt x="1552" y="31"/>
                  </a:lnTo>
                  <a:lnTo>
                    <a:pt x="1561" y="34"/>
                  </a:lnTo>
                  <a:lnTo>
                    <a:pt x="1570" y="38"/>
                  </a:lnTo>
                  <a:lnTo>
                    <a:pt x="1578" y="41"/>
                  </a:lnTo>
                  <a:lnTo>
                    <a:pt x="1587" y="44"/>
                  </a:lnTo>
                  <a:lnTo>
                    <a:pt x="1596" y="47"/>
                  </a:lnTo>
                  <a:lnTo>
                    <a:pt x="1605" y="50"/>
                  </a:lnTo>
                  <a:lnTo>
                    <a:pt x="1614" y="53"/>
                  </a:lnTo>
                  <a:lnTo>
                    <a:pt x="1624" y="54"/>
                  </a:lnTo>
                  <a:lnTo>
                    <a:pt x="1634" y="56"/>
                  </a:lnTo>
                  <a:lnTo>
                    <a:pt x="1644" y="57"/>
                  </a:lnTo>
                  <a:lnTo>
                    <a:pt x="1655" y="57"/>
                  </a:lnTo>
                  <a:lnTo>
                    <a:pt x="1663" y="57"/>
                  </a:lnTo>
                  <a:lnTo>
                    <a:pt x="1670" y="57"/>
                  </a:lnTo>
                  <a:lnTo>
                    <a:pt x="1678" y="56"/>
                  </a:lnTo>
                  <a:lnTo>
                    <a:pt x="1686" y="54"/>
                  </a:lnTo>
                  <a:lnTo>
                    <a:pt x="1694" y="53"/>
                  </a:lnTo>
                  <a:lnTo>
                    <a:pt x="1702" y="51"/>
                  </a:lnTo>
                  <a:lnTo>
                    <a:pt x="1710" y="49"/>
                  </a:lnTo>
                  <a:lnTo>
                    <a:pt x="1718" y="47"/>
                  </a:lnTo>
                  <a:lnTo>
                    <a:pt x="1726" y="45"/>
                  </a:lnTo>
                  <a:lnTo>
                    <a:pt x="1733" y="42"/>
                  </a:lnTo>
                  <a:lnTo>
                    <a:pt x="1741" y="40"/>
                  </a:lnTo>
                  <a:lnTo>
                    <a:pt x="1748" y="38"/>
                  </a:lnTo>
                  <a:lnTo>
                    <a:pt x="1756" y="35"/>
                  </a:lnTo>
                  <a:lnTo>
                    <a:pt x="1763" y="33"/>
                  </a:lnTo>
                  <a:lnTo>
                    <a:pt x="1770" y="31"/>
                  </a:lnTo>
                  <a:lnTo>
                    <a:pt x="1777" y="28"/>
                  </a:lnTo>
                  <a:lnTo>
                    <a:pt x="1783" y="27"/>
                  </a:lnTo>
                  <a:lnTo>
                    <a:pt x="1789" y="25"/>
                  </a:lnTo>
                  <a:lnTo>
                    <a:pt x="1795" y="24"/>
                  </a:lnTo>
                  <a:lnTo>
                    <a:pt x="1800" y="23"/>
                  </a:lnTo>
                  <a:lnTo>
                    <a:pt x="1805" y="22"/>
                  </a:lnTo>
                  <a:lnTo>
                    <a:pt x="1810" y="21"/>
                  </a:lnTo>
                  <a:lnTo>
                    <a:pt x="1814" y="20"/>
                  </a:lnTo>
                  <a:lnTo>
                    <a:pt x="1819" y="20"/>
                  </a:lnTo>
                  <a:lnTo>
                    <a:pt x="1829" y="21"/>
                  </a:lnTo>
                  <a:lnTo>
                    <a:pt x="1838" y="22"/>
                  </a:lnTo>
                  <a:lnTo>
                    <a:pt x="1848" y="24"/>
                  </a:lnTo>
                  <a:lnTo>
                    <a:pt x="1856" y="26"/>
                  </a:lnTo>
                  <a:lnTo>
                    <a:pt x="1866" y="28"/>
                  </a:lnTo>
                  <a:lnTo>
                    <a:pt x="1874" y="32"/>
                  </a:lnTo>
                  <a:lnTo>
                    <a:pt x="1883" y="35"/>
                  </a:lnTo>
                  <a:lnTo>
                    <a:pt x="1892" y="38"/>
                  </a:lnTo>
                  <a:lnTo>
                    <a:pt x="1902" y="42"/>
                  </a:lnTo>
                  <a:lnTo>
                    <a:pt x="1911" y="45"/>
                  </a:lnTo>
                  <a:lnTo>
                    <a:pt x="1920" y="49"/>
                  </a:lnTo>
                  <a:lnTo>
                    <a:pt x="1930" y="51"/>
                  </a:lnTo>
                  <a:lnTo>
                    <a:pt x="1939" y="53"/>
                  </a:lnTo>
                  <a:lnTo>
                    <a:pt x="1949" y="56"/>
                  </a:lnTo>
                  <a:lnTo>
                    <a:pt x="1960" y="56"/>
                  </a:lnTo>
                  <a:lnTo>
                    <a:pt x="1970" y="57"/>
                  </a:lnTo>
                  <a:lnTo>
                    <a:pt x="1981" y="56"/>
                  </a:lnTo>
                  <a:lnTo>
                    <a:pt x="1991" y="55"/>
                  </a:lnTo>
                  <a:lnTo>
                    <a:pt x="2002" y="53"/>
                  </a:lnTo>
                  <a:lnTo>
                    <a:pt x="2013" y="51"/>
                  </a:lnTo>
                  <a:lnTo>
                    <a:pt x="2024" y="48"/>
                  </a:lnTo>
                  <a:lnTo>
                    <a:pt x="2035" y="45"/>
                  </a:lnTo>
                  <a:lnTo>
                    <a:pt x="2046" y="42"/>
                  </a:lnTo>
                  <a:lnTo>
                    <a:pt x="2056" y="38"/>
                  </a:lnTo>
                  <a:lnTo>
                    <a:pt x="2067" y="35"/>
                  </a:lnTo>
                  <a:lnTo>
                    <a:pt x="2077" y="31"/>
                  </a:lnTo>
                  <a:lnTo>
                    <a:pt x="2087" y="28"/>
                  </a:lnTo>
                  <a:lnTo>
                    <a:pt x="2097" y="26"/>
                  </a:lnTo>
                  <a:lnTo>
                    <a:pt x="2105" y="23"/>
                  </a:lnTo>
                  <a:lnTo>
                    <a:pt x="2114" y="22"/>
                  </a:lnTo>
                  <a:lnTo>
                    <a:pt x="2122" y="20"/>
                  </a:lnTo>
                  <a:lnTo>
                    <a:pt x="2129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7" y="25"/>
                  </a:lnTo>
                  <a:lnTo>
                    <a:pt x="2175" y="28"/>
                  </a:lnTo>
                  <a:lnTo>
                    <a:pt x="2185" y="31"/>
                  </a:lnTo>
                  <a:lnTo>
                    <a:pt x="2193" y="34"/>
                  </a:lnTo>
                  <a:lnTo>
                    <a:pt x="2202" y="38"/>
                  </a:lnTo>
                  <a:lnTo>
                    <a:pt x="2211" y="41"/>
                  </a:lnTo>
                  <a:lnTo>
                    <a:pt x="2220" y="45"/>
                  </a:lnTo>
                  <a:lnTo>
                    <a:pt x="2230" y="48"/>
                  </a:lnTo>
                  <a:lnTo>
                    <a:pt x="2239" y="51"/>
                  </a:lnTo>
                  <a:lnTo>
                    <a:pt x="2248" y="53"/>
                  </a:lnTo>
                  <a:lnTo>
                    <a:pt x="2259" y="54"/>
                  </a:lnTo>
                  <a:lnTo>
                    <a:pt x="2268" y="56"/>
                  </a:lnTo>
                  <a:lnTo>
                    <a:pt x="2279" y="56"/>
                  </a:lnTo>
                  <a:lnTo>
                    <a:pt x="2292" y="56"/>
                  </a:lnTo>
                  <a:lnTo>
                    <a:pt x="2304" y="54"/>
                  </a:lnTo>
                  <a:lnTo>
                    <a:pt x="2316" y="52"/>
                  </a:lnTo>
                  <a:lnTo>
                    <a:pt x="2329" y="49"/>
                  </a:lnTo>
                  <a:lnTo>
                    <a:pt x="2341" y="47"/>
                  </a:lnTo>
                  <a:lnTo>
                    <a:pt x="2353" y="42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2"/>
                  </a:lnTo>
                  <a:lnTo>
                    <a:pt x="2396" y="29"/>
                  </a:lnTo>
                  <a:lnTo>
                    <a:pt x="2405" y="26"/>
                  </a:lnTo>
                  <a:lnTo>
                    <a:pt x="2413" y="24"/>
                  </a:lnTo>
                  <a:lnTo>
                    <a:pt x="2422" y="22"/>
                  </a:lnTo>
                  <a:lnTo>
                    <a:pt x="2429" y="20"/>
                  </a:lnTo>
                  <a:lnTo>
                    <a:pt x="2437" y="20"/>
                  </a:lnTo>
                  <a:lnTo>
                    <a:pt x="2443" y="19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20"/>
            <p:cNvSpPr>
              <a:spLocks/>
            </p:cNvSpPr>
            <p:nvPr/>
          </p:nvSpPr>
          <p:spPr bwMode="auto">
            <a:xfrm>
              <a:off x="3214" y="121"/>
              <a:ext cx="2445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3 w 2447"/>
                <a:gd name="T5" fmla="*/ 16 h 62"/>
                <a:gd name="T6" fmla="*/ 316 w 2447"/>
                <a:gd name="T7" fmla="*/ 5 h 62"/>
                <a:gd name="T8" fmla="*/ 389 w 2447"/>
                <a:gd name="T9" fmla="*/ 23 h 62"/>
                <a:gd name="T10" fmla="*/ 477 w 2447"/>
                <a:gd name="T11" fmla="*/ 41 h 62"/>
                <a:gd name="T12" fmla="*/ 577 w 2447"/>
                <a:gd name="T13" fmla="*/ 15 h 62"/>
                <a:gd name="T14" fmla="*/ 621 w 2447"/>
                <a:gd name="T15" fmla="*/ 5 h 62"/>
                <a:gd name="T16" fmla="*/ 703 w 2447"/>
                <a:gd name="T17" fmla="*/ 29 h 62"/>
                <a:gd name="T18" fmla="*/ 796 w 2447"/>
                <a:gd name="T19" fmla="*/ 37 h 62"/>
                <a:gd name="T20" fmla="*/ 893 w 2447"/>
                <a:gd name="T21" fmla="*/ 8 h 62"/>
                <a:gd name="T22" fmla="*/ 955 w 2447"/>
                <a:gd name="T23" fmla="*/ 8 h 62"/>
                <a:gd name="T24" fmla="*/ 1037 w 2447"/>
                <a:gd name="T25" fmla="*/ 35 h 62"/>
                <a:gd name="T26" fmla="*/ 1134 w 2447"/>
                <a:gd name="T27" fmla="*/ 30 h 62"/>
                <a:gd name="T28" fmla="*/ 1228 w 2447"/>
                <a:gd name="T29" fmla="*/ 3 h 62"/>
                <a:gd name="T30" fmla="*/ 1271 w 2447"/>
                <a:gd name="T31" fmla="*/ 6 h 62"/>
                <a:gd name="T32" fmla="*/ 1352 w 2447"/>
                <a:gd name="T33" fmla="*/ 34 h 62"/>
                <a:gd name="T34" fmla="*/ 1449 w 2447"/>
                <a:gd name="T35" fmla="*/ 30 h 62"/>
                <a:gd name="T36" fmla="*/ 1542 w 2447"/>
                <a:gd name="T37" fmla="*/ 3 h 62"/>
                <a:gd name="T38" fmla="*/ 1621 w 2447"/>
                <a:gd name="T39" fmla="*/ 19 h 62"/>
                <a:gd name="T40" fmla="*/ 1708 w 2447"/>
                <a:gd name="T41" fmla="*/ 38 h 62"/>
                <a:gd name="T42" fmla="*/ 1807 w 2447"/>
                <a:gd name="T43" fmla="*/ 15 h 62"/>
                <a:gd name="T44" fmla="*/ 1851 w 2447"/>
                <a:gd name="T45" fmla="*/ 1 h 62"/>
                <a:gd name="T46" fmla="*/ 1934 w 2447"/>
                <a:gd name="T47" fmla="*/ 24 h 62"/>
                <a:gd name="T48" fmla="*/ 2024 w 2447"/>
                <a:gd name="T49" fmla="*/ 35 h 62"/>
                <a:gd name="T50" fmla="*/ 2119 w 2447"/>
                <a:gd name="T51" fmla="*/ 9 h 62"/>
                <a:gd name="T52" fmla="*/ 2199 w 2447"/>
                <a:gd name="T53" fmla="*/ 6 h 62"/>
                <a:gd name="T54" fmla="*/ 2280 w 2447"/>
                <a:gd name="T55" fmla="*/ 33 h 62"/>
                <a:gd name="T56" fmla="*/ 2386 w 2447"/>
                <a:gd name="T57" fmla="*/ 23 h 62"/>
                <a:gd name="T58" fmla="*/ 2374 w 2447"/>
                <a:gd name="T59" fmla="*/ 45 h 62"/>
                <a:gd name="T60" fmla="*/ 2271 w 2447"/>
                <a:gd name="T61" fmla="*/ 50 h 62"/>
                <a:gd name="T62" fmla="*/ 2190 w 2447"/>
                <a:gd name="T63" fmla="*/ 22 h 62"/>
                <a:gd name="T64" fmla="*/ 2109 w 2447"/>
                <a:gd name="T65" fmla="*/ 31 h 62"/>
                <a:gd name="T66" fmla="*/ 2013 w 2447"/>
                <a:gd name="T67" fmla="*/ 55 h 62"/>
                <a:gd name="T68" fmla="*/ 1925 w 2447"/>
                <a:gd name="T69" fmla="*/ 39 h 62"/>
                <a:gd name="T70" fmla="*/ 1844 w 2447"/>
                <a:gd name="T71" fmla="*/ 20 h 62"/>
                <a:gd name="T72" fmla="*/ 1775 w 2447"/>
                <a:gd name="T73" fmla="*/ 45 h 62"/>
                <a:gd name="T74" fmla="*/ 1677 w 2447"/>
                <a:gd name="T75" fmla="*/ 54 h 62"/>
                <a:gd name="T76" fmla="*/ 1595 w 2447"/>
                <a:gd name="T77" fmla="*/ 27 h 62"/>
                <a:gd name="T78" fmla="*/ 1514 w 2447"/>
                <a:gd name="T79" fmla="*/ 30 h 62"/>
                <a:gd name="T80" fmla="*/ 1416 w 2447"/>
                <a:gd name="T81" fmla="*/ 56 h 62"/>
                <a:gd name="T82" fmla="*/ 1325 w 2447"/>
                <a:gd name="T83" fmla="*/ 45 h 62"/>
                <a:gd name="T84" fmla="*/ 1244 w 2447"/>
                <a:gd name="T85" fmla="*/ 21 h 62"/>
                <a:gd name="T86" fmla="*/ 1198 w 2447"/>
                <a:gd name="T87" fmla="*/ 29 h 62"/>
                <a:gd name="T88" fmla="*/ 1100 w 2447"/>
                <a:gd name="T89" fmla="*/ 57 h 62"/>
                <a:gd name="T90" fmla="*/ 1009 w 2447"/>
                <a:gd name="T91" fmla="*/ 44 h 62"/>
                <a:gd name="T92" fmla="*/ 926 w 2447"/>
                <a:gd name="T93" fmla="*/ 22 h 62"/>
                <a:gd name="T94" fmla="*/ 841 w 2447"/>
                <a:gd name="T95" fmla="*/ 44 h 62"/>
                <a:gd name="T96" fmla="*/ 741 w 2447"/>
                <a:gd name="T97" fmla="*/ 58 h 62"/>
                <a:gd name="T98" fmla="*/ 658 w 2447"/>
                <a:gd name="T99" fmla="*/ 31 h 62"/>
                <a:gd name="T100" fmla="*/ 597 w 2447"/>
                <a:gd name="T101" fmla="*/ 29 h 62"/>
                <a:gd name="T102" fmla="*/ 500 w 2447"/>
                <a:gd name="T103" fmla="*/ 57 h 62"/>
                <a:gd name="T104" fmla="*/ 407 w 2447"/>
                <a:gd name="T105" fmla="*/ 50 h 62"/>
                <a:gd name="T106" fmla="*/ 326 w 2447"/>
                <a:gd name="T107" fmla="*/ 25 h 62"/>
                <a:gd name="T108" fmla="*/ 281 w 2447"/>
                <a:gd name="T109" fmla="*/ 29 h 62"/>
                <a:gd name="T110" fmla="*/ 184 w 2447"/>
                <a:gd name="T111" fmla="*/ 57 h 62"/>
                <a:gd name="T112" fmla="*/ 92 w 2447"/>
                <a:gd name="T113" fmla="*/ 50 h 62"/>
                <a:gd name="T114" fmla="*/ 10 w 2447"/>
                <a:gd name="T115" fmla="*/ 25 h 6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447" h="62">
                  <a:moveTo>
                    <a:pt x="1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9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6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39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8" y="32"/>
                  </a:lnTo>
                  <a:lnTo>
                    <a:pt x="219" y="30"/>
                  </a:lnTo>
                  <a:lnTo>
                    <a:pt x="230" y="26"/>
                  </a:lnTo>
                  <a:lnTo>
                    <a:pt x="242" y="22"/>
                  </a:lnTo>
                  <a:lnTo>
                    <a:pt x="253" y="19"/>
                  </a:lnTo>
                  <a:lnTo>
                    <a:pt x="263" y="16"/>
                  </a:lnTo>
                  <a:lnTo>
                    <a:pt x="274" y="12"/>
                  </a:lnTo>
                  <a:lnTo>
                    <a:pt x="283" y="10"/>
                  </a:lnTo>
                  <a:lnTo>
                    <a:pt x="292" y="7"/>
                  </a:lnTo>
                  <a:lnTo>
                    <a:pt x="301" y="6"/>
                  </a:lnTo>
                  <a:lnTo>
                    <a:pt x="309" y="5"/>
                  </a:lnTo>
                  <a:lnTo>
                    <a:pt x="316" y="5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5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7"/>
                  </a:lnTo>
                  <a:lnTo>
                    <a:pt x="381" y="20"/>
                  </a:lnTo>
                  <a:lnTo>
                    <a:pt x="389" y="23"/>
                  </a:lnTo>
                  <a:lnTo>
                    <a:pt x="399" y="27"/>
                  </a:lnTo>
                  <a:lnTo>
                    <a:pt x="407" y="30"/>
                  </a:lnTo>
                  <a:lnTo>
                    <a:pt x="417" y="33"/>
                  </a:lnTo>
                  <a:lnTo>
                    <a:pt x="426" y="36"/>
                  </a:lnTo>
                  <a:lnTo>
                    <a:pt x="436" y="38"/>
                  </a:lnTo>
                  <a:lnTo>
                    <a:pt x="445" y="40"/>
                  </a:lnTo>
                  <a:lnTo>
                    <a:pt x="456" y="41"/>
                  </a:lnTo>
                  <a:lnTo>
                    <a:pt x="467" y="41"/>
                  </a:lnTo>
                  <a:lnTo>
                    <a:pt x="477" y="41"/>
                  </a:lnTo>
                  <a:lnTo>
                    <a:pt x="489" y="40"/>
                  </a:lnTo>
                  <a:lnTo>
                    <a:pt x="500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7" y="18"/>
                  </a:lnTo>
                  <a:lnTo>
                    <a:pt x="577" y="15"/>
                  </a:lnTo>
                  <a:lnTo>
                    <a:pt x="588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31" y="4"/>
                  </a:lnTo>
                  <a:lnTo>
                    <a:pt x="630" y="4"/>
                  </a:lnTo>
                  <a:lnTo>
                    <a:pt x="639" y="5"/>
                  </a:lnTo>
                  <a:lnTo>
                    <a:pt x="650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6" y="12"/>
                  </a:lnTo>
                  <a:lnTo>
                    <a:pt x="686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3" y="26"/>
                  </a:lnTo>
                  <a:lnTo>
                    <a:pt x="721" y="29"/>
                  </a:lnTo>
                  <a:lnTo>
                    <a:pt x="730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59" y="40"/>
                  </a:lnTo>
                  <a:lnTo>
                    <a:pt x="770" y="40"/>
                  </a:lnTo>
                  <a:lnTo>
                    <a:pt x="780" y="41"/>
                  </a:lnTo>
                  <a:lnTo>
                    <a:pt x="791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5" y="34"/>
                  </a:lnTo>
                  <a:lnTo>
                    <a:pt x="837" y="31"/>
                  </a:lnTo>
                  <a:lnTo>
                    <a:pt x="849" y="28"/>
                  </a:lnTo>
                  <a:lnTo>
                    <a:pt x="859" y="25"/>
                  </a:lnTo>
                  <a:lnTo>
                    <a:pt x="870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2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5"/>
                  </a:lnTo>
                  <a:lnTo>
                    <a:pt x="937" y="3"/>
                  </a:lnTo>
                  <a:lnTo>
                    <a:pt x="945" y="3"/>
                  </a:lnTo>
                  <a:lnTo>
                    <a:pt x="944" y="3"/>
                  </a:lnTo>
                  <a:lnTo>
                    <a:pt x="945" y="3"/>
                  </a:lnTo>
                  <a:lnTo>
                    <a:pt x="954" y="5"/>
                  </a:lnTo>
                  <a:lnTo>
                    <a:pt x="964" y="6"/>
                  </a:lnTo>
                  <a:lnTo>
                    <a:pt x="973" y="8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7"/>
                  </a:lnTo>
                  <a:lnTo>
                    <a:pt x="1009" y="20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5" y="32"/>
                  </a:lnTo>
                  <a:lnTo>
                    <a:pt x="1055" y="35"/>
                  </a:lnTo>
                  <a:lnTo>
                    <a:pt x="1064" y="37"/>
                  </a:lnTo>
                  <a:lnTo>
                    <a:pt x="1074" y="38"/>
                  </a:lnTo>
                  <a:lnTo>
                    <a:pt x="1084" y="40"/>
                  </a:lnTo>
                  <a:lnTo>
                    <a:pt x="1095" y="40"/>
                  </a:lnTo>
                  <a:lnTo>
                    <a:pt x="1106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3" y="27"/>
                  </a:lnTo>
                  <a:lnTo>
                    <a:pt x="1175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7" y="13"/>
                  </a:lnTo>
                  <a:lnTo>
                    <a:pt x="1217" y="10"/>
                  </a:lnTo>
                  <a:lnTo>
                    <a:pt x="1228" y="7"/>
                  </a:lnTo>
                  <a:lnTo>
                    <a:pt x="1237" y="5"/>
                  </a:lnTo>
                  <a:lnTo>
                    <a:pt x="1246" y="3"/>
                  </a:lnTo>
                  <a:lnTo>
                    <a:pt x="1254" y="2"/>
                  </a:lnTo>
                  <a:lnTo>
                    <a:pt x="1261" y="2"/>
                  </a:lnTo>
                  <a:lnTo>
                    <a:pt x="1262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80" y="4"/>
                  </a:lnTo>
                  <a:lnTo>
                    <a:pt x="1289" y="6"/>
                  </a:lnTo>
                  <a:lnTo>
                    <a:pt x="1298" y="9"/>
                  </a:lnTo>
                  <a:lnTo>
                    <a:pt x="1307" y="11"/>
                  </a:lnTo>
                  <a:lnTo>
                    <a:pt x="1316" y="15"/>
                  </a:lnTo>
                  <a:lnTo>
                    <a:pt x="1325" y="18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0" y="34"/>
                  </a:lnTo>
                  <a:lnTo>
                    <a:pt x="1380" y="37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1" y="39"/>
                  </a:lnTo>
                  <a:lnTo>
                    <a:pt x="1433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7" y="30"/>
                  </a:lnTo>
                  <a:lnTo>
                    <a:pt x="1478" y="27"/>
                  </a:lnTo>
                  <a:lnTo>
                    <a:pt x="1490" y="23"/>
                  </a:lnTo>
                  <a:lnTo>
                    <a:pt x="1500" y="20"/>
                  </a:lnTo>
                  <a:lnTo>
                    <a:pt x="1511" y="16"/>
                  </a:lnTo>
                  <a:lnTo>
                    <a:pt x="1522" y="13"/>
                  </a:lnTo>
                  <a:lnTo>
                    <a:pt x="1532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4" y="3"/>
                  </a:lnTo>
                  <a:lnTo>
                    <a:pt x="1594" y="5"/>
                  </a:lnTo>
                  <a:lnTo>
                    <a:pt x="1603" y="6"/>
                  </a:lnTo>
                  <a:lnTo>
                    <a:pt x="1613" y="9"/>
                  </a:lnTo>
                  <a:lnTo>
                    <a:pt x="1621" y="12"/>
                  </a:lnTo>
                  <a:lnTo>
                    <a:pt x="1631" y="15"/>
                  </a:lnTo>
                  <a:lnTo>
                    <a:pt x="1639" y="19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7" y="28"/>
                  </a:lnTo>
                  <a:lnTo>
                    <a:pt x="1676" y="31"/>
                  </a:lnTo>
                  <a:lnTo>
                    <a:pt x="1685" y="34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0" y="32"/>
                  </a:lnTo>
                  <a:lnTo>
                    <a:pt x="1782" y="29"/>
                  </a:lnTo>
                  <a:lnTo>
                    <a:pt x="1792" y="26"/>
                  </a:lnTo>
                  <a:lnTo>
                    <a:pt x="1804" y="22"/>
                  </a:lnTo>
                  <a:lnTo>
                    <a:pt x="1814" y="19"/>
                  </a:lnTo>
                  <a:lnTo>
                    <a:pt x="1825" y="15"/>
                  </a:lnTo>
                  <a:lnTo>
                    <a:pt x="1835" y="12"/>
                  </a:lnTo>
                  <a:lnTo>
                    <a:pt x="1845" y="9"/>
                  </a:lnTo>
                  <a:lnTo>
                    <a:pt x="1855" y="6"/>
                  </a:lnTo>
                  <a:lnTo>
                    <a:pt x="1863" y="3"/>
                  </a:lnTo>
                  <a:lnTo>
                    <a:pt x="1872" y="2"/>
                  </a:lnTo>
                  <a:lnTo>
                    <a:pt x="1880" y="1"/>
                  </a:lnTo>
                  <a:lnTo>
                    <a:pt x="1887" y="1"/>
                  </a:lnTo>
                  <a:lnTo>
                    <a:pt x="1888" y="1"/>
                  </a:lnTo>
                  <a:lnTo>
                    <a:pt x="1887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5" y="8"/>
                  </a:lnTo>
                  <a:lnTo>
                    <a:pt x="1933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8" y="27"/>
                  </a:lnTo>
                  <a:lnTo>
                    <a:pt x="1988" y="30"/>
                  </a:lnTo>
                  <a:lnTo>
                    <a:pt x="1997" y="32"/>
                  </a:lnTo>
                  <a:lnTo>
                    <a:pt x="2007" y="34"/>
                  </a:lnTo>
                  <a:lnTo>
                    <a:pt x="2017" y="36"/>
                  </a:lnTo>
                  <a:lnTo>
                    <a:pt x="2027" y="37"/>
                  </a:lnTo>
                  <a:lnTo>
                    <a:pt x="2038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0" y="34"/>
                  </a:lnTo>
                  <a:lnTo>
                    <a:pt x="2081" y="31"/>
                  </a:lnTo>
                  <a:lnTo>
                    <a:pt x="2092" y="29"/>
                  </a:lnTo>
                  <a:lnTo>
                    <a:pt x="2103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5" y="12"/>
                  </a:lnTo>
                  <a:lnTo>
                    <a:pt x="2155" y="9"/>
                  </a:lnTo>
                  <a:lnTo>
                    <a:pt x="2164" y="6"/>
                  </a:lnTo>
                  <a:lnTo>
                    <a:pt x="2173" y="3"/>
                  </a:lnTo>
                  <a:lnTo>
                    <a:pt x="2182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6" y="1"/>
                  </a:lnTo>
                  <a:lnTo>
                    <a:pt x="2217" y="1"/>
                  </a:lnTo>
                  <a:lnTo>
                    <a:pt x="2225" y="3"/>
                  </a:lnTo>
                  <a:lnTo>
                    <a:pt x="2235" y="6"/>
                  </a:lnTo>
                  <a:lnTo>
                    <a:pt x="2243" y="8"/>
                  </a:lnTo>
                  <a:lnTo>
                    <a:pt x="2253" y="12"/>
                  </a:lnTo>
                  <a:lnTo>
                    <a:pt x="2261" y="15"/>
                  </a:lnTo>
                  <a:lnTo>
                    <a:pt x="2270" y="18"/>
                  </a:lnTo>
                  <a:lnTo>
                    <a:pt x="2279" y="21"/>
                  </a:lnTo>
                  <a:lnTo>
                    <a:pt x="2288" y="25"/>
                  </a:lnTo>
                  <a:lnTo>
                    <a:pt x="2297" y="29"/>
                  </a:lnTo>
                  <a:lnTo>
                    <a:pt x="2307" y="31"/>
                  </a:lnTo>
                  <a:lnTo>
                    <a:pt x="2316" y="33"/>
                  </a:lnTo>
                  <a:lnTo>
                    <a:pt x="2326" y="35"/>
                  </a:lnTo>
                  <a:lnTo>
                    <a:pt x="2337" y="36"/>
                  </a:lnTo>
                  <a:lnTo>
                    <a:pt x="2347" y="37"/>
                  </a:lnTo>
                  <a:lnTo>
                    <a:pt x="2360" y="36"/>
                  </a:lnTo>
                  <a:lnTo>
                    <a:pt x="2372" y="35"/>
                  </a:lnTo>
                  <a:lnTo>
                    <a:pt x="2384" y="32"/>
                  </a:lnTo>
                  <a:lnTo>
                    <a:pt x="2396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4" y="51"/>
                  </a:lnTo>
                  <a:lnTo>
                    <a:pt x="2372" y="54"/>
                  </a:lnTo>
                  <a:lnTo>
                    <a:pt x="2360" y="55"/>
                  </a:lnTo>
                  <a:lnTo>
                    <a:pt x="2347" y="56"/>
                  </a:lnTo>
                  <a:lnTo>
                    <a:pt x="2337" y="55"/>
                  </a:lnTo>
                  <a:lnTo>
                    <a:pt x="2326" y="54"/>
                  </a:lnTo>
                  <a:lnTo>
                    <a:pt x="2317" y="52"/>
                  </a:lnTo>
                  <a:lnTo>
                    <a:pt x="2307" y="50"/>
                  </a:lnTo>
                  <a:lnTo>
                    <a:pt x="2297" y="47"/>
                  </a:lnTo>
                  <a:lnTo>
                    <a:pt x="2289" y="44"/>
                  </a:lnTo>
                  <a:lnTo>
                    <a:pt x="2279" y="41"/>
                  </a:lnTo>
                  <a:lnTo>
                    <a:pt x="2271" y="37"/>
                  </a:lnTo>
                  <a:lnTo>
                    <a:pt x="2261" y="34"/>
                  </a:lnTo>
                  <a:lnTo>
                    <a:pt x="2253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6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2" y="21"/>
                  </a:lnTo>
                  <a:lnTo>
                    <a:pt x="2173" y="23"/>
                  </a:lnTo>
                  <a:lnTo>
                    <a:pt x="2164" y="25"/>
                  </a:lnTo>
                  <a:lnTo>
                    <a:pt x="2155" y="28"/>
                  </a:lnTo>
                  <a:lnTo>
                    <a:pt x="2145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3" y="44"/>
                  </a:lnTo>
                  <a:lnTo>
                    <a:pt x="2092" y="48"/>
                  </a:lnTo>
                  <a:lnTo>
                    <a:pt x="2081" y="50"/>
                  </a:lnTo>
                  <a:lnTo>
                    <a:pt x="2070" y="52"/>
                  </a:lnTo>
                  <a:lnTo>
                    <a:pt x="2060" y="54"/>
                  </a:lnTo>
                  <a:lnTo>
                    <a:pt x="2049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7" y="53"/>
                  </a:lnTo>
                  <a:lnTo>
                    <a:pt x="1998" y="51"/>
                  </a:lnTo>
                  <a:lnTo>
                    <a:pt x="1989" y="48"/>
                  </a:lnTo>
                  <a:lnTo>
                    <a:pt x="1979" y="45"/>
                  </a:lnTo>
                  <a:lnTo>
                    <a:pt x="1970" y="42"/>
                  </a:lnTo>
                  <a:lnTo>
                    <a:pt x="1961" y="39"/>
                  </a:lnTo>
                  <a:lnTo>
                    <a:pt x="1952" y="35"/>
                  </a:lnTo>
                  <a:lnTo>
                    <a:pt x="1943" y="32"/>
                  </a:lnTo>
                  <a:lnTo>
                    <a:pt x="1934" y="29"/>
                  </a:lnTo>
                  <a:lnTo>
                    <a:pt x="1925" y="27"/>
                  </a:lnTo>
                  <a:lnTo>
                    <a:pt x="1916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7" y="20"/>
                  </a:lnTo>
                  <a:lnTo>
                    <a:pt x="1880" y="20"/>
                  </a:lnTo>
                  <a:lnTo>
                    <a:pt x="1872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5" y="28"/>
                  </a:lnTo>
                  <a:lnTo>
                    <a:pt x="1836" y="31"/>
                  </a:lnTo>
                  <a:lnTo>
                    <a:pt x="1825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59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6" y="58"/>
                  </a:lnTo>
                  <a:lnTo>
                    <a:pt x="1715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5" y="52"/>
                  </a:lnTo>
                  <a:lnTo>
                    <a:pt x="1676" y="50"/>
                  </a:lnTo>
                  <a:lnTo>
                    <a:pt x="1667" y="46"/>
                  </a:lnTo>
                  <a:lnTo>
                    <a:pt x="1657" y="42"/>
                  </a:lnTo>
                  <a:lnTo>
                    <a:pt x="1648" y="39"/>
                  </a:lnTo>
                  <a:lnTo>
                    <a:pt x="1639" y="36"/>
                  </a:lnTo>
                  <a:lnTo>
                    <a:pt x="1631" y="32"/>
                  </a:lnTo>
                  <a:lnTo>
                    <a:pt x="1621" y="29"/>
                  </a:lnTo>
                  <a:lnTo>
                    <a:pt x="1613" y="27"/>
                  </a:lnTo>
                  <a:lnTo>
                    <a:pt x="1603" y="25"/>
                  </a:lnTo>
                  <a:lnTo>
                    <a:pt x="1594" y="22"/>
                  </a:lnTo>
                  <a:lnTo>
                    <a:pt x="1584" y="21"/>
                  </a:lnTo>
                  <a:lnTo>
                    <a:pt x="1575" y="21"/>
                  </a:lnTo>
                  <a:lnTo>
                    <a:pt x="1568" y="21"/>
                  </a:lnTo>
                  <a:lnTo>
                    <a:pt x="1560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8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0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3" y="45"/>
                  </a:lnTo>
                  <a:lnTo>
                    <a:pt x="1335" y="41"/>
                  </a:lnTo>
                  <a:lnTo>
                    <a:pt x="1325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0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60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4" y="25"/>
                  </a:lnTo>
                  <a:lnTo>
                    <a:pt x="1225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6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2" y="50"/>
                  </a:lnTo>
                  <a:lnTo>
                    <a:pt x="1141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6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5" y="55"/>
                  </a:lnTo>
                  <a:lnTo>
                    <a:pt x="1056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0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1" y="34"/>
                  </a:lnTo>
                  <a:lnTo>
                    <a:pt x="881" y="37"/>
                  </a:lnTo>
                  <a:lnTo>
                    <a:pt x="870" y="41"/>
                  </a:lnTo>
                  <a:lnTo>
                    <a:pt x="859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5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1" y="59"/>
                  </a:lnTo>
                  <a:lnTo>
                    <a:pt x="780" y="59"/>
                  </a:lnTo>
                  <a:lnTo>
                    <a:pt x="770" y="59"/>
                  </a:lnTo>
                  <a:lnTo>
                    <a:pt x="759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0" y="51"/>
                  </a:lnTo>
                  <a:lnTo>
                    <a:pt x="721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6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39" y="24"/>
                  </a:lnTo>
                  <a:lnTo>
                    <a:pt x="630" y="23"/>
                  </a:lnTo>
                  <a:lnTo>
                    <a:pt x="623" y="24"/>
                  </a:lnTo>
                  <a:lnTo>
                    <a:pt x="615" y="25"/>
                  </a:lnTo>
                  <a:lnTo>
                    <a:pt x="606" y="27"/>
                  </a:lnTo>
                  <a:lnTo>
                    <a:pt x="597" y="29"/>
                  </a:lnTo>
                  <a:lnTo>
                    <a:pt x="588" y="32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6" y="42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1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7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5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1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59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2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39"/>
                  </a:lnTo>
                  <a:lnTo>
                    <a:pt x="56" y="35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7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1" y="5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21"/>
            <p:cNvSpPr>
              <a:spLocks/>
            </p:cNvSpPr>
            <p:nvPr/>
          </p:nvSpPr>
          <p:spPr bwMode="auto">
            <a:xfrm>
              <a:off x="3238" y="162"/>
              <a:ext cx="2445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3 w 2447"/>
                <a:gd name="T5" fmla="*/ 16 h 62"/>
                <a:gd name="T6" fmla="*/ 315 w 2447"/>
                <a:gd name="T7" fmla="*/ 5 h 62"/>
                <a:gd name="T8" fmla="*/ 388 w 2447"/>
                <a:gd name="T9" fmla="*/ 23 h 62"/>
                <a:gd name="T10" fmla="*/ 477 w 2447"/>
                <a:gd name="T11" fmla="*/ 41 h 62"/>
                <a:gd name="T12" fmla="*/ 577 w 2447"/>
                <a:gd name="T13" fmla="*/ 15 h 62"/>
                <a:gd name="T14" fmla="*/ 640 w 2447"/>
                <a:gd name="T15" fmla="*/ 7 h 62"/>
                <a:gd name="T16" fmla="*/ 722 w 2447"/>
                <a:gd name="T17" fmla="*/ 35 h 62"/>
                <a:gd name="T18" fmla="*/ 819 w 2447"/>
                <a:gd name="T19" fmla="*/ 31 h 62"/>
                <a:gd name="T20" fmla="*/ 911 w 2447"/>
                <a:gd name="T21" fmla="*/ 4 h 62"/>
                <a:gd name="T22" fmla="*/ 991 w 2447"/>
                <a:gd name="T23" fmla="*/ 19 h 62"/>
                <a:gd name="T24" fmla="*/ 1077 w 2447"/>
                <a:gd name="T25" fmla="*/ 40 h 62"/>
                <a:gd name="T26" fmla="*/ 1179 w 2447"/>
                <a:gd name="T27" fmla="*/ 16 h 62"/>
                <a:gd name="T28" fmla="*/ 1243 w 2447"/>
                <a:gd name="T29" fmla="*/ 2 h 62"/>
                <a:gd name="T30" fmla="*/ 1324 w 2447"/>
                <a:gd name="T31" fmla="*/ 25 h 62"/>
                <a:gd name="T32" fmla="*/ 1416 w 2447"/>
                <a:gd name="T33" fmla="*/ 38 h 62"/>
                <a:gd name="T34" fmla="*/ 1515 w 2447"/>
                <a:gd name="T35" fmla="*/ 10 h 62"/>
                <a:gd name="T36" fmla="*/ 1595 w 2447"/>
                <a:gd name="T37" fmla="*/ 9 h 62"/>
                <a:gd name="T38" fmla="*/ 1677 w 2447"/>
                <a:gd name="T39" fmla="*/ 35 h 62"/>
                <a:gd name="T40" fmla="*/ 1775 w 2447"/>
                <a:gd name="T41" fmla="*/ 26 h 62"/>
                <a:gd name="T42" fmla="*/ 1845 w 2447"/>
                <a:gd name="T43" fmla="*/ 1 h 62"/>
                <a:gd name="T44" fmla="*/ 1925 w 2447"/>
                <a:gd name="T45" fmla="*/ 20 h 62"/>
                <a:gd name="T46" fmla="*/ 2013 w 2447"/>
                <a:gd name="T47" fmla="*/ 37 h 62"/>
                <a:gd name="T48" fmla="*/ 2110 w 2447"/>
                <a:gd name="T49" fmla="*/ 12 h 62"/>
                <a:gd name="T50" fmla="*/ 2190 w 2447"/>
                <a:gd name="T51" fmla="*/ 3 h 62"/>
                <a:gd name="T52" fmla="*/ 2272 w 2447"/>
                <a:gd name="T53" fmla="*/ 31 h 62"/>
                <a:gd name="T54" fmla="*/ 2374 w 2447"/>
                <a:gd name="T55" fmla="*/ 26 h 62"/>
                <a:gd name="T56" fmla="*/ 2386 w 2447"/>
                <a:gd name="T57" fmla="*/ 42 h 62"/>
                <a:gd name="T58" fmla="*/ 2281 w 2447"/>
                <a:gd name="T59" fmla="*/ 52 h 62"/>
                <a:gd name="T60" fmla="*/ 2199 w 2447"/>
                <a:gd name="T61" fmla="*/ 25 h 62"/>
                <a:gd name="T62" fmla="*/ 2120 w 2447"/>
                <a:gd name="T63" fmla="*/ 28 h 62"/>
                <a:gd name="T64" fmla="*/ 2024 w 2447"/>
                <a:gd name="T65" fmla="*/ 54 h 62"/>
                <a:gd name="T66" fmla="*/ 1934 w 2447"/>
                <a:gd name="T67" fmla="*/ 42 h 62"/>
                <a:gd name="T68" fmla="*/ 1852 w 2447"/>
                <a:gd name="T69" fmla="*/ 20 h 62"/>
                <a:gd name="T70" fmla="*/ 1786 w 2447"/>
                <a:gd name="T71" fmla="*/ 41 h 62"/>
                <a:gd name="T72" fmla="*/ 1687 w 2447"/>
                <a:gd name="T73" fmla="*/ 56 h 62"/>
                <a:gd name="T74" fmla="*/ 1604 w 2447"/>
                <a:gd name="T75" fmla="*/ 29 h 62"/>
                <a:gd name="T76" fmla="*/ 1524 w 2447"/>
                <a:gd name="T77" fmla="*/ 27 h 62"/>
                <a:gd name="T78" fmla="*/ 1427 w 2447"/>
                <a:gd name="T79" fmla="*/ 55 h 62"/>
                <a:gd name="T80" fmla="*/ 1334 w 2447"/>
                <a:gd name="T81" fmla="*/ 48 h 62"/>
                <a:gd name="T82" fmla="*/ 1253 w 2447"/>
                <a:gd name="T83" fmla="*/ 23 h 62"/>
                <a:gd name="T84" fmla="*/ 1208 w 2447"/>
                <a:gd name="T85" fmla="*/ 27 h 62"/>
                <a:gd name="T86" fmla="*/ 1111 w 2447"/>
                <a:gd name="T87" fmla="*/ 55 h 62"/>
                <a:gd name="T88" fmla="*/ 1018 w 2447"/>
                <a:gd name="T89" fmla="*/ 47 h 62"/>
                <a:gd name="T90" fmla="*/ 936 w 2447"/>
                <a:gd name="T91" fmla="*/ 23 h 62"/>
                <a:gd name="T92" fmla="*/ 853 w 2447"/>
                <a:gd name="T93" fmla="*/ 41 h 62"/>
                <a:gd name="T94" fmla="*/ 752 w 2447"/>
                <a:gd name="T95" fmla="*/ 59 h 62"/>
                <a:gd name="T96" fmla="*/ 668 w 2447"/>
                <a:gd name="T97" fmla="*/ 34 h 62"/>
                <a:gd name="T98" fmla="*/ 606 w 2447"/>
                <a:gd name="T99" fmla="*/ 26 h 62"/>
                <a:gd name="T100" fmla="*/ 512 w 2447"/>
                <a:gd name="T101" fmla="*/ 55 h 62"/>
                <a:gd name="T102" fmla="*/ 417 w 2447"/>
                <a:gd name="T103" fmla="*/ 53 h 62"/>
                <a:gd name="T104" fmla="*/ 336 w 2447"/>
                <a:gd name="T105" fmla="*/ 27 h 62"/>
                <a:gd name="T106" fmla="*/ 289 w 2447"/>
                <a:gd name="T107" fmla="*/ 26 h 62"/>
                <a:gd name="T108" fmla="*/ 196 w 2447"/>
                <a:gd name="T109" fmla="*/ 55 h 62"/>
                <a:gd name="T110" fmla="*/ 101 w 2447"/>
                <a:gd name="T111" fmla="*/ 53 h 62"/>
                <a:gd name="T112" fmla="*/ 19 w 2447"/>
                <a:gd name="T113" fmla="*/ 26 h 6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2">
                  <a:moveTo>
                    <a:pt x="0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8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5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40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7" y="32"/>
                  </a:lnTo>
                  <a:lnTo>
                    <a:pt x="218" y="30"/>
                  </a:lnTo>
                  <a:lnTo>
                    <a:pt x="229" y="26"/>
                  </a:lnTo>
                  <a:lnTo>
                    <a:pt x="241" y="22"/>
                  </a:lnTo>
                  <a:lnTo>
                    <a:pt x="252" y="19"/>
                  </a:lnTo>
                  <a:lnTo>
                    <a:pt x="263" y="16"/>
                  </a:lnTo>
                  <a:lnTo>
                    <a:pt x="273" y="12"/>
                  </a:lnTo>
                  <a:lnTo>
                    <a:pt x="282" y="10"/>
                  </a:lnTo>
                  <a:lnTo>
                    <a:pt x="292" y="7"/>
                  </a:lnTo>
                  <a:lnTo>
                    <a:pt x="300" y="6"/>
                  </a:lnTo>
                  <a:lnTo>
                    <a:pt x="308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4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6"/>
                  </a:lnTo>
                  <a:lnTo>
                    <a:pt x="380" y="20"/>
                  </a:lnTo>
                  <a:lnTo>
                    <a:pt x="388" y="23"/>
                  </a:lnTo>
                  <a:lnTo>
                    <a:pt x="397" y="26"/>
                  </a:lnTo>
                  <a:lnTo>
                    <a:pt x="407" y="30"/>
                  </a:lnTo>
                  <a:lnTo>
                    <a:pt x="416" y="33"/>
                  </a:lnTo>
                  <a:lnTo>
                    <a:pt x="425" y="35"/>
                  </a:lnTo>
                  <a:lnTo>
                    <a:pt x="435" y="38"/>
                  </a:lnTo>
                  <a:lnTo>
                    <a:pt x="445" y="40"/>
                  </a:lnTo>
                  <a:lnTo>
                    <a:pt x="455" y="41"/>
                  </a:lnTo>
                  <a:lnTo>
                    <a:pt x="466" y="41"/>
                  </a:lnTo>
                  <a:lnTo>
                    <a:pt x="477" y="41"/>
                  </a:lnTo>
                  <a:lnTo>
                    <a:pt x="488" y="40"/>
                  </a:lnTo>
                  <a:lnTo>
                    <a:pt x="499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6" y="18"/>
                  </a:lnTo>
                  <a:lnTo>
                    <a:pt x="577" y="15"/>
                  </a:lnTo>
                  <a:lnTo>
                    <a:pt x="587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40" y="5"/>
                  </a:lnTo>
                  <a:lnTo>
                    <a:pt x="649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7" y="12"/>
                  </a:lnTo>
                  <a:lnTo>
                    <a:pt x="685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2" y="26"/>
                  </a:lnTo>
                  <a:lnTo>
                    <a:pt x="722" y="29"/>
                  </a:lnTo>
                  <a:lnTo>
                    <a:pt x="731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60" y="40"/>
                  </a:lnTo>
                  <a:lnTo>
                    <a:pt x="770" y="40"/>
                  </a:lnTo>
                  <a:lnTo>
                    <a:pt x="781" y="41"/>
                  </a:lnTo>
                  <a:lnTo>
                    <a:pt x="792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6" y="34"/>
                  </a:lnTo>
                  <a:lnTo>
                    <a:pt x="837" y="31"/>
                  </a:lnTo>
                  <a:lnTo>
                    <a:pt x="848" y="28"/>
                  </a:lnTo>
                  <a:lnTo>
                    <a:pt x="860" y="25"/>
                  </a:lnTo>
                  <a:lnTo>
                    <a:pt x="871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1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4"/>
                  </a:lnTo>
                  <a:lnTo>
                    <a:pt x="937" y="3"/>
                  </a:lnTo>
                  <a:lnTo>
                    <a:pt x="944" y="3"/>
                  </a:lnTo>
                  <a:lnTo>
                    <a:pt x="954" y="4"/>
                  </a:lnTo>
                  <a:lnTo>
                    <a:pt x="964" y="5"/>
                  </a:lnTo>
                  <a:lnTo>
                    <a:pt x="973" y="7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6"/>
                  </a:lnTo>
                  <a:lnTo>
                    <a:pt x="1009" y="19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6" y="32"/>
                  </a:lnTo>
                  <a:lnTo>
                    <a:pt x="1055" y="34"/>
                  </a:lnTo>
                  <a:lnTo>
                    <a:pt x="1064" y="37"/>
                  </a:lnTo>
                  <a:lnTo>
                    <a:pt x="1075" y="38"/>
                  </a:lnTo>
                  <a:lnTo>
                    <a:pt x="1085" y="40"/>
                  </a:lnTo>
                  <a:lnTo>
                    <a:pt x="1095" y="40"/>
                  </a:lnTo>
                  <a:lnTo>
                    <a:pt x="1107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4" y="27"/>
                  </a:lnTo>
                  <a:lnTo>
                    <a:pt x="1174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8" y="13"/>
                  </a:lnTo>
                  <a:lnTo>
                    <a:pt x="1218" y="10"/>
                  </a:lnTo>
                  <a:lnTo>
                    <a:pt x="1227" y="7"/>
                  </a:lnTo>
                  <a:lnTo>
                    <a:pt x="1237" y="5"/>
                  </a:lnTo>
                  <a:lnTo>
                    <a:pt x="1245" y="3"/>
                  </a:lnTo>
                  <a:lnTo>
                    <a:pt x="1253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79" y="4"/>
                  </a:lnTo>
                  <a:lnTo>
                    <a:pt x="1289" y="6"/>
                  </a:lnTo>
                  <a:lnTo>
                    <a:pt x="1298" y="8"/>
                  </a:lnTo>
                  <a:lnTo>
                    <a:pt x="1307" y="11"/>
                  </a:lnTo>
                  <a:lnTo>
                    <a:pt x="1315" y="14"/>
                  </a:lnTo>
                  <a:lnTo>
                    <a:pt x="1325" y="17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1" y="34"/>
                  </a:lnTo>
                  <a:lnTo>
                    <a:pt x="1380" y="36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2" y="39"/>
                  </a:lnTo>
                  <a:lnTo>
                    <a:pt x="1434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8" y="30"/>
                  </a:lnTo>
                  <a:lnTo>
                    <a:pt x="1479" y="27"/>
                  </a:lnTo>
                  <a:lnTo>
                    <a:pt x="1490" y="23"/>
                  </a:lnTo>
                  <a:lnTo>
                    <a:pt x="1501" y="20"/>
                  </a:lnTo>
                  <a:lnTo>
                    <a:pt x="1512" y="16"/>
                  </a:lnTo>
                  <a:lnTo>
                    <a:pt x="1522" y="13"/>
                  </a:lnTo>
                  <a:lnTo>
                    <a:pt x="1533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5" y="3"/>
                  </a:lnTo>
                  <a:lnTo>
                    <a:pt x="1594" y="4"/>
                  </a:lnTo>
                  <a:lnTo>
                    <a:pt x="1604" y="6"/>
                  </a:lnTo>
                  <a:lnTo>
                    <a:pt x="1613" y="9"/>
                  </a:lnTo>
                  <a:lnTo>
                    <a:pt x="1622" y="12"/>
                  </a:lnTo>
                  <a:lnTo>
                    <a:pt x="1630" y="15"/>
                  </a:lnTo>
                  <a:lnTo>
                    <a:pt x="1640" y="18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6" y="28"/>
                  </a:lnTo>
                  <a:lnTo>
                    <a:pt x="1676" y="31"/>
                  </a:lnTo>
                  <a:lnTo>
                    <a:pt x="1685" y="33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1" y="32"/>
                  </a:lnTo>
                  <a:lnTo>
                    <a:pt x="1782" y="29"/>
                  </a:lnTo>
                  <a:lnTo>
                    <a:pt x="1793" y="26"/>
                  </a:lnTo>
                  <a:lnTo>
                    <a:pt x="1804" y="23"/>
                  </a:lnTo>
                  <a:lnTo>
                    <a:pt x="1815" y="19"/>
                  </a:lnTo>
                  <a:lnTo>
                    <a:pt x="1826" y="15"/>
                  </a:lnTo>
                  <a:lnTo>
                    <a:pt x="1836" y="12"/>
                  </a:lnTo>
                  <a:lnTo>
                    <a:pt x="1846" y="9"/>
                  </a:lnTo>
                  <a:lnTo>
                    <a:pt x="1855" y="6"/>
                  </a:lnTo>
                  <a:lnTo>
                    <a:pt x="1864" y="3"/>
                  </a:lnTo>
                  <a:lnTo>
                    <a:pt x="1873" y="2"/>
                  </a:lnTo>
                  <a:lnTo>
                    <a:pt x="1881" y="1"/>
                  </a:lnTo>
                  <a:lnTo>
                    <a:pt x="1888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6" y="8"/>
                  </a:lnTo>
                  <a:lnTo>
                    <a:pt x="1934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9" y="27"/>
                  </a:lnTo>
                  <a:lnTo>
                    <a:pt x="1989" y="30"/>
                  </a:lnTo>
                  <a:lnTo>
                    <a:pt x="1998" y="32"/>
                  </a:lnTo>
                  <a:lnTo>
                    <a:pt x="2007" y="34"/>
                  </a:lnTo>
                  <a:lnTo>
                    <a:pt x="2018" y="36"/>
                  </a:lnTo>
                  <a:lnTo>
                    <a:pt x="2027" y="37"/>
                  </a:lnTo>
                  <a:lnTo>
                    <a:pt x="2039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1" y="34"/>
                  </a:lnTo>
                  <a:lnTo>
                    <a:pt x="2082" y="31"/>
                  </a:lnTo>
                  <a:lnTo>
                    <a:pt x="2093" y="29"/>
                  </a:lnTo>
                  <a:lnTo>
                    <a:pt x="2104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6" y="12"/>
                  </a:lnTo>
                  <a:lnTo>
                    <a:pt x="2156" y="9"/>
                  </a:lnTo>
                  <a:lnTo>
                    <a:pt x="2165" y="6"/>
                  </a:lnTo>
                  <a:lnTo>
                    <a:pt x="2174" y="3"/>
                  </a:lnTo>
                  <a:lnTo>
                    <a:pt x="2183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7" y="1"/>
                  </a:lnTo>
                  <a:lnTo>
                    <a:pt x="2217" y="1"/>
                  </a:lnTo>
                  <a:lnTo>
                    <a:pt x="2226" y="3"/>
                  </a:lnTo>
                  <a:lnTo>
                    <a:pt x="2235" y="6"/>
                  </a:lnTo>
                  <a:lnTo>
                    <a:pt x="2244" y="8"/>
                  </a:lnTo>
                  <a:lnTo>
                    <a:pt x="2253" y="12"/>
                  </a:lnTo>
                  <a:lnTo>
                    <a:pt x="2262" y="15"/>
                  </a:lnTo>
                  <a:lnTo>
                    <a:pt x="2271" y="18"/>
                  </a:lnTo>
                  <a:lnTo>
                    <a:pt x="2279" y="21"/>
                  </a:lnTo>
                  <a:lnTo>
                    <a:pt x="2289" y="25"/>
                  </a:lnTo>
                  <a:lnTo>
                    <a:pt x="2298" y="29"/>
                  </a:lnTo>
                  <a:lnTo>
                    <a:pt x="2308" y="31"/>
                  </a:lnTo>
                  <a:lnTo>
                    <a:pt x="2317" y="33"/>
                  </a:lnTo>
                  <a:lnTo>
                    <a:pt x="2327" y="35"/>
                  </a:lnTo>
                  <a:lnTo>
                    <a:pt x="2337" y="36"/>
                  </a:lnTo>
                  <a:lnTo>
                    <a:pt x="2348" y="37"/>
                  </a:lnTo>
                  <a:lnTo>
                    <a:pt x="2361" y="36"/>
                  </a:lnTo>
                  <a:lnTo>
                    <a:pt x="2373" y="35"/>
                  </a:lnTo>
                  <a:lnTo>
                    <a:pt x="2385" y="32"/>
                  </a:lnTo>
                  <a:lnTo>
                    <a:pt x="2397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5" y="51"/>
                  </a:lnTo>
                  <a:lnTo>
                    <a:pt x="2373" y="54"/>
                  </a:lnTo>
                  <a:lnTo>
                    <a:pt x="2361" y="55"/>
                  </a:lnTo>
                  <a:lnTo>
                    <a:pt x="2348" y="56"/>
                  </a:lnTo>
                  <a:lnTo>
                    <a:pt x="2337" y="55"/>
                  </a:lnTo>
                  <a:lnTo>
                    <a:pt x="2327" y="54"/>
                  </a:lnTo>
                  <a:lnTo>
                    <a:pt x="2317" y="52"/>
                  </a:lnTo>
                  <a:lnTo>
                    <a:pt x="2308" y="50"/>
                  </a:lnTo>
                  <a:lnTo>
                    <a:pt x="2298" y="47"/>
                  </a:lnTo>
                  <a:lnTo>
                    <a:pt x="2289" y="44"/>
                  </a:lnTo>
                  <a:lnTo>
                    <a:pt x="2280" y="41"/>
                  </a:lnTo>
                  <a:lnTo>
                    <a:pt x="2271" y="37"/>
                  </a:lnTo>
                  <a:lnTo>
                    <a:pt x="2262" y="34"/>
                  </a:lnTo>
                  <a:lnTo>
                    <a:pt x="2254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7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3" y="21"/>
                  </a:lnTo>
                  <a:lnTo>
                    <a:pt x="2174" y="23"/>
                  </a:lnTo>
                  <a:lnTo>
                    <a:pt x="2165" y="25"/>
                  </a:lnTo>
                  <a:lnTo>
                    <a:pt x="2156" y="28"/>
                  </a:lnTo>
                  <a:lnTo>
                    <a:pt x="2146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4" y="44"/>
                  </a:lnTo>
                  <a:lnTo>
                    <a:pt x="2093" y="48"/>
                  </a:lnTo>
                  <a:lnTo>
                    <a:pt x="2082" y="50"/>
                  </a:lnTo>
                  <a:lnTo>
                    <a:pt x="2071" y="52"/>
                  </a:lnTo>
                  <a:lnTo>
                    <a:pt x="2060" y="54"/>
                  </a:lnTo>
                  <a:lnTo>
                    <a:pt x="2050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8" y="53"/>
                  </a:lnTo>
                  <a:lnTo>
                    <a:pt x="1999" y="51"/>
                  </a:lnTo>
                  <a:lnTo>
                    <a:pt x="1989" y="48"/>
                  </a:lnTo>
                  <a:lnTo>
                    <a:pt x="1980" y="45"/>
                  </a:lnTo>
                  <a:lnTo>
                    <a:pt x="1970" y="42"/>
                  </a:lnTo>
                  <a:lnTo>
                    <a:pt x="1962" y="39"/>
                  </a:lnTo>
                  <a:lnTo>
                    <a:pt x="1952" y="35"/>
                  </a:lnTo>
                  <a:lnTo>
                    <a:pt x="1944" y="32"/>
                  </a:lnTo>
                  <a:lnTo>
                    <a:pt x="1935" y="29"/>
                  </a:lnTo>
                  <a:lnTo>
                    <a:pt x="1926" y="27"/>
                  </a:lnTo>
                  <a:lnTo>
                    <a:pt x="1917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8" y="20"/>
                  </a:lnTo>
                  <a:lnTo>
                    <a:pt x="1881" y="20"/>
                  </a:lnTo>
                  <a:lnTo>
                    <a:pt x="1873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6" y="28"/>
                  </a:lnTo>
                  <a:lnTo>
                    <a:pt x="1836" y="31"/>
                  </a:lnTo>
                  <a:lnTo>
                    <a:pt x="1826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60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7" y="58"/>
                  </a:lnTo>
                  <a:lnTo>
                    <a:pt x="1716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6" y="52"/>
                  </a:lnTo>
                  <a:lnTo>
                    <a:pt x="1677" y="50"/>
                  </a:lnTo>
                  <a:lnTo>
                    <a:pt x="1667" y="46"/>
                  </a:lnTo>
                  <a:lnTo>
                    <a:pt x="1658" y="42"/>
                  </a:lnTo>
                  <a:lnTo>
                    <a:pt x="1648" y="39"/>
                  </a:lnTo>
                  <a:lnTo>
                    <a:pt x="1640" y="36"/>
                  </a:lnTo>
                  <a:lnTo>
                    <a:pt x="1630" y="32"/>
                  </a:lnTo>
                  <a:lnTo>
                    <a:pt x="1622" y="29"/>
                  </a:lnTo>
                  <a:lnTo>
                    <a:pt x="1612" y="27"/>
                  </a:lnTo>
                  <a:lnTo>
                    <a:pt x="1604" y="25"/>
                  </a:lnTo>
                  <a:lnTo>
                    <a:pt x="1594" y="22"/>
                  </a:lnTo>
                  <a:lnTo>
                    <a:pt x="1585" y="21"/>
                  </a:lnTo>
                  <a:lnTo>
                    <a:pt x="1575" y="21"/>
                  </a:lnTo>
                  <a:lnTo>
                    <a:pt x="1567" y="21"/>
                  </a:lnTo>
                  <a:lnTo>
                    <a:pt x="1559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9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1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4" y="45"/>
                  </a:lnTo>
                  <a:lnTo>
                    <a:pt x="1334" y="41"/>
                  </a:lnTo>
                  <a:lnTo>
                    <a:pt x="1326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1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5" y="25"/>
                  </a:lnTo>
                  <a:lnTo>
                    <a:pt x="1226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5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1" y="50"/>
                  </a:lnTo>
                  <a:lnTo>
                    <a:pt x="1140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5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4" y="55"/>
                  </a:lnTo>
                  <a:lnTo>
                    <a:pt x="1055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1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2" y="34"/>
                  </a:lnTo>
                  <a:lnTo>
                    <a:pt x="881" y="37"/>
                  </a:lnTo>
                  <a:lnTo>
                    <a:pt x="871" y="41"/>
                  </a:lnTo>
                  <a:lnTo>
                    <a:pt x="860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6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2" y="59"/>
                  </a:lnTo>
                  <a:lnTo>
                    <a:pt x="781" y="59"/>
                  </a:lnTo>
                  <a:lnTo>
                    <a:pt x="770" y="59"/>
                  </a:lnTo>
                  <a:lnTo>
                    <a:pt x="760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1" y="51"/>
                  </a:lnTo>
                  <a:lnTo>
                    <a:pt x="722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7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40" y="23"/>
                  </a:lnTo>
                  <a:lnTo>
                    <a:pt x="630" y="23"/>
                  </a:lnTo>
                  <a:lnTo>
                    <a:pt x="623" y="23"/>
                  </a:lnTo>
                  <a:lnTo>
                    <a:pt x="615" y="25"/>
                  </a:lnTo>
                  <a:lnTo>
                    <a:pt x="606" y="26"/>
                  </a:lnTo>
                  <a:lnTo>
                    <a:pt x="597" y="29"/>
                  </a:lnTo>
                  <a:lnTo>
                    <a:pt x="587" y="31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7" y="41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2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8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6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0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60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3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40"/>
                  </a:lnTo>
                  <a:lnTo>
                    <a:pt x="56" y="36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8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0" y="5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22"/>
            <p:cNvSpPr>
              <a:spLocks/>
            </p:cNvSpPr>
            <p:nvPr/>
          </p:nvSpPr>
          <p:spPr bwMode="auto">
            <a:xfrm>
              <a:off x="3233" y="204"/>
              <a:ext cx="2449" cy="61"/>
            </a:xfrm>
            <a:custGeom>
              <a:avLst/>
              <a:gdLst>
                <a:gd name="T0" fmla="*/ 73 w 2447"/>
                <a:gd name="T1" fmla="*/ 43 h 61"/>
                <a:gd name="T2" fmla="*/ 161 w 2447"/>
                <a:gd name="T3" fmla="*/ 59 h 61"/>
                <a:gd name="T4" fmla="*/ 261 w 2447"/>
                <a:gd name="T5" fmla="*/ 34 h 61"/>
                <a:gd name="T6" fmla="*/ 316 w 2447"/>
                <a:gd name="T7" fmla="*/ 24 h 61"/>
                <a:gd name="T8" fmla="*/ 389 w 2447"/>
                <a:gd name="T9" fmla="*/ 43 h 61"/>
                <a:gd name="T10" fmla="*/ 477 w 2447"/>
                <a:gd name="T11" fmla="*/ 59 h 61"/>
                <a:gd name="T12" fmla="*/ 577 w 2447"/>
                <a:gd name="T13" fmla="*/ 34 h 61"/>
                <a:gd name="T14" fmla="*/ 676 w 2447"/>
                <a:gd name="T15" fmla="*/ 27 h 61"/>
                <a:gd name="T16" fmla="*/ 758 w 2447"/>
                <a:gd name="T17" fmla="*/ 54 h 61"/>
                <a:gd name="T18" fmla="*/ 855 w 2447"/>
                <a:gd name="T19" fmla="*/ 50 h 61"/>
                <a:gd name="T20" fmla="*/ 947 w 2447"/>
                <a:gd name="T21" fmla="*/ 24 h 61"/>
                <a:gd name="T22" fmla="*/ 1026 w 2447"/>
                <a:gd name="T23" fmla="*/ 38 h 61"/>
                <a:gd name="T24" fmla="*/ 1113 w 2447"/>
                <a:gd name="T25" fmla="*/ 58 h 61"/>
                <a:gd name="T26" fmla="*/ 1213 w 2447"/>
                <a:gd name="T27" fmla="*/ 35 h 61"/>
                <a:gd name="T28" fmla="*/ 1278 w 2447"/>
                <a:gd name="T29" fmla="*/ 22 h 61"/>
                <a:gd name="T30" fmla="*/ 1344 w 2447"/>
                <a:gd name="T31" fmla="*/ 38 h 61"/>
                <a:gd name="T32" fmla="*/ 1429 w 2447"/>
                <a:gd name="T33" fmla="*/ 58 h 61"/>
                <a:gd name="T34" fmla="*/ 1530 w 2447"/>
                <a:gd name="T35" fmla="*/ 35 h 61"/>
                <a:gd name="T36" fmla="*/ 1612 w 2447"/>
                <a:gd name="T37" fmla="*/ 24 h 61"/>
                <a:gd name="T38" fmla="*/ 1694 w 2447"/>
                <a:gd name="T39" fmla="*/ 49 h 61"/>
                <a:gd name="T40" fmla="*/ 1788 w 2447"/>
                <a:gd name="T41" fmla="*/ 51 h 61"/>
                <a:gd name="T42" fmla="*/ 1900 w 2447"/>
                <a:gd name="T43" fmla="*/ 23 h 61"/>
                <a:gd name="T44" fmla="*/ 1979 w 2447"/>
                <a:gd name="T45" fmla="*/ 32 h 61"/>
                <a:gd name="T46" fmla="*/ 2063 w 2447"/>
                <a:gd name="T47" fmla="*/ 55 h 61"/>
                <a:gd name="T48" fmla="*/ 2161 w 2447"/>
                <a:gd name="T49" fmla="*/ 38 h 61"/>
                <a:gd name="T50" fmla="*/ 2243 w 2447"/>
                <a:gd name="T51" fmla="*/ 19 h 61"/>
                <a:gd name="T52" fmla="*/ 2324 w 2447"/>
                <a:gd name="T53" fmla="*/ 44 h 61"/>
                <a:gd name="T54" fmla="*/ 2421 w 2447"/>
                <a:gd name="T55" fmla="*/ 51 h 61"/>
                <a:gd name="T56" fmla="*/ 2481 w 2447"/>
                <a:gd name="T57" fmla="*/ 16 h 61"/>
                <a:gd name="T58" fmla="*/ 2373 w 2447"/>
                <a:gd name="T59" fmla="*/ 37 h 61"/>
                <a:gd name="T60" fmla="*/ 2288 w 2447"/>
                <a:gd name="T61" fmla="*/ 12 h 61"/>
                <a:gd name="T62" fmla="*/ 2210 w 2447"/>
                <a:gd name="T63" fmla="*/ 3 h 61"/>
                <a:gd name="T64" fmla="*/ 2118 w 2447"/>
                <a:gd name="T65" fmla="*/ 31 h 61"/>
                <a:gd name="T66" fmla="*/ 2024 w 2447"/>
                <a:gd name="T67" fmla="*/ 29 h 61"/>
                <a:gd name="T68" fmla="*/ 1942 w 2447"/>
                <a:gd name="T69" fmla="*/ 3 h 61"/>
                <a:gd name="T70" fmla="*/ 1852 w 2447"/>
                <a:gd name="T71" fmla="*/ 16 h 61"/>
                <a:gd name="T72" fmla="*/ 1744 w 2447"/>
                <a:gd name="T73" fmla="*/ 39 h 61"/>
                <a:gd name="T74" fmla="*/ 1658 w 2447"/>
                <a:gd name="T75" fmla="*/ 17 h 61"/>
                <a:gd name="T76" fmla="*/ 1578 w 2447"/>
                <a:gd name="T77" fmla="*/ 4 h 61"/>
                <a:gd name="T78" fmla="*/ 1485 w 2447"/>
                <a:gd name="T79" fmla="*/ 31 h 61"/>
                <a:gd name="T80" fmla="*/ 1388 w 2447"/>
                <a:gd name="T81" fmla="*/ 33 h 61"/>
                <a:gd name="T82" fmla="*/ 1307 w 2447"/>
                <a:gd name="T83" fmla="*/ 6 h 61"/>
                <a:gd name="T84" fmla="*/ 1260 w 2447"/>
                <a:gd name="T85" fmla="*/ 4 h 61"/>
                <a:gd name="T86" fmla="*/ 1169 w 2447"/>
                <a:gd name="T87" fmla="*/ 31 h 61"/>
                <a:gd name="T88" fmla="*/ 1073 w 2447"/>
                <a:gd name="T89" fmla="*/ 35 h 61"/>
                <a:gd name="T90" fmla="*/ 990 w 2447"/>
                <a:gd name="T91" fmla="*/ 7 h 61"/>
                <a:gd name="T92" fmla="*/ 909 w 2447"/>
                <a:gd name="T93" fmla="*/ 15 h 61"/>
                <a:gd name="T94" fmla="*/ 809 w 2447"/>
                <a:gd name="T95" fmla="*/ 40 h 61"/>
                <a:gd name="T96" fmla="*/ 721 w 2447"/>
                <a:gd name="T97" fmla="*/ 23 h 61"/>
                <a:gd name="T98" fmla="*/ 641 w 2447"/>
                <a:gd name="T99" fmla="*/ 5 h 61"/>
                <a:gd name="T100" fmla="*/ 534 w 2447"/>
                <a:gd name="T101" fmla="*/ 29 h 61"/>
                <a:gd name="T102" fmla="*/ 435 w 2447"/>
                <a:gd name="T103" fmla="*/ 38 h 61"/>
                <a:gd name="T104" fmla="*/ 354 w 2447"/>
                <a:gd name="T105" fmla="*/ 11 h 61"/>
                <a:gd name="T106" fmla="*/ 305 w 2447"/>
                <a:gd name="T107" fmla="*/ 5 h 61"/>
                <a:gd name="T108" fmla="*/ 218 w 2447"/>
                <a:gd name="T109" fmla="*/ 29 h 61"/>
                <a:gd name="T110" fmla="*/ 120 w 2447"/>
                <a:gd name="T111" fmla="*/ 39 h 61"/>
                <a:gd name="T112" fmla="*/ 38 w 2447"/>
                <a:gd name="T113" fmla="*/ 12 h 6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1">
                  <a:moveTo>
                    <a:pt x="0" y="24"/>
                  </a:moveTo>
                  <a:lnTo>
                    <a:pt x="10" y="25"/>
                  </a:lnTo>
                  <a:lnTo>
                    <a:pt x="19" y="27"/>
                  </a:lnTo>
                  <a:lnTo>
                    <a:pt x="28" y="29"/>
                  </a:lnTo>
                  <a:lnTo>
                    <a:pt x="38" y="31"/>
                  </a:lnTo>
                  <a:lnTo>
                    <a:pt x="46" y="34"/>
                  </a:lnTo>
                  <a:lnTo>
                    <a:pt x="55" y="37"/>
                  </a:lnTo>
                  <a:lnTo>
                    <a:pt x="64" y="40"/>
                  </a:lnTo>
                  <a:lnTo>
                    <a:pt x="73" y="43"/>
                  </a:lnTo>
                  <a:lnTo>
                    <a:pt x="82" y="47"/>
                  </a:lnTo>
                  <a:lnTo>
                    <a:pt x="91" y="50"/>
                  </a:lnTo>
                  <a:lnTo>
                    <a:pt x="101" y="53"/>
                  </a:lnTo>
                  <a:lnTo>
                    <a:pt x="110" y="55"/>
                  </a:lnTo>
                  <a:lnTo>
                    <a:pt x="119" y="57"/>
                  </a:lnTo>
                  <a:lnTo>
                    <a:pt x="130" y="59"/>
                  </a:lnTo>
                  <a:lnTo>
                    <a:pt x="139" y="60"/>
                  </a:lnTo>
                  <a:lnTo>
                    <a:pt x="151" y="60"/>
                  </a:lnTo>
                  <a:lnTo>
                    <a:pt x="161" y="59"/>
                  </a:lnTo>
                  <a:lnTo>
                    <a:pt x="173" y="58"/>
                  </a:lnTo>
                  <a:lnTo>
                    <a:pt x="184" y="57"/>
                  </a:lnTo>
                  <a:lnTo>
                    <a:pt x="195" y="54"/>
                  </a:lnTo>
                  <a:lnTo>
                    <a:pt x="207" y="51"/>
                  </a:lnTo>
                  <a:lnTo>
                    <a:pt x="218" y="48"/>
                  </a:lnTo>
                  <a:lnTo>
                    <a:pt x="229" y="44"/>
                  </a:lnTo>
                  <a:lnTo>
                    <a:pt x="240" y="41"/>
                  </a:lnTo>
                  <a:lnTo>
                    <a:pt x="250" y="38"/>
                  </a:lnTo>
                  <a:lnTo>
                    <a:pt x="261" y="34"/>
                  </a:lnTo>
                  <a:lnTo>
                    <a:pt x="271" y="31"/>
                  </a:lnTo>
                  <a:lnTo>
                    <a:pt x="281" y="28"/>
                  </a:lnTo>
                  <a:lnTo>
                    <a:pt x="289" y="27"/>
                  </a:lnTo>
                  <a:lnTo>
                    <a:pt x="298" y="25"/>
                  </a:lnTo>
                  <a:lnTo>
                    <a:pt x="306" y="24"/>
                  </a:lnTo>
                  <a:lnTo>
                    <a:pt x="313" y="24"/>
                  </a:lnTo>
                  <a:lnTo>
                    <a:pt x="314" y="24"/>
                  </a:lnTo>
                  <a:lnTo>
                    <a:pt x="316" y="24"/>
                  </a:lnTo>
                  <a:lnTo>
                    <a:pt x="317" y="24"/>
                  </a:lnTo>
                  <a:lnTo>
                    <a:pt x="326" y="25"/>
                  </a:lnTo>
                  <a:lnTo>
                    <a:pt x="336" y="27"/>
                  </a:lnTo>
                  <a:lnTo>
                    <a:pt x="345" y="28"/>
                  </a:lnTo>
                  <a:lnTo>
                    <a:pt x="354" y="31"/>
                  </a:lnTo>
                  <a:lnTo>
                    <a:pt x="363" y="34"/>
                  </a:lnTo>
                  <a:lnTo>
                    <a:pt x="372" y="37"/>
                  </a:lnTo>
                  <a:lnTo>
                    <a:pt x="380" y="40"/>
                  </a:lnTo>
                  <a:lnTo>
                    <a:pt x="389" y="43"/>
                  </a:lnTo>
                  <a:lnTo>
                    <a:pt x="399" y="47"/>
                  </a:lnTo>
                  <a:lnTo>
                    <a:pt x="407" y="50"/>
                  </a:lnTo>
                  <a:lnTo>
                    <a:pt x="417" y="53"/>
                  </a:lnTo>
                  <a:lnTo>
                    <a:pt x="426" y="55"/>
                  </a:lnTo>
                  <a:lnTo>
                    <a:pt x="436" y="57"/>
                  </a:lnTo>
                  <a:lnTo>
                    <a:pt x="445" y="59"/>
                  </a:lnTo>
                  <a:lnTo>
                    <a:pt x="455" y="59"/>
                  </a:lnTo>
                  <a:lnTo>
                    <a:pt x="466" y="60"/>
                  </a:lnTo>
                  <a:lnTo>
                    <a:pt x="477" y="59"/>
                  </a:lnTo>
                  <a:lnTo>
                    <a:pt x="488" y="58"/>
                  </a:lnTo>
                  <a:lnTo>
                    <a:pt x="500" y="56"/>
                  </a:lnTo>
                  <a:lnTo>
                    <a:pt x="511" y="54"/>
                  </a:lnTo>
                  <a:lnTo>
                    <a:pt x="522" y="51"/>
                  </a:lnTo>
                  <a:lnTo>
                    <a:pt x="534" y="48"/>
                  </a:lnTo>
                  <a:lnTo>
                    <a:pt x="545" y="44"/>
                  </a:lnTo>
                  <a:lnTo>
                    <a:pt x="556" y="40"/>
                  </a:lnTo>
                  <a:lnTo>
                    <a:pt x="567" y="37"/>
                  </a:lnTo>
                  <a:lnTo>
                    <a:pt x="577" y="34"/>
                  </a:lnTo>
                  <a:lnTo>
                    <a:pt x="587" y="31"/>
                  </a:lnTo>
                  <a:lnTo>
                    <a:pt x="597" y="28"/>
                  </a:lnTo>
                  <a:lnTo>
                    <a:pt x="606" y="26"/>
                  </a:lnTo>
                  <a:lnTo>
                    <a:pt x="615" y="24"/>
                  </a:lnTo>
                  <a:lnTo>
                    <a:pt x="623" y="23"/>
                  </a:lnTo>
                  <a:lnTo>
                    <a:pt x="630" y="23"/>
                  </a:lnTo>
                  <a:lnTo>
                    <a:pt x="640" y="24"/>
                  </a:lnTo>
                  <a:lnTo>
                    <a:pt x="649" y="25"/>
                  </a:lnTo>
                  <a:lnTo>
                    <a:pt x="658" y="27"/>
                  </a:lnTo>
                  <a:lnTo>
                    <a:pt x="668" y="30"/>
                  </a:lnTo>
                  <a:lnTo>
                    <a:pt x="676" y="32"/>
                  </a:lnTo>
                  <a:lnTo>
                    <a:pt x="685" y="36"/>
                  </a:lnTo>
                  <a:lnTo>
                    <a:pt x="694" y="39"/>
                  </a:lnTo>
                  <a:lnTo>
                    <a:pt x="703" y="42"/>
                  </a:lnTo>
                  <a:lnTo>
                    <a:pt x="712" y="45"/>
                  </a:lnTo>
                  <a:lnTo>
                    <a:pt x="721" y="49"/>
                  </a:lnTo>
                  <a:lnTo>
                    <a:pt x="731" y="52"/>
                  </a:lnTo>
                  <a:lnTo>
                    <a:pt x="740" y="54"/>
                  </a:lnTo>
                  <a:lnTo>
                    <a:pt x="750" y="56"/>
                  </a:lnTo>
                  <a:lnTo>
                    <a:pt x="760" y="58"/>
                  </a:lnTo>
                  <a:lnTo>
                    <a:pt x="770" y="59"/>
                  </a:lnTo>
                  <a:lnTo>
                    <a:pt x="781" y="59"/>
                  </a:lnTo>
                  <a:lnTo>
                    <a:pt x="792" y="58"/>
                  </a:lnTo>
                  <a:lnTo>
                    <a:pt x="803" y="57"/>
                  </a:lnTo>
                  <a:lnTo>
                    <a:pt x="814" y="55"/>
                  </a:lnTo>
                  <a:lnTo>
                    <a:pt x="825" y="53"/>
                  </a:lnTo>
                  <a:lnTo>
                    <a:pt x="837" y="50"/>
                  </a:lnTo>
                  <a:lnTo>
                    <a:pt x="848" y="47"/>
                  </a:lnTo>
                  <a:lnTo>
                    <a:pt x="859" y="43"/>
                  </a:lnTo>
                  <a:lnTo>
                    <a:pt x="870" y="40"/>
                  </a:lnTo>
                  <a:lnTo>
                    <a:pt x="881" y="37"/>
                  </a:lnTo>
                  <a:lnTo>
                    <a:pt x="891" y="33"/>
                  </a:lnTo>
                  <a:lnTo>
                    <a:pt x="901" y="30"/>
                  </a:lnTo>
                  <a:lnTo>
                    <a:pt x="911" y="27"/>
                  </a:lnTo>
                  <a:lnTo>
                    <a:pt x="920" y="25"/>
                  </a:lnTo>
                  <a:lnTo>
                    <a:pt x="929" y="24"/>
                  </a:lnTo>
                  <a:lnTo>
                    <a:pt x="937" y="23"/>
                  </a:lnTo>
                  <a:lnTo>
                    <a:pt x="944" y="23"/>
                  </a:lnTo>
                  <a:lnTo>
                    <a:pt x="954" y="23"/>
                  </a:lnTo>
                  <a:lnTo>
                    <a:pt x="963" y="25"/>
                  </a:lnTo>
                  <a:lnTo>
                    <a:pt x="972" y="27"/>
                  </a:lnTo>
                  <a:lnTo>
                    <a:pt x="982" y="29"/>
                  </a:lnTo>
                  <a:lnTo>
                    <a:pt x="991" y="32"/>
                  </a:lnTo>
                  <a:lnTo>
                    <a:pt x="1000" y="35"/>
                  </a:lnTo>
                  <a:lnTo>
                    <a:pt x="1008" y="38"/>
                  </a:lnTo>
                  <a:lnTo>
                    <a:pt x="1018" y="41"/>
                  </a:lnTo>
                  <a:lnTo>
                    <a:pt x="1027" y="44"/>
                  </a:lnTo>
                  <a:lnTo>
                    <a:pt x="1036" y="47"/>
                  </a:lnTo>
                  <a:lnTo>
                    <a:pt x="1045" y="50"/>
                  </a:lnTo>
                  <a:lnTo>
                    <a:pt x="1055" y="53"/>
                  </a:lnTo>
                  <a:lnTo>
                    <a:pt x="1064" y="55"/>
                  </a:lnTo>
                  <a:lnTo>
                    <a:pt x="1074" y="57"/>
                  </a:lnTo>
                  <a:lnTo>
                    <a:pt x="1085" y="58"/>
                  </a:lnTo>
                  <a:lnTo>
                    <a:pt x="1095" y="58"/>
                  </a:lnTo>
                  <a:lnTo>
                    <a:pt x="1106" y="58"/>
                  </a:lnTo>
                  <a:lnTo>
                    <a:pt x="1118" y="57"/>
                  </a:lnTo>
                  <a:lnTo>
                    <a:pt x="1128" y="54"/>
                  </a:lnTo>
                  <a:lnTo>
                    <a:pt x="1140" y="52"/>
                  </a:lnTo>
                  <a:lnTo>
                    <a:pt x="1151" y="49"/>
                  </a:lnTo>
                  <a:lnTo>
                    <a:pt x="1163" y="46"/>
                  </a:lnTo>
                  <a:lnTo>
                    <a:pt x="1173" y="43"/>
                  </a:lnTo>
                  <a:lnTo>
                    <a:pt x="1185" y="39"/>
                  </a:lnTo>
                  <a:lnTo>
                    <a:pt x="1195" y="35"/>
                  </a:lnTo>
                  <a:lnTo>
                    <a:pt x="1205" y="32"/>
                  </a:lnTo>
                  <a:lnTo>
                    <a:pt x="1215" y="29"/>
                  </a:lnTo>
                  <a:lnTo>
                    <a:pt x="1226" y="27"/>
                  </a:lnTo>
                  <a:lnTo>
                    <a:pt x="1234" y="24"/>
                  </a:lnTo>
                  <a:lnTo>
                    <a:pt x="1243" y="23"/>
                  </a:lnTo>
                  <a:lnTo>
                    <a:pt x="1251" y="22"/>
                  </a:lnTo>
                  <a:lnTo>
                    <a:pt x="1258" y="22"/>
                  </a:lnTo>
                  <a:lnTo>
                    <a:pt x="1259" y="22"/>
                  </a:lnTo>
                  <a:lnTo>
                    <a:pt x="1260" y="22"/>
                  </a:lnTo>
                  <a:lnTo>
                    <a:pt x="1261" y="22"/>
                  </a:lnTo>
                  <a:lnTo>
                    <a:pt x="1270" y="23"/>
                  </a:lnTo>
                  <a:lnTo>
                    <a:pt x="1281" y="25"/>
                  </a:lnTo>
                  <a:lnTo>
                    <a:pt x="1289" y="27"/>
                  </a:lnTo>
                  <a:lnTo>
                    <a:pt x="1298" y="29"/>
                  </a:lnTo>
                  <a:lnTo>
                    <a:pt x="1307" y="32"/>
                  </a:lnTo>
                  <a:lnTo>
                    <a:pt x="1316" y="35"/>
                  </a:lnTo>
                  <a:lnTo>
                    <a:pt x="1326" y="38"/>
                  </a:lnTo>
                  <a:lnTo>
                    <a:pt x="1334" y="42"/>
                  </a:lnTo>
                  <a:lnTo>
                    <a:pt x="1343" y="44"/>
                  </a:lnTo>
                  <a:lnTo>
                    <a:pt x="1352" y="48"/>
                  </a:lnTo>
                  <a:lnTo>
                    <a:pt x="1361" y="50"/>
                  </a:lnTo>
                  <a:lnTo>
                    <a:pt x="1370" y="53"/>
                  </a:lnTo>
                  <a:lnTo>
                    <a:pt x="1380" y="55"/>
                  </a:lnTo>
                  <a:lnTo>
                    <a:pt x="1390" y="57"/>
                  </a:lnTo>
                  <a:lnTo>
                    <a:pt x="1400" y="58"/>
                  </a:lnTo>
                  <a:lnTo>
                    <a:pt x="1411" y="58"/>
                  </a:lnTo>
                  <a:lnTo>
                    <a:pt x="1422" y="57"/>
                  </a:lnTo>
                  <a:lnTo>
                    <a:pt x="1433" y="56"/>
                  </a:lnTo>
                  <a:lnTo>
                    <a:pt x="1444" y="54"/>
                  </a:lnTo>
                  <a:lnTo>
                    <a:pt x="1455" y="52"/>
                  </a:lnTo>
                  <a:lnTo>
                    <a:pt x="1467" y="49"/>
                  </a:lnTo>
                  <a:lnTo>
                    <a:pt x="1478" y="46"/>
                  </a:lnTo>
                  <a:lnTo>
                    <a:pt x="1490" y="42"/>
                  </a:lnTo>
                  <a:lnTo>
                    <a:pt x="1500" y="39"/>
                  </a:lnTo>
                  <a:lnTo>
                    <a:pt x="1512" y="35"/>
                  </a:lnTo>
                  <a:lnTo>
                    <a:pt x="1521" y="32"/>
                  </a:lnTo>
                  <a:lnTo>
                    <a:pt x="1532" y="29"/>
                  </a:lnTo>
                  <a:lnTo>
                    <a:pt x="1541" y="26"/>
                  </a:lnTo>
                  <a:lnTo>
                    <a:pt x="1550" y="24"/>
                  </a:lnTo>
                  <a:lnTo>
                    <a:pt x="1559" y="23"/>
                  </a:lnTo>
                  <a:lnTo>
                    <a:pt x="1567" y="22"/>
                  </a:lnTo>
                  <a:lnTo>
                    <a:pt x="1574" y="22"/>
                  </a:lnTo>
                  <a:lnTo>
                    <a:pt x="1584" y="22"/>
                  </a:lnTo>
                  <a:lnTo>
                    <a:pt x="1594" y="24"/>
                  </a:lnTo>
                  <a:lnTo>
                    <a:pt x="1603" y="25"/>
                  </a:lnTo>
                  <a:lnTo>
                    <a:pt x="1612" y="28"/>
                  </a:lnTo>
                  <a:lnTo>
                    <a:pt x="1621" y="31"/>
                  </a:lnTo>
                  <a:lnTo>
                    <a:pt x="1630" y="33"/>
                  </a:lnTo>
                  <a:lnTo>
                    <a:pt x="1640" y="37"/>
                  </a:lnTo>
                  <a:lnTo>
                    <a:pt x="1648" y="40"/>
                  </a:lnTo>
                  <a:lnTo>
                    <a:pt x="1657" y="43"/>
                  </a:lnTo>
                  <a:lnTo>
                    <a:pt x="1667" y="46"/>
                  </a:lnTo>
                  <a:lnTo>
                    <a:pt x="1676" y="49"/>
                  </a:lnTo>
                  <a:lnTo>
                    <a:pt x="1686" y="52"/>
                  </a:lnTo>
                  <a:lnTo>
                    <a:pt x="1695" y="54"/>
                  </a:lnTo>
                  <a:lnTo>
                    <a:pt x="1705" y="55"/>
                  </a:lnTo>
                  <a:lnTo>
                    <a:pt x="1715" y="57"/>
                  </a:lnTo>
                  <a:lnTo>
                    <a:pt x="1726" y="57"/>
                  </a:lnTo>
                  <a:lnTo>
                    <a:pt x="1737" y="56"/>
                  </a:lnTo>
                  <a:lnTo>
                    <a:pt x="1748" y="55"/>
                  </a:lnTo>
                  <a:lnTo>
                    <a:pt x="1760" y="53"/>
                  </a:lnTo>
                  <a:lnTo>
                    <a:pt x="1770" y="51"/>
                  </a:lnTo>
                  <a:lnTo>
                    <a:pt x="1782" y="48"/>
                  </a:lnTo>
                  <a:lnTo>
                    <a:pt x="1793" y="44"/>
                  </a:lnTo>
                  <a:lnTo>
                    <a:pt x="1804" y="41"/>
                  </a:lnTo>
                  <a:lnTo>
                    <a:pt x="1814" y="38"/>
                  </a:lnTo>
                  <a:lnTo>
                    <a:pt x="1826" y="34"/>
                  </a:lnTo>
                  <a:lnTo>
                    <a:pt x="1835" y="31"/>
                  </a:lnTo>
                  <a:lnTo>
                    <a:pt x="1846" y="28"/>
                  </a:lnTo>
                  <a:lnTo>
                    <a:pt x="1855" y="25"/>
                  </a:lnTo>
                  <a:lnTo>
                    <a:pt x="1864" y="23"/>
                  </a:lnTo>
                  <a:lnTo>
                    <a:pt x="1872" y="22"/>
                  </a:lnTo>
                  <a:lnTo>
                    <a:pt x="1880" y="20"/>
                  </a:lnTo>
                  <a:lnTo>
                    <a:pt x="1888" y="20"/>
                  </a:lnTo>
                  <a:lnTo>
                    <a:pt x="1897" y="21"/>
                  </a:lnTo>
                  <a:lnTo>
                    <a:pt x="1907" y="23"/>
                  </a:lnTo>
                  <a:lnTo>
                    <a:pt x="1916" y="24"/>
                  </a:lnTo>
                  <a:lnTo>
                    <a:pt x="1925" y="27"/>
                  </a:lnTo>
                  <a:lnTo>
                    <a:pt x="1934" y="29"/>
                  </a:lnTo>
                  <a:lnTo>
                    <a:pt x="1943" y="32"/>
                  </a:lnTo>
                  <a:lnTo>
                    <a:pt x="1952" y="36"/>
                  </a:lnTo>
                  <a:lnTo>
                    <a:pt x="1961" y="39"/>
                  </a:lnTo>
                  <a:lnTo>
                    <a:pt x="1970" y="42"/>
                  </a:lnTo>
                  <a:lnTo>
                    <a:pt x="1979" y="45"/>
                  </a:lnTo>
                  <a:lnTo>
                    <a:pt x="1988" y="48"/>
                  </a:lnTo>
                  <a:lnTo>
                    <a:pt x="1997" y="50"/>
                  </a:lnTo>
                  <a:lnTo>
                    <a:pt x="2007" y="53"/>
                  </a:lnTo>
                  <a:lnTo>
                    <a:pt x="2017" y="54"/>
                  </a:lnTo>
                  <a:lnTo>
                    <a:pt x="2027" y="55"/>
                  </a:lnTo>
                  <a:lnTo>
                    <a:pt x="2038" y="55"/>
                  </a:lnTo>
                  <a:lnTo>
                    <a:pt x="2049" y="55"/>
                  </a:lnTo>
                  <a:lnTo>
                    <a:pt x="2060" y="54"/>
                  </a:lnTo>
                  <a:lnTo>
                    <a:pt x="2071" y="52"/>
                  </a:lnTo>
                  <a:lnTo>
                    <a:pt x="2082" y="50"/>
                  </a:lnTo>
                  <a:lnTo>
                    <a:pt x="2092" y="47"/>
                  </a:lnTo>
                  <a:lnTo>
                    <a:pt x="2103" y="44"/>
                  </a:lnTo>
                  <a:lnTo>
                    <a:pt x="2114" y="41"/>
                  </a:lnTo>
                  <a:lnTo>
                    <a:pt x="2125" y="38"/>
                  </a:lnTo>
                  <a:lnTo>
                    <a:pt x="2135" y="34"/>
                  </a:lnTo>
                  <a:lnTo>
                    <a:pt x="2145" y="31"/>
                  </a:lnTo>
                  <a:lnTo>
                    <a:pt x="2155" y="28"/>
                  </a:lnTo>
                  <a:lnTo>
                    <a:pt x="2165" y="25"/>
                  </a:lnTo>
                  <a:lnTo>
                    <a:pt x="2174" y="23"/>
                  </a:lnTo>
                  <a:lnTo>
                    <a:pt x="2182" y="21"/>
                  </a:lnTo>
                  <a:lnTo>
                    <a:pt x="2190" y="20"/>
                  </a:lnTo>
                  <a:lnTo>
                    <a:pt x="2197" y="19"/>
                  </a:lnTo>
                  <a:lnTo>
                    <a:pt x="2207" y="19"/>
                  </a:lnTo>
                  <a:lnTo>
                    <a:pt x="2216" y="20"/>
                  </a:lnTo>
                  <a:lnTo>
                    <a:pt x="2225" y="22"/>
                  </a:lnTo>
                  <a:lnTo>
                    <a:pt x="2235" y="24"/>
                  </a:lnTo>
                  <a:lnTo>
                    <a:pt x="2244" y="27"/>
                  </a:lnTo>
                  <a:lnTo>
                    <a:pt x="2252" y="30"/>
                  </a:lnTo>
                  <a:lnTo>
                    <a:pt x="2262" y="33"/>
                  </a:lnTo>
                  <a:lnTo>
                    <a:pt x="2270" y="37"/>
                  </a:lnTo>
                  <a:lnTo>
                    <a:pt x="2279" y="40"/>
                  </a:lnTo>
                  <a:lnTo>
                    <a:pt x="2288" y="44"/>
                  </a:lnTo>
                  <a:lnTo>
                    <a:pt x="2298" y="47"/>
                  </a:lnTo>
                  <a:lnTo>
                    <a:pt x="2307" y="50"/>
                  </a:lnTo>
                  <a:lnTo>
                    <a:pt x="2317" y="52"/>
                  </a:lnTo>
                  <a:lnTo>
                    <a:pt x="2327" y="54"/>
                  </a:lnTo>
                  <a:lnTo>
                    <a:pt x="2337" y="55"/>
                  </a:lnTo>
                  <a:lnTo>
                    <a:pt x="2348" y="55"/>
                  </a:lnTo>
                  <a:lnTo>
                    <a:pt x="2360" y="55"/>
                  </a:lnTo>
                  <a:lnTo>
                    <a:pt x="2372" y="53"/>
                  </a:lnTo>
                  <a:lnTo>
                    <a:pt x="2385" y="51"/>
                  </a:lnTo>
                  <a:lnTo>
                    <a:pt x="2397" y="48"/>
                  </a:lnTo>
                  <a:lnTo>
                    <a:pt x="2409" y="45"/>
                  </a:lnTo>
                  <a:lnTo>
                    <a:pt x="2422" y="41"/>
                  </a:lnTo>
                  <a:lnTo>
                    <a:pt x="2434" y="38"/>
                  </a:lnTo>
                  <a:lnTo>
                    <a:pt x="2446" y="33"/>
                  </a:lnTo>
                  <a:lnTo>
                    <a:pt x="2446" y="29"/>
                  </a:lnTo>
                  <a:lnTo>
                    <a:pt x="2446" y="25"/>
                  </a:lnTo>
                  <a:lnTo>
                    <a:pt x="2445" y="21"/>
                  </a:lnTo>
                  <a:lnTo>
                    <a:pt x="2445" y="16"/>
                  </a:lnTo>
                  <a:lnTo>
                    <a:pt x="2434" y="19"/>
                  </a:lnTo>
                  <a:lnTo>
                    <a:pt x="2422" y="23"/>
                  </a:lnTo>
                  <a:lnTo>
                    <a:pt x="2409" y="27"/>
                  </a:lnTo>
                  <a:lnTo>
                    <a:pt x="2397" y="29"/>
                  </a:lnTo>
                  <a:lnTo>
                    <a:pt x="2384" y="32"/>
                  </a:lnTo>
                  <a:lnTo>
                    <a:pt x="2372" y="35"/>
                  </a:lnTo>
                  <a:lnTo>
                    <a:pt x="2359" y="37"/>
                  </a:lnTo>
                  <a:lnTo>
                    <a:pt x="2348" y="37"/>
                  </a:lnTo>
                  <a:lnTo>
                    <a:pt x="2337" y="37"/>
                  </a:lnTo>
                  <a:lnTo>
                    <a:pt x="2327" y="36"/>
                  </a:lnTo>
                  <a:lnTo>
                    <a:pt x="2317" y="33"/>
                  </a:lnTo>
                  <a:lnTo>
                    <a:pt x="2307" y="31"/>
                  </a:lnTo>
                  <a:lnTo>
                    <a:pt x="2298" y="29"/>
                  </a:lnTo>
                  <a:lnTo>
                    <a:pt x="2288" y="25"/>
                  </a:lnTo>
                  <a:lnTo>
                    <a:pt x="2279" y="22"/>
                  </a:lnTo>
                  <a:lnTo>
                    <a:pt x="2270" y="18"/>
                  </a:lnTo>
                  <a:lnTo>
                    <a:pt x="2262" y="15"/>
                  </a:lnTo>
                  <a:lnTo>
                    <a:pt x="2252" y="12"/>
                  </a:lnTo>
                  <a:lnTo>
                    <a:pt x="2244" y="9"/>
                  </a:lnTo>
                  <a:lnTo>
                    <a:pt x="2235" y="6"/>
                  </a:lnTo>
                  <a:lnTo>
                    <a:pt x="2225" y="3"/>
                  </a:lnTo>
                  <a:lnTo>
                    <a:pt x="2216" y="2"/>
                  </a:lnTo>
                  <a:lnTo>
                    <a:pt x="2207" y="1"/>
                  </a:lnTo>
                  <a:lnTo>
                    <a:pt x="2197" y="0"/>
                  </a:lnTo>
                  <a:lnTo>
                    <a:pt x="2190" y="1"/>
                  </a:lnTo>
                  <a:lnTo>
                    <a:pt x="2182" y="2"/>
                  </a:lnTo>
                  <a:lnTo>
                    <a:pt x="2174" y="3"/>
                  </a:lnTo>
                  <a:lnTo>
                    <a:pt x="2165" y="6"/>
                  </a:lnTo>
                  <a:lnTo>
                    <a:pt x="2154" y="9"/>
                  </a:lnTo>
                  <a:lnTo>
                    <a:pt x="2145" y="12"/>
                  </a:lnTo>
                  <a:lnTo>
                    <a:pt x="2135" y="15"/>
                  </a:lnTo>
                  <a:lnTo>
                    <a:pt x="2124" y="18"/>
                  </a:lnTo>
                  <a:lnTo>
                    <a:pt x="2114" y="22"/>
                  </a:lnTo>
                  <a:lnTo>
                    <a:pt x="2103" y="25"/>
                  </a:lnTo>
                  <a:lnTo>
                    <a:pt x="2092" y="28"/>
                  </a:lnTo>
                  <a:lnTo>
                    <a:pt x="2082" y="31"/>
                  </a:lnTo>
                  <a:lnTo>
                    <a:pt x="2070" y="33"/>
                  </a:lnTo>
                  <a:lnTo>
                    <a:pt x="2059" y="35"/>
                  </a:lnTo>
                  <a:lnTo>
                    <a:pt x="2049" y="37"/>
                  </a:lnTo>
                  <a:lnTo>
                    <a:pt x="2038" y="37"/>
                  </a:lnTo>
                  <a:lnTo>
                    <a:pt x="2027" y="37"/>
                  </a:lnTo>
                  <a:lnTo>
                    <a:pt x="2017" y="36"/>
                  </a:lnTo>
                  <a:lnTo>
                    <a:pt x="2008" y="34"/>
                  </a:lnTo>
                  <a:lnTo>
                    <a:pt x="1997" y="32"/>
                  </a:lnTo>
                  <a:lnTo>
                    <a:pt x="1988" y="29"/>
                  </a:lnTo>
                  <a:lnTo>
                    <a:pt x="1979" y="26"/>
                  </a:lnTo>
                  <a:lnTo>
                    <a:pt x="1970" y="23"/>
                  </a:lnTo>
                  <a:lnTo>
                    <a:pt x="1961" y="19"/>
                  </a:lnTo>
                  <a:lnTo>
                    <a:pt x="1952" y="16"/>
                  </a:lnTo>
                  <a:lnTo>
                    <a:pt x="1943" y="13"/>
                  </a:lnTo>
                  <a:lnTo>
                    <a:pt x="1934" y="10"/>
                  </a:lnTo>
                  <a:lnTo>
                    <a:pt x="1925" y="7"/>
                  </a:lnTo>
                  <a:lnTo>
                    <a:pt x="1916" y="5"/>
                  </a:lnTo>
                  <a:lnTo>
                    <a:pt x="1906" y="3"/>
                  </a:lnTo>
                  <a:lnTo>
                    <a:pt x="1897" y="2"/>
                  </a:lnTo>
                  <a:lnTo>
                    <a:pt x="1888" y="1"/>
                  </a:lnTo>
                  <a:lnTo>
                    <a:pt x="1880" y="2"/>
                  </a:lnTo>
                  <a:lnTo>
                    <a:pt x="1872" y="3"/>
                  </a:lnTo>
                  <a:lnTo>
                    <a:pt x="1864" y="5"/>
                  </a:lnTo>
                  <a:lnTo>
                    <a:pt x="1855" y="7"/>
                  </a:lnTo>
                  <a:lnTo>
                    <a:pt x="1846" y="10"/>
                  </a:lnTo>
                  <a:lnTo>
                    <a:pt x="1835" y="13"/>
                  </a:lnTo>
                  <a:lnTo>
                    <a:pt x="1826" y="16"/>
                  </a:lnTo>
                  <a:lnTo>
                    <a:pt x="1814" y="20"/>
                  </a:lnTo>
                  <a:lnTo>
                    <a:pt x="1804" y="23"/>
                  </a:lnTo>
                  <a:lnTo>
                    <a:pt x="1793" y="27"/>
                  </a:lnTo>
                  <a:lnTo>
                    <a:pt x="1781" y="29"/>
                  </a:lnTo>
                  <a:lnTo>
                    <a:pt x="1770" y="32"/>
                  </a:lnTo>
                  <a:lnTo>
                    <a:pt x="1759" y="35"/>
                  </a:lnTo>
                  <a:lnTo>
                    <a:pt x="1748" y="37"/>
                  </a:lnTo>
                  <a:lnTo>
                    <a:pt x="1736" y="38"/>
                  </a:lnTo>
                  <a:lnTo>
                    <a:pt x="1726" y="39"/>
                  </a:lnTo>
                  <a:lnTo>
                    <a:pt x="1715" y="38"/>
                  </a:lnTo>
                  <a:lnTo>
                    <a:pt x="1704" y="38"/>
                  </a:lnTo>
                  <a:lnTo>
                    <a:pt x="1695" y="36"/>
                  </a:lnTo>
                  <a:lnTo>
                    <a:pt x="1685" y="33"/>
                  </a:lnTo>
                  <a:lnTo>
                    <a:pt x="1676" y="31"/>
                  </a:lnTo>
                  <a:lnTo>
                    <a:pt x="1666" y="28"/>
                  </a:lnTo>
                  <a:lnTo>
                    <a:pt x="1657" y="24"/>
                  </a:lnTo>
                  <a:lnTo>
                    <a:pt x="1648" y="21"/>
                  </a:lnTo>
                  <a:lnTo>
                    <a:pt x="1640" y="17"/>
                  </a:lnTo>
                  <a:lnTo>
                    <a:pt x="1630" y="14"/>
                  </a:lnTo>
                  <a:lnTo>
                    <a:pt x="1621" y="11"/>
                  </a:lnTo>
                  <a:lnTo>
                    <a:pt x="1612" y="8"/>
                  </a:lnTo>
                  <a:lnTo>
                    <a:pt x="1603" y="6"/>
                  </a:lnTo>
                  <a:lnTo>
                    <a:pt x="1594" y="4"/>
                  </a:lnTo>
                  <a:lnTo>
                    <a:pt x="1584" y="3"/>
                  </a:lnTo>
                  <a:lnTo>
                    <a:pt x="1575" y="2"/>
                  </a:lnTo>
                  <a:lnTo>
                    <a:pt x="1568" y="3"/>
                  </a:lnTo>
                  <a:lnTo>
                    <a:pt x="1560" y="4"/>
                  </a:lnTo>
                  <a:lnTo>
                    <a:pt x="1551" y="6"/>
                  </a:lnTo>
                  <a:lnTo>
                    <a:pt x="1542" y="8"/>
                  </a:lnTo>
                  <a:lnTo>
                    <a:pt x="1532" y="11"/>
                  </a:lnTo>
                  <a:lnTo>
                    <a:pt x="1522" y="14"/>
                  </a:lnTo>
                  <a:lnTo>
                    <a:pt x="1512" y="17"/>
                  </a:lnTo>
                  <a:lnTo>
                    <a:pt x="1500" y="21"/>
                  </a:lnTo>
                  <a:lnTo>
                    <a:pt x="1490" y="24"/>
                  </a:lnTo>
                  <a:lnTo>
                    <a:pt x="1479" y="27"/>
                  </a:lnTo>
                  <a:lnTo>
                    <a:pt x="1467" y="31"/>
                  </a:lnTo>
                  <a:lnTo>
                    <a:pt x="1455" y="33"/>
                  </a:lnTo>
                  <a:lnTo>
                    <a:pt x="1444" y="36"/>
                  </a:lnTo>
                  <a:lnTo>
                    <a:pt x="1433" y="38"/>
                  </a:lnTo>
                  <a:lnTo>
                    <a:pt x="1422" y="39"/>
                  </a:lnTo>
                  <a:lnTo>
                    <a:pt x="1411" y="39"/>
                  </a:lnTo>
                  <a:lnTo>
                    <a:pt x="1400" y="39"/>
                  </a:lnTo>
                  <a:lnTo>
                    <a:pt x="1390" y="38"/>
                  </a:lnTo>
                  <a:lnTo>
                    <a:pt x="1380" y="36"/>
                  </a:lnTo>
                  <a:lnTo>
                    <a:pt x="1370" y="33"/>
                  </a:lnTo>
                  <a:lnTo>
                    <a:pt x="1361" y="31"/>
                  </a:lnTo>
                  <a:lnTo>
                    <a:pt x="1352" y="28"/>
                  </a:lnTo>
                  <a:lnTo>
                    <a:pt x="1343" y="24"/>
                  </a:lnTo>
                  <a:lnTo>
                    <a:pt x="1334" y="21"/>
                  </a:lnTo>
                  <a:lnTo>
                    <a:pt x="1326" y="18"/>
                  </a:lnTo>
                  <a:lnTo>
                    <a:pt x="1316" y="14"/>
                  </a:lnTo>
                  <a:lnTo>
                    <a:pt x="1307" y="11"/>
                  </a:lnTo>
                  <a:lnTo>
                    <a:pt x="1298" y="9"/>
                  </a:lnTo>
                  <a:lnTo>
                    <a:pt x="1289" y="6"/>
                  </a:lnTo>
                  <a:lnTo>
                    <a:pt x="1281" y="4"/>
                  </a:lnTo>
                  <a:lnTo>
                    <a:pt x="1270" y="3"/>
                  </a:lnTo>
                  <a:lnTo>
                    <a:pt x="1261" y="3"/>
                  </a:lnTo>
                  <a:lnTo>
                    <a:pt x="1260" y="3"/>
                  </a:lnTo>
                  <a:lnTo>
                    <a:pt x="1258" y="3"/>
                  </a:lnTo>
                  <a:lnTo>
                    <a:pt x="1257" y="3"/>
                  </a:lnTo>
                  <a:lnTo>
                    <a:pt x="1250" y="3"/>
                  </a:lnTo>
                  <a:lnTo>
                    <a:pt x="1242" y="4"/>
                  </a:lnTo>
                  <a:lnTo>
                    <a:pt x="1234" y="6"/>
                  </a:lnTo>
                  <a:lnTo>
                    <a:pt x="1225" y="8"/>
                  </a:lnTo>
                  <a:lnTo>
                    <a:pt x="1215" y="10"/>
                  </a:lnTo>
                  <a:lnTo>
                    <a:pt x="1205" y="14"/>
                  </a:lnTo>
                  <a:lnTo>
                    <a:pt x="1195" y="17"/>
                  </a:lnTo>
                  <a:lnTo>
                    <a:pt x="1185" y="20"/>
                  </a:lnTo>
                  <a:lnTo>
                    <a:pt x="1173" y="24"/>
                  </a:lnTo>
                  <a:lnTo>
                    <a:pt x="1163" y="28"/>
                  </a:lnTo>
                  <a:lnTo>
                    <a:pt x="1151" y="31"/>
                  </a:lnTo>
                  <a:lnTo>
                    <a:pt x="1140" y="33"/>
                  </a:lnTo>
                  <a:lnTo>
                    <a:pt x="1128" y="36"/>
                  </a:lnTo>
                  <a:lnTo>
                    <a:pt x="1118" y="38"/>
                  </a:lnTo>
                  <a:lnTo>
                    <a:pt x="1106" y="39"/>
                  </a:lnTo>
                  <a:lnTo>
                    <a:pt x="1095" y="40"/>
                  </a:lnTo>
                  <a:lnTo>
                    <a:pt x="1085" y="39"/>
                  </a:lnTo>
                  <a:lnTo>
                    <a:pt x="1074" y="39"/>
                  </a:lnTo>
                  <a:lnTo>
                    <a:pt x="1065" y="37"/>
                  </a:lnTo>
                  <a:lnTo>
                    <a:pt x="1055" y="35"/>
                  </a:lnTo>
                  <a:lnTo>
                    <a:pt x="1045" y="32"/>
                  </a:lnTo>
                  <a:lnTo>
                    <a:pt x="1036" y="29"/>
                  </a:lnTo>
                  <a:lnTo>
                    <a:pt x="1027" y="25"/>
                  </a:lnTo>
                  <a:lnTo>
                    <a:pt x="1018" y="22"/>
                  </a:lnTo>
                  <a:lnTo>
                    <a:pt x="1008" y="18"/>
                  </a:lnTo>
                  <a:lnTo>
                    <a:pt x="1000" y="15"/>
                  </a:lnTo>
                  <a:lnTo>
                    <a:pt x="991" y="12"/>
                  </a:lnTo>
                  <a:lnTo>
                    <a:pt x="982" y="9"/>
                  </a:lnTo>
                  <a:lnTo>
                    <a:pt x="972" y="7"/>
                  </a:lnTo>
                  <a:lnTo>
                    <a:pt x="963" y="5"/>
                  </a:lnTo>
                  <a:lnTo>
                    <a:pt x="954" y="4"/>
                  </a:lnTo>
                  <a:lnTo>
                    <a:pt x="944" y="3"/>
                  </a:lnTo>
                  <a:lnTo>
                    <a:pt x="937" y="4"/>
                  </a:lnTo>
                  <a:lnTo>
                    <a:pt x="929" y="5"/>
                  </a:lnTo>
                  <a:lnTo>
                    <a:pt x="920" y="7"/>
                  </a:lnTo>
                  <a:lnTo>
                    <a:pt x="911" y="9"/>
                  </a:lnTo>
                  <a:lnTo>
                    <a:pt x="901" y="12"/>
                  </a:lnTo>
                  <a:lnTo>
                    <a:pt x="891" y="15"/>
                  </a:lnTo>
                  <a:lnTo>
                    <a:pt x="881" y="18"/>
                  </a:lnTo>
                  <a:lnTo>
                    <a:pt x="870" y="22"/>
                  </a:lnTo>
                  <a:lnTo>
                    <a:pt x="859" y="25"/>
                  </a:lnTo>
                  <a:lnTo>
                    <a:pt x="848" y="28"/>
                  </a:lnTo>
                  <a:lnTo>
                    <a:pt x="836" y="32"/>
                  </a:lnTo>
                  <a:lnTo>
                    <a:pt x="825" y="35"/>
                  </a:lnTo>
                  <a:lnTo>
                    <a:pt x="814" y="37"/>
                  </a:lnTo>
                  <a:lnTo>
                    <a:pt x="802" y="39"/>
                  </a:lnTo>
                  <a:lnTo>
                    <a:pt x="791" y="40"/>
                  </a:lnTo>
                  <a:lnTo>
                    <a:pt x="780" y="40"/>
                  </a:lnTo>
                  <a:lnTo>
                    <a:pt x="769" y="40"/>
                  </a:lnTo>
                  <a:lnTo>
                    <a:pt x="759" y="39"/>
                  </a:lnTo>
                  <a:lnTo>
                    <a:pt x="750" y="38"/>
                  </a:lnTo>
                  <a:lnTo>
                    <a:pt x="739" y="35"/>
                  </a:lnTo>
                  <a:lnTo>
                    <a:pt x="730" y="32"/>
                  </a:lnTo>
                  <a:lnTo>
                    <a:pt x="721" y="29"/>
                  </a:lnTo>
                  <a:lnTo>
                    <a:pt x="712" y="26"/>
                  </a:lnTo>
                  <a:lnTo>
                    <a:pt x="703" y="23"/>
                  </a:lnTo>
                  <a:lnTo>
                    <a:pt x="694" y="19"/>
                  </a:lnTo>
                  <a:lnTo>
                    <a:pt x="685" y="16"/>
                  </a:lnTo>
                  <a:lnTo>
                    <a:pt x="676" y="13"/>
                  </a:lnTo>
                  <a:lnTo>
                    <a:pt x="668" y="10"/>
                  </a:lnTo>
                  <a:lnTo>
                    <a:pt x="658" y="8"/>
                  </a:lnTo>
                  <a:lnTo>
                    <a:pt x="649" y="6"/>
                  </a:lnTo>
                  <a:lnTo>
                    <a:pt x="640" y="5"/>
                  </a:lnTo>
                  <a:lnTo>
                    <a:pt x="630" y="4"/>
                  </a:lnTo>
                  <a:lnTo>
                    <a:pt x="623" y="5"/>
                  </a:lnTo>
                  <a:lnTo>
                    <a:pt x="615" y="6"/>
                  </a:lnTo>
                  <a:lnTo>
                    <a:pt x="606" y="8"/>
                  </a:lnTo>
                  <a:lnTo>
                    <a:pt x="597" y="10"/>
                  </a:lnTo>
                  <a:lnTo>
                    <a:pt x="587" y="13"/>
                  </a:lnTo>
                  <a:lnTo>
                    <a:pt x="577" y="16"/>
                  </a:lnTo>
                  <a:lnTo>
                    <a:pt x="566" y="20"/>
                  </a:lnTo>
                  <a:lnTo>
                    <a:pt x="556" y="23"/>
                  </a:lnTo>
                  <a:lnTo>
                    <a:pt x="545" y="26"/>
                  </a:lnTo>
                  <a:lnTo>
                    <a:pt x="534" y="29"/>
                  </a:lnTo>
                  <a:lnTo>
                    <a:pt x="522" y="33"/>
                  </a:lnTo>
                  <a:lnTo>
                    <a:pt x="511" y="36"/>
                  </a:lnTo>
                  <a:lnTo>
                    <a:pt x="499" y="38"/>
                  </a:lnTo>
                  <a:lnTo>
                    <a:pt x="488" y="40"/>
                  </a:lnTo>
                  <a:lnTo>
                    <a:pt x="477" y="41"/>
                  </a:lnTo>
                  <a:lnTo>
                    <a:pt x="466" y="42"/>
                  </a:lnTo>
                  <a:lnTo>
                    <a:pt x="455" y="41"/>
                  </a:lnTo>
                  <a:lnTo>
                    <a:pt x="445" y="40"/>
                  </a:lnTo>
                  <a:lnTo>
                    <a:pt x="435" y="38"/>
                  </a:lnTo>
                  <a:lnTo>
                    <a:pt x="425" y="36"/>
                  </a:lnTo>
                  <a:lnTo>
                    <a:pt x="416" y="33"/>
                  </a:lnTo>
                  <a:lnTo>
                    <a:pt x="407" y="30"/>
                  </a:lnTo>
                  <a:lnTo>
                    <a:pt x="398" y="27"/>
                  </a:lnTo>
                  <a:lnTo>
                    <a:pt x="389" y="23"/>
                  </a:lnTo>
                  <a:lnTo>
                    <a:pt x="380" y="20"/>
                  </a:lnTo>
                  <a:lnTo>
                    <a:pt x="372" y="17"/>
                  </a:lnTo>
                  <a:lnTo>
                    <a:pt x="363" y="13"/>
                  </a:lnTo>
                  <a:lnTo>
                    <a:pt x="354" y="11"/>
                  </a:lnTo>
                  <a:lnTo>
                    <a:pt x="345" y="9"/>
                  </a:lnTo>
                  <a:lnTo>
                    <a:pt x="336" y="6"/>
                  </a:lnTo>
                  <a:lnTo>
                    <a:pt x="326" y="6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4" y="5"/>
                  </a:lnTo>
                  <a:lnTo>
                    <a:pt x="313" y="5"/>
                  </a:lnTo>
                  <a:lnTo>
                    <a:pt x="305" y="5"/>
                  </a:lnTo>
                  <a:lnTo>
                    <a:pt x="297" y="6"/>
                  </a:lnTo>
                  <a:lnTo>
                    <a:pt x="289" y="8"/>
                  </a:lnTo>
                  <a:lnTo>
                    <a:pt x="280" y="10"/>
                  </a:lnTo>
                  <a:lnTo>
                    <a:pt x="271" y="13"/>
                  </a:lnTo>
                  <a:lnTo>
                    <a:pt x="260" y="16"/>
                  </a:lnTo>
                  <a:lnTo>
                    <a:pt x="250" y="19"/>
                  </a:lnTo>
                  <a:lnTo>
                    <a:pt x="239" y="23"/>
                  </a:lnTo>
                  <a:lnTo>
                    <a:pt x="229" y="26"/>
                  </a:lnTo>
                  <a:lnTo>
                    <a:pt x="218" y="29"/>
                  </a:lnTo>
                  <a:lnTo>
                    <a:pt x="206" y="33"/>
                  </a:lnTo>
                  <a:lnTo>
                    <a:pt x="195" y="36"/>
                  </a:lnTo>
                  <a:lnTo>
                    <a:pt x="184" y="38"/>
                  </a:lnTo>
                  <a:lnTo>
                    <a:pt x="173" y="40"/>
                  </a:lnTo>
                  <a:lnTo>
                    <a:pt x="161" y="42"/>
                  </a:lnTo>
                  <a:lnTo>
                    <a:pt x="151" y="42"/>
                  </a:lnTo>
                  <a:lnTo>
                    <a:pt x="139" y="42"/>
                  </a:lnTo>
                  <a:lnTo>
                    <a:pt x="130" y="40"/>
                  </a:lnTo>
                  <a:lnTo>
                    <a:pt x="120" y="39"/>
                  </a:lnTo>
                  <a:lnTo>
                    <a:pt x="110" y="37"/>
                  </a:lnTo>
                  <a:lnTo>
                    <a:pt x="101" y="33"/>
                  </a:lnTo>
                  <a:lnTo>
                    <a:pt x="91" y="31"/>
                  </a:lnTo>
                  <a:lnTo>
                    <a:pt x="82" y="27"/>
                  </a:lnTo>
                  <a:lnTo>
                    <a:pt x="73" y="24"/>
                  </a:lnTo>
                  <a:lnTo>
                    <a:pt x="64" y="21"/>
                  </a:lnTo>
                  <a:lnTo>
                    <a:pt x="55" y="17"/>
                  </a:lnTo>
                  <a:lnTo>
                    <a:pt x="46" y="14"/>
                  </a:lnTo>
                  <a:lnTo>
                    <a:pt x="38" y="12"/>
                  </a:lnTo>
                  <a:lnTo>
                    <a:pt x="28" y="9"/>
                  </a:lnTo>
                  <a:lnTo>
                    <a:pt x="19" y="8"/>
                  </a:lnTo>
                  <a:lnTo>
                    <a:pt x="10" y="6"/>
                  </a:lnTo>
                  <a:lnTo>
                    <a:pt x="1" y="6"/>
                  </a:lnTo>
                  <a:lnTo>
                    <a:pt x="0" y="24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23"/>
            <p:cNvSpPr>
              <a:spLocks/>
            </p:cNvSpPr>
            <p:nvPr/>
          </p:nvSpPr>
          <p:spPr bwMode="auto">
            <a:xfrm>
              <a:off x="795" y="209"/>
              <a:ext cx="2444" cy="62"/>
            </a:xfrm>
            <a:custGeom>
              <a:avLst/>
              <a:gdLst>
                <a:gd name="T0" fmla="*/ 2377 w 2444"/>
                <a:gd name="T1" fmla="*/ 34 h 62"/>
                <a:gd name="T2" fmla="*/ 2268 w 2444"/>
                <a:gd name="T3" fmla="*/ 56 h 62"/>
                <a:gd name="T4" fmla="*/ 2184 w 2444"/>
                <a:gd name="T5" fmla="*/ 31 h 62"/>
                <a:gd name="T6" fmla="*/ 2104 w 2444"/>
                <a:gd name="T7" fmla="*/ 23 h 62"/>
                <a:gd name="T8" fmla="*/ 2012 w 2444"/>
                <a:gd name="T9" fmla="*/ 50 h 62"/>
                <a:gd name="T10" fmla="*/ 1919 w 2444"/>
                <a:gd name="T11" fmla="*/ 49 h 62"/>
                <a:gd name="T12" fmla="*/ 1837 w 2444"/>
                <a:gd name="T13" fmla="*/ 22 h 62"/>
                <a:gd name="T14" fmla="*/ 1782 w 2444"/>
                <a:gd name="T15" fmla="*/ 26 h 62"/>
                <a:gd name="T16" fmla="*/ 1716 w 2444"/>
                <a:gd name="T17" fmla="*/ 46 h 62"/>
                <a:gd name="T18" fmla="*/ 1643 w 2444"/>
                <a:gd name="T19" fmla="*/ 58 h 62"/>
                <a:gd name="T20" fmla="*/ 1559 w 2444"/>
                <a:gd name="T21" fmla="*/ 35 h 62"/>
                <a:gd name="T22" fmla="*/ 1501 w 2444"/>
                <a:gd name="T23" fmla="*/ 21 h 62"/>
                <a:gd name="T24" fmla="*/ 1428 w 2444"/>
                <a:gd name="T25" fmla="*/ 38 h 62"/>
                <a:gd name="T26" fmla="*/ 1328 w 2444"/>
                <a:gd name="T27" fmla="*/ 58 h 62"/>
                <a:gd name="T28" fmla="*/ 1243 w 2444"/>
                <a:gd name="T29" fmla="*/ 34 h 62"/>
                <a:gd name="T30" fmla="*/ 1163 w 2444"/>
                <a:gd name="T31" fmla="*/ 24 h 62"/>
                <a:gd name="T32" fmla="*/ 1069 w 2444"/>
                <a:gd name="T33" fmla="*/ 52 h 62"/>
                <a:gd name="T34" fmla="*/ 974 w 2444"/>
                <a:gd name="T35" fmla="*/ 51 h 62"/>
                <a:gd name="T36" fmla="*/ 892 w 2444"/>
                <a:gd name="T37" fmla="*/ 25 h 62"/>
                <a:gd name="T38" fmla="*/ 810 w 2444"/>
                <a:gd name="T39" fmla="*/ 36 h 62"/>
                <a:gd name="T40" fmla="*/ 709 w 2444"/>
                <a:gd name="T41" fmla="*/ 59 h 62"/>
                <a:gd name="T42" fmla="*/ 624 w 2444"/>
                <a:gd name="T43" fmla="*/ 39 h 62"/>
                <a:gd name="T44" fmla="*/ 558 w 2444"/>
                <a:gd name="T45" fmla="*/ 23 h 62"/>
                <a:gd name="T46" fmla="*/ 493 w 2444"/>
                <a:gd name="T47" fmla="*/ 37 h 62"/>
                <a:gd name="T48" fmla="*/ 393 w 2444"/>
                <a:gd name="T49" fmla="*/ 60 h 62"/>
                <a:gd name="T50" fmla="*/ 307 w 2444"/>
                <a:gd name="T51" fmla="*/ 40 h 62"/>
                <a:gd name="T52" fmla="*/ 227 w 2444"/>
                <a:gd name="T53" fmla="*/ 25 h 62"/>
                <a:gd name="T54" fmla="*/ 135 w 2444"/>
                <a:gd name="T55" fmla="*/ 52 h 62"/>
                <a:gd name="T56" fmla="*/ 37 w 2444"/>
                <a:gd name="T57" fmla="*/ 55 h 62"/>
                <a:gd name="T58" fmla="*/ 9 w 2444"/>
                <a:gd name="T59" fmla="*/ 26 h 62"/>
                <a:gd name="T60" fmla="*/ 101 w 2444"/>
                <a:gd name="T61" fmla="*/ 40 h 62"/>
                <a:gd name="T62" fmla="*/ 201 w 2444"/>
                <a:gd name="T63" fmla="*/ 13 h 62"/>
                <a:gd name="T64" fmla="*/ 280 w 2444"/>
                <a:gd name="T65" fmla="*/ 11 h 62"/>
                <a:gd name="T66" fmla="*/ 363 w 2444"/>
                <a:gd name="T67" fmla="*/ 38 h 62"/>
                <a:gd name="T68" fmla="*/ 461 w 2444"/>
                <a:gd name="T69" fmla="*/ 29 h 62"/>
                <a:gd name="T70" fmla="*/ 549 w 2444"/>
                <a:gd name="T71" fmla="*/ 4 h 62"/>
                <a:gd name="T72" fmla="*/ 597 w 2444"/>
                <a:gd name="T73" fmla="*/ 10 h 62"/>
                <a:gd name="T74" fmla="*/ 678 w 2444"/>
                <a:gd name="T75" fmla="*/ 38 h 62"/>
                <a:gd name="T76" fmla="*/ 777 w 2444"/>
                <a:gd name="T77" fmla="*/ 29 h 62"/>
                <a:gd name="T78" fmla="*/ 866 w 2444"/>
                <a:gd name="T79" fmla="*/ 4 h 62"/>
                <a:gd name="T80" fmla="*/ 946 w 2444"/>
                <a:gd name="T81" fmla="*/ 21 h 62"/>
                <a:gd name="T82" fmla="*/ 1034 w 2444"/>
                <a:gd name="T83" fmla="*/ 39 h 62"/>
                <a:gd name="T84" fmla="*/ 1134 w 2444"/>
                <a:gd name="T85" fmla="*/ 14 h 62"/>
                <a:gd name="T86" fmla="*/ 1216 w 2444"/>
                <a:gd name="T87" fmla="*/ 6 h 62"/>
                <a:gd name="T88" fmla="*/ 1298 w 2444"/>
                <a:gd name="T89" fmla="*/ 34 h 62"/>
                <a:gd name="T90" fmla="*/ 1394 w 2444"/>
                <a:gd name="T91" fmla="*/ 30 h 62"/>
                <a:gd name="T92" fmla="*/ 1485 w 2444"/>
                <a:gd name="T93" fmla="*/ 3 h 62"/>
                <a:gd name="T94" fmla="*/ 1533 w 2444"/>
                <a:gd name="T95" fmla="*/ 5 h 62"/>
                <a:gd name="T96" fmla="*/ 1614 w 2444"/>
                <a:gd name="T97" fmla="*/ 33 h 62"/>
                <a:gd name="T98" fmla="*/ 1692 w 2444"/>
                <a:gd name="T99" fmla="*/ 34 h 62"/>
                <a:gd name="T100" fmla="*/ 1762 w 2444"/>
                <a:gd name="T101" fmla="*/ 14 h 62"/>
                <a:gd name="T102" fmla="*/ 1814 w 2444"/>
                <a:gd name="T103" fmla="*/ 1 h 62"/>
                <a:gd name="T104" fmla="*/ 1891 w 2444"/>
                <a:gd name="T105" fmla="*/ 20 h 62"/>
                <a:gd name="T106" fmla="*/ 1980 w 2444"/>
                <a:gd name="T107" fmla="*/ 38 h 62"/>
                <a:gd name="T108" fmla="*/ 2076 w 2444"/>
                <a:gd name="T109" fmla="*/ 12 h 62"/>
                <a:gd name="T110" fmla="*/ 2156 w 2444"/>
                <a:gd name="T111" fmla="*/ 4 h 62"/>
                <a:gd name="T112" fmla="*/ 2238 w 2444"/>
                <a:gd name="T113" fmla="*/ 32 h 62"/>
                <a:gd name="T114" fmla="*/ 2340 w 2444"/>
                <a:gd name="T115" fmla="*/ 27 h 62"/>
                <a:gd name="T116" fmla="*/ 2429 w 2444"/>
                <a:gd name="T117" fmla="*/ 1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2" y="19"/>
                  </a:moveTo>
                  <a:lnTo>
                    <a:pt x="2436" y="19"/>
                  </a:lnTo>
                  <a:lnTo>
                    <a:pt x="2429" y="20"/>
                  </a:lnTo>
                  <a:lnTo>
                    <a:pt x="2421" y="21"/>
                  </a:lnTo>
                  <a:lnTo>
                    <a:pt x="2413" y="23"/>
                  </a:lnTo>
                  <a:lnTo>
                    <a:pt x="2405" y="25"/>
                  </a:lnTo>
                  <a:lnTo>
                    <a:pt x="2396" y="28"/>
                  </a:lnTo>
                  <a:lnTo>
                    <a:pt x="2387" y="31"/>
                  </a:lnTo>
                  <a:lnTo>
                    <a:pt x="2377" y="34"/>
                  </a:lnTo>
                  <a:lnTo>
                    <a:pt x="2366" y="38"/>
                  </a:lnTo>
                  <a:lnTo>
                    <a:pt x="2353" y="42"/>
                  </a:lnTo>
                  <a:lnTo>
                    <a:pt x="2341" y="46"/>
                  </a:lnTo>
                  <a:lnTo>
                    <a:pt x="2328" y="49"/>
                  </a:lnTo>
                  <a:lnTo>
                    <a:pt x="2316" y="52"/>
                  </a:lnTo>
                  <a:lnTo>
                    <a:pt x="2303" y="54"/>
                  </a:lnTo>
                  <a:lnTo>
                    <a:pt x="2291" y="56"/>
                  </a:lnTo>
                  <a:lnTo>
                    <a:pt x="2279" y="56"/>
                  </a:lnTo>
                  <a:lnTo>
                    <a:pt x="2268" y="56"/>
                  </a:lnTo>
                  <a:lnTo>
                    <a:pt x="2258" y="54"/>
                  </a:lnTo>
                  <a:lnTo>
                    <a:pt x="2247" y="53"/>
                  </a:lnTo>
                  <a:lnTo>
                    <a:pt x="2238" y="50"/>
                  </a:lnTo>
                  <a:lnTo>
                    <a:pt x="2229" y="48"/>
                  </a:lnTo>
                  <a:lnTo>
                    <a:pt x="2219" y="45"/>
                  </a:lnTo>
                  <a:lnTo>
                    <a:pt x="2210" y="41"/>
                  </a:lnTo>
                  <a:lnTo>
                    <a:pt x="2201" y="38"/>
                  </a:lnTo>
                  <a:lnTo>
                    <a:pt x="2193" y="34"/>
                  </a:lnTo>
                  <a:lnTo>
                    <a:pt x="2184" y="31"/>
                  </a:lnTo>
                  <a:lnTo>
                    <a:pt x="2174" y="27"/>
                  </a:lnTo>
                  <a:lnTo>
                    <a:pt x="2166" y="25"/>
                  </a:lnTo>
                  <a:lnTo>
                    <a:pt x="2156" y="22"/>
                  </a:lnTo>
                  <a:lnTo>
                    <a:pt x="2148" y="21"/>
                  </a:lnTo>
                  <a:lnTo>
                    <a:pt x="2138" y="19"/>
                  </a:lnTo>
                  <a:lnTo>
                    <a:pt x="2128" y="19"/>
                  </a:lnTo>
                  <a:lnTo>
                    <a:pt x="2121" y="20"/>
                  </a:lnTo>
                  <a:lnTo>
                    <a:pt x="2113" y="21"/>
                  </a:lnTo>
                  <a:lnTo>
                    <a:pt x="2104" y="23"/>
                  </a:lnTo>
                  <a:lnTo>
                    <a:pt x="2095" y="26"/>
                  </a:lnTo>
                  <a:lnTo>
                    <a:pt x="2086" y="28"/>
                  </a:lnTo>
                  <a:lnTo>
                    <a:pt x="2076" y="32"/>
                  </a:lnTo>
                  <a:lnTo>
                    <a:pt x="2066" y="35"/>
                  </a:lnTo>
                  <a:lnTo>
                    <a:pt x="2056" y="38"/>
                  </a:lnTo>
                  <a:lnTo>
                    <a:pt x="2045" y="42"/>
                  </a:lnTo>
                  <a:lnTo>
                    <a:pt x="2034" y="45"/>
                  </a:lnTo>
                  <a:lnTo>
                    <a:pt x="2023" y="48"/>
                  </a:lnTo>
                  <a:lnTo>
                    <a:pt x="2012" y="50"/>
                  </a:lnTo>
                  <a:lnTo>
                    <a:pt x="2002" y="53"/>
                  </a:lnTo>
                  <a:lnTo>
                    <a:pt x="1991" y="54"/>
                  </a:lnTo>
                  <a:lnTo>
                    <a:pt x="1980" y="56"/>
                  </a:lnTo>
                  <a:lnTo>
                    <a:pt x="1969" y="56"/>
                  </a:lnTo>
                  <a:lnTo>
                    <a:pt x="1958" y="56"/>
                  </a:lnTo>
                  <a:lnTo>
                    <a:pt x="1948" y="55"/>
                  </a:lnTo>
                  <a:lnTo>
                    <a:pt x="1938" y="53"/>
                  </a:lnTo>
                  <a:lnTo>
                    <a:pt x="1928" y="51"/>
                  </a:lnTo>
                  <a:lnTo>
                    <a:pt x="1919" y="49"/>
                  </a:lnTo>
                  <a:lnTo>
                    <a:pt x="1910" y="46"/>
                  </a:lnTo>
                  <a:lnTo>
                    <a:pt x="1900" y="43"/>
                  </a:lnTo>
                  <a:lnTo>
                    <a:pt x="1891" y="39"/>
                  </a:lnTo>
                  <a:lnTo>
                    <a:pt x="1882" y="36"/>
                  </a:lnTo>
                  <a:lnTo>
                    <a:pt x="1874" y="33"/>
                  </a:lnTo>
                  <a:lnTo>
                    <a:pt x="1865" y="30"/>
                  </a:lnTo>
                  <a:lnTo>
                    <a:pt x="1855" y="27"/>
                  </a:lnTo>
                  <a:lnTo>
                    <a:pt x="1846" y="25"/>
                  </a:lnTo>
                  <a:lnTo>
                    <a:pt x="1837" y="22"/>
                  </a:lnTo>
                  <a:lnTo>
                    <a:pt x="1827" y="21"/>
                  </a:lnTo>
                  <a:lnTo>
                    <a:pt x="1818" y="20"/>
                  </a:lnTo>
                  <a:lnTo>
                    <a:pt x="1813" y="20"/>
                  </a:lnTo>
                  <a:lnTo>
                    <a:pt x="1808" y="20"/>
                  </a:lnTo>
                  <a:lnTo>
                    <a:pt x="1804" y="21"/>
                  </a:lnTo>
                  <a:lnTo>
                    <a:pt x="1799" y="22"/>
                  </a:lnTo>
                  <a:lnTo>
                    <a:pt x="1793" y="23"/>
                  </a:lnTo>
                  <a:lnTo>
                    <a:pt x="1788" y="24"/>
                  </a:lnTo>
                  <a:lnTo>
                    <a:pt x="1782" y="26"/>
                  </a:lnTo>
                  <a:lnTo>
                    <a:pt x="1776" y="27"/>
                  </a:lnTo>
                  <a:lnTo>
                    <a:pt x="1768" y="30"/>
                  </a:lnTo>
                  <a:lnTo>
                    <a:pt x="1762" y="32"/>
                  </a:lnTo>
                  <a:lnTo>
                    <a:pt x="1755" y="35"/>
                  </a:lnTo>
                  <a:lnTo>
                    <a:pt x="1747" y="37"/>
                  </a:lnTo>
                  <a:lnTo>
                    <a:pt x="1739" y="39"/>
                  </a:lnTo>
                  <a:lnTo>
                    <a:pt x="1732" y="42"/>
                  </a:lnTo>
                  <a:lnTo>
                    <a:pt x="1724" y="44"/>
                  </a:lnTo>
                  <a:lnTo>
                    <a:pt x="1716" y="46"/>
                  </a:lnTo>
                  <a:lnTo>
                    <a:pt x="1708" y="49"/>
                  </a:lnTo>
                  <a:lnTo>
                    <a:pt x="1701" y="50"/>
                  </a:lnTo>
                  <a:lnTo>
                    <a:pt x="1693" y="53"/>
                  </a:lnTo>
                  <a:lnTo>
                    <a:pt x="1685" y="54"/>
                  </a:lnTo>
                  <a:lnTo>
                    <a:pt x="1677" y="56"/>
                  </a:lnTo>
                  <a:lnTo>
                    <a:pt x="1669" y="56"/>
                  </a:lnTo>
                  <a:lnTo>
                    <a:pt x="1662" y="57"/>
                  </a:lnTo>
                  <a:lnTo>
                    <a:pt x="1654" y="58"/>
                  </a:lnTo>
                  <a:lnTo>
                    <a:pt x="1643" y="58"/>
                  </a:lnTo>
                  <a:lnTo>
                    <a:pt x="1633" y="56"/>
                  </a:lnTo>
                  <a:lnTo>
                    <a:pt x="1623" y="54"/>
                  </a:lnTo>
                  <a:lnTo>
                    <a:pt x="1614" y="53"/>
                  </a:lnTo>
                  <a:lnTo>
                    <a:pt x="1604" y="50"/>
                  </a:lnTo>
                  <a:lnTo>
                    <a:pt x="1596" y="48"/>
                  </a:lnTo>
                  <a:lnTo>
                    <a:pt x="1586" y="44"/>
                  </a:lnTo>
                  <a:lnTo>
                    <a:pt x="1577" y="41"/>
                  </a:lnTo>
                  <a:lnTo>
                    <a:pt x="1569" y="38"/>
                  </a:lnTo>
                  <a:lnTo>
                    <a:pt x="1559" y="35"/>
                  </a:lnTo>
                  <a:lnTo>
                    <a:pt x="1551" y="32"/>
                  </a:lnTo>
                  <a:lnTo>
                    <a:pt x="1542" y="29"/>
                  </a:lnTo>
                  <a:lnTo>
                    <a:pt x="1533" y="26"/>
                  </a:lnTo>
                  <a:lnTo>
                    <a:pt x="1524" y="24"/>
                  </a:lnTo>
                  <a:lnTo>
                    <a:pt x="1514" y="22"/>
                  </a:lnTo>
                  <a:lnTo>
                    <a:pt x="1505" y="21"/>
                  </a:lnTo>
                  <a:lnTo>
                    <a:pt x="1504" y="21"/>
                  </a:lnTo>
                  <a:lnTo>
                    <a:pt x="1503" y="21"/>
                  </a:lnTo>
                  <a:lnTo>
                    <a:pt x="1501" y="21"/>
                  </a:lnTo>
                  <a:lnTo>
                    <a:pt x="1493" y="21"/>
                  </a:lnTo>
                  <a:lnTo>
                    <a:pt x="1485" y="22"/>
                  </a:lnTo>
                  <a:lnTo>
                    <a:pt x="1477" y="23"/>
                  </a:lnTo>
                  <a:lnTo>
                    <a:pt x="1468" y="26"/>
                  </a:lnTo>
                  <a:lnTo>
                    <a:pt x="1459" y="28"/>
                  </a:lnTo>
                  <a:lnTo>
                    <a:pt x="1448" y="32"/>
                  </a:lnTo>
                  <a:lnTo>
                    <a:pt x="1439" y="35"/>
                  </a:lnTo>
                  <a:lnTo>
                    <a:pt x="1428" y="38"/>
                  </a:lnTo>
                  <a:lnTo>
                    <a:pt x="1417" y="42"/>
                  </a:lnTo>
                  <a:lnTo>
                    <a:pt x="1406" y="45"/>
                  </a:lnTo>
                  <a:lnTo>
                    <a:pt x="1394" y="49"/>
                  </a:lnTo>
                  <a:lnTo>
                    <a:pt x="1383" y="52"/>
                  </a:lnTo>
                  <a:lnTo>
                    <a:pt x="1372" y="54"/>
                  </a:lnTo>
                  <a:lnTo>
                    <a:pt x="1361" y="56"/>
                  </a:lnTo>
                  <a:lnTo>
                    <a:pt x="1349" y="57"/>
                  </a:lnTo>
                  <a:lnTo>
                    <a:pt x="1339" y="58"/>
                  </a:lnTo>
                  <a:lnTo>
                    <a:pt x="1328" y="58"/>
                  </a:lnTo>
                  <a:lnTo>
                    <a:pt x="1318" y="56"/>
                  </a:lnTo>
                  <a:lnTo>
                    <a:pt x="1307" y="54"/>
                  </a:lnTo>
                  <a:lnTo>
                    <a:pt x="1298" y="52"/>
                  </a:lnTo>
                  <a:lnTo>
                    <a:pt x="1289" y="50"/>
                  </a:lnTo>
                  <a:lnTo>
                    <a:pt x="1279" y="47"/>
                  </a:lnTo>
                  <a:lnTo>
                    <a:pt x="1270" y="44"/>
                  </a:lnTo>
                  <a:lnTo>
                    <a:pt x="1261" y="40"/>
                  </a:lnTo>
                  <a:lnTo>
                    <a:pt x="1252" y="38"/>
                  </a:lnTo>
                  <a:lnTo>
                    <a:pt x="1243" y="34"/>
                  </a:lnTo>
                  <a:lnTo>
                    <a:pt x="1234" y="31"/>
                  </a:lnTo>
                  <a:lnTo>
                    <a:pt x="1225" y="28"/>
                  </a:lnTo>
                  <a:lnTo>
                    <a:pt x="1216" y="26"/>
                  </a:lnTo>
                  <a:lnTo>
                    <a:pt x="1206" y="24"/>
                  </a:lnTo>
                  <a:lnTo>
                    <a:pt x="1197" y="22"/>
                  </a:lnTo>
                  <a:lnTo>
                    <a:pt x="1187" y="22"/>
                  </a:lnTo>
                  <a:lnTo>
                    <a:pt x="1180" y="22"/>
                  </a:lnTo>
                  <a:lnTo>
                    <a:pt x="1172" y="23"/>
                  </a:lnTo>
                  <a:lnTo>
                    <a:pt x="1163" y="24"/>
                  </a:lnTo>
                  <a:lnTo>
                    <a:pt x="1154" y="26"/>
                  </a:lnTo>
                  <a:lnTo>
                    <a:pt x="1145" y="29"/>
                  </a:lnTo>
                  <a:lnTo>
                    <a:pt x="1134" y="32"/>
                  </a:lnTo>
                  <a:lnTo>
                    <a:pt x="1124" y="36"/>
                  </a:lnTo>
                  <a:lnTo>
                    <a:pt x="1113" y="39"/>
                  </a:lnTo>
                  <a:lnTo>
                    <a:pt x="1103" y="43"/>
                  </a:lnTo>
                  <a:lnTo>
                    <a:pt x="1091" y="46"/>
                  </a:lnTo>
                  <a:lnTo>
                    <a:pt x="1080" y="49"/>
                  </a:lnTo>
                  <a:lnTo>
                    <a:pt x="1069" y="52"/>
                  </a:lnTo>
                  <a:lnTo>
                    <a:pt x="1057" y="54"/>
                  </a:lnTo>
                  <a:lnTo>
                    <a:pt x="1046" y="57"/>
                  </a:lnTo>
                  <a:lnTo>
                    <a:pt x="1035" y="58"/>
                  </a:lnTo>
                  <a:lnTo>
                    <a:pt x="1024" y="59"/>
                  </a:lnTo>
                  <a:lnTo>
                    <a:pt x="1013" y="59"/>
                  </a:lnTo>
                  <a:lnTo>
                    <a:pt x="1003" y="58"/>
                  </a:lnTo>
                  <a:lnTo>
                    <a:pt x="993" y="56"/>
                  </a:lnTo>
                  <a:lnTo>
                    <a:pt x="983" y="53"/>
                  </a:lnTo>
                  <a:lnTo>
                    <a:pt x="974" y="51"/>
                  </a:lnTo>
                  <a:lnTo>
                    <a:pt x="964" y="48"/>
                  </a:lnTo>
                  <a:lnTo>
                    <a:pt x="955" y="45"/>
                  </a:lnTo>
                  <a:lnTo>
                    <a:pt x="946" y="42"/>
                  </a:lnTo>
                  <a:lnTo>
                    <a:pt x="938" y="38"/>
                  </a:lnTo>
                  <a:lnTo>
                    <a:pt x="928" y="35"/>
                  </a:lnTo>
                  <a:lnTo>
                    <a:pt x="920" y="32"/>
                  </a:lnTo>
                  <a:lnTo>
                    <a:pt x="911" y="29"/>
                  </a:lnTo>
                  <a:lnTo>
                    <a:pt x="901" y="26"/>
                  </a:lnTo>
                  <a:lnTo>
                    <a:pt x="892" y="25"/>
                  </a:lnTo>
                  <a:lnTo>
                    <a:pt x="883" y="23"/>
                  </a:lnTo>
                  <a:lnTo>
                    <a:pt x="873" y="22"/>
                  </a:lnTo>
                  <a:lnTo>
                    <a:pt x="866" y="22"/>
                  </a:lnTo>
                  <a:lnTo>
                    <a:pt x="858" y="23"/>
                  </a:lnTo>
                  <a:lnTo>
                    <a:pt x="849" y="25"/>
                  </a:lnTo>
                  <a:lnTo>
                    <a:pt x="840" y="27"/>
                  </a:lnTo>
                  <a:lnTo>
                    <a:pt x="831" y="30"/>
                  </a:lnTo>
                  <a:lnTo>
                    <a:pt x="821" y="34"/>
                  </a:lnTo>
                  <a:lnTo>
                    <a:pt x="810" y="36"/>
                  </a:lnTo>
                  <a:lnTo>
                    <a:pt x="799" y="40"/>
                  </a:lnTo>
                  <a:lnTo>
                    <a:pt x="788" y="44"/>
                  </a:lnTo>
                  <a:lnTo>
                    <a:pt x="777" y="47"/>
                  </a:lnTo>
                  <a:lnTo>
                    <a:pt x="765" y="50"/>
                  </a:lnTo>
                  <a:lnTo>
                    <a:pt x="754" y="53"/>
                  </a:lnTo>
                  <a:lnTo>
                    <a:pt x="743" y="56"/>
                  </a:lnTo>
                  <a:lnTo>
                    <a:pt x="731" y="58"/>
                  </a:lnTo>
                  <a:lnTo>
                    <a:pt x="720" y="59"/>
                  </a:lnTo>
                  <a:lnTo>
                    <a:pt x="709" y="59"/>
                  </a:lnTo>
                  <a:lnTo>
                    <a:pt x="698" y="59"/>
                  </a:lnTo>
                  <a:lnTo>
                    <a:pt x="688" y="58"/>
                  </a:lnTo>
                  <a:lnTo>
                    <a:pt x="678" y="56"/>
                  </a:lnTo>
                  <a:lnTo>
                    <a:pt x="669" y="54"/>
                  </a:lnTo>
                  <a:lnTo>
                    <a:pt x="659" y="52"/>
                  </a:lnTo>
                  <a:lnTo>
                    <a:pt x="650" y="49"/>
                  </a:lnTo>
                  <a:lnTo>
                    <a:pt x="641" y="46"/>
                  </a:lnTo>
                  <a:lnTo>
                    <a:pt x="632" y="43"/>
                  </a:lnTo>
                  <a:lnTo>
                    <a:pt x="624" y="39"/>
                  </a:lnTo>
                  <a:lnTo>
                    <a:pt x="615" y="36"/>
                  </a:lnTo>
                  <a:lnTo>
                    <a:pt x="606" y="34"/>
                  </a:lnTo>
                  <a:lnTo>
                    <a:pt x="597" y="31"/>
                  </a:lnTo>
                  <a:lnTo>
                    <a:pt x="588" y="27"/>
                  </a:lnTo>
                  <a:lnTo>
                    <a:pt x="579" y="26"/>
                  </a:lnTo>
                  <a:lnTo>
                    <a:pt x="569" y="24"/>
                  </a:lnTo>
                  <a:lnTo>
                    <a:pt x="560" y="23"/>
                  </a:lnTo>
                  <a:lnTo>
                    <a:pt x="559" y="23"/>
                  </a:lnTo>
                  <a:lnTo>
                    <a:pt x="558" y="23"/>
                  </a:lnTo>
                  <a:lnTo>
                    <a:pt x="557" y="23"/>
                  </a:lnTo>
                  <a:lnTo>
                    <a:pt x="549" y="23"/>
                  </a:lnTo>
                  <a:lnTo>
                    <a:pt x="541" y="24"/>
                  </a:lnTo>
                  <a:lnTo>
                    <a:pt x="533" y="26"/>
                  </a:lnTo>
                  <a:lnTo>
                    <a:pt x="524" y="27"/>
                  </a:lnTo>
                  <a:lnTo>
                    <a:pt x="514" y="31"/>
                  </a:lnTo>
                  <a:lnTo>
                    <a:pt x="504" y="34"/>
                  </a:lnTo>
                  <a:lnTo>
                    <a:pt x="493" y="37"/>
                  </a:lnTo>
                  <a:lnTo>
                    <a:pt x="483" y="40"/>
                  </a:lnTo>
                  <a:lnTo>
                    <a:pt x="472" y="44"/>
                  </a:lnTo>
                  <a:lnTo>
                    <a:pt x="461" y="48"/>
                  </a:lnTo>
                  <a:lnTo>
                    <a:pt x="449" y="50"/>
                  </a:lnTo>
                  <a:lnTo>
                    <a:pt x="438" y="53"/>
                  </a:lnTo>
                  <a:lnTo>
                    <a:pt x="427" y="56"/>
                  </a:lnTo>
                  <a:lnTo>
                    <a:pt x="416" y="58"/>
                  </a:lnTo>
                  <a:lnTo>
                    <a:pt x="404" y="59"/>
                  </a:lnTo>
                  <a:lnTo>
                    <a:pt x="393" y="60"/>
                  </a:lnTo>
                  <a:lnTo>
                    <a:pt x="383" y="60"/>
                  </a:lnTo>
                  <a:lnTo>
                    <a:pt x="372" y="59"/>
                  </a:lnTo>
                  <a:lnTo>
                    <a:pt x="363" y="57"/>
                  </a:lnTo>
                  <a:lnTo>
                    <a:pt x="353" y="54"/>
                  </a:lnTo>
                  <a:lnTo>
                    <a:pt x="343" y="52"/>
                  </a:lnTo>
                  <a:lnTo>
                    <a:pt x="334" y="49"/>
                  </a:lnTo>
                  <a:lnTo>
                    <a:pt x="325" y="46"/>
                  </a:lnTo>
                  <a:lnTo>
                    <a:pt x="316" y="43"/>
                  </a:lnTo>
                  <a:lnTo>
                    <a:pt x="307" y="40"/>
                  </a:lnTo>
                  <a:lnTo>
                    <a:pt x="298" y="36"/>
                  </a:lnTo>
                  <a:lnTo>
                    <a:pt x="289" y="34"/>
                  </a:lnTo>
                  <a:lnTo>
                    <a:pt x="280" y="31"/>
                  </a:lnTo>
                  <a:lnTo>
                    <a:pt x="271" y="28"/>
                  </a:lnTo>
                  <a:lnTo>
                    <a:pt x="261" y="26"/>
                  </a:lnTo>
                  <a:lnTo>
                    <a:pt x="252" y="25"/>
                  </a:lnTo>
                  <a:lnTo>
                    <a:pt x="242" y="23"/>
                  </a:lnTo>
                  <a:lnTo>
                    <a:pt x="235" y="23"/>
                  </a:lnTo>
                  <a:lnTo>
                    <a:pt x="227" y="25"/>
                  </a:lnTo>
                  <a:lnTo>
                    <a:pt x="218" y="26"/>
                  </a:lnTo>
                  <a:lnTo>
                    <a:pt x="209" y="29"/>
                  </a:lnTo>
                  <a:lnTo>
                    <a:pt x="200" y="31"/>
                  </a:lnTo>
                  <a:lnTo>
                    <a:pt x="189" y="35"/>
                  </a:lnTo>
                  <a:lnTo>
                    <a:pt x="180" y="38"/>
                  </a:lnTo>
                  <a:lnTo>
                    <a:pt x="168" y="41"/>
                  </a:lnTo>
                  <a:lnTo>
                    <a:pt x="158" y="45"/>
                  </a:lnTo>
                  <a:lnTo>
                    <a:pt x="146" y="49"/>
                  </a:lnTo>
                  <a:lnTo>
                    <a:pt x="135" y="52"/>
                  </a:lnTo>
                  <a:lnTo>
                    <a:pt x="124" y="54"/>
                  </a:lnTo>
                  <a:lnTo>
                    <a:pt x="112" y="57"/>
                  </a:lnTo>
                  <a:lnTo>
                    <a:pt x="101" y="59"/>
                  </a:lnTo>
                  <a:lnTo>
                    <a:pt x="90" y="60"/>
                  </a:lnTo>
                  <a:lnTo>
                    <a:pt x="79" y="61"/>
                  </a:lnTo>
                  <a:lnTo>
                    <a:pt x="68" y="60"/>
                  </a:lnTo>
                  <a:lnTo>
                    <a:pt x="57" y="59"/>
                  </a:lnTo>
                  <a:lnTo>
                    <a:pt x="47" y="58"/>
                  </a:lnTo>
                  <a:lnTo>
                    <a:pt x="37" y="55"/>
                  </a:lnTo>
                  <a:lnTo>
                    <a:pt x="28" y="52"/>
                  </a:lnTo>
                  <a:lnTo>
                    <a:pt x="19" y="49"/>
                  </a:lnTo>
                  <a:lnTo>
                    <a:pt x="9" y="4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9" y="26"/>
                  </a:lnTo>
                  <a:lnTo>
                    <a:pt x="18" y="30"/>
                  </a:lnTo>
                  <a:lnTo>
                    <a:pt x="27" y="34"/>
                  </a:lnTo>
                  <a:lnTo>
                    <a:pt x="37" y="36"/>
                  </a:lnTo>
                  <a:lnTo>
                    <a:pt x="47" y="39"/>
                  </a:lnTo>
                  <a:lnTo>
                    <a:pt x="57" y="40"/>
                  </a:lnTo>
                  <a:lnTo>
                    <a:pt x="68" y="42"/>
                  </a:lnTo>
                  <a:lnTo>
                    <a:pt x="79" y="42"/>
                  </a:lnTo>
                  <a:lnTo>
                    <a:pt x="90" y="42"/>
                  </a:lnTo>
                  <a:lnTo>
                    <a:pt x="101" y="40"/>
                  </a:lnTo>
                  <a:lnTo>
                    <a:pt x="112" y="39"/>
                  </a:lnTo>
                  <a:lnTo>
                    <a:pt x="124" y="36"/>
                  </a:lnTo>
                  <a:lnTo>
                    <a:pt x="135" y="34"/>
                  </a:lnTo>
                  <a:lnTo>
                    <a:pt x="147" y="30"/>
                  </a:lnTo>
                  <a:lnTo>
                    <a:pt x="158" y="26"/>
                  </a:lnTo>
                  <a:lnTo>
                    <a:pt x="168" y="23"/>
                  </a:lnTo>
                  <a:lnTo>
                    <a:pt x="180" y="19"/>
                  </a:lnTo>
                  <a:lnTo>
                    <a:pt x="190" y="17"/>
                  </a:lnTo>
                  <a:lnTo>
                    <a:pt x="201" y="13"/>
                  </a:lnTo>
                  <a:lnTo>
                    <a:pt x="210" y="10"/>
                  </a:lnTo>
                  <a:lnTo>
                    <a:pt x="219" y="8"/>
                  </a:lnTo>
                  <a:lnTo>
                    <a:pt x="228" y="6"/>
                  </a:lnTo>
                  <a:lnTo>
                    <a:pt x="236" y="5"/>
                  </a:lnTo>
                  <a:lnTo>
                    <a:pt x="243" y="5"/>
                  </a:lnTo>
                  <a:lnTo>
                    <a:pt x="252" y="5"/>
                  </a:lnTo>
                  <a:lnTo>
                    <a:pt x="262" y="7"/>
                  </a:lnTo>
                  <a:lnTo>
                    <a:pt x="271" y="8"/>
                  </a:lnTo>
                  <a:lnTo>
                    <a:pt x="280" y="11"/>
                  </a:lnTo>
                  <a:lnTo>
                    <a:pt x="289" y="13"/>
                  </a:lnTo>
                  <a:lnTo>
                    <a:pt x="298" y="17"/>
                  </a:lnTo>
                  <a:lnTo>
                    <a:pt x="308" y="20"/>
                  </a:lnTo>
                  <a:lnTo>
                    <a:pt x="316" y="23"/>
                  </a:lnTo>
                  <a:lnTo>
                    <a:pt x="326" y="26"/>
                  </a:lnTo>
                  <a:lnTo>
                    <a:pt x="334" y="30"/>
                  </a:lnTo>
                  <a:lnTo>
                    <a:pt x="343" y="33"/>
                  </a:lnTo>
                  <a:lnTo>
                    <a:pt x="353" y="36"/>
                  </a:lnTo>
                  <a:lnTo>
                    <a:pt x="363" y="38"/>
                  </a:lnTo>
                  <a:lnTo>
                    <a:pt x="372" y="40"/>
                  </a:lnTo>
                  <a:lnTo>
                    <a:pt x="383" y="40"/>
                  </a:lnTo>
                  <a:lnTo>
                    <a:pt x="393" y="41"/>
                  </a:lnTo>
                  <a:lnTo>
                    <a:pt x="404" y="40"/>
                  </a:lnTo>
                  <a:lnTo>
                    <a:pt x="416" y="39"/>
                  </a:lnTo>
                  <a:lnTo>
                    <a:pt x="427" y="38"/>
                  </a:lnTo>
                  <a:lnTo>
                    <a:pt x="438" y="35"/>
                  </a:lnTo>
                  <a:lnTo>
                    <a:pt x="449" y="32"/>
                  </a:lnTo>
                  <a:lnTo>
                    <a:pt x="461" y="29"/>
                  </a:lnTo>
                  <a:lnTo>
                    <a:pt x="472" y="25"/>
                  </a:lnTo>
                  <a:lnTo>
                    <a:pt x="483" y="22"/>
                  </a:lnTo>
                  <a:lnTo>
                    <a:pt x="493" y="18"/>
                  </a:lnTo>
                  <a:lnTo>
                    <a:pt x="504" y="15"/>
                  </a:lnTo>
                  <a:lnTo>
                    <a:pt x="514" y="12"/>
                  </a:lnTo>
                  <a:lnTo>
                    <a:pt x="523" y="9"/>
                  </a:lnTo>
                  <a:lnTo>
                    <a:pt x="532" y="7"/>
                  </a:lnTo>
                  <a:lnTo>
                    <a:pt x="541" y="5"/>
                  </a:lnTo>
                  <a:lnTo>
                    <a:pt x="549" y="4"/>
                  </a:lnTo>
                  <a:lnTo>
                    <a:pt x="556" y="4"/>
                  </a:lnTo>
                  <a:lnTo>
                    <a:pt x="557" y="4"/>
                  </a:lnTo>
                  <a:lnTo>
                    <a:pt x="558" y="4"/>
                  </a:lnTo>
                  <a:lnTo>
                    <a:pt x="560" y="4"/>
                  </a:lnTo>
                  <a:lnTo>
                    <a:pt x="569" y="5"/>
                  </a:lnTo>
                  <a:lnTo>
                    <a:pt x="579" y="5"/>
                  </a:lnTo>
                  <a:lnTo>
                    <a:pt x="588" y="8"/>
                  </a:lnTo>
                  <a:lnTo>
                    <a:pt x="597" y="10"/>
                  </a:lnTo>
                  <a:lnTo>
                    <a:pt x="606" y="12"/>
                  </a:lnTo>
                  <a:lnTo>
                    <a:pt x="615" y="16"/>
                  </a:lnTo>
                  <a:lnTo>
                    <a:pt x="624" y="19"/>
                  </a:lnTo>
                  <a:lnTo>
                    <a:pt x="632" y="22"/>
                  </a:lnTo>
                  <a:lnTo>
                    <a:pt x="641" y="26"/>
                  </a:lnTo>
                  <a:lnTo>
                    <a:pt x="650" y="29"/>
                  </a:lnTo>
                  <a:lnTo>
                    <a:pt x="659" y="33"/>
                  </a:lnTo>
                  <a:lnTo>
                    <a:pt x="669" y="35"/>
                  </a:lnTo>
                  <a:lnTo>
                    <a:pt x="678" y="38"/>
                  </a:lnTo>
                  <a:lnTo>
                    <a:pt x="688" y="40"/>
                  </a:lnTo>
                  <a:lnTo>
                    <a:pt x="698" y="40"/>
                  </a:lnTo>
                  <a:lnTo>
                    <a:pt x="709" y="41"/>
                  </a:lnTo>
                  <a:lnTo>
                    <a:pt x="720" y="40"/>
                  </a:lnTo>
                  <a:lnTo>
                    <a:pt x="731" y="39"/>
                  </a:lnTo>
                  <a:lnTo>
                    <a:pt x="742" y="38"/>
                  </a:lnTo>
                  <a:lnTo>
                    <a:pt x="754" y="35"/>
                  </a:lnTo>
                  <a:lnTo>
                    <a:pt x="765" y="32"/>
                  </a:lnTo>
                  <a:lnTo>
                    <a:pt x="777" y="29"/>
                  </a:lnTo>
                  <a:lnTo>
                    <a:pt x="788" y="25"/>
                  </a:lnTo>
                  <a:lnTo>
                    <a:pt x="799" y="22"/>
                  </a:lnTo>
                  <a:lnTo>
                    <a:pt x="810" y="19"/>
                  </a:lnTo>
                  <a:lnTo>
                    <a:pt x="821" y="15"/>
                  </a:lnTo>
                  <a:lnTo>
                    <a:pt x="831" y="12"/>
                  </a:lnTo>
                  <a:lnTo>
                    <a:pt x="840" y="9"/>
                  </a:lnTo>
                  <a:lnTo>
                    <a:pt x="849" y="7"/>
                  </a:lnTo>
                  <a:lnTo>
                    <a:pt x="858" y="5"/>
                  </a:lnTo>
                  <a:lnTo>
                    <a:pt x="866" y="4"/>
                  </a:lnTo>
                  <a:lnTo>
                    <a:pt x="873" y="3"/>
                  </a:lnTo>
                  <a:lnTo>
                    <a:pt x="883" y="4"/>
                  </a:lnTo>
                  <a:lnTo>
                    <a:pt x="892" y="4"/>
                  </a:lnTo>
                  <a:lnTo>
                    <a:pt x="901" y="7"/>
                  </a:lnTo>
                  <a:lnTo>
                    <a:pt x="910" y="9"/>
                  </a:lnTo>
                  <a:lnTo>
                    <a:pt x="920" y="11"/>
                  </a:lnTo>
                  <a:lnTo>
                    <a:pt x="928" y="15"/>
                  </a:lnTo>
                  <a:lnTo>
                    <a:pt x="937" y="18"/>
                  </a:lnTo>
                  <a:lnTo>
                    <a:pt x="946" y="21"/>
                  </a:lnTo>
                  <a:lnTo>
                    <a:pt x="955" y="25"/>
                  </a:lnTo>
                  <a:lnTo>
                    <a:pt x="964" y="28"/>
                  </a:lnTo>
                  <a:lnTo>
                    <a:pt x="973" y="32"/>
                  </a:lnTo>
                  <a:lnTo>
                    <a:pt x="983" y="34"/>
                  </a:lnTo>
                  <a:lnTo>
                    <a:pt x="992" y="36"/>
                  </a:lnTo>
                  <a:lnTo>
                    <a:pt x="1002" y="39"/>
                  </a:lnTo>
                  <a:lnTo>
                    <a:pt x="1012" y="39"/>
                  </a:lnTo>
                  <a:lnTo>
                    <a:pt x="1023" y="40"/>
                  </a:lnTo>
                  <a:lnTo>
                    <a:pt x="1034" y="39"/>
                  </a:lnTo>
                  <a:lnTo>
                    <a:pt x="1046" y="38"/>
                  </a:lnTo>
                  <a:lnTo>
                    <a:pt x="1057" y="36"/>
                  </a:lnTo>
                  <a:lnTo>
                    <a:pt x="1068" y="34"/>
                  </a:lnTo>
                  <a:lnTo>
                    <a:pt x="1080" y="31"/>
                  </a:lnTo>
                  <a:lnTo>
                    <a:pt x="1091" y="27"/>
                  </a:lnTo>
                  <a:lnTo>
                    <a:pt x="1102" y="25"/>
                  </a:lnTo>
                  <a:lnTo>
                    <a:pt x="1113" y="21"/>
                  </a:lnTo>
                  <a:lnTo>
                    <a:pt x="1124" y="18"/>
                  </a:lnTo>
                  <a:lnTo>
                    <a:pt x="1134" y="14"/>
                  </a:lnTo>
                  <a:lnTo>
                    <a:pt x="1145" y="11"/>
                  </a:lnTo>
                  <a:lnTo>
                    <a:pt x="1154" y="8"/>
                  </a:lnTo>
                  <a:lnTo>
                    <a:pt x="1163" y="6"/>
                  </a:lnTo>
                  <a:lnTo>
                    <a:pt x="1172" y="4"/>
                  </a:lnTo>
                  <a:lnTo>
                    <a:pt x="1180" y="3"/>
                  </a:lnTo>
                  <a:lnTo>
                    <a:pt x="1187" y="3"/>
                  </a:lnTo>
                  <a:lnTo>
                    <a:pt x="1197" y="3"/>
                  </a:lnTo>
                  <a:lnTo>
                    <a:pt x="1206" y="4"/>
                  </a:lnTo>
                  <a:lnTo>
                    <a:pt x="1216" y="6"/>
                  </a:lnTo>
                  <a:lnTo>
                    <a:pt x="1225" y="8"/>
                  </a:lnTo>
                  <a:lnTo>
                    <a:pt x="1234" y="11"/>
                  </a:lnTo>
                  <a:lnTo>
                    <a:pt x="1243" y="14"/>
                  </a:lnTo>
                  <a:lnTo>
                    <a:pt x="1252" y="18"/>
                  </a:lnTo>
                  <a:lnTo>
                    <a:pt x="1261" y="21"/>
                  </a:lnTo>
                  <a:lnTo>
                    <a:pt x="1270" y="25"/>
                  </a:lnTo>
                  <a:lnTo>
                    <a:pt x="1279" y="28"/>
                  </a:lnTo>
                  <a:lnTo>
                    <a:pt x="1289" y="31"/>
                  </a:lnTo>
                  <a:lnTo>
                    <a:pt x="1298" y="34"/>
                  </a:lnTo>
                  <a:lnTo>
                    <a:pt x="1307" y="36"/>
                  </a:lnTo>
                  <a:lnTo>
                    <a:pt x="1318" y="38"/>
                  </a:lnTo>
                  <a:lnTo>
                    <a:pt x="1328" y="39"/>
                  </a:lnTo>
                  <a:lnTo>
                    <a:pt x="1339" y="39"/>
                  </a:lnTo>
                  <a:lnTo>
                    <a:pt x="1349" y="39"/>
                  </a:lnTo>
                  <a:lnTo>
                    <a:pt x="1361" y="38"/>
                  </a:lnTo>
                  <a:lnTo>
                    <a:pt x="1372" y="35"/>
                  </a:lnTo>
                  <a:lnTo>
                    <a:pt x="1383" y="33"/>
                  </a:lnTo>
                  <a:lnTo>
                    <a:pt x="1394" y="30"/>
                  </a:lnTo>
                  <a:lnTo>
                    <a:pt x="1406" y="26"/>
                  </a:lnTo>
                  <a:lnTo>
                    <a:pt x="1417" y="23"/>
                  </a:lnTo>
                  <a:lnTo>
                    <a:pt x="1428" y="19"/>
                  </a:lnTo>
                  <a:lnTo>
                    <a:pt x="1439" y="16"/>
                  </a:lnTo>
                  <a:lnTo>
                    <a:pt x="1448" y="12"/>
                  </a:lnTo>
                  <a:lnTo>
                    <a:pt x="1459" y="9"/>
                  </a:lnTo>
                  <a:lnTo>
                    <a:pt x="1468" y="7"/>
                  </a:lnTo>
                  <a:lnTo>
                    <a:pt x="1477" y="4"/>
                  </a:lnTo>
                  <a:lnTo>
                    <a:pt x="1485" y="3"/>
                  </a:lnTo>
                  <a:lnTo>
                    <a:pt x="1493" y="2"/>
                  </a:lnTo>
                  <a:lnTo>
                    <a:pt x="1501" y="2"/>
                  </a:lnTo>
                  <a:lnTo>
                    <a:pt x="1503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514" y="3"/>
                  </a:lnTo>
                  <a:lnTo>
                    <a:pt x="1524" y="3"/>
                  </a:lnTo>
                  <a:lnTo>
                    <a:pt x="1533" y="5"/>
                  </a:lnTo>
                  <a:lnTo>
                    <a:pt x="1542" y="8"/>
                  </a:lnTo>
                  <a:lnTo>
                    <a:pt x="1551" y="10"/>
                  </a:lnTo>
                  <a:lnTo>
                    <a:pt x="1559" y="13"/>
                  </a:lnTo>
                  <a:lnTo>
                    <a:pt x="1569" y="17"/>
                  </a:lnTo>
                  <a:lnTo>
                    <a:pt x="1577" y="20"/>
                  </a:lnTo>
                  <a:lnTo>
                    <a:pt x="1586" y="23"/>
                  </a:lnTo>
                  <a:lnTo>
                    <a:pt x="1596" y="27"/>
                  </a:lnTo>
                  <a:lnTo>
                    <a:pt x="1604" y="31"/>
                  </a:lnTo>
                  <a:lnTo>
                    <a:pt x="1614" y="33"/>
                  </a:lnTo>
                  <a:lnTo>
                    <a:pt x="1623" y="35"/>
                  </a:lnTo>
                  <a:lnTo>
                    <a:pt x="1633" y="38"/>
                  </a:lnTo>
                  <a:lnTo>
                    <a:pt x="1643" y="38"/>
                  </a:lnTo>
                  <a:lnTo>
                    <a:pt x="1654" y="39"/>
                  </a:lnTo>
                  <a:lnTo>
                    <a:pt x="1661" y="39"/>
                  </a:lnTo>
                  <a:lnTo>
                    <a:pt x="1669" y="38"/>
                  </a:lnTo>
                  <a:lnTo>
                    <a:pt x="1677" y="37"/>
                  </a:lnTo>
                  <a:lnTo>
                    <a:pt x="1684" y="36"/>
                  </a:lnTo>
                  <a:lnTo>
                    <a:pt x="1692" y="34"/>
                  </a:lnTo>
                  <a:lnTo>
                    <a:pt x="1700" y="32"/>
                  </a:lnTo>
                  <a:lnTo>
                    <a:pt x="1708" y="31"/>
                  </a:lnTo>
                  <a:lnTo>
                    <a:pt x="1716" y="28"/>
                  </a:lnTo>
                  <a:lnTo>
                    <a:pt x="1724" y="26"/>
                  </a:lnTo>
                  <a:lnTo>
                    <a:pt x="1732" y="23"/>
                  </a:lnTo>
                  <a:lnTo>
                    <a:pt x="1739" y="21"/>
                  </a:lnTo>
                  <a:lnTo>
                    <a:pt x="1747" y="19"/>
                  </a:lnTo>
                  <a:lnTo>
                    <a:pt x="1755" y="17"/>
                  </a:lnTo>
                  <a:lnTo>
                    <a:pt x="1762" y="14"/>
                  </a:lnTo>
                  <a:lnTo>
                    <a:pt x="1768" y="12"/>
                  </a:lnTo>
                  <a:lnTo>
                    <a:pt x="1776" y="9"/>
                  </a:lnTo>
                  <a:lnTo>
                    <a:pt x="1782" y="8"/>
                  </a:lnTo>
                  <a:lnTo>
                    <a:pt x="1788" y="6"/>
                  </a:lnTo>
                  <a:lnTo>
                    <a:pt x="1794" y="5"/>
                  </a:lnTo>
                  <a:lnTo>
                    <a:pt x="1799" y="4"/>
                  </a:lnTo>
                  <a:lnTo>
                    <a:pt x="1804" y="3"/>
                  </a:lnTo>
                  <a:lnTo>
                    <a:pt x="1809" y="2"/>
                  </a:lnTo>
                  <a:lnTo>
                    <a:pt x="1814" y="1"/>
                  </a:lnTo>
                  <a:lnTo>
                    <a:pt x="1818" y="1"/>
                  </a:lnTo>
                  <a:lnTo>
                    <a:pt x="1828" y="2"/>
                  </a:lnTo>
                  <a:lnTo>
                    <a:pt x="1837" y="3"/>
                  </a:lnTo>
                  <a:lnTo>
                    <a:pt x="1846" y="5"/>
                  </a:lnTo>
                  <a:lnTo>
                    <a:pt x="1855" y="7"/>
                  </a:lnTo>
                  <a:lnTo>
                    <a:pt x="1865" y="10"/>
                  </a:lnTo>
                  <a:lnTo>
                    <a:pt x="1874" y="13"/>
                  </a:lnTo>
                  <a:lnTo>
                    <a:pt x="1883" y="17"/>
                  </a:lnTo>
                  <a:lnTo>
                    <a:pt x="1891" y="20"/>
                  </a:lnTo>
                  <a:lnTo>
                    <a:pt x="1901" y="23"/>
                  </a:lnTo>
                  <a:lnTo>
                    <a:pt x="1910" y="27"/>
                  </a:lnTo>
                  <a:lnTo>
                    <a:pt x="1919" y="30"/>
                  </a:lnTo>
                  <a:lnTo>
                    <a:pt x="1928" y="33"/>
                  </a:lnTo>
                  <a:lnTo>
                    <a:pt x="1939" y="35"/>
                  </a:lnTo>
                  <a:lnTo>
                    <a:pt x="1948" y="37"/>
                  </a:lnTo>
                  <a:lnTo>
                    <a:pt x="1958" y="38"/>
                  </a:lnTo>
                  <a:lnTo>
                    <a:pt x="1969" y="38"/>
                  </a:lnTo>
                  <a:lnTo>
                    <a:pt x="1980" y="38"/>
                  </a:lnTo>
                  <a:lnTo>
                    <a:pt x="1991" y="36"/>
                  </a:lnTo>
                  <a:lnTo>
                    <a:pt x="2002" y="35"/>
                  </a:lnTo>
                  <a:lnTo>
                    <a:pt x="2012" y="32"/>
                  </a:lnTo>
                  <a:lnTo>
                    <a:pt x="2023" y="29"/>
                  </a:lnTo>
                  <a:lnTo>
                    <a:pt x="2034" y="26"/>
                  </a:lnTo>
                  <a:lnTo>
                    <a:pt x="2045" y="23"/>
                  </a:lnTo>
                  <a:lnTo>
                    <a:pt x="2056" y="19"/>
                  </a:lnTo>
                  <a:lnTo>
                    <a:pt x="2066" y="16"/>
                  </a:lnTo>
                  <a:lnTo>
                    <a:pt x="2076" y="12"/>
                  </a:lnTo>
                  <a:lnTo>
                    <a:pt x="2086" y="9"/>
                  </a:lnTo>
                  <a:lnTo>
                    <a:pt x="2095" y="7"/>
                  </a:lnTo>
                  <a:lnTo>
                    <a:pt x="2104" y="4"/>
                  </a:lnTo>
                  <a:lnTo>
                    <a:pt x="2113" y="3"/>
                  </a:lnTo>
                  <a:lnTo>
                    <a:pt x="2121" y="1"/>
                  </a:lnTo>
                  <a:lnTo>
                    <a:pt x="2128" y="1"/>
                  </a:lnTo>
                  <a:lnTo>
                    <a:pt x="2138" y="1"/>
                  </a:lnTo>
                  <a:lnTo>
                    <a:pt x="2147" y="2"/>
                  </a:lnTo>
                  <a:lnTo>
                    <a:pt x="2156" y="4"/>
                  </a:lnTo>
                  <a:lnTo>
                    <a:pt x="2166" y="7"/>
                  </a:lnTo>
                  <a:lnTo>
                    <a:pt x="2174" y="9"/>
                  </a:lnTo>
                  <a:lnTo>
                    <a:pt x="2183" y="12"/>
                  </a:lnTo>
                  <a:lnTo>
                    <a:pt x="2193" y="16"/>
                  </a:lnTo>
                  <a:lnTo>
                    <a:pt x="2201" y="19"/>
                  </a:lnTo>
                  <a:lnTo>
                    <a:pt x="2210" y="22"/>
                  </a:lnTo>
                  <a:lnTo>
                    <a:pt x="2219" y="26"/>
                  </a:lnTo>
                  <a:lnTo>
                    <a:pt x="2229" y="29"/>
                  </a:lnTo>
                  <a:lnTo>
                    <a:pt x="2238" y="32"/>
                  </a:lnTo>
                  <a:lnTo>
                    <a:pt x="2247" y="34"/>
                  </a:lnTo>
                  <a:lnTo>
                    <a:pt x="2258" y="36"/>
                  </a:lnTo>
                  <a:lnTo>
                    <a:pt x="2268" y="37"/>
                  </a:lnTo>
                  <a:lnTo>
                    <a:pt x="2279" y="38"/>
                  </a:lnTo>
                  <a:lnTo>
                    <a:pt x="2290" y="37"/>
                  </a:lnTo>
                  <a:lnTo>
                    <a:pt x="2302" y="36"/>
                  </a:lnTo>
                  <a:lnTo>
                    <a:pt x="2315" y="34"/>
                  </a:lnTo>
                  <a:lnTo>
                    <a:pt x="2328" y="31"/>
                  </a:lnTo>
                  <a:lnTo>
                    <a:pt x="2340" y="27"/>
                  </a:lnTo>
                  <a:lnTo>
                    <a:pt x="2352" y="23"/>
                  </a:lnTo>
                  <a:lnTo>
                    <a:pt x="2365" y="19"/>
                  </a:lnTo>
                  <a:lnTo>
                    <a:pt x="2376" y="16"/>
                  </a:lnTo>
                  <a:lnTo>
                    <a:pt x="2386" y="13"/>
                  </a:lnTo>
                  <a:lnTo>
                    <a:pt x="2395" y="10"/>
                  </a:lnTo>
                  <a:lnTo>
                    <a:pt x="2405" y="7"/>
                  </a:lnTo>
                  <a:lnTo>
                    <a:pt x="2413" y="5"/>
                  </a:lnTo>
                  <a:lnTo>
                    <a:pt x="2421" y="3"/>
                  </a:lnTo>
                  <a:lnTo>
                    <a:pt x="2429" y="1"/>
                  </a:lnTo>
                  <a:lnTo>
                    <a:pt x="2437" y="1"/>
                  </a:lnTo>
                  <a:lnTo>
                    <a:pt x="2443" y="0"/>
                  </a:lnTo>
                  <a:lnTo>
                    <a:pt x="2442" y="19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032" name="Picture 26" descr="j0186615"/>
          <p:cNvPicPr>
            <a:picLocks noChangeAspect="1" noChangeArrowheads="1" noCrop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8" descr="Logo_IDSD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75" y="147638"/>
            <a:ext cx="1108075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ransition spd="med">
    <p:split orient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4781550"/>
            <a:ext cx="7192963" cy="1263650"/>
          </a:xfrm>
        </p:spPr>
        <p:txBody>
          <a:bodyPr/>
          <a:lstStyle/>
          <a:p>
            <a:pPr algn="r" eaLnBrk="1" hangingPunct="1">
              <a:defRPr/>
            </a:pPr>
            <a:r>
              <a:rPr lang="uk-UA" sz="1600" i="1" dirty="0" err="1" smtClean="0">
                <a:solidFill>
                  <a:srgbClr val="0070C0"/>
                </a:solidFill>
                <a:ea typeface="ＭＳ Ｐゴシック" charset="-128"/>
              </a:rPr>
              <a:t>Лібанова</a:t>
            </a: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 Е.М., </a:t>
            </a:r>
            <a:r>
              <a:rPr lang="uk-UA" sz="1600" i="1" dirty="0" err="1" smtClean="0">
                <a:solidFill>
                  <a:srgbClr val="0070C0"/>
                </a:solidFill>
                <a:ea typeface="ＭＳ Ｐゴシック" charset="-128"/>
              </a:rPr>
              <a:t>акакдемік</a:t>
            </a: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 НАН України</a:t>
            </a:r>
          </a:p>
          <a:p>
            <a:pPr algn="r" eaLnBrk="1" hangingPunct="1">
              <a:defRPr/>
            </a:pPr>
            <a:r>
              <a:rPr lang="ru-RU" sz="1600" i="1" dirty="0" smtClean="0">
                <a:solidFill>
                  <a:srgbClr val="0070C0"/>
                </a:solidFill>
                <a:ea typeface="ＭＳ Ｐゴシック" charset="-128"/>
              </a:rPr>
              <a:t>д</a:t>
            </a:r>
            <a:r>
              <a:rPr lang="uk-UA" sz="1600" i="1" dirty="0" err="1" smtClean="0">
                <a:solidFill>
                  <a:srgbClr val="0070C0"/>
                </a:solidFill>
                <a:ea typeface="ＭＳ Ｐゴシック" charset="-128"/>
              </a:rPr>
              <a:t>ир-р</a:t>
            </a: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 Інституту демографії</a:t>
            </a:r>
          </a:p>
          <a:p>
            <a:pPr algn="r" eaLnBrk="1" hangingPunct="1">
              <a:defRPr/>
            </a:pP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та соціальних досліджень</a:t>
            </a:r>
          </a:p>
          <a:p>
            <a:pPr algn="r" eaLnBrk="1" hangingPunct="1">
              <a:defRPr/>
            </a:pP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імені М.В.</a:t>
            </a:r>
            <a:r>
              <a:rPr lang="uk-UA" sz="1600" i="1" dirty="0" err="1" smtClean="0">
                <a:solidFill>
                  <a:srgbClr val="0070C0"/>
                </a:solidFill>
                <a:ea typeface="ＭＳ Ｐゴシック" charset="-128"/>
              </a:rPr>
              <a:t>Птухи</a:t>
            </a:r>
            <a:r>
              <a:rPr lang="uk-UA" sz="1600" i="1" dirty="0" smtClean="0">
                <a:solidFill>
                  <a:srgbClr val="0070C0"/>
                </a:solidFill>
                <a:ea typeface="ＭＳ Ｐゴシック" charset="-128"/>
              </a:rPr>
              <a:t> НАН України</a:t>
            </a:r>
            <a:endParaRPr lang="ru-RU" sz="1600" i="1" dirty="0" smtClean="0">
              <a:solidFill>
                <a:srgbClr val="0070C0"/>
              </a:solidFill>
              <a:ea typeface="ＭＳ Ｐゴシック" charset="-128"/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066800" y="0"/>
            <a:ext cx="762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ru-RU" sz="1800"/>
          </a:p>
        </p:txBody>
      </p:sp>
      <p:sp>
        <p:nvSpPr>
          <p:cNvPr id="338949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1187450" y="1700213"/>
            <a:ext cx="7772400" cy="19939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uk-UA" sz="2000" i="1" dirty="0" smtClean="0">
                <a:solidFill>
                  <a:srgbClr val="0070C0"/>
                </a:solidFill>
              </a:rPr>
              <a:t>ВИМУШЕНЕ ПЕРЕСЕЛЕННЯ З ДОНБАСУ:</a:t>
            </a:r>
            <a:br>
              <a:rPr lang="uk-UA" sz="2000" i="1" dirty="0" smtClean="0">
                <a:solidFill>
                  <a:srgbClr val="0070C0"/>
                </a:solidFill>
              </a:rPr>
            </a:br>
            <a:r>
              <a:rPr lang="uk-UA" sz="2000" i="1" dirty="0" smtClean="0">
                <a:solidFill>
                  <a:srgbClr val="0070C0"/>
                </a:solidFill>
              </a:rPr>
              <a:t>МАСШТАБИ ТА ВИКЛИКИ ДЛЯ УКРАЇНИ</a:t>
            </a:r>
            <a:endParaRPr lang="ru-RU" sz="20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57224"/>
            <a:ext cx="6877050" cy="760413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Інформаційне забезпечення </a:t>
            </a:r>
            <a:r>
              <a:rPr lang="en-US" sz="2000" dirty="0" smtClean="0">
                <a:solidFill>
                  <a:srgbClr val="0070C0"/>
                </a:solidFill>
              </a:rPr>
              <a:t>- 1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1800" dirty="0"/>
              <a:t>З метою аналізу всіх потреб переселенців та визначення необхідних ресурсів для їх задоволення Урядом ухвалене рішення створити систему реєстрації таких громадян. Для цього </a:t>
            </a:r>
            <a:r>
              <a:rPr lang="uk-UA" sz="1800" dirty="0" smtClean="0"/>
              <a:t>знадобиться </a:t>
            </a:r>
            <a:r>
              <a:rPr lang="uk-UA" sz="1800" dirty="0"/>
              <a:t>фінансова та технічна підтримка міжнародної спільноти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/>
              <a:t>Особливо цінним у цьому контексті для України є досвід Грузії, яка мала аналогічні проблеми в </a:t>
            </a:r>
            <a:r>
              <a:rPr lang="uk-UA" sz="1800" dirty="0" smtClean="0"/>
              <a:t>1990-тих </a:t>
            </a:r>
            <a:r>
              <a:rPr lang="uk-UA" sz="1800" dirty="0"/>
              <a:t>та 2000-них роках.</a:t>
            </a:r>
            <a:endParaRPr lang="ru-RU" sz="1800" dirty="0"/>
          </a:p>
          <a:p>
            <a:pPr marL="0" indent="0">
              <a:buNone/>
            </a:pPr>
            <a:r>
              <a:rPr lang="uk-UA" sz="1800" dirty="0"/>
              <a:t>	Людмила </a:t>
            </a:r>
            <a:r>
              <a:rPr lang="uk-UA" sz="1800" dirty="0" smtClean="0"/>
              <a:t>Денисова</a:t>
            </a:r>
            <a:endParaRPr lang="ru-RU" sz="1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815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1800" dirty="0"/>
              <a:t>2008 року в перші 10 днів після початку збройного протистояння в Південній Осетії </a:t>
            </a:r>
            <a:r>
              <a:rPr lang="uk-UA" sz="1800" dirty="0" smtClean="0"/>
              <a:t>з </a:t>
            </a:r>
            <a:r>
              <a:rPr lang="uk-UA" sz="1800" dirty="0"/>
              <a:t>регіону </a:t>
            </a:r>
            <a:r>
              <a:rPr lang="uk-UA" sz="1800" dirty="0" smtClean="0"/>
              <a:t>виїхали </a:t>
            </a:r>
            <a:r>
              <a:rPr lang="uk-UA" sz="1800" dirty="0"/>
              <a:t>137 </a:t>
            </a:r>
            <a:r>
              <a:rPr lang="uk-UA" sz="1800" dirty="0" err="1"/>
              <a:t>тис.осіб</a:t>
            </a:r>
            <a:endParaRPr lang="uk-UA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Для обліку цих громадян було </a:t>
            </a:r>
            <a:r>
              <a:rPr lang="uk-UA" sz="1800" dirty="0"/>
              <a:t>створено </a:t>
            </a:r>
            <a:r>
              <a:rPr lang="en-US" sz="1800" dirty="0" smtClean="0"/>
              <a:t>online</a:t>
            </a:r>
            <a:r>
              <a:rPr lang="uk-UA" sz="1800" dirty="0" err="1" smtClean="0"/>
              <a:t>-систему</a:t>
            </a:r>
            <a:r>
              <a:rPr lang="uk-UA" sz="1800" dirty="0" smtClean="0"/>
              <a:t> реєстрації, за даними якої здійснювався аналіз </a:t>
            </a:r>
            <a:r>
              <a:rPr lang="uk-UA" sz="1800" dirty="0"/>
              <a:t>їхніх потреб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/>
              <a:t>В результаті вдалося забезпечити облік переселенців, </a:t>
            </a:r>
            <a:r>
              <a:rPr lang="uk-UA" sz="1800" dirty="0" smtClean="0"/>
              <a:t>задовольнити їх першочергові потреби </a:t>
            </a:r>
            <a:r>
              <a:rPr lang="uk-UA" sz="1800" dirty="0"/>
              <a:t>та запобігти можливим зловживанням державною та донорською допомогою</a:t>
            </a:r>
          </a:p>
          <a:p>
            <a:pPr marL="914400" lvl="2" indent="0">
              <a:buNone/>
            </a:pPr>
            <a:r>
              <a:rPr lang="uk-UA" sz="1800" dirty="0"/>
              <a:t>	Георгій </a:t>
            </a:r>
            <a:r>
              <a:rPr lang="uk-UA" sz="1800" dirty="0" err="1"/>
              <a:t>Вашадзе</a:t>
            </a:r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362917411"/>
      </p:ext>
    </p:extLst>
  </p:cSld>
  <p:clrMapOvr>
    <a:masterClrMapping/>
  </p:clrMapOvr>
  <p:transition spd="med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75" y="723900"/>
            <a:ext cx="7391400" cy="495300"/>
          </a:xfrm>
        </p:spPr>
        <p:txBody>
          <a:bodyPr/>
          <a:lstStyle/>
          <a:p>
            <a:pPr algn="l"/>
            <a:r>
              <a:rPr lang="uk-UA" sz="2000" dirty="0">
                <a:solidFill>
                  <a:srgbClr val="0070C0"/>
                </a:solidFill>
              </a:rPr>
              <a:t>Інформаційне </a:t>
            </a:r>
            <a:r>
              <a:rPr lang="uk-UA" sz="2000" dirty="0" smtClean="0">
                <a:solidFill>
                  <a:srgbClr val="0070C0"/>
                </a:solidFill>
              </a:rPr>
              <a:t>забезпечення </a:t>
            </a:r>
            <a:r>
              <a:rPr lang="en-US" sz="2000" dirty="0" smtClean="0">
                <a:solidFill>
                  <a:srgbClr val="0070C0"/>
                </a:solidFill>
              </a:rPr>
              <a:t>- 2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247775"/>
            <a:ext cx="9058275" cy="4878388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q"/>
            </a:pPr>
            <a:r>
              <a:rPr lang="uk-UA" sz="1800" dirty="0"/>
              <a:t>Плани реконструкції Донбасу мають враховувати перспективи наявності там робочої сили. </a:t>
            </a:r>
            <a:endParaRPr lang="en-US" sz="18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1800" dirty="0" smtClean="0"/>
              <a:t>Комплексне </a:t>
            </a:r>
            <a:r>
              <a:rPr lang="uk-UA" sz="1800" dirty="0"/>
              <a:t>опитування вимушених переселенців з метою оцінки їх чисельності та складу і визначення </a:t>
            </a:r>
            <a:r>
              <a:rPr lang="uk-UA" sz="1800" dirty="0" smtClean="0"/>
              <a:t>намірів </a:t>
            </a:r>
            <a:endParaRPr lang="en-US" sz="18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1800" dirty="0" smtClean="0"/>
              <a:t>Офіційна </a:t>
            </a:r>
            <a:r>
              <a:rPr lang="uk-UA" sz="1800" dirty="0"/>
              <a:t>реєстрація </a:t>
            </a:r>
            <a:r>
              <a:rPr lang="uk-UA" sz="1800" dirty="0" smtClean="0">
                <a:latin typeface="Arial"/>
                <a:cs typeface="Arial"/>
              </a:rPr>
              <a:t>→ </a:t>
            </a:r>
            <a:r>
              <a:rPr lang="uk-UA" sz="1800" dirty="0" smtClean="0"/>
              <a:t>тільки ті, хто розраховував </a:t>
            </a:r>
            <a:r>
              <a:rPr lang="uk-UA" sz="1800" dirty="0"/>
              <a:t>на державну </a:t>
            </a:r>
            <a:r>
              <a:rPr lang="uk-UA" sz="1800" dirty="0" smtClean="0"/>
              <a:t>підтримку (пенсіонери, інваліди, </a:t>
            </a:r>
            <a:r>
              <a:rPr lang="uk-UA" sz="1800" dirty="0"/>
              <a:t>сім’ї з маленькими дітьми, багатодітні </a:t>
            </a:r>
            <a:r>
              <a:rPr lang="uk-UA" sz="1800" dirty="0" smtClean="0"/>
              <a:t>сім’ї) </a:t>
            </a:r>
            <a:endParaRPr lang="en-US" sz="18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1800" dirty="0" smtClean="0"/>
              <a:t>Переважна </a:t>
            </a:r>
            <a:r>
              <a:rPr lang="uk-UA" sz="1800" dirty="0"/>
              <a:t>частина </a:t>
            </a:r>
            <a:r>
              <a:rPr lang="uk-UA" sz="1800" dirty="0" smtClean="0"/>
              <a:t>(найбільш </a:t>
            </a:r>
            <a:r>
              <a:rPr lang="uk-UA" sz="1800" dirty="0"/>
              <a:t>активні, креативні і </a:t>
            </a:r>
            <a:r>
              <a:rPr lang="uk-UA" sz="1800" dirty="0" smtClean="0"/>
              <a:t>самодостатні) </a:t>
            </a:r>
            <a:r>
              <a:rPr lang="uk-UA" sz="1800" dirty="0"/>
              <a:t>не </a:t>
            </a:r>
            <a:r>
              <a:rPr lang="uk-UA" sz="1800" dirty="0" smtClean="0"/>
              <a:t>реєструвались </a:t>
            </a:r>
            <a:endParaRPr lang="en-US" sz="18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1800" dirty="0" smtClean="0"/>
              <a:t>Значна частина </a:t>
            </a:r>
            <a:r>
              <a:rPr lang="uk-UA" sz="1800" dirty="0"/>
              <a:t>цієї групи </a:t>
            </a:r>
            <a:r>
              <a:rPr lang="uk-UA" sz="1800" dirty="0" smtClean="0"/>
              <a:t>(принаймні 150 </a:t>
            </a:r>
            <a:r>
              <a:rPr lang="uk-UA" sz="1800" dirty="0" err="1" smtClean="0"/>
              <a:t>тис.осіб</a:t>
            </a:r>
            <a:r>
              <a:rPr lang="uk-UA" sz="1800" dirty="0" smtClean="0"/>
              <a:t>) адаптовані </a:t>
            </a:r>
            <a:r>
              <a:rPr lang="uk-UA" sz="1800" dirty="0"/>
              <a:t>до нових умов </a:t>
            </a:r>
            <a:r>
              <a:rPr lang="uk-UA" sz="1800" dirty="0" smtClean="0"/>
              <a:t>і </a:t>
            </a:r>
            <a:r>
              <a:rPr lang="uk-UA" sz="1800" dirty="0"/>
              <a:t>не збираються </a:t>
            </a:r>
            <a:r>
              <a:rPr lang="uk-UA" sz="1800" dirty="0" smtClean="0"/>
              <a:t>повертатися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Причини – від суто економічних до суто ідеологічних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Донбас втратив вельми тонкий прошарок середнього класу </a:t>
            </a:r>
            <a:endParaRPr lang="en-US" sz="18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1800" dirty="0" smtClean="0"/>
              <a:t>Більшість (350-400 </a:t>
            </a:r>
            <a:r>
              <a:rPr lang="uk-UA" sz="1800" dirty="0" err="1" smtClean="0"/>
              <a:t>тис.осіб</a:t>
            </a:r>
            <a:r>
              <a:rPr lang="uk-UA" sz="1800" dirty="0" smtClean="0"/>
              <a:t>) </a:t>
            </a:r>
            <a:r>
              <a:rPr lang="uk-UA" sz="1800" dirty="0"/>
              <a:t>планують </a:t>
            </a:r>
            <a:r>
              <a:rPr lang="uk-UA" sz="1800" dirty="0" smtClean="0"/>
              <a:t>повернутися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Скільки (в тисячах)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Яка освіта та кваліфікація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Де працюватимуть</a:t>
            </a:r>
            <a:endParaRPr lang="ru-RU" sz="1800" dirty="0"/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Низка спеціальних обстежень (оперативні дані, масштаб, настанови…)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074615656"/>
      </p:ext>
    </p:extLst>
  </p:cSld>
  <p:clrMapOvr>
    <a:masterClrMapping/>
  </p:clrMapOvr>
  <p:transition spd="med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3475" y="695324"/>
            <a:ext cx="6772276" cy="1371601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Інституціональне </a:t>
            </a:r>
            <a:r>
              <a:rPr lang="uk-UA" sz="2000" dirty="0" smtClean="0">
                <a:solidFill>
                  <a:srgbClr val="0070C0"/>
                </a:solidFill>
              </a:rPr>
              <a:t>забезпечення – багато вже зроблено, навіть порівняно із потребами липня, але системності поки що бракує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90799"/>
            <a:ext cx="8229600" cy="35353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Спеціальні муніципальні комісії (державні органи + </a:t>
            </a:r>
            <a:r>
              <a:rPr lang="uk-UA" sz="1800" dirty="0" smtClean="0"/>
              <a:t>волонтерські організації </a:t>
            </a:r>
            <a:r>
              <a:rPr lang="uk-UA" sz="1800" dirty="0" smtClean="0"/>
              <a:t>+ </a:t>
            </a:r>
            <a:r>
              <a:rPr lang="uk-UA" sz="1800" dirty="0" err="1" smtClean="0"/>
              <a:t>організації</a:t>
            </a:r>
            <a:r>
              <a:rPr lang="uk-UA" sz="1800" dirty="0" smtClean="0"/>
              <a:t> </a:t>
            </a:r>
            <a:r>
              <a:rPr lang="uk-UA" sz="1800" dirty="0" smtClean="0"/>
              <a:t>переселенців)</a:t>
            </a:r>
            <a:endParaRPr lang="uk-UA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Переселенці </a:t>
            </a:r>
            <a:r>
              <a:rPr lang="uk-UA" sz="1800" dirty="0" smtClean="0">
                <a:latin typeface="Arial"/>
                <a:cs typeface="Arial"/>
              </a:rPr>
              <a:t>≠ </a:t>
            </a:r>
            <a:r>
              <a:rPr lang="uk-UA" sz="1800" dirty="0" smtClean="0"/>
              <a:t>не утриманці (працездатні мають залучатися </a:t>
            </a:r>
            <a:r>
              <a:rPr lang="uk-UA" sz="1800" dirty="0" smtClean="0"/>
              <a:t>до роботи, як традиційної, так і пов’язаної із облаштуванням життя </a:t>
            </a:r>
            <a:r>
              <a:rPr lang="uk-UA" sz="1800" dirty="0" smtClean="0"/>
              <a:t>переселенців)</a:t>
            </a:r>
            <a:endParaRPr lang="uk-UA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Спеціальні муніципальні фонди (кошти </a:t>
            </a:r>
            <a:r>
              <a:rPr lang="uk-UA" sz="1800" dirty="0"/>
              <a:t>місцевих </a:t>
            </a:r>
            <a:r>
              <a:rPr lang="uk-UA" sz="1800" dirty="0" smtClean="0"/>
              <a:t>бюджетів + </a:t>
            </a:r>
            <a:r>
              <a:rPr lang="uk-UA" sz="1800" dirty="0"/>
              <a:t>благодійні внески </a:t>
            </a:r>
            <a:r>
              <a:rPr lang="uk-UA" sz="1800" dirty="0" smtClean="0"/>
              <a:t>+ </a:t>
            </a:r>
            <a:r>
              <a:rPr lang="uk-UA" sz="1800" dirty="0"/>
              <a:t>кошти міжнародних </a:t>
            </a:r>
            <a:r>
              <a:rPr lang="uk-UA" sz="1800" dirty="0" smtClean="0"/>
              <a:t>організацій) </a:t>
            </a:r>
            <a:r>
              <a:rPr lang="uk-UA" sz="1800" dirty="0"/>
              <a:t>під управлінням </a:t>
            </a:r>
            <a:r>
              <a:rPr lang="uk-UA" sz="1800" dirty="0" smtClean="0"/>
              <a:t>ОМС </a:t>
            </a:r>
            <a:r>
              <a:rPr lang="uk-UA" sz="1800" dirty="0"/>
              <a:t>за стандартами міжнародних фондів та підзвітністю громадянському </a:t>
            </a:r>
            <a:r>
              <a:rPr lang="uk-UA" sz="1800" dirty="0" smtClean="0"/>
              <a:t>суспільству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Тимчасові соціальні служби (волонтери + переселенці) для супроводу тих, </a:t>
            </a:r>
            <a:r>
              <a:rPr lang="uk-UA" sz="1800" dirty="0" smtClean="0"/>
              <a:t>хто на нього потребує (медичний, психологічний, документальний, організаційний тощо</a:t>
            </a:r>
            <a:r>
              <a:rPr lang="uk-UA" sz="1800" dirty="0" smtClean="0"/>
              <a:t>) із офіційним статусом та необхідними коштами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1457282296"/>
      </p:ext>
    </p:extLst>
  </p:cSld>
  <p:clrMapOvr>
    <a:masterClrMapping/>
  </p:clrMapOvr>
  <p:transition spd="med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4425" y="914400"/>
            <a:ext cx="6657975" cy="750888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Перелік основних проблем, що потребують вирішення у </a:t>
            </a:r>
            <a:r>
              <a:rPr lang="uk-UA" sz="2000" dirty="0" err="1" smtClean="0">
                <a:solidFill>
                  <a:srgbClr val="0070C0"/>
                </a:solidFill>
              </a:rPr>
              <a:t>коротко-</a:t>
            </a:r>
            <a:r>
              <a:rPr lang="uk-UA" sz="2000" dirty="0" smtClean="0">
                <a:solidFill>
                  <a:srgbClr val="0070C0"/>
                </a:solidFill>
              </a:rPr>
              <a:t> та середньостроковій перспективі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38350"/>
            <a:ext cx="8229600" cy="40878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Потребують невідкладного розв’язання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800" dirty="0" smtClean="0"/>
              <a:t>переселення у прийнятне житло та підготовка житла для повернення на Донбас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800" dirty="0" smtClean="0"/>
              <a:t>надання допомоги теплим одягом, облаштуванням, меблями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800" dirty="0" smtClean="0"/>
              <a:t>забезпечення </a:t>
            </a:r>
            <a:r>
              <a:rPr lang="uk-UA" sz="1800" dirty="0" smtClean="0"/>
              <a:t>зайнятості в районах тимчасового перебування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1800" dirty="0" err="1"/>
              <a:t>запобігання</a:t>
            </a:r>
            <a:r>
              <a:rPr lang="ru-RU" sz="1800" dirty="0"/>
              <a:t> </a:t>
            </a:r>
            <a:r>
              <a:rPr lang="ru-RU" sz="1800" dirty="0" err="1"/>
              <a:t>спалахам</a:t>
            </a:r>
            <a:r>
              <a:rPr lang="ru-RU" sz="1800" dirty="0"/>
              <a:t> </a:t>
            </a:r>
            <a:r>
              <a:rPr lang="ru-RU" sz="1800" dirty="0" err="1"/>
              <a:t>інфекційних</a:t>
            </a:r>
            <a:r>
              <a:rPr lang="ru-RU" sz="1800" dirty="0"/>
              <a:t> хвороб та </a:t>
            </a:r>
            <a:r>
              <a:rPr lang="ru-RU" sz="1800" dirty="0" err="1"/>
              <a:t>харчових</a:t>
            </a:r>
            <a:r>
              <a:rPr lang="ru-RU" sz="1800" dirty="0"/>
              <a:t> </a:t>
            </a:r>
            <a:r>
              <a:rPr lang="ru-RU" sz="1800" dirty="0" err="1"/>
              <a:t>отруєнь</a:t>
            </a:r>
            <a:r>
              <a:rPr lang="ru-RU" sz="1800" dirty="0"/>
              <a:t> </a:t>
            </a:r>
            <a:r>
              <a:rPr lang="uk-UA" sz="1800" dirty="0" smtClean="0"/>
              <a:t>надання психологічної допомоги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800" dirty="0" smtClean="0"/>
              <a:t>запобігання психосоціальним конфліктам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Мають вирішуватися у середньостроковій перспективі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800" dirty="0" smtClean="0"/>
              <a:t>працевлаштування після повернення на Донбас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800" dirty="0" smtClean="0"/>
              <a:t>компенсація втраченого майна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800" dirty="0" smtClean="0"/>
              <a:t>підготовка конкурентоспроможної робочої сили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800" dirty="0" smtClean="0"/>
              <a:t>відновлення інфраструктури в рамках відродження Донбасу</a:t>
            </a:r>
            <a:r>
              <a:rPr lang="en-US" sz="1800" dirty="0" smtClean="0"/>
              <a:t>                                                                                                      </a:t>
            </a:r>
            <a:r>
              <a:rPr lang="uk-UA" sz="1800" dirty="0" smtClean="0"/>
              <a:t> 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uk-UA" sz="1800" dirty="0" smtClean="0"/>
          </a:p>
          <a:p>
            <a:pPr>
              <a:buFont typeface="Wingdings" panose="05000000000000000000" pitchFamily="2" charset="2"/>
              <a:buChar char="q"/>
            </a:pPr>
            <a:endParaRPr lang="uk-UA" sz="18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8306857"/>
      </p:ext>
    </p:extLst>
  </p:cSld>
  <p:clrMapOvr>
    <a:masterClrMapping/>
  </p:clrMapOvr>
  <p:transition spd="med"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50" y="819150"/>
            <a:ext cx="6743700" cy="1228725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Необхідні 2 різних програми розселення </a:t>
            </a:r>
            <a:r>
              <a:rPr lang="uk-UA" sz="2000" dirty="0" smtClean="0">
                <a:solidFill>
                  <a:srgbClr val="0070C0"/>
                </a:solidFill>
              </a:rPr>
              <a:t>вимушених </a:t>
            </a:r>
            <a:r>
              <a:rPr lang="uk-UA" sz="2000" dirty="0" smtClean="0">
                <a:solidFill>
                  <a:srgbClr val="0070C0"/>
                </a:solidFill>
              </a:rPr>
              <a:t>переселенців: для тих, хто не планує повертатися на Донбас, і для тих, хто цього прагне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76475"/>
            <a:ext cx="4038600" cy="41529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Переселення з місць компактного розташування (таборів, будинків відпочинку тощо) до окремих </a:t>
            </a:r>
            <a:r>
              <a:rPr lang="uk-UA" sz="1800" dirty="0" smtClean="0"/>
              <a:t>квартир/будинків (?!)</a:t>
            </a:r>
            <a:endParaRPr lang="uk-UA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Інвентаризація можливостей прийняття на постійне/довготривале проживання переселенців за окремими районами та поселеннями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Побудова житла для цільових професійних груп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1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352675"/>
            <a:ext cx="4038600" cy="37734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sz="1800" dirty="0"/>
              <a:t>Відновлення військових городків </a:t>
            </a:r>
            <a:r>
              <a:rPr lang="uk-UA" sz="1800" dirty="0" smtClean="0"/>
              <a:t>як осередків тимчасового проживання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Використання житлового фонду монофункціональних міст (на умовах комунальної оренди у приватних власників житла)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Пристосування </a:t>
            </a:r>
            <a:r>
              <a:rPr lang="uk-UA" sz="1800" dirty="0" smtClean="0"/>
              <a:t>існуючих місць компактного проживання до умов осінньо-зимового періоду </a:t>
            </a:r>
            <a:endParaRPr lang="uk-UA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543307"/>
      </p:ext>
    </p:extLst>
  </p:cSld>
  <p:clrMapOvr>
    <a:masterClrMapping/>
  </p:clrMapOvr>
  <p:transition spd="med"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2050" y="600074"/>
            <a:ext cx="6734175" cy="1419226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Медико-соціальні </a:t>
            </a:r>
            <a:r>
              <a:rPr lang="uk-UA" sz="2000" dirty="0" smtClean="0">
                <a:solidFill>
                  <a:srgbClr val="0070C0"/>
                </a:solidFill>
              </a:rPr>
              <a:t>ускладнення загрожують не тільки вимушеним переселенцям, а й всьому населенню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8875"/>
            <a:ext cx="8229600" cy="3697288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uk-UA" sz="1800" dirty="0"/>
              <a:t>Психологічна реабілітація </a:t>
            </a:r>
            <a:r>
              <a:rPr lang="uk-UA" sz="1800" dirty="0" smtClean="0"/>
              <a:t>потрібна </a:t>
            </a:r>
            <a:r>
              <a:rPr lang="uk-UA" sz="1800" dirty="0"/>
              <a:t>широким верствам населення </a:t>
            </a:r>
            <a:r>
              <a:rPr lang="uk-UA" sz="1800" dirty="0" smtClean="0">
                <a:latin typeface="Arial"/>
                <a:cs typeface="Arial"/>
              </a:rPr>
              <a:t>→</a:t>
            </a:r>
            <a:r>
              <a:rPr lang="uk-UA" sz="1800" dirty="0" smtClean="0"/>
              <a:t> запровадження відповідних посад </a:t>
            </a:r>
            <a:r>
              <a:rPr lang="uk-UA" sz="1800" dirty="0"/>
              <a:t>в лікувальних закладах і </a:t>
            </a:r>
            <a:r>
              <a:rPr lang="uk-UA" sz="1800" dirty="0" smtClean="0"/>
              <a:t>забезпечення доступності послуг (має бути враховане і загальне збільшення потреби у медичній допомозі в місцях масового переселення)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1800" dirty="0" smtClean="0"/>
              <a:t>Тривале перебування чисельних груп населення в скупчених умовах за відсутності/руйнації класичної системи вакцинації  </a:t>
            </a:r>
            <a:r>
              <a:rPr lang="uk-UA" sz="1800" dirty="0" smtClean="0">
                <a:latin typeface="Arial"/>
                <a:cs typeface="Arial"/>
              </a:rPr>
              <a:t>→ </a:t>
            </a:r>
            <a:r>
              <a:rPr lang="uk-UA" sz="1800" dirty="0" smtClean="0"/>
              <a:t>епідеміологічні проблеми; вони потребуватимуть вирішення як на територіях тимчасового перебування вимушених переселенців, так і в Донбасі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1800" dirty="0" smtClean="0"/>
              <a:t>Зростання захворюваності та смертності </a:t>
            </a:r>
            <a:r>
              <a:rPr lang="uk-UA" sz="1800" dirty="0" smtClean="0">
                <a:latin typeface="Arial"/>
                <a:cs typeface="Arial"/>
              </a:rPr>
              <a:t>→ зниження </a:t>
            </a:r>
            <a:r>
              <a:rPr lang="uk-UA" sz="1800" dirty="0" smtClean="0"/>
              <a:t>очікуваної тривалості життя та очікуваної тривалості здорового життя, за якими ООН веде моніторинг по всіх країнах </a:t>
            </a:r>
            <a:r>
              <a:rPr lang="uk-UA" sz="1800" dirty="0" smtClean="0">
                <a:latin typeface="Arial"/>
                <a:cs typeface="Arial"/>
              </a:rPr>
              <a:t>→ </a:t>
            </a:r>
            <a:r>
              <a:rPr lang="uk-UA" sz="1800" dirty="0" smtClean="0"/>
              <a:t>виокремлення та елімінування впливу військового конфлікту на Донбасі</a:t>
            </a:r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8126888"/>
      </p:ext>
    </p:extLst>
  </p:cSld>
  <p:clrMapOvr>
    <a:masterClrMapping/>
  </p:clrMapOvr>
  <p:transition spd="med"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2524" y="895350"/>
            <a:ext cx="6667501" cy="1114424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Запобігання напрузі між переселенцями та постійним населенням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81225"/>
            <a:ext cx="8229600" cy="39449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Роз'яснювальна робота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в ЗМІ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в СМ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в місцях скупчення населення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Максимальне залучення переселенців до суспільного життя територій їх тимчасового перебування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Запобігання сприйняттю переселенців виключно як осіб, налаштованих на сепаратизм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Робота з переселенцями, сприяння формуванню відповідних структур громадянського суспільства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562618860"/>
      </p:ext>
    </p:extLst>
  </p:cSld>
  <p:clrMapOvr>
    <a:masterClrMapping/>
  </p:clrMapOvr>
  <p:transition spd="med">
    <p:split orient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900" y="885824"/>
            <a:ext cx="6791325" cy="819151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Проблеми зайнятості переселенців у районах тимчасового перебування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2926" y="2381249"/>
            <a:ext cx="8096250" cy="37449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Професійна підготовка та перепідготовка робочої  сили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Широка участь у громадських роботах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Залучення переселенців – передусім тих, хто має відповідний досвід – до створення малих підприємств; надання певних преференцій (?!)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Залучення переселенців до роботи по облаштуванню життя самих же переселенців на засадах волонтерської та/або оплачуваної зайнятості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Спрощення процедур відкриття закладів надання соціальних послуг, передусім для переселенців, самими переселенцями</a:t>
            </a:r>
          </a:p>
          <a:p>
            <a:pPr marL="457200" lvl="1" indent="0">
              <a:buNone/>
            </a:pPr>
            <a:r>
              <a:rPr lang="en-US" sz="1400" dirty="0" smtClean="0"/>
              <a:t>		</a:t>
            </a:r>
            <a:r>
              <a:rPr lang="en-US" sz="1800" i="1" dirty="0" smtClean="0"/>
              <a:t>Human development for development by development</a:t>
            </a:r>
            <a:endParaRPr lang="uk-UA" sz="1800" i="1" dirty="0" smtClean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778529278"/>
      </p:ext>
    </p:extLst>
  </p:cSld>
  <p:clrMapOvr>
    <a:masterClrMapping/>
  </p:clrMapOvr>
  <p:transition spd="med">
    <p:split orient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900" y="714375"/>
            <a:ext cx="6791325" cy="419100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Вирішення проблем </a:t>
            </a:r>
            <a:r>
              <a:rPr lang="uk-UA" sz="2000" dirty="0" smtClean="0">
                <a:solidFill>
                  <a:srgbClr val="0070C0"/>
                </a:solidFill>
              </a:rPr>
              <a:t>зайнятості </a:t>
            </a:r>
            <a:r>
              <a:rPr lang="uk-UA" sz="2000" dirty="0" smtClean="0">
                <a:solidFill>
                  <a:srgbClr val="0070C0"/>
                </a:solidFill>
              </a:rPr>
              <a:t>після </a:t>
            </a:r>
            <a:r>
              <a:rPr lang="uk-UA" sz="2000" dirty="0" smtClean="0">
                <a:solidFill>
                  <a:srgbClr val="0070C0"/>
                </a:solidFill>
              </a:rPr>
              <a:t>повернення на Донбас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75" y="1276350"/>
            <a:ext cx="8905875" cy="48498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1600" dirty="0" smtClean="0"/>
              <a:t>Зміна економічних пріоритетів розвитку Донбасу </a:t>
            </a:r>
            <a:r>
              <a:rPr lang="uk-UA" sz="1600" dirty="0" smtClean="0">
                <a:latin typeface="Arial"/>
                <a:cs typeface="Arial"/>
              </a:rPr>
              <a:t>→</a:t>
            </a:r>
            <a:r>
              <a:rPr lang="uk-UA" sz="1600" dirty="0" smtClean="0"/>
              <a:t> потреби його економіки в </a:t>
            </a:r>
            <a:r>
              <a:rPr lang="uk-UA" sz="1600" dirty="0" smtClean="0"/>
              <a:t>РС</a:t>
            </a:r>
            <a:endParaRPr lang="uk-UA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600" dirty="0" smtClean="0"/>
              <a:t>посилення загальної невідповідності </a:t>
            </a:r>
            <a:r>
              <a:rPr lang="uk-UA" sz="1600" dirty="0"/>
              <a:t>якості </a:t>
            </a:r>
            <a:r>
              <a:rPr lang="uk-UA" sz="1600" dirty="0" smtClean="0"/>
              <a:t>РС </a:t>
            </a:r>
            <a:r>
              <a:rPr lang="uk-UA" sz="1600" dirty="0"/>
              <a:t>потребам економіки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600" dirty="0" smtClean="0"/>
              <a:t>структурне </a:t>
            </a:r>
            <a:r>
              <a:rPr lang="uk-UA" sz="1600" dirty="0" smtClean="0"/>
              <a:t>безробіття, передусім серед шахтарів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600" dirty="0" smtClean="0"/>
              <a:t>безробіття в монофункціональних містах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600" dirty="0" smtClean="0"/>
              <a:t>Паліативні виплати (грошові і </a:t>
            </a:r>
            <a:r>
              <a:rPr lang="uk-UA" sz="1600" dirty="0" err="1" smtClean="0"/>
              <a:t>негрошові</a:t>
            </a:r>
            <a:r>
              <a:rPr lang="uk-UA" sz="1600" dirty="0" smtClean="0"/>
              <a:t>) тим</a:t>
            </a:r>
            <a:r>
              <a:rPr lang="uk-UA" sz="1600" dirty="0" smtClean="0"/>
              <a:t>, хто не може перекваліфікуватися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600" dirty="0" smtClean="0"/>
              <a:t>разові грошові виплати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600" dirty="0" smtClean="0"/>
              <a:t>ваучери на освіту дітей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600" dirty="0" smtClean="0"/>
              <a:t>земельні ділянки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600" dirty="0" smtClean="0"/>
              <a:t>Професійна підготовка та перепідготовка </a:t>
            </a:r>
            <a:r>
              <a:rPr lang="uk-UA" sz="1600" dirty="0" smtClean="0"/>
              <a:t>РС </a:t>
            </a:r>
            <a:r>
              <a:rPr lang="uk-UA" sz="1600" dirty="0" smtClean="0">
                <a:latin typeface="Arial"/>
                <a:cs typeface="Arial"/>
              </a:rPr>
              <a:t>≡ максимально </a:t>
            </a:r>
            <a:r>
              <a:rPr lang="uk-UA" sz="1600" dirty="0" smtClean="0"/>
              <a:t>швидка переорієнтація сфери </a:t>
            </a:r>
            <a:r>
              <a:rPr lang="uk-UA" sz="1600" dirty="0"/>
              <a:t>професійної освіти на задоволення перспективних (з горизонтом принаймні в 5 років) потреб </a:t>
            </a:r>
            <a:r>
              <a:rPr lang="uk-UA" sz="1600" dirty="0" smtClean="0"/>
              <a:t>економіки + подолання </a:t>
            </a:r>
            <a:r>
              <a:rPr lang="uk-UA" sz="1600" dirty="0" err="1" smtClean="0"/>
              <a:t>вузькомісцевої</a:t>
            </a:r>
            <a:r>
              <a:rPr lang="uk-UA" sz="1600" dirty="0" smtClean="0"/>
              <a:t> орієнтації</a:t>
            </a:r>
            <a:endParaRPr lang="ru-RU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600" dirty="0" smtClean="0"/>
              <a:t>державне замовлення на підготовку/перепідготовку відповідно до прогнозу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600" dirty="0" smtClean="0"/>
              <a:t>державне </a:t>
            </a:r>
            <a:r>
              <a:rPr lang="uk-UA" sz="1600" dirty="0"/>
              <a:t>замовлення на підготовку </a:t>
            </a:r>
            <a:r>
              <a:rPr lang="uk-UA" sz="1600" dirty="0" smtClean="0"/>
              <a:t>поза </a:t>
            </a:r>
            <a:r>
              <a:rPr lang="uk-UA" sz="1600" dirty="0"/>
              <a:t>межами </a:t>
            </a:r>
            <a:r>
              <a:rPr lang="uk-UA" sz="1600" dirty="0" smtClean="0"/>
              <a:t>Донбасу</a:t>
            </a:r>
            <a:endParaRPr lang="ru-RU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600" dirty="0" smtClean="0"/>
              <a:t>підготовка/стажування </a:t>
            </a:r>
            <a:r>
              <a:rPr lang="uk-UA" sz="1600" dirty="0"/>
              <a:t>1000 найкращих студентів </a:t>
            </a:r>
            <a:r>
              <a:rPr lang="uk-UA" sz="1600" dirty="0" smtClean="0"/>
              <a:t>(</a:t>
            </a:r>
            <a:r>
              <a:rPr lang="uk-UA" sz="1600" dirty="0"/>
              <a:t>2-3 курси) зі знанням іноземної мови у провідних європейських ВНЗ (Польща, Чехія, Словаччина, Велика Британія, Німеччина, Франція, Голландія, Швеція, Фінляндія, Норвегія);</a:t>
            </a:r>
            <a:endParaRPr lang="ru-RU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uk-UA" sz="1600" dirty="0" smtClean="0"/>
              <a:t>направлення </a:t>
            </a:r>
            <a:r>
              <a:rPr lang="uk-UA" sz="1600" dirty="0"/>
              <a:t>кращих 400-500 випускників шкіл </a:t>
            </a:r>
            <a:r>
              <a:rPr lang="uk-UA" sz="1600" dirty="0" smtClean="0"/>
              <a:t>на </a:t>
            </a:r>
            <a:r>
              <a:rPr lang="uk-UA" sz="1600" dirty="0"/>
              <a:t>навчання до країн ЄС </a:t>
            </a:r>
            <a:endParaRPr lang="ru-RU" sz="1600" dirty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0250119"/>
      </p:ext>
    </p:extLst>
  </p:cSld>
  <p:clrMapOvr>
    <a:masterClrMapping/>
  </p:clrMapOvr>
  <p:transition spd="med">
    <p:split orient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100" y="942974"/>
            <a:ext cx="6829425" cy="1000125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Доступність </a:t>
            </a:r>
            <a:r>
              <a:rPr lang="uk-UA" sz="2000" dirty="0" smtClean="0">
                <a:solidFill>
                  <a:srgbClr val="0070C0"/>
                </a:solidFill>
              </a:rPr>
              <a:t>освітніх </a:t>
            </a:r>
            <a:r>
              <a:rPr lang="uk-UA" sz="2000" dirty="0" smtClean="0">
                <a:solidFill>
                  <a:srgbClr val="0070C0"/>
                </a:solidFill>
              </a:rPr>
              <a:t>послуг:</a:t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smtClean="0">
                <a:solidFill>
                  <a:srgbClr val="0070C0"/>
                </a:solidFill>
              </a:rPr>
              <a:t>кількісні та якісні характеристики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57475"/>
            <a:ext cx="8229600" cy="34686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Переповненість дитячих дошкільних закладів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Переповненість класів у школах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Мова викладання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Невідповідність </a:t>
            </a:r>
            <a:r>
              <a:rPr lang="uk-UA" sz="1800" dirty="0" smtClean="0"/>
              <a:t>програм підготовки в різних навчальних закладах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В школах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У ВНЗ – академічна різниця сягає 25 предметів</a:t>
            </a:r>
            <a:r>
              <a:rPr lang="uk-UA" sz="1400" dirty="0" smtClean="0"/>
              <a:t>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521143010"/>
      </p:ext>
    </p:extLst>
  </p:cSld>
  <p:clrMapOvr>
    <a:masterClrMapping/>
  </p:clrMapOvr>
  <p:transition spd="med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7675" y="2295524"/>
            <a:ext cx="8229600" cy="1323976"/>
          </a:xfrm>
        </p:spPr>
        <p:txBody>
          <a:bodyPr/>
          <a:lstStyle/>
          <a:p>
            <a:r>
              <a:rPr lang="uk-UA" sz="2800" i="1" dirty="0" smtClean="0">
                <a:solidFill>
                  <a:srgbClr val="0070C0"/>
                </a:solidFill>
              </a:rPr>
              <a:t>Масштаби переселення:</a:t>
            </a:r>
            <a:br>
              <a:rPr lang="uk-UA" sz="2800" i="1" dirty="0" smtClean="0">
                <a:solidFill>
                  <a:srgbClr val="0070C0"/>
                </a:solidFill>
              </a:rPr>
            </a:br>
            <a:r>
              <a:rPr lang="uk-UA" sz="2800" i="1" dirty="0" smtClean="0">
                <a:solidFill>
                  <a:srgbClr val="0070C0"/>
                </a:solidFill>
              </a:rPr>
              <a:t>скільки, хто, куди</a:t>
            </a:r>
            <a:endParaRPr lang="ru-RU" sz="28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945223"/>
      </p:ext>
    </p:extLst>
  </p:cSld>
  <p:clrMapOvr>
    <a:masterClrMapping/>
  </p:clrMapOvr>
  <p:transition spd="med">
    <p:split orient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325" y="800100"/>
            <a:ext cx="6819900" cy="1028700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Компенсація втраченого </a:t>
            </a:r>
            <a:r>
              <a:rPr lang="uk-UA" sz="2000" dirty="0" smtClean="0">
                <a:solidFill>
                  <a:srgbClr val="0070C0"/>
                </a:solidFill>
              </a:rPr>
              <a:t>майна має відповідати принципам соціальної справедливості та економічним можливостям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28825"/>
            <a:ext cx="8229600" cy="4097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Юридичне визначення суспільних зобов’язань щодо </a:t>
            </a:r>
            <a:r>
              <a:rPr lang="uk-UA" sz="1800" dirty="0" smtClean="0"/>
              <a:t>компенсацій на принципах соціальної справедливості </a:t>
            </a:r>
            <a:endParaRPr lang="uk-UA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Визначення перспектив встановлення відповідальності конкретних винуватців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Коригування житлової політики України </a:t>
            </a:r>
            <a:r>
              <a:rPr lang="uk-UA" sz="1800" dirty="0" smtClean="0"/>
              <a:t>(перенесення </a:t>
            </a:r>
            <a:r>
              <a:rPr lang="uk-UA" sz="1800" dirty="0" smtClean="0"/>
              <a:t>акцентів із забезпечення всіх власним житлом на надання всім бажаючим можливостей орендувати житло / користуватися тимчасовим </a:t>
            </a:r>
            <a:r>
              <a:rPr lang="uk-UA" sz="1800" dirty="0" smtClean="0"/>
              <a:t>житлом)</a:t>
            </a:r>
            <a:endParaRPr lang="uk-UA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Розвиток житла, що не підлягає приватизації – соціального (комунального), тимчасового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941113102"/>
      </p:ext>
    </p:extLst>
  </p:cSld>
  <p:clrMapOvr>
    <a:masterClrMapping/>
  </p:clrMapOvr>
  <p:transition spd="med">
    <p:split orient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2050" y="1047749"/>
            <a:ext cx="6724650" cy="1152525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Переселенці до </a:t>
            </a:r>
            <a:r>
              <a:rPr lang="uk-UA" sz="2000" dirty="0" smtClean="0">
                <a:solidFill>
                  <a:srgbClr val="0070C0"/>
                </a:solidFill>
              </a:rPr>
              <a:t>РФ:</a:t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smtClean="0">
                <a:solidFill>
                  <a:srgbClr val="0070C0"/>
                </a:solidFill>
              </a:rPr>
              <a:t>п</a:t>
            </a:r>
            <a:r>
              <a:rPr lang="uk-UA" sz="2000" dirty="0" smtClean="0">
                <a:solidFill>
                  <a:srgbClr val="0070C0"/>
                </a:solidFill>
              </a:rPr>
              <a:t>ринаймні </a:t>
            </a:r>
            <a:r>
              <a:rPr lang="uk-UA" sz="2000" dirty="0">
                <a:solidFill>
                  <a:srgbClr val="0070C0"/>
                </a:solidFill>
              </a:rPr>
              <a:t>до відмови від українського громадянства їх слід сприймати як співвітчизників</a:t>
            </a:r>
            <a:r>
              <a:rPr lang="uk-UA" sz="2400" dirty="0">
                <a:solidFill>
                  <a:srgbClr val="0099CC"/>
                </a:solidFill>
              </a:rPr>
              <a:t/>
            </a:r>
            <a:br>
              <a:rPr lang="uk-UA" sz="2400" dirty="0">
                <a:solidFill>
                  <a:srgbClr val="0099CC"/>
                </a:solidFill>
              </a:rPr>
            </a:br>
            <a:endParaRPr lang="ru-RU" sz="2400" dirty="0">
              <a:solidFill>
                <a:srgbClr val="0099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2024" y="2562225"/>
            <a:ext cx="7048501" cy="35639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Забезпечення спілкування </a:t>
            </a:r>
            <a:r>
              <a:rPr lang="uk-UA" sz="1800" dirty="0" smtClean="0"/>
              <a:t>з представниками української </a:t>
            </a:r>
            <a:r>
              <a:rPr lang="uk-UA" sz="1800" dirty="0" smtClean="0"/>
              <a:t>держави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/>
              <a:t>Доступність інформації про Україну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Підтримання ментального зв'язку із батьківщиною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Заохочення повернення </a:t>
            </a:r>
            <a:r>
              <a:rPr lang="uk-UA" sz="1800" dirty="0" smtClean="0"/>
              <a:t>в Україну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205592932"/>
      </p:ext>
    </p:extLst>
  </p:cSld>
  <p:clrMapOvr>
    <a:masterClrMapping/>
  </p:clrMapOvr>
  <p:transition spd="med">
    <p:split orient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90725"/>
            <a:ext cx="8229600" cy="1981199"/>
          </a:xfrm>
        </p:spPr>
        <p:txBody>
          <a:bodyPr/>
          <a:lstStyle/>
          <a:p>
            <a:r>
              <a:rPr lang="uk-UA" sz="2400" i="1" dirty="0" smtClean="0">
                <a:solidFill>
                  <a:srgbClr val="0070C0"/>
                </a:solidFill>
              </a:rPr>
              <a:t>Що має зробити Національна академія наук</a:t>
            </a:r>
            <a:endParaRPr lang="ru-RU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651156"/>
      </p:ext>
    </p:extLst>
  </p:cSld>
  <p:clrMapOvr>
    <a:masterClrMapping/>
  </p:clrMapOvr>
  <p:transition spd="med">
    <p:split orient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69741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Проведення досліджень етнічного та мовно-культурного складу населення на територіях Донецької, Луганської, Херсонської, Одеської, Ростовської областей та Краснодарського краю у різних періодах їх розвитку; виокремлення соціально-економічного та політичного чинників зрушень, що відбулися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Широке оприлюднення отриманих результатів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/>
              <a:t>Запровадження </a:t>
            </a:r>
            <a:r>
              <a:rPr lang="uk-UA" sz="1800" dirty="0" smtClean="0"/>
              <a:t>моніторингу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становище вимушених переселенців та їхні психологічні настрої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 smtClean="0"/>
              <a:t>соціально-економічна </a:t>
            </a:r>
            <a:r>
              <a:rPr lang="uk-UA" sz="1800" dirty="0"/>
              <a:t>та </a:t>
            </a:r>
            <a:r>
              <a:rPr lang="uk-UA" sz="1800" dirty="0" err="1" smtClean="0"/>
              <a:t>соціо-психологічна</a:t>
            </a:r>
            <a:r>
              <a:rPr lang="uk-UA" sz="1800" dirty="0" smtClean="0"/>
              <a:t> ситуація </a:t>
            </a:r>
            <a:r>
              <a:rPr lang="uk-UA" sz="1800" dirty="0"/>
              <a:t>на сході та півдні України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Систематичне представлення до владних структур аналізу результатів моніторингів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Підготовка пропозицій щодо політики підтримки переселенців, зокрема шляхом змін у законодавстві (включення переселенців до категорії громадян із посиленими гарантіями у сприянні працевлаштуванню) 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714352683"/>
      </p:ext>
    </p:extLst>
  </p:cSld>
  <p:clrMapOvr>
    <a:masterClrMapping/>
  </p:clrMapOvr>
  <p:transition spd="med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2050" y="847724"/>
            <a:ext cx="6667500" cy="2200275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Масштаби вимушеного </a:t>
            </a:r>
            <a:r>
              <a:rPr lang="uk-UA" sz="2000" dirty="0" smtClean="0">
                <a:solidFill>
                  <a:srgbClr val="0070C0"/>
                </a:solidFill>
              </a:rPr>
              <a:t>переселення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uk-UA" sz="2000" dirty="0" smtClean="0">
                <a:solidFill>
                  <a:srgbClr val="0070C0"/>
                </a:solidFill>
              </a:rPr>
              <a:t>визначають потужні виклики для України: в окремих регіонах частка зареєстрованих переселенців сягає 5% населення, а їх загальна сукупність з урахуванням тих, хто не реєструвався, – 10%;</a:t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smtClean="0">
                <a:solidFill>
                  <a:srgbClr val="0070C0"/>
                </a:solidFill>
              </a:rPr>
              <a:t>в Грузії масштаби переселення (2008) становили 0,3% населення, в Україні (2014) – 0,9.</a:t>
            </a:r>
            <a:r>
              <a:rPr lang="uk-UA" sz="2000" dirty="0" smtClean="0">
                <a:solidFill>
                  <a:srgbClr val="0070C0"/>
                </a:solidFill>
              </a:rPr>
              <a:t/>
            </a:r>
            <a:br>
              <a:rPr lang="uk-UA" sz="2000" dirty="0" smtClean="0">
                <a:solidFill>
                  <a:srgbClr val="0070C0"/>
                </a:solidFill>
              </a:rPr>
            </a:b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0" y="3114675"/>
            <a:ext cx="8753475" cy="36575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За оцінками, понад </a:t>
            </a:r>
            <a:r>
              <a:rPr lang="uk-UA" sz="1800" dirty="0" smtClean="0"/>
              <a:t>800 </a:t>
            </a:r>
            <a:r>
              <a:rPr lang="uk-UA" sz="1800" dirty="0" err="1" smtClean="0"/>
              <a:t>тис.мешканців</a:t>
            </a:r>
            <a:r>
              <a:rPr lang="uk-UA" sz="1800" dirty="0" smtClean="0"/>
              <a:t>  Донецької та Луганської областей вимушено змінили місце проживання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За </a:t>
            </a:r>
            <a:r>
              <a:rPr lang="uk-UA" sz="1800" dirty="0" smtClean="0"/>
              <a:t>офіційними даними Міжвідомчого координаційного центру, станом на </a:t>
            </a:r>
            <a:r>
              <a:rPr lang="en-US" sz="1800" dirty="0" smtClean="0"/>
              <a:t>06.10</a:t>
            </a:r>
            <a:r>
              <a:rPr lang="uk-UA" sz="1800" dirty="0" smtClean="0"/>
              <a:t>.2014 </a:t>
            </a:r>
            <a:r>
              <a:rPr lang="uk-UA" sz="1800" dirty="0" smtClean="0"/>
              <a:t>масштаби переселення, включаючи переселення в межах Донбасу, становить </a:t>
            </a:r>
            <a:r>
              <a:rPr lang="uk-UA" sz="1800" dirty="0" smtClean="0"/>
              <a:t>3</a:t>
            </a:r>
            <a:r>
              <a:rPr lang="en-US" sz="1800" dirty="0" smtClean="0"/>
              <a:t>69</a:t>
            </a:r>
            <a:r>
              <a:rPr lang="uk-UA" sz="1800" dirty="0" smtClean="0"/>
              <a:t> </a:t>
            </a:r>
            <a:r>
              <a:rPr lang="uk-UA" sz="1800" dirty="0" err="1" smtClean="0"/>
              <a:t>тис.осіб</a:t>
            </a:r>
            <a:r>
              <a:rPr lang="uk-UA" sz="1800" dirty="0" smtClean="0"/>
              <a:t>; 32% з них – діти, а 20% - інваліди та особи похилого віку</a:t>
            </a:r>
            <a:endParaRPr lang="uk-UA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Найбільше переселенців сконцентровано в </a:t>
            </a:r>
            <a:r>
              <a:rPr lang="uk-UA" sz="1800" dirty="0"/>
              <a:t>Харківській (89 </a:t>
            </a:r>
            <a:r>
              <a:rPr lang="uk-UA" sz="1800" dirty="0" err="1"/>
              <a:t>тис.осіб</a:t>
            </a:r>
            <a:r>
              <a:rPr lang="uk-UA" sz="1800" dirty="0" smtClean="0"/>
              <a:t>) та Донецькій (55 тис) областях, в Києві (34 тис.), Запорізькій (29 тис.), </a:t>
            </a:r>
            <a:r>
              <a:rPr lang="uk-UA" sz="1800" dirty="0"/>
              <a:t>Луганській </a:t>
            </a:r>
            <a:r>
              <a:rPr lang="uk-UA" sz="1800" dirty="0" smtClean="0"/>
              <a:t>та Дніпропетровській (по 28 тис.) і Одеській (15 тис.) областях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Є свідчення, що</a:t>
            </a:r>
            <a:r>
              <a:rPr lang="ru-RU" sz="1800" dirty="0" smtClean="0"/>
              <a:t> </a:t>
            </a:r>
            <a:r>
              <a:rPr lang="ru-RU" sz="1800" dirty="0" err="1" smtClean="0"/>
              <a:t>реверсні</a:t>
            </a:r>
            <a:r>
              <a:rPr lang="ru-RU" sz="1800" dirty="0" smtClean="0"/>
              <a:t> потоки </a:t>
            </a:r>
            <a:r>
              <a:rPr lang="uk-UA" sz="1800" dirty="0" smtClean="0"/>
              <a:t>сягають 40 </a:t>
            </a:r>
            <a:r>
              <a:rPr lang="uk-UA" sz="1800" dirty="0" err="1" smtClean="0"/>
              <a:t>тис.осіб</a:t>
            </a:r>
            <a:r>
              <a:rPr lang="uk-UA" sz="1800" dirty="0" smtClean="0"/>
              <a:t>, передусім повертаються люди з Києва (23 </a:t>
            </a:r>
            <a:r>
              <a:rPr lang="uk-UA" sz="1800" dirty="0"/>
              <a:t>тис</a:t>
            </a:r>
            <a:r>
              <a:rPr lang="uk-UA" sz="1800" dirty="0" smtClean="0"/>
              <a:t>. осіб). Повернення фіксується </a:t>
            </a:r>
            <a:r>
              <a:rPr lang="uk-UA" sz="1800" dirty="0"/>
              <a:t>з </a:t>
            </a:r>
            <a:r>
              <a:rPr lang="uk-UA" sz="1800" dirty="0" smtClean="0"/>
              <a:t>усіх областей.</a:t>
            </a:r>
            <a:endParaRPr lang="ru-RU" sz="1800" dirty="0"/>
          </a:p>
          <a:p>
            <a:pPr>
              <a:buFont typeface="Wingdings" panose="05000000000000000000" pitchFamily="2" charset="2"/>
              <a:buChar char="q"/>
            </a:pPr>
            <a:endParaRPr lang="uk-UA" sz="2000" dirty="0" smtClean="0"/>
          </a:p>
          <a:p>
            <a:pPr>
              <a:buFont typeface="Wingdings" panose="05000000000000000000" pitchFamily="2" charset="2"/>
              <a:buChar char="q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70449556"/>
      </p:ext>
    </p:extLst>
  </p:cSld>
  <p:clrMapOvr>
    <a:masterClrMapping/>
  </p:clrMapOvr>
  <p:transition spd="med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161924" y="1285875"/>
            <a:ext cx="8210551" cy="5212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856857"/>
      </p:ext>
    </p:extLst>
  </p:cSld>
  <p:clrMapOvr>
    <a:masterClrMapping/>
  </p:clrMapOvr>
  <p:transition spd="med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8224" y="647700"/>
            <a:ext cx="6915151" cy="914400"/>
          </a:xfrm>
        </p:spPr>
        <p:txBody>
          <a:bodyPr/>
          <a:lstStyle/>
          <a:p>
            <a:pPr algn="l"/>
            <a:r>
              <a:rPr lang="uk-UA" sz="2000" dirty="0">
                <a:solidFill>
                  <a:srgbClr val="0070C0"/>
                </a:solidFill>
              </a:rPr>
              <a:t>Наміри переселенців щодо майбутнього місця проживання. Чи вдасться їх реалізувати?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62125"/>
            <a:ext cx="9144000" cy="436403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dirty="0"/>
              <a:t>Більшість людей, з якими вдалось поспілкуватися довше, планують повернутися на Схід, і навіть кримчани сподіваються на те, що Крим буде українським. Проте в окупований Крим вони не поспішають повертатися</a:t>
            </a:r>
            <a:br>
              <a:rPr lang="uk-UA" sz="1800" dirty="0"/>
            </a:br>
            <a:r>
              <a:rPr lang="uk-UA" sz="1800" dirty="0"/>
              <a:t>		Максим Буткевич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dirty="0"/>
              <a:t>Люди в першу чергу хочуть повернутися додому. Навіть під час евакуації громадяни просять не вивозити їх за межі Донецької області, щоб знаходитися якомога ближче до дому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1800" dirty="0"/>
              <a:t>		Римма </a:t>
            </a:r>
            <a:r>
              <a:rPr lang="uk-UA" sz="1800" dirty="0" err="1"/>
              <a:t>Філь</a:t>
            </a:r>
            <a:endParaRPr lang="uk-UA" sz="1800" dirty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dirty="0"/>
              <a:t>І дійсно, 57% опитаних переселенців планують повернутися до рідних домівок. Але за наявності житла і роботи, постачання електроенергії та води, припинення бойових дій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1800" dirty="0"/>
              <a:t>                        	Обстеження КМІС та </a:t>
            </a:r>
            <a:r>
              <a:rPr lang="uk-UA" sz="1800" dirty="0" err="1"/>
              <a:t>Research</a:t>
            </a:r>
            <a:r>
              <a:rPr lang="uk-UA" sz="1800" dirty="0"/>
              <a:t> &amp; </a:t>
            </a:r>
            <a:r>
              <a:rPr lang="uk-UA" sz="1800" dirty="0" err="1" smtClean="0"/>
              <a:t>Branding</a:t>
            </a:r>
            <a:r>
              <a:rPr lang="uk-UA" sz="1800" dirty="0" smtClean="0"/>
              <a:t> </a:t>
            </a:r>
            <a:r>
              <a:rPr lang="uk-UA" sz="1800" dirty="0" err="1" smtClean="0"/>
              <a:t>Group</a:t>
            </a:r>
            <a:r>
              <a:rPr lang="uk-UA" sz="1800" dirty="0" smtClean="0"/>
              <a:t> у серпні 2014</a:t>
            </a:r>
            <a:endParaRPr lang="ru-RU" sz="1800" dirty="0"/>
          </a:p>
          <a:p>
            <a:pPr marL="0" indent="0">
              <a:buNone/>
            </a:pPr>
            <a:r>
              <a:rPr lang="uk-UA" sz="1800" dirty="0" smtClean="0"/>
              <a:t>		</a:t>
            </a:r>
          </a:p>
          <a:p>
            <a:pPr marL="0" indent="0">
              <a:buNone/>
            </a:pPr>
            <a:r>
              <a:rPr lang="uk-UA" sz="1800" dirty="0"/>
              <a:t>	</a:t>
            </a:r>
            <a:r>
              <a:rPr lang="uk-UA" sz="1800" dirty="0" smtClean="0"/>
              <a:t>		</a:t>
            </a:r>
            <a:r>
              <a:rPr lang="uk-UA" sz="1800" i="1" dirty="0" smtClean="0"/>
              <a:t>Політика </a:t>
            </a:r>
            <a:r>
              <a:rPr lang="uk-UA" sz="1800" i="1" dirty="0"/>
              <a:t>щодо тих, хто прагне повернутися на </a:t>
            </a:r>
            <a:r>
              <a:rPr lang="uk-UA" sz="1800" i="1" dirty="0" smtClean="0"/>
              <a:t>				Донбас</a:t>
            </a:r>
            <a:r>
              <a:rPr lang="uk-UA" sz="1800" i="1" dirty="0"/>
              <a:t>, і тих, хто не хоче цього, має відрізнятися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8258233"/>
      </p:ext>
    </p:extLst>
  </p:cSld>
  <p:clrMapOvr>
    <a:masterClrMapping/>
  </p:clrMapOvr>
  <p:transition spd="med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38350"/>
            <a:ext cx="8229600" cy="1485900"/>
          </a:xfrm>
        </p:spPr>
        <p:txBody>
          <a:bodyPr/>
          <a:lstStyle/>
          <a:p>
            <a:r>
              <a:rPr lang="uk-UA" sz="2800" i="1" dirty="0" smtClean="0">
                <a:solidFill>
                  <a:srgbClr val="0070C0"/>
                </a:solidFill>
              </a:rPr>
              <a:t>Соціально-політичні загрози </a:t>
            </a:r>
            <a:r>
              <a:rPr lang="uk-UA" sz="2800" i="1" dirty="0" smtClean="0">
                <a:solidFill>
                  <a:srgbClr val="0070C0"/>
                </a:solidFill>
              </a:rPr>
              <a:t/>
            </a:r>
            <a:br>
              <a:rPr lang="uk-UA" sz="2800" i="1" dirty="0" smtClean="0">
                <a:solidFill>
                  <a:srgbClr val="0070C0"/>
                </a:solidFill>
              </a:rPr>
            </a:br>
            <a:r>
              <a:rPr lang="uk-UA" sz="2800" i="1" dirty="0" smtClean="0">
                <a:solidFill>
                  <a:srgbClr val="0070C0"/>
                </a:solidFill>
              </a:rPr>
              <a:t>масштабного </a:t>
            </a:r>
            <a:r>
              <a:rPr lang="uk-UA" sz="2800" i="1" dirty="0" smtClean="0">
                <a:solidFill>
                  <a:srgbClr val="0070C0"/>
                </a:solidFill>
              </a:rPr>
              <a:t>вимушеного переселення</a:t>
            </a:r>
            <a:endParaRPr lang="ru-RU" sz="28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214709"/>
      </p:ext>
    </p:extLst>
  </p:cSld>
  <p:clrMapOvr>
    <a:masterClrMapping/>
  </p:clrMapOvr>
  <p:transition spd="med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6325" y="800100"/>
            <a:ext cx="6772276" cy="636588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Основна загроза – поділ населення України на 2 групи: «МИ» і «ВОНИ»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uk-UA" sz="1800" dirty="0" smtClean="0"/>
              <a:t>Напруга на місцевих ринках праці через істотне збільшення пропозиції робочої сили за рахунок вимушених переселенців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1800" dirty="0" smtClean="0"/>
              <a:t>Проблеми із медичним обслуговуванням, зокрема із забезпеченням переселенців безкоштовними ліками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1800" dirty="0" smtClean="0"/>
              <a:t>Проблеми із наданням послуг дошкільної та шкільної освіти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1800" dirty="0" smtClean="0"/>
              <a:t>Проблеми із розміщенням переселенців: літні табори, несвоєчасна оплата послуг санаторно-курортним закладам</a:t>
            </a:r>
            <a:endParaRPr lang="ru-RU" sz="1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1800" dirty="0"/>
              <a:t>Неприязнь з боку мешканців територій переселення через: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/>
              <a:t>преференції, що надаються переселенцям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/>
              <a:t>небажання переселенців обороняти Донбас від навали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uk-UA" sz="1800" dirty="0"/>
              <a:t>не завжди толерантну поведінку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1800" dirty="0" smtClean="0"/>
              <a:t>Політичне </a:t>
            </a:r>
            <a:r>
              <a:rPr lang="uk-UA" sz="1800" dirty="0"/>
              <a:t>замовлення </a:t>
            </a:r>
            <a:r>
              <a:rPr lang="uk-UA" sz="1800" dirty="0" smtClean="0"/>
              <a:t>і відповідне роздмухування об’єктивно існуючих проблем у ЗМІ та </a:t>
            </a:r>
            <a:r>
              <a:rPr lang="uk-UA" sz="1800" dirty="0" smtClean="0"/>
              <a:t>СМ; проблеми передвиборного періоду</a:t>
            </a:r>
            <a:endParaRPr lang="uk-UA" sz="1800" dirty="0"/>
          </a:p>
          <a:p>
            <a:pPr marL="457200" lvl="1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159335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2050" y="657224"/>
            <a:ext cx="6667500" cy="760413"/>
          </a:xfrm>
        </p:spPr>
        <p:txBody>
          <a:bodyPr/>
          <a:lstStyle/>
          <a:p>
            <a:pPr algn="l"/>
            <a:r>
              <a:rPr lang="uk-UA" sz="2000" dirty="0" smtClean="0">
                <a:solidFill>
                  <a:srgbClr val="0070C0"/>
                </a:solidFill>
              </a:rPr>
              <a:t>Психологічні загрози: довготривалість і складність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Постійний стрес, </a:t>
            </a:r>
            <a:r>
              <a:rPr lang="uk-UA" sz="2000" dirty="0"/>
              <a:t>інформаційний </a:t>
            </a:r>
            <a:r>
              <a:rPr lang="uk-UA" sz="2000" dirty="0" smtClean="0"/>
              <a:t>дисонанс, перебільшення значення матеріальних втрат у житті, втрата інстинкту самозбереження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Учасники бойових дій – загроза втраченого покоління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Діти війни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Поширення антиукраїнських настроїв на сході, зокрема несприйняття центральної влади місцевим населенням АТО (головним </a:t>
            </a:r>
            <a:r>
              <a:rPr lang="uk-UA" sz="2000" dirty="0"/>
              <a:t>чином, Донеччини) </a:t>
            </a:r>
            <a:endParaRPr lang="uk-UA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2000" dirty="0" smtClean="0"/>
              <a:t>Укорінення тези схід </a:t>
            </a:r>
            <a:r>
              <a:rPr lang="uk-UA" sz="2000" dirty="0" smtClean="0">
                <a:latin typeface="Arial"/>
                <a:cs typeface="Arial"/>
              </a:rPr>
              <a:t>≠ </a:t>
            </a:r>
            <a:r>
              <a:rPr lang="uk-UA" sz="2000" dirty="0" smtClean="0"/>
              <a:t>захід, формування впевненості в тому, що населення центральних областей некритично сприймає настанови жителів заходу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79048207"/>
      </p:ext>
    </p:extLst>
  </p:cSld>
  <p:clrMapOvr>
    <a:masterClrMapping/>
  </p:clrMapOvr>
  <p:transition spd="med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52674"/>
            <a:ext cx="8229600" cy="1762125"/>
          </a:xfrm>
        </p:spPr>
        <p:txBody>
          <a:bodyPr/>
          <a:lstStyle/>
          <a:p>
            <a:r>
              <a:rPr lang="uk-UA" sz="2800" i="1" dirty="0" smtClean="0">
                <a:solidFill>
                  <a:srgbClr val="0070C0"/>
                </a:solidFill>
              </a:rPr>
              <a:t>Що </a:t>
            </a:r>
            <a:r>
              <a:rPr lang="uk-UA" sz="2800" i="1" dirty="0" smtClean="0">
                <a:solidFill>
                  <a:srgbClr val="0070C0"/>
                </a:solidFill>
              </a:rPr>
              <a:t>робити</a:t>
            </a:r>
            <a:r>
              <a:rPr lang="uk-UA" sz="2800" dirty="0" smtClean="0">
                <a:solidFill>
                  <a:srgbClr val="0070C0"/>
                </a:solidFill>
              </a:rPr>
              <a:t/>
            </a:r>
            <a:br>
              <a:rPr lang="uk-UA" sz="2800" dirty="0" smtClean="0">
                <a:solidFill>
                  <a:srgbClr val="0070C0"/>
                </a:solidFill>
              </a:rPr>
            </a:br>
            <a:r>
              <a:rPr lang="uk-UA" sz="2800" dirty="0">
                <a:solidFill>
                  <a:srgbClr val="0070C0"/>
                </a:solidFill>
              </a:rPr>
              <a:t/>
            </a:r>
            <a:br>
              <a:rPr lang="uk-UA" sz="2800" dirty="0">
                <a:solidFill>
                  <a:srgbClr val="0070C0"/>
                </a:solidFill>
              </a:rPr>
            </a:br>
            <a:r>
              <a:rPr lang="uk-UA" sz="1800" dirty="0" smtClean="0">
                <a:solidFill>
                  <a:srgbClr val="0070C0"/>
                </a:solidFill>
              </a:rPr>
              <a:t>Програма </a:t>
            </a:r>
            <a:r>
              <a:rPr lang="uk-UA" sz="1800" dirty="0" smtClean="0">
                <a:solidFill>
                  <a:srgbClr val="0070C0"/>
                </a:solidFill>
              </a:rPr>
              <a:t>розселення тих, хто не хоче повертатися до Донбасу</a:t>
            </a:r>
            <a:br>
              <a:rPr lang="uk-UA" sz="1800" dirty="0" smtClean="0">
                <a:solidFill>
                  <a:srgbClr val="0070C0"/>
                </a:solidFill>
              </a:rPr>
            </a:br>
            <a:r>
              <a:rPr lang="uk-UA" sz="1800" dirty="0" smtClean="0">
                <a:solidFill>
                  <a:srgbClr val="0070C0"/>
                </a:solidFill>
              </a:rPr>
              <a:t>Програма повернення тих, хто бажає повернутися</a:t>
            </a:r>
            <a:endParaRPr lang="ru-RU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240016"/>
      </p:ext>
    </p:extLst>
  </p:cSld>
  <p:clrMapOvr>
    <a:masterClrMapping/>
  </p:clrMapOvr>
  <p:transition spd="med">
    <p:split orient="vert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9115</TotalTime>
  <Words>1510</Words>
  <Application>Microsoft Office PowerPoint</Application>
  <PresentationFormat>Экран (4:3)</PresentationFormat>
  <Paragraphs>142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Оформление по умолчанию</vt:lpstr>
      <vt:lpstr>ВИМУШЕНЕ ПЕРЕСЕЛЕННЯ З ДОНБАСУ: МАСШТАБИ ТА ВИКЛИКИ ДЛЯ УКРАЇНИ</vt:lpstr>
      <vt:lpstr>Масштаби переселення: скільки, хто, куди</vt:lpstr>
      <vt:lpstr>Масштаби вимушеного переселення визначають потужні виклики для України: в окремих регіонах частка зареєстрованих переселенців сягає 5% населення, а їх загальна сукупність з урахуванням тих, хто не реєструвався, – 10%; в Грузії масштаби переселення (2008) становили 0,3% населення, в Україні (2014) – 0,9. </vt:lpstr>
      <vt:lpstr>Презентация PowerPoint</vt:lpstr>
      <vt:lpstr>Наміри переселенців щодо майбутнього місця проживання. Чи вдасться їх реалізувати?</vt:lpstr>
      <vt:lpstr>Соціально-політичні загрози  масштабного вимушеного переселення</vt:lpstr>
      <vt:lpstr>Основна загроза – поділ населення України на 2 групи: «МИ» і «ВОНИ»</vt:lpstr>
      <vt:lpstr>Психологічні загрози: довготривалість і складність</vt:lpstr>
      <vt:lpstr>Що робити  Програма розселення тих, хто не хоче повертатися до Донбасу Програма повернення тих, хто бажає повернутися</vt:lpstr>
      <vt:lpstr>Інформаційне забезпечення - 1</vt:lpstr>
      <vt:lpstr>Інформаційне забезпечення - 2</vt:lpstr>
      <vt:lpstr>Інституціональне забезпечення – багато вже зроблено, навіть порівняно із потребами липня, але системності поки що бракує</vt:lpstr>
      <vt:lpstr>Перелік основних проблем, що потребують вирішення у коротко- та середньостроковій перспективі</vt:lpstr>
      <vt:lpstr>Необхідні 2 різних програми розселення вимушених переселенців: для тих, хто не планує повертатися на Донбас, і для тих, хто цього прагне</vt:lpstr>
      <vt:lpstr>Медико-соціальні ускладнення загрожують не тільки вимушеним переселенцям, а й всьому населенню</vt:lpstr>
      <vt:lpstr>Запобігання напрузі між переселенцями та постійним населенням</vt:lpstr>
      <vt:lpstr>Проблеми зайнятості переселенців у районах тимчасового перебування</vt:lpstr>
      <vt:lpstr>Вирішення проблем зайнятості після повернення на Донбас</vt:lpstr>
      <vt:lpstr>Доступність освітніх послуг: кількісні та якісні характеристики</vt:lpstr>
      <vt:lpstr>Компенсація втраченого майна має відповідати принципам соціальної справедливості та економічним можливостям</vt:lpstr>
      <vt:lpstr>Переселенці до РФ: принаймні до відмови від українського громадянства їх слід сприймати як співвітчизників </vt:lpstr>
      <vt:lpstr>Що має зробити Національна академія наук</vt:lpstr>
      <vt:lpstr>Презентация PowerPoint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it-1</cp:lastModifiedBy>
  <cp:revision>205</cp:revision>
  <cp:lastPrinted>2014-10-01T09:25:29Z</cp:lastPrinted>
  <dcterms:created xsi:type="dcterms:W3CDTF">2011-11-08T12:25:38Z</dcterms:created>
  <dcterms:modified xsi:type="dcterms:W3CDTF">2014-10-06T13:13:18Z</dcterms:modified>
</cp:coreProperties>
</file>