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2" r:id="rId2"/>
    <p:sldId id="323" r:id="rId3"/>
    <p:sldId id="354" r:id="rId4"/>
    <p:sldId id="326" r:id="rId5"/>
    <p:sldId id="347" r:id="rId6"/>
    <p:sldId id="328" r:id="rId7"/>
    <p:sldId id="348" r:id="rId8"/>
    <p:sldId id="342" r:id="rId9"/>
    <p:sldId id="343" r:id="rId10"/>
    <p:sldId id="318" r:id="rId11"/>
    <p:sldId id="299" r:id="rId12"/>
  </p:sldIdLst>
  <p:sldSz cx="9144000" cy="6858000" type="screen4x3"/>
  <p:notesSz cx="6858000" cy="9947275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Юрий Подвысоцкий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0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3" autoAdjust="0"/>
    <p:restoredTop sz="97063" autoAdjust="0"/>
  </p:normalViewPr>
  <p:slideViewPr>
    <p:cSldViewPr>
      <p:cViewPr>
        <p:scale>
          <a:sx n="80" d="100"/>
          <a:sy n="80" d="100"/>
        </p:scale>
        <p:origin x="-93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321" cy="497047"/>
          </a:xfrm>
          <a:prstGeom prst="rect">
            <a:avLst/>
          </a:prstGeom>
        </p:spPr>
        <p:txBody>
          <a:bodyPr vert="horz" lIns="91400" tIns="45700" rIns="91400" bIns="4570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5081" y="0"/>
            <a:ext cx="2971321" cy="497047"/>
          </a:xfrm>
          <a:prstGeom prst="rect">
            <a:avLst/>
          </a:prstGeom>
        </p:spPr>
        <p:txBody>
          <a:bodyPr vert="horz" lIns="91400" tIns="45700" rIns="91400" bIns="4570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D458B4B-3CEB-4DE2-8D67-ECE868808455}" type="datetimeFigureOut">
              <a:rPr lang="uk-UA"/>
              <a:pPr>
                <a:defRPr/>
              </a:pPr>
              <a:t>07.10.2014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0" tIns="45700" rIns="91400" bIns="4570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321" y="4724321"/>
            <a:ext cx="5487358" cy="4476591"/>
          </a:xfrm>
          <a:prstGeom prst="rect">
            <a:avLst/>
          </a:prstGeom>
        </p:spPr>
        <p:txBody>
          <a:bodyPr vert="horz" lIns="91400" tIns="45700" rIns="91400" bIns="4570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641"/>
            <a:ext cx="2971321" cy="497047"/>
          </a:xfrm>
          <a:prstGeom prst="rect">
            <a:avLst/>
          </a:prstGeom>
        </p:spPr>
        <p:txBody>
          <a:bodyPr vert="horz" lIns="91400" tIns="45700" rIns="91400" bIns="4570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5081" y="9448641"/>
            <a:ext cx="2971321" cy="497047"/>
          </a:xfrm>
          <a:prstGeom prst="rect">
            <a:avLst/>
          </a:prstGeom>
        </p:spPr>
        <p:txBody>
          <a:bodyPr vert="horz" lIns="91400" tIns="45700" rIns="91400" bIns="4570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59447D9-B16B-40DA-9663-2BD1576A213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28352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4956" indent="-286522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6086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4521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2955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1389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9824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258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6693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D83BB62-58EE-4D44-99C0-E4D3CB00A977}" type="slidenum">
              <a:rPr lang="uk-UA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uk-UA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4956" indent="-286522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6086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4521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2955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1389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9824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258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6693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BE1F19F-0E1C-4E20-9F7F-CF8B93CFF688}" type="slidenum">
              <a:rPr lang="uk-UA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uk-UA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4956" indent="-286522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6086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4521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2955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1389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9824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258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6693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E36CC9A-F42C-46D3-B100-C22BC8039661}" type="slidenum">
              <a:rPr lang="uk-UA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uk-UA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tabLst>
                <a:tab pos="356560" algn="l"/>
              </a:tabLst>
            </a:pPr>
            <a:r>
              <a:rPr lang="uk-UA" altLang="ru-RU" smtClean="0"/>
              <a:t>«Руководящие принц</a:t>
            </a:r>
            <a:r>
              <a:rPr lang="ru-RU" altLang="ru-RU" smtClean="0"/>
              <a:t>ипы по вопросу о перемещении лиц внутри страны</a:t>
            </a:r>
            <a:r>
              <a:rPr lang="uk-UA" altLang="ru-RU" smtClean="0"/>
              <a:t>» </a:t>
            </a:r>
            <a:r>
              <a:rPr lang="en-US" altLang="ru-RU" smtClean="0"/>
              <a:t>http://www.ohchr.org/Documents/Issues/IDPersons/GPRussian.pdf</a:t>
            </a:r>
          </a:p>
          <a:p>
            <a:pPr>
              <a:spcBef>
                <a:spcPct val="0"/>
              </a:spcBef>
              <a:tabLst>
                <a:tab pos="356560" algn="l"/>
              </a:tabLst>
            </a:pPr>
            <a:endParaRPr lang="uk-UA" alt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4956" indent="-286522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6086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4521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2955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1389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9824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258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6693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A05D0A-B341-478A-8A84-BEA817A8687E}" type="slidenum">
              <a:rPr lang="uk-UA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uk-UA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tabLst>
                <a:tab pos="356560" algn="l"/>
              </a:tabLst>
            </a:pPr>
            <a:r>
              <a:rPr lang="uk-UA" altLang="ru-RU" smtClean="0"/>
              <a:t>«Руководящие принц</a:t>
            </a:r>
            <a:r>
              <a:rPr lang="ru-RU" altLang="ru-RU" smtClean="0"/>
              <a:t>ипы по вопросу о перемещении лиц внутри страны</a:t>
            </a:r>
            <a:r>
              <a:rPr lang="uk-UA" altLang="ru-RU" smtClean="0"/>
              <a:t>» </a:t>
            </a:r>
            <a:r>
              <a:rPr lang="en-US" altLang="ru-RU" smtClean="0"/>
              <a:t>http://www.ohchr.org/Documents/Issues/IDPersons/GPRussian.pdf</a:t>
            </a:r>
          </a:p>
          <a:p>
            <a:pPr>
              <a:spcBef>
                <a:spcPct val="0"/>
              </a:spcBef>
              <a:tabLst>
                <a:tab pos="356560" algn="l"/>
              </a:tabLst>
            </a:pPr>
            <a:endParaRPr lang="uk-UA" alt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4956" indent="-286522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6086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4521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2955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1389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9824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258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6693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26D88A6-9AFE-4662-920D-80A9F8FA35FC}" type="slidenum">
              <a:rPr lang="uk-UA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uk-UA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tabLst>
                <a:tab pos="356560" algn="l"/>
              </a:tabLst>
            </a:pPr>
            <a:r>
              <a:rPr lang="uk-UA" altLang="ru-RU" smtClean="0"/>
              <a:t>«Руководящие принц</a:t>
            </a:r>
            <a:r>
              <a:rPr lang="ru-RU" altLang="ru-RU" smtClean="0"/>
              <a:t>ипы по вопросу о перемещении лиц внутри страны</a:t>
            </a:r>
            <a:r>
              <a:rPr lang="uk-UA" altLang="ru-RU" smtClean="0"/>
              <a:t>» </a:t>
            </a:r>
            <a:r>
              <a:rPr lang="en-US" altLang="ru-RU" smtClean="0"/>
              <a:t>http://www.ohchr.org/Documents/Issues/IDPersons/GPRussian.pdf</a:t>
            </a:r>
          </a:p>
          <a:p>
            <a:pPr>
              <a:spcBef>
                <a:spcPct val="0"/>
              </a:spcBef>
              <a:tabLst>
                <a:tab pos="356560" algn="l"/>
              </a:tabLst>
            </a:pPr>
            <a:endParaRPr lang="uk-UA" alt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4956" indent="-286522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6086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4521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2955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1389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9824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258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6693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EBAC71-3EBF-4204-B25D-E043BF21E5E5}" type="slidenum">
              <a:rPr lang="uk-UA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uk-UA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tabLst>
                <a:tab pos="356560" algn="l"/>
              </a:tabLst>
            </a:pPr>
            <a:r>
              <a:rPr lang="uk-UA" altLang="ru-RU" smtClean="0"/>
              <a:t>«Руководящие принц</a:t>
            </a:r>
            <a:r>
              <a:rPr lang="ru-RU" altLang="ru-RU" smtClean="0"/>
              <a:t>ипы по вопросу о перемещении лиц внутри страны</a:t>
            </a:r>
            <a:r>
              <a:rPr lang="uk-UA" altLang="ru-RU" smtClean="0"/>
              <a:t>» </a:t>
            </a:r>
            <a:r>
              <a:rPr lang="en-US" altLang="ru-RU" smtClean="0"/>
              <a:t>http://www.ohchr.org/Documents/Issues/IDPersons/GPRussian.pdf</a:t>
            </a:r>
          </a:p>
          <a:p>
            <a:pPr>
              <a:spcBef>
                <a:spcPct val="0"/>
              </a:spcBef>
              <a:tabLst>
                <a:tab pos="356560" algn="l"/>
              </a:tabLst>
            </a:pPr>
            <a:endParaRPr lang="uk-UA" alt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4956" indent="-286522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6086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4521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2955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1389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9824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258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6693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7F3078-A569-4A03-A049-08653C531944}" type="slidenum">
              <a:rPr lang="uk-UA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uk-UA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tabLst>
                <a:tab pos="356560" algn="l"/>
              </a:tabLst>
            </a:pPr>
            <a:r>
              <a:rPr lang="uk-UA" altLang="ru-RU" smtClean="0"/>
              <a:t>«Руководящие принц</a:t>
            </a:r>
            <a:r>
              <a:rPr lang="ru-RU" altLang="ru-RU" smtClean="0"/>
              <a:t>ипы по вопросу о перемещении лиц внутри страны</a:t>
            </a:r>
            <a:r>
              <a:rPr lang="uk-UA" altLang="ru-RU" smtClean="0"/>
              <a:t>» </a:t>
            </a:r>
            <a:r>
              <a:rPr lang="en-US" altLang="ru-RU" smtClean="0"/>
              <a:t>http://www.ohchr.org/Documents/Issues/IDPersons/GPRussian.pdf</a:t>
            </a:r>
          </a:p>
          <a:p>
            <a:pPr>
              <a:spcBef>
                <a:spcPct val="0"/>
              </a:spcBef>
              <a:tabLst>
                <a:tab pos="356560" algn="l"/>
              </a:tabLst>
            </a:pPr>
            <a:endParaRPr lang="uk-UA" alt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4956" indent="-286522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6086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4521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2955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1389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9824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258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6693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1A8C40-921E-43A2-B128-6CF5F1BA0796}" type="slidenum">
              <a:rPr lang="uk-UA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uk-UA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tabLst>
                <a:tab pos="356560" algn="l"/>
              </a:tabLst>
            </a:pPr>
            <a:r>
              <a:rPr lang="uk-UA" altLang="ru-RU" smtClean="0"/>
              <a:t>«Руководящие принц</a:t>
            </a:r>
            <a:r>
              <a:rPr lang="ru-RU" altLang="ru-RU" smtClean="0"/>
              <a:t>ипы по вопросу о перемещении лиц внутри страны</a:t>
            </a:r>
            <a:r>
              <a:rPr lang="uk-UA" altLang="ru-RU" smtClean="0"/>
              <a:t>» </a:t>
            </a:r>
            <a:r>
              <a:rPr lang="en-US" altLang="ru-RU" smtClean="0"/>
              <a:t>http://www.ohchr.org/Documents/Issues/IDPersons/GPRussian.pdf</a:t>
            </a:r>
          </a:p>
          <a:p>
            <a:pPr>
              <a:spcBef>
                <a:spcPct val="0"/>
              </a:spcBef>
              <a:tabLst>
                <a:tab pos="356560" algn="l"/>
              </a:tabLst>
            </a:pPr>
            <a:endParaRPr lang="uk-UA" alt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4956" indent="-286522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6086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4521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2955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1389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9824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258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6693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32CDD0-88EA-4B65-A4F6-1701C5AD7A19}" type="slidenum">
              <a:rPr lang="uk-UA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uk-UA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tabLst>
                <a:tab pos="356560" algn="l"/>
              </a:tabLst>
            </a:pPr>
            <a:r>
              <a:rPr lang="uk-UA" altLang="ru-RU" smtClean="0"/>
              <a:t>«Руководящие принц</a:t>
            </a:r>
            <a:r>
              <a:rPr lang="ru-RU" altLang="ru-RU" smtClean="0"/>
              <a:t>ипы по вопросу о перемещении лиц внутри страны</a:t>
            </a:r>
            <a:r>
              <a:rPr lang="uk-UA" altLang="ru-RU" smtClean="0"/>
              <a:t>» </a:t>
            </a:r>
            <a:r>
              <a:rPr lang="en-US" altLang="ru-RU" smtClean="0"/>
              <a:t>http://www.ohchr.org/Documents/Issues/IDPersons/GPRussian.pdf</a:t>
            </a:r>
          </a:p>
          <a:p>
            <a:pPr>
              <a:spcBef>
                <a:spcPct val="0"/>
              </a:spcBef>
              <a:tabLst>
                <a:tab pos="356560" algn="l"/>
              </a:tabLst>
            </a:pPr>
            <a:endParaRPr lang="uk-UA" alt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4956" indent="-286522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6086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4521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2955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1389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9824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258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6693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F57248-9FB0-45CA-A481-5A73378F2ECE}" type="slidenum">
              <a:rPr lang="uk-UA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uk-UA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tabLst>
                <a:tab pos="356560" algn="l"/>
              </a:tabLst>
            </a:pPr>
            <a:r>
              <a:rPr lang="uk-UA" altLang="ru-RU" smtClean="0"/>
              <a:t>«Руководящие принц</a:t>
            </a:r>
            <a:r>
              <a:rPr lang="ru-RU" altLang="ru-RU" smtClean="0"/>
              <a:t>ипы по вопросу о перемещении лиц внутри страны</a:t>
            </a:r>
            <a:r>
              <a:rPr lang="uk-UA" altLang="ru-RU" smtClean="0"/>
              <a:t>» </a:t>
            </a:r>
            <a:r>
              <a:rPr lang="en-US" altLang="ru-RU" smtClean="0"/>
              <a:t>http://www.ohchr.org/Documents/Issues/IDPersons/GPRussian.pdf</a:t>
            </a:r>
          </a:p>
          <a:p>
            <a:pPr>
              <a:spcBef>
                <a:spcPct val="0"/>
              </a:spcBef>
              <a:tabLst>
                <a:tab pos="356560" algn="l"/>
              </a:tabLst>
            </a:pPr>
            <a:endParaRPr lang="uk-UA" alt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4956" indent="-286522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6086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4521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2955" indent="-22921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21389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9824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8258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6693" indent="-2292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D470252-100E-4217-B87E-ECA7ADD05C98}" type="slidenum">
              <a:rPr lang="uk-UA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uk-UA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10FDF-14B5-4445-BD2F-38AAAA660478}" type="datetime1">
              <a:rPr lang="uk-UA"/>
              <a:pPr>
                <a:defRPr/>
              </a:pPr>
              <a:t>07.10.2014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91D5-8646-4689-8F65-8ED7C7C79D3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421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7B67C-4619-4B89-9670-5D60B27F58FC}" type="datetime1">
              <a:rPr lang="uk-UA"/>
              <a:pPr>
                <a:defRPr/>
              </a:pPr>
              <a:t>07.10.2014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79C13-A9E2-4F10-A330-69C82030BC0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239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DB77C-F66F-4A0B-ADFC-B0ADB2DC30AB}" type="datetime1">
              <a:rPr lang="uk-UA"/>
              <a:pPr>
                <a:defRPr/>
              </a:pPr>
              <a:t>07.10.2014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502E7-85A0-4664-85F6-EF8289A98A1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306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07F2-1F4E-42A8-87FC-444A34896EDF}" type="datetime1">
              <a:rPr lang="uk-UA"/>
              <a:pPr>
                <a:defRPr/>
              </a:pPr>
              <a:t>07.10.2014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78D92-29D9-4E3E-A395-98BB1696DB6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592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BA2C6-0381-4452-A046-64D3788474FE}" type="datetime1">
              <a:rPr lang="uk-UA"/>
              <a:pPr>
                <a:defRPr/>
              </a:pPr>
              <a:t>07.10.2014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41F18-8C51-48C8-ADD7-93504EA5078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19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875BB-E84E-4A30-B34A-E32EF69D842A}" type="datetime1">
              <a:rPr lang="uk-UA"/>
              <a:pPr>
                <a:defRPr/>
              </a:pPr>
              <a:t>07.10.2014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5299D-E628-44FB-9BCE-64FAB8E78C2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032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64CC-07BD-4D63-ABA6-156FAA496D99}" type="datetime1">
              <a:rPr lang="uk-UA"/>
              <a:pPr>
                <a:defRPr/>
              </a:pPr>
              <a:t>07.10.2014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BE51F-5BBE-48C8-9721-1DE5C92B749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8415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E7718-6623-4546-B555-A5D58F9B7518}" type="datetime1">
              <a:rPr lang="uk-UA"/>
              <a:pPr>
                <a:defRPr/>
              </a:pPr>
              <a:t>07.10.2014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AC7A7-FBA4-4957-A052-29F4C0158F1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177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D7122-A8EE-4F6B-840A-03A11F8E74DF}" type="datetime1">
              <a:rPr lang="uk-UA"/>
              <a:pPr>
                <a:defRPr/>
              </a:pPr>
              <a:t>07.10.2014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90410-2049-4689-BE40-3C286A56851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051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35737-EE21-4926-AD3E-8788FF2CCB7B}" type="datetime1">
              <a:rPr lang="uk-UA"/>
              <a:pPr>
                <a:defRPr/>
              </a:pPr>
              <a:t>07.10.2014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4EE80-EC8A-4597-A364-BD42117045B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016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FF2CF-3A78-459D-BDB9-F9D972034CD1}" type="datetime1">
              <a:rPr lang="uk-UA"/>
              <a:pPr>
                <a:defRPr/>
              </a:pPr>
              <a:t>07.10.2014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A1B74-8E22-4132-86D9-661D975A004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331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uk-UA" altLang="ru-RU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uk-UA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5B053D-289F-4ADC-9D2B-FD6E6FCB9A72}" type="datetime1">
              <a:rPr lang="uk-UA"/>
              <a:pPr>
                <a:defRPr/>
              </a:pPr>
              <a:t>07.10.2014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196B9F-3A53-449F-914A-5C99FC2EE35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3744913" y="2205038"/>
            <a:ext cx="5580062" cy="2447925"/>
          </a:xfrm>
        </p:spPr>
        <p:txBody>
          <a:bodyPr/>
          <a:lstStyle/>
          <a:p>
            <a:r>
              <a:rPr lang="uk-UA" altLang="ru-RU" sz="3000" b="1" dirty="0" smtClean="0">
                <a:solidFill>
                  <a:schemeClr val="bg1"/>
                </a:solidFill>
              </a:rPr>
              <a:t>Півроку проблеми </a:t>
            </a:r>
            <a:br>
              <a:rPr lang="uk-UA" altLang="ru-RU" sz="3000" b="1" dirty="0" smtClean="0">
                <a:solidFill>
                  <a:schemeClr val="bg1"/>
                </a:solidFill>
              </a:rPr>
            </a:br>
            <a:r>
              <a:rPr lang="uk-UA" altLang="ru-RU" sz="3000" b="1" dirty="0" smtClean="0">
                <a:solidFill>
                  <a:schemeClr val="bg1"/>
                </a:solidFill>
              </a:rPr>
              <a:t>вимушених переселенців: </a:t>
            </a:r>
            <a:br>
              <a:rPr lang="uk-UA" altLang="ru-RU" sz="3000" b="1" dirty="0" smtClean="0">
                <a:solidFill>
                  <a:schemeClr val="bg1"/>
                </a:solidFill>
              </a:rPr>
            </a:br>
            <a:r>
              <a:rPr lang="uk-UA" altLang="ru-RU" sz="3000" b="1" dirty="0" smtClean="0">
                <a:solidFill>
                  <a:schemeClr val="bg1"/>
                </a:solidFill>
              </a:rPr>
              <a:t>що вдалося, що </a:t>
            </a:r>
            <a:r>
              <a:rPr lang="uk-UA" altLang="ru-RU" sz="3000" b="1" smtClean="0">
                <a:solidFill>
                  <a:schemeClr val="bg1"/>
                </a:solidFill>
              </a:rPr>
              <a:t>– ні</a:t>
            </a:r>
          </a:p>
        </p:txBody>
      </p:sp>
      <p:sp>
        <p:nvSpPr>
          <p:cNvPr id="143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4825" y="4797425"/>
            <a:ext cx="6351588" cy="13684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uk-UA" altLang="ru-RU" sz="2500" b="1" smtClean="0">
                <a:solidFill>
                  <a:schemeClr val="bg1"/>
                </a:solidFill>
              </a:rPr>
              <a:t>Аналітичний центр </a:t>
            </a:r>
          </a:p>
          <a:p>
            <a:pPr>
              <a:spcBef>
                <a:spcPct val="0"/>
              </a:spcBef>
            </a:pPr>
            <a:r>
              <a:rPr lang="uk-UA" altLang="ru-RU" sz="2500" b="1" smtClean="0">
                <a:solidFill>
                  <a:schemeClr val="bg1"/>
                </a:solidFill>
              </a:rPr>
              <a:t>«Нова Соціальна та Економічна політика»</a:t>
            </a:r>
          </a:p>
          <a:p>
            <a:pPr>
              <a:spcBef>
                <a:spcPct val="0"/>
              </a:spcBef>
            </a:pPr>
            <a:r>
              <a:rPr lang="uk-UA" altLang="ru-RU" sz="2500" b="1" i="1" smtClean="0">
                <a:solidFill>
                  <a:schemeClr val="bg1"/>
                </a:solidFill>
              </a:rPr>
              <a:t>І. Акімова</a:t>
            </a:r>
          </a:p>
          <a:p>
            <a:pPr>
              <a:spcBef>
                <a:spcPct val="0"/>
              </a:spcBef>
            </a:pPr>
            <a:endParaRPr lang="uk-UA" altLang="ru-RU" sz="2500" b="1" smtClean="0">
              <a:solidFill>
                <a:schemeClr val="bg1"/>
              </a:solidFill>
            </a:endParaRPr>
          </a:p>
        </p:txBody>
      </p:sp>
      <p:sp>
        <p:nvSpPr>
          <p:cNvPr id="14340" name="Подзаголовок 2"/>
          <p:cNvSpPr txBox="1">
            <a:spLocks/>
          </p:cNvSpPr>
          <p:nvPr/>
        </p:nvSpPr>
        <p:spPr bwMode="auto">
          <a:xfrm>
            <a:off x="4500563" y="6367463"/>
            <a:ext cx="446405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buFont typeface="Arial" charset="0"/>
              <a:buNone/>
            </a:pPr>
            <a:r>
              <a:rPr lang="ru-RU" altLang="ru-RU" sz="2400" i="1">
                <a:solidFill>
                  <a:schemeClr val="bg1"/>
                </a:solidFill>
              </a:rPr>
              <a:t>«7»</a:t>
            </a:r>
            <a:r>
              <a:rPr lang="uk-UA" altLang="ru-RU" sz="2400" i="1">
                <a:solidFill>
                  <a:schemeClr val="bg1"/>
                </a:solidFill>
              </a:rPr>
              <a:t> жовтня 2014 року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624FC5-BF8C-4BE9-82BB-FF00D6374458}" type="slidenum">
              <a:rPr lang="uk-UA" sz="1400"/>
              <a:pPr>
                <a:defRPr/>
              </a:pPr>
              <a:t>10</a:t>
            </a:fld>
            <a:endParaRPr lang="uk-UA" sz="1400" dirty="0"/>
          </a:p>
        </p:txBody>
      </p:sp>
      <p:sp>
        <p:nvSpPr>
          <p:cNvPr id="36867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686800" cy="922337"/>
          </a:xfrm>
        </p:spPr>
        <p:txBody>
          <a:bodyPr/>
          <a:lstStyle/>
          <a:p>
            <a:pPr marL="2690813" algn="l"/>
            <a:r>
              <a:rPr lang="uk-UA" altLang="ru-RU" sz="2400" b="1" dirty="0">
                <a:solidFill>
                  <a:schemeClr val="bg1"/>
                </a:solidFill>
              </a:rPr>
              <a:t>Що необхідно терміново зробити </a:t>
            </a:r>
            <a:r>
              <a:rPr lang="uk-UA" altLang="ru-RU" sz="2400" b="1" dirty="0" smtClean="0">
                <a:solidFill>
                  <a:schemeClr val="bg1"/>
                </a:solidFill>
              </a:rPr>
              <a:t>(4): …</a:t>
            </a:r>
            <a:r>
              <a:rPr lang="uk-UA" altLang="ru-RU" sz="2400" b="1" dirty="0"/>
              <a:t> </a:t>
            </a:r>
            <a:r>
              <a:rPr lang="uk-UA" altLang="ru-RU" sz="2400" b="1" dirty="0">
                <a:solidFill>
                  <a:schemeClr val="bg1"/>
                </a:solidFill>
              </a:rPr>
              <a:t>Соціально-економічні реформи в країні – ця шлях і до вирішення проблем ВПО</a:t>
            </a:r>
            <a:endParaRPr lang="uk-UA" altLang="ru-RU" sz="2200" b="1" i="1" dirty="0" smtClean="0">
              <a:solidFill>
                <a:schemeClr val="bg1"/>
              </a:solidFill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179388" y="1268413"/>
            <a:ext cx="8785225" cy="55181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5334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9906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2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endParaRPr lang="uk-UA" altLang="ru-RU" sz="2000" dirty="0" smtClean="0"/>
          </a:p>
          <a:p>
            <a:pPr lvl="2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2000" dirty="0" smtClean="0"/>
              <a:t>Розробити </a:t>
            </a:r>
            <a:r>
              <a:rPr lang="uk-UA" altLang="ru-RU" sz="2000" dirty="0"/>
              <a:t>і затвердити План відновлення Донбасу та локальні «</a:t>
            </a:r>
            <a:r>
              <a:rPr lang="en-US" altLang="ru-RU" sz="2000" dirty="0"/>
              <a:t>Easy recovery</a:t>
            </a:r>
            <a:r>
              <a:rPr lang="uk-UA" altLang="ru-RU" sz="2000" dirty="0"/>
              <a:t>»</a:t>
            </a:r>
            <a:r>
              <a:rPr lang="en-US" altLang="ru-RU" sz="2000" dirty="0"/>
              <a:t>-</a:t>
            </a:r>
            <a:r>
              <a:rPr lang="uk-UA" altLang="ru-RU" sz="2000" dirty="0"/>
              <a:t>програми </a:t>
            </a:r>
            <a:r>
              <a:rPr lang="uk-UA" altLang="ru-RU" sz="2000" dirty="0" smtClean="0"/>
              <a:t>– основу для повернення ВПО (робочі місця, соціальна інфраструктура, житло)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endParaRPr lang="uk-UA" altLang="ru-RU" sz="2000" dirty="0" smtClean="0"/>
          </a:p>
          <a:p>
            <a:pPr lvl="2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2000" dirty="0" smtClean="0"/>
              <a:t>Дерегуляція -</a:t>
            </a:r>
            <a:r>
              <a:rPr lang="en-US" altLang="ru-RU" sz="2000" dirty="0" smtClean="0"/>
              <a:t>&gt;</a:t>
            </a:r>
            <a:r>
              <a:rPr lang="uk-UA" altLang="ru-RU" sz="2000" dirty="0" smtClean="0"/>
              <a:t> розвиток МСБ (гнучкий сектор) -</a:t>
            </a:r>
            <a:r>
              <a:rPr lang="en-US" altLang="ru-RU" sz="2000" dirty="0" smtClean="0"/>
              <a:t>&gt;</a:t>
            </a:r>
            <a:r>
              <a:rPr lang="uk-UA" altLang="ru-RU" sz="2000" dirty="0" smtClean="0"/>
              <a:t> нові робочі місця -</a:t>
            </a:r>
            <a:r>
              <a:rPr lang="en-US" altLang="ru-RU" sz="2000" dirty="0" smtClean="0"/>
              <a:t>&gt;</a:t>
            </a:r>
            <a:r>
              <a:rPr lang="uk-UA" altLang="ru-RU" sz="2000" dirty="0" smtClean="0"/>
              <a:t> розв'язання проблеми зайнятості ВПО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endParaRPr lang="uk-UA" altLang="ru-RU" sz="2000" dirty="0" smtClean="0"/>
          </a:p>
          <a:p>
            <a:pPr lvl="2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2000" dirty="0" smtClean="0"/>
              <a:t>Впровадження </a:t>
            </a:r>
            <a:r>
              <a:rPr lang="uk-UA" altLang="ru-RU" sz="2000" dirty="0"/>
              <a:t>нових фінансових механізмів у медицині (перехід на вартість послуги) -</a:t>
            </a:r>
            <a:r>
              <a:rPr lang="en-US" altLang="ru-RU" sz="2000" dirty="0"/>
              <a:t>&gt;</a:t>
            </a:r>
            <a:r>
              <a:rPr lang="uk-UA" altLang="ru-RU" sz="2000" dirty="0"/>
              <a:t>  «гроші ходять за пацієнтом» -</a:t>
            </a:r>
            <a:r>
              <a:rPr lang="en-US" altLang="ru-RU" sz="2000" dirty="0"/>
              <a:t>&gt;</a:t>
            </a:r>
            <a:r>
              <a:rPr lang="uk-UA" altLang="ru-RU" sz="2000" dirty="0"/>
              <a:t> </a:t>
            </a:r>
            <a:r>
              <a:rPr lang="uk-UA" altLang="ru-RU" sz="2000" dirty="0" smtClean="0"/>
              <a:t>гнучкіше і швидше використання бюджетних коштів, у тому числі для потреб ВПО; розвиток системи медичної та психологічної реабілітації для постраждалих в зоні АТО та ВПО</a:t>
            </a:r>
            <a:endParaRPr lang="uk-UA" altLang="ru-RU" sz="2000" dirty="0"/>
          </a:p>
          <a:p>
            <a:pPr lvl="3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endParaRPr lang="uk-UA" altLang="ru-RU" sz="1300" dirty="0"/>
          </a:p>
          <a:p>
            <a:pPr lvl="3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endParaRPr lang="uk-UA" altLang="ru-RU" sz="1300" dirty="0"/>
          </a:p>
          <a:p>
            <a:pPr lvl="3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endParaRPr lang="uk-UA" altLang="ru-RU" sz="1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950" y="1341438"/>
            <a:ext cx="8785225" cy="5516562"/>
          </a:xfrm>
        </p:spPr>
        <p:txBody>
          <a:bodyPr rtlCol="0">
            <a:normAutofit fontScale="62500" lnSpcReduction="20000"/>
          </a:bodyPr>
          <a:lstStyle/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76438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</a:p>
          <a:p>
            <a:pPr marL="1976438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 Київ</a:t>
            </a:r>
            <a:r>
              <a:rPr lang="uk-UA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вул. </a:t>
            </a: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3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рининська</a:t>
            </a:r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5/24</a:t>
            </a:r>
          </a:p>
          <a:p>
            <a:pPr marL="1976438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+</a:t>
            </a:r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044</a:t>
            </a: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364</a:t>
            </a: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  <a:endParaRPr lang="en-US" sz="3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76438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newsep@ukr.net</a:t>
            </a:r>
            <a:endParaRPr lang="uk-UA" sz="3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76438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newsep.com.ua</a:t>
            </a:r>
            <a:endParaRPr lang="uk-UA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D1AF2-4BCB-44AD-BC1A-3A39C61E1F9D}" type="slidenum">
              <a:rPr lang="uk-UA" sz="1400"/>
              <a:pPr>
                <a:defRPr/>
              </a:pPr>
              <a:t>11</a:t>
            </a:fld>
            <a:endParaRPr lang="uk-UA" sz="1400" dirty="0"/>
          </a:p>
        </p:txBody>
      </p:sp>
      <p:sp>
        <p:nvSpPr>
          <p:cNvPr id="38916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507413" cy="922337"/>
          </a:xfrm>
        </p:spPr>
        <p:txBody>
          <a:bodyPr/>
          <a:lstStyle/>
          <a:p>
            <a:pPr marL="2690813" algn="l"/>
            <a:r>
              <a:rPr lang="uk-UA" altLang="ru-RU" sz="2400" b="1" smtClean="0">
                <a:solidFill>
                  <a:schemeClr val="bg1"/>
                </a:solidFill>
              </a:rPr>
              <a:t>Дякуємо за увагу!</a:t>
            </a:r>
            <a:br>
              <a:rPr lang="uk-UA" altLang="ru-RU" sz="2400" b="1" smtClean="0">
                <a:solidFill>
                  <a:schemeClr val="bg1"/>
                </a:solidFill>
              </a:rPr>
            </a:br>
            <a:r>
              <a:rPr lang="uk-UA" altLang="ru-RU" sz="2400" smtClean="0">
                <a:solidFill>
                  <a:schemeClr val="bg1"/>
                </a:solidFill>
              </a:rPr>
              <a:t>АЦ «НоСЕП» запрошує до діалогу щодо шляхів розв’язання проблем</a:t>
            </a:r>
            <a:endParaRPr lang="uk-UA" altLang="ru-RU" sz="2400" i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578850" cy="922337"/>
          </a:xfrm>
        </p:spPr>
        <p:txBody>
          <a:bodyPr/>
          <a:lstStyle/>
          <a:p>
            <a:pPr marL="2690813" algn="l"/>
            <a:r>
              <a:rPr lang="uk-UA" altLang="ru-RU" sz="2400" b="1" smtClean="0">
                <a:solidFill>
                  <a:schemeClr val="bg1"/>
                </a:solidFill>
              </a:rPr>
              <a:t>Кількість ВПО зростає… 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29BAB-639E-43BB-AEA2-1487391F0C32}" type="slidenum">
              <a:rPr lang="uk-UA" sz="1400"/>
              <a:pPr>
                <a:defRPr/>
              </a:pPr>
              <a:t>2</a:t>
            </a:fld>
            <a:endParaRPr lang="uk-UA" sz="14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79388" y="1268413"/>
            <a:ext cx="8785225" cy="55181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5334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8318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500" dirty="0"/>
              <a:t>За динамікою кількості вимушених переселенців (зростання </a:t>
            </a:r>
            <a:r>
              <a:rPr lang="uk-UA" altLang="ru-RU" sz="1500" b="1" dirty="0"/>
              <a:t>у 53 рази з квітня по 1 жовтня</a:t>
            </a:r>
            <a:r>
              <a:rPr lang="uk-UA" altLang="ru-RU" sz="1500" dirty="0"/>
              <a:t>) Україна нині змагається з Сирією та Іраком, де де-факто триває громадянська війна…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500" dirty="0"/>
              <a:t>Нині ВПО вважаються</a:t>
            </a:r>
            <a:r>
              <a:rPr lang="en-US" altLang="ru-RU" sz="1500" dirty="0"/>
              <a:t> </a:t>
            </a:r>
            <a:r>
              <a:rPr lang="ru-RU" altLang="ru-RU" sz="1500" b="1" dirty="0" smtClean="0">
                <a:latin typeface="Arial" charset="0"/>
              </a:rPr>
              <a:t>387</a:t>
            </a:r>
            <a:r>
              <a:rPr lang="en-US" altLang="ru-RU" sz="1500" b="1" dirty="0" smtClean="0"/>
              <a:t> </a:t>
            </a:r>
            <a:r>
              <a:rPr lang="uk-UA" altLang="ru-RU" sz="1500" b="1" dirty="0"/>
              <a:t>тис. осіб</a:t>
            </a:r>
            <a:r>
              <a:rPr lang="uk-UA" altLang="ru-RU" sz="1500" dirty="0"/>
              <a:t>:</a:t>
            </a:r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r>
              <a:rPr lang="en-US" altLang="ru-RU" sz="1400" dirty="0" smtClean="0"/>
              <a:t>18,</a:t>
            </a:r>
            <a:r>
              <a:rPr lang="uk-UA" altLang="ru-RU" sz="1400" dirty="0" smtClean="0"/>
              <a:t>4</a:t>
            </a:r>
            <a:r>
              <a:rPr lang="en-US" altLang="ru-RU" sz="1400" dirty="0" smtClean="0"/>
              <a:t> </a:t>
            </a:r>
            <a:r>
              <a:rPr lang="uk-UA" altLang="ru-RU" sz="1400" dirty="0" smtClean="0"/>
              <a:t>тис</a:t>
            </a:r>
            <a:r>
              <a:rPr lang="uk-UA" altLang="ru-RU" sz="1400" dirty="0"/>
              <a:t>. осіб - з Криму</a:t>
            </a:r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r>
              <a:rPr lang="en-US" altLang="ru-RU" sz="1400" dirty="0" smtClean="0"/>
              <a:t>36</a:t>
            </a:r>
            <a:r>
              <a:rPr lang="uk-UA" altLang="ru-RU" sz="1400" dirty="0" smtClean="0"/>
              <a:t>8</a:t>
            </a:r>
            <a:r>
              <a:rPr lang="en-US" altLang="ru-RU" sz="1400" dirty="0" smtClean="0"/>
              <a:t>,</a:t>
            </a:r>
            <a:r>
              <a:rPr lang="uk-UA" altLang="ru-RU" sz="1400" dirty="0" smtClean="0"/>
              <a:t>6</a:t>
            </a:r>
            <a:r>
              <a:rPr lang="en-US" altLang="ru-RU" sz="1400" dirty="0" smtClean="0"/>
              <a:t> </a:t>
            </a:r>
            <a:r>
              <a:rPr lang="uk-UA" altLang="ru-RU" sz="1400" dirty="0" smtClean="0"/>
              <a:t>тис</a:t>
            </a:r>
            <a:r>
              <a:rPr lang="uk-UA" altLang="ru-RU" sz="1400" dirty="0"/>
              <a:t>. осіб - з «зони АТО»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500" b="1" dirty="0"/>
              <a:t>Значна частка ВПО – соціально-вразливі категорії</a:t>
            </a:r>
            <a:r>
              <a:rPr lang="uk-UA" altLang="ru-RU" sz="1500" dirty="0"/>
              <a:t>:</a:t>
            </a:r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r>
              <a:rPr lang="en-US" altLang="ru-RU" sz="1400" dirty="0" smtClean="0"/>
              <a:t>1</a:t>
            </a:r>
            <a:r>
              <a:rPr lang="uk-UA" altLang="ru-RU" sz="1400" dirty="0" smtClean="0"/>
              <a:t>21 </a:t>
            </a:r>
            <a:r>
              <a:rPr lang="uk-UA" altLang="ru-RU" sz="1400" dirty="0"/>
              <a:t>тис. дітей.</a:t>
            </a:r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r>
              <a:rPr lang="en-US" altLang="ru-RU" sz="1400" dirty="0" smtClean="0"/>
              <a:t>7</a:t>
            </a:r>
            <a:r>
              <a:rPr lang="uk-UA" altLang="ru-RU" sz="1400" dirty="0" smtClean="0"/>
              <a:t>3 тис</a:t>
            </a:r>
            <a:r>
              <a:rPr lang="uk-UA" altLang="ru-RU" sz="1400" dirty="0"/>
              <a:t>. інвалідів та людей похилого віку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500" dirty="0"/>
              <a:t>Це – лише офіційно зареєстровані, </a:t>
            </a:r>
            <a:r>
              <a:rPr lang="uk-UA" altLang="ru-RU" sz="1500" b="1" dirty="0"/>
              <a:t>реальна цифра – вище у 2-3 рази</a:t>
            </a:r>
            <a:r>
              <a:rPr lang="uk-UA" altLang="ru-RU" sz="1500" dirty="0"/>
              <a:t> за рахунок тих, хто:</a:t>
            </a:r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400" dirty="0"/>
              <a:t>не став на облік (проживає у родичів</a:t>
            </a:r>
            <a:r>
              <a:rPr lang="uk-UA" altLang="ru-RU" sz="1400" dirty="0" smtClean="0"/>
              <a:t>)</a:t>
            </a:r>
            <a:endParaRPr lang="uk-UA" altLang="ru-RU" sz="1400" dirty="0"/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400" dirty="0"/>
              <a:t>не звертався по допомогу від </a:t>
            </a:r>
            <a:r>
              <a:rPr lang="uk-UA" altLang="ru-RU" sz="1400" dirty="0" smtClean="0"/>
              <a:t>держави</a:t>
            </a:r>
            <a:endParaRPr lang="uk-UA" altLang="ru-RU" sz="1400" dirty="0"/>
          </a:p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500" b="1" dirty="0"/>
              <a:t>Перша хвиля ВПО</a:t>
            </a:r>
            <a:r>
              <a:rPr lang="uk-UA" altLang="ru-RU" sz="1500" dirty="0"/>
              <a:t> (</a:t>
            </a:r>
            <a:r>
              <a:rPr lang="uk-UA" altLang="ru-RU" sz="1500" dirty="0">
                <a:solidFill>
                  <a:srgbClr val="FF0000"/>
                </a:solidFill>
              </a:rPr>
              <a:t>біженці «через війну»</a:t>
            </a:r>
            <a:r>
              <a:rPr lang="uk-UA" altLang="ru-RU" sz="1500" dirty="0"/>
              <a:t>) з приростом </a:t>
            </a:r>
            <a:r>
              <a:rPr lang="uk-UA" altLang="ru-RU" sz="1500" dirty="0" smtClean="0"/>
              <a:t>у</a:t>
            </a:r>
            <a:r>
              <a:rPr lang="en-US" altLang="ru-RU" sz="1500" dirty="0" smtClean="0"/>
              <a:t> 3-3,5</a:t>
            </a:r>
            <a:r>
              <a:rPr lang="uk-UA" altLang="ru-RU" sz="1500" dirty="0" smtClean="0"/>
              <a:t> </a:t>
            </a:r>
            <a:r>
              <a:rPr lang="uk-UA" altLang="ru-RU" sz="1500" dirty="0"/>
              <a:t>тис. осіб на добу </a:t>
            </a:r>
            <a:r>
              <a:rPr lang="uk-UA" altLang="ru-RU" sz="1500" b="1" dirty="0"/>
              <a:t>не стихає</a:t>
            </a:r>
            <a:r>
              <a:rPr lang="uk-UA" altLang="ru-RU" sz="1500" dirty="0"/>
              <a:t>.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500" b="1" dirty="0"/>
              <a:t>Є ризики значно потужнішої другої хвилі</a:t>
            </a:r>
            <a:r>
              <a:rPr lang="uk-UA" altLang="ru-RU" sz="1500" dirty="0"/>
              <a:t> (</a:t>
            </a:r>
            <a:r>
              <a:rPr lang="uk-UA" altLang="ru-RU" sz="1500" dirty="0">
                <a:solidFill>
                  <a:srgbClr val="FF0000"/>
                </a:solidFill>
              </a:rPr>
              <a:t>біженці «через зиму»</a:t>
            </a:r>
            <a:r>
              <a:rPr lang="uk-UA" altLang="ru-RU" sz="1500" dirty="0"/>
              <a:t>).</a:t>
            </a:r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400" dirty="0"/>
              <a:t>на непідконтрольних України територіях </a:t>
            </a:r>
            <a:r>
              <a:rPr lang="uk-UA" altLang="ru-RU" sz="1400" b="1" dirty="0"/>
              <a:t>у зоні АТО залишилось 2,2 млн. осіб</a:t>
            </a:r>
            <a:r>
              <a:rPr lang="uk-UA" altLang="ru-RU" sz="1400" dirty="0" smtClean="0"/>
              <a:t>.</a:t>
            </a:r>
            <a:endParaRPr lang="uk-UA" altLang="ru-RU" sz="1400" dirty="0"/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400" dirty="0"/>
              <a:t>частина з них ОБОВ</a:t>
            </a:r>
            <a:r>
              <a:rPr lang="en-US" altLang="ru-RU" sz="1400" dirty="0"/>
              <a:t>’</a:t>
            </a:r>
            <a:r>
              <a:rPr lang="uk-UA" altLang="ru-RU" sz="1400" dirty="0"/>
              <a:t>ЯЗКОВО стане ВПО (приміром, через рішення про переміщення ВНЗ</a:t>
            </a:r>
            <a:r>
              <a:rPr lang="uk-UA" altLang="ru-RU" sz="1400" dirty="0" smtClean="0"/>
              <a:t>)</a:t>
            </a:r>
            <a:endParaRPr lang="uk-UA" altLang="ru-RU" sz="1400" dirty="0"/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400" dirty="0"/>
              <a:t>зруйнована інфраструктура (енергетика, газове та водогосподарство), пошкоджені будинки, відсутність роботи –</a:t>
            </a:r>
            <a:r>
              <a:rPr lang="uk-UA" altLang="ru-RU" sz="1400" dirty="0">
                <a:latin typeface="Arial" charset="0"/>
              </a:rPr>
              <a:t> </a:t>
            </a:r>
            <a:r>
              <a:rPr lang="uk-UA" altLang="ru-RU" sz="1400" dirty="0"/>
              <a:t>може стати причиною для від'їзду мешканців Донбасу в інші </a:t>
            </a:r>
            <a:r>
              <a:rPr lang="uk-UA" altLang="ru-RU" sz="1400" dirty="0" smtClean="0"/>
              <a:t>регіони</a:t>
            </a:r>
            <a:endParaRPr lang="uk-UA" altLang="ru-RU" sz="1400" dirty="0"/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400" dirty="0"/>
              <a:t>в </a:t>
            </a:r>
            <a:r>
              <a:rPr lang="uk-UA" altLang="ru-RU" sz="1400" dirty="0" err="1"/>
              <a:t>Інтернет-опитуванні</a:t>
            </a:r>
            <a:r>
              <a:rPr lang="uk-UA" altLang="ru-RU" sz="1400" dirty="0"/>
              <a:t> </a:t>
            </a:r>
            <a:r>
              <a:rPr lang="en-US" altLang="ru-RU" sz="1400" dirty="0"/>
              <a:t>~</a:t>
            </a:r>
            <a:r>
              <a:rPr lang="uk-UA" altLang="ru-RU" sz="1400" dirty="0"/>
              <a:t>70% мешканців Донецьку заявили про готовність залишити </a:t>
            </a:r>
            <a:r>
              <a:rPr lang="uk-UA" altLang="ru-RU" sz="1400" dirty="0" smtClean="0"/>
              <a:t>місто</a:t>
            </a:r>
            <a:endParaRPr lang="uk-UA" altLang="ru-RU" sz="1400" dirty="0"/>
          </a:p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500" b="1" dirty="0"/>
              <a:t>«Реверсне» переміщення ВПО – не повинне вводити в оману</a:t>
            </a:r>
            <a:r>
              <a:rPr lang="uk-UA" altLang="ru-RU" sz="1500" dirty="0"/>
              <a:t>. Воно не тільки наслідок звільнення частини Донбасу (яке зупинилось), але й: </a:t>
            </a:r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400" dirty="0"/>
              <a:t>закінчення у ВПО засобів існування, відсутність теплих речей, неможливість подальшого проживання в умовах похолодання у «літньому» </a:t>
            </a:r>
            <a:r>
              <a:rPr lang="uk-UA" altLang="ru-RU" sz="1400" dirty="0" smtClean="0"/>
              <a:t>приміщенні</a:t>
            </a:r>
            <a:endParaRPr lang="uk-UA" altLang="ru-RU" sz="1400" dirty="0"/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400" dirty="0"/>
              <a:t>невирішеність соціальних проблем (не змогли знайти роботу, влаштувати дитину на навчання тощо);</a:t>
            </a:r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400" dirty="0"/>
              <a:t>побоювання за збереження власного житла та майна (мародерство на території «ДНР – ЛНР» - масове явище в умовах відсутності / невтручання українських правоохоронців</a:t>
            </a:r>
            <a:r>
              <a:rPr lang="uk-UA" altLang="ru-RU" sz="1400" dirty="0" smtClean="0"/>
              <a:t>)</a:t>
            </a:r>
            <a:endParaRPr lang="uk-UA" alt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578850" cy="922337"/>
          </a:xfrm>
        </p:spPr>
        <p:txBody>
          <a:bodyPr/>
          <a:lstStyle/>
          <a:p>
            <a:pPr marL="2690813" algn="l"/>
            <a:r>
              <a:rPr lang="uk-UA" altLang="ru-RU" sz="2400" b="1" dirty="0" smtClean="0">
                <a:solidFill>
                  <a:schemeClr val="bg1"/>
                </a:solidFill>
              </a:rPr>
              <a:t>Приймалися точкові рішення для допомоги ВПО… 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2E0493-C2A3-419D-935F-C7B083E3EB92}" type="slidenum">
              <a:rPr lang="uk-UA" sz="1400"/>
              <a:pPr>
                <a:defRPr/>
              </a:pPr>
              <a:t>3</a:t>
            </a:fld>
            <a:endParaRPr lang="uk-UA" sz="14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79388" y="1195388"/>
            <a:ext cx="8785225" cy="566261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5334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8318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2890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746250" indent="-285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03450" indent="-285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660650" indent="-285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117850" indent="-285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endParaRPr lang="uk-UA" altLang="ru-RU" sz="1600" b="1" i="1" dirty="0" smtClean="0"/>
          </a:p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600" b="1" i="1" dirty="0" smtClean="0"/>
              <a:t>Створено нові структури</a:t>
            </a:r>
            <a:r>
              <a:rPr lang="uk-UA" altLang="ru-RU" sz="1600" dirty="0" smtClean="0"/>
              <a:t>: </a:t>
            </a:r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/>
              <a:t>Міжвідомчий координаційний штаб з питань </a:t>
            </a:r>
            <a:r>
              <a:rPr lang="uk-UA" altLang="ru-RU" sz="1600" dirty="0" smtClean="0"/>
              <a:t>ВПО</a:t>
            </a:r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Держслужбу </a:t>
            </a:r>
            <a:r>
              <a:rPr lang="uk-UA" altLang="ru-RU" sz="1600" dirty="0"/>
              <a:t>з питань АРК та ТПО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endParaRPr lang="uk-UA" altLang="ru-RU" sz="1600" dirty="0" smtClean="0"/>
          </a:p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600" b="1" i="1" dirty="0" smtClean="0"/>
              <a:t>Виділили фін. допомогу</a:t>
            </a:r>
            <a:r>
              <a:rPr lang="uk-UA" altLang="ru-RU" sz="1600" dirty="0" smtClean="0"/>
              <a:t>: </a:t>
            </a:r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/>
              <a:t>для переселенців-кримчан – </a:t>
            </a:r>
            <a:r>
              <a:rPr lang="uk-UA" altLang="ru-RU" sz="1600" dirty="0" smtClean="0"/>
              <a:t>до 200 </a:t>
            </a:r>
            <a:r>
              <a:rPr lang="uk-UA" altLang="ru-RU" sz="1600" dirty="0"/>
              <a:t>грн. в день на компенсацію вартості </a:t>
            </a:r>
            <a:r>
              <a:rPr lang="uk-UA" altLang="ru-RU" sz="1600" dirty="0" smtClean="0"/>
              <a:t>проживання (усього виділено 24 млн. грн., які закінчилися в червні 2014 р.)</a:t>
            </a:r>
            <a:endParaRPr lang="uk-UA" altLang="ru-RU" sz="1600" dirty="0"/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/>
              <a:t>для ВПО - по 442 грн. (884 грн. для непрацездатних) за умови перебування на обліку в Центрі зайнятості (на 2+2 місяці)</a:t>
            </a:r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endParaRPr lang="uk-UA" altLang="ru-RU" sz="1600" dirty="0" smtClean="0"/>
          </a:p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600" b="1" i="1" dirty="0" smtClean="0"/>
              <a:t>Спростили постановку та перебування на обліку в центрах зайнятості</a:t>
            </a:r>
            <a:endParaRPr lang="uk-UA" altLang="ru-RU" sz="1600" dirty="0" smtClean="0"/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endParaRPr lang="uk-UA" altLang="ru-RU" sz="1600" dirty="0" smtClean="0"/>
          </a:p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600" b="1" i="1" dirty="0" smtClean="0"/>
              <a:t>Спростили доступ до вищої освіти</a:t>
            </a:r>
            <a:r>
              <a:rPr lang="uk-UA" altLang="ru-RU" sz="1600" dirty="0" smtClean="0"/>
              <a:t>: </a:t>
            </a:r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/>
              <a:t>впорядкували видачу документів про освіту </a:t>
            </a:r>
            <a:r>
              <a:rPr lang="uk-UA" altLang="ru-RU" sz="1600" dirty="0" smtClean="0"/>
              <a:t>кримчанам</a:t>
            </a:r>
            <a:endParaRPr lang="uk-UA" altLang="ru-RU" sz="1600" dirty="0"/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/>
              <a:t>визначили порядок надання додаткових місць держзамовлення для кримчан та мешканців зони АТО</a:t>
            </a:r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/>
              <a:t>оголосили про «перевезення ВНЗ» у безпечні регіони </a:t>
            </a:r>
          </a:p>
          <a:p>
            <a:pPr lvl="3">
              <a:lnSpc>
                <a:spcPct val="70000"/>
              </a:lnSpc>
              <a:spcBef>
                <a:spcPct val="20000"/>
              </a:spcBef>
              <a:buFontTx/>
              <a:buChar char="-"/>
            </a:pPr>
            <a:endParaRPr lang="uk-UA" altLang="ru-RU" sz="1600" dirty="0" smtClean="0"/>
          </a:p>
          <a:p>
            <a:pPr lvl="2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600" b="1" i="1" dirty="0" smtClean="0"/>
              <a:t>Спростили доступ до судочинства</a:t>
            </a:r>
            <a:r>
              <a:rPr lang="uk-UA" altLang="ru-RU" sz="1600" dirty="0" smtClean="0"/>
              <a:t>: Закон про здійснення правосуддя – дозволяє розгляд судових справ за межами АТО в конкретних судах Донецької, Луганської , Запорізької обл. та м. Павлограда Дніпропетровської обл.)</a:t>
            </a:r>
          </a:p>
        </p:txBody>
      </p:sp>
    </p:spTree>
    <p:extLst>
      <p:ext uri="{BB962C8B-B14F-4D97-AF65-F5344CB8AC3E}">
        <p14:creationId xmlns:p14="http://schemas.microsoft.com/office/powerpoint/2010/main" val="356892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578850" cy="922337"/>
          </a:xfrm>
        </p:spPr>
        <p:txBody>
          <a:bodyPr/>
          <a:lstStyle/>
          <a:p>
            <a:pPr marL="2690813" algn="l"/>
            <a:r>
              <a:rPr lang="uk-UA" altLang="ru-RU" sz="2400" b="1" dirty="0" smtClean="0">
                <a:solidFill>
                  <a:schemeClr val="bg1"/>
                </a:solidFill>
              </a:rPr>
              <a:t>…але проблеми ВПО досі не вирішені …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218C69-D5EE-4745-A4BC-84CEBE894256}" type="slidenum">
              <a:rPr lang="uk-UA" sz="1400"/>
              <a:pPr>
                <a:defRPr/>
              </a:pPr>
              <a:t>4</a:t>
            </a:fld>
            <a:endParaRPr lang="uk-UA" sz="14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79388" y="1268413"/>
            <a:ext cx="8785225" cy="551815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5334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8318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2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700" b="1" dirty="0"/>
              <a:t>Ускладнюється проблема розміщення ВПО в регіонах</a:t>
            </a:r>
            <a:r>
              <a:rPr lang="uk-UA" altLang="ru-RU" sz="1700" dirty="0"/>
              <a:t>, які прийняли на себе найбільше навантаження: </a:t>
            </a:r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500" dirty="0"/>
              <a:t>при </a:t>
            </a:r>
            <a:r>
              <a:rPr lang="uk-UA" altLang="ru-RU" sz="1500" b="1" dirty="0"/>
              <a:t>щомісячному потоку переселенців у 30-35 тисяч осіб</a:t>
            </a:r>
            <a:r>
              <a:rPr lang="uk-UA" altLang="ru-RU" sz="1500" dirty="0"/>
              <a:t> (</a:t>
            </a:r>
            <a:r>
              <a:rPr lang="uk-UA" altLang="ru-RU" sz="1500" i="1" dirty="0"/>
              <a:t>підконтрольні райони Донецької та Луганської областей, м. Київ, Запорізька, Дніпропетровська, Харківська область прийняли 169,7 тис. осіб</a:t>
            </a:r>
            <a:r>
              <a:rPr lang="uk-UA" altLang="ru-RU" sz="1500" dirty="0"/>
              <a:t>) в базових приймаючих регіонах </a:t>
            </a:r>
            <a:r>
              <a:rPr lang="uk-UA" altLang="ru-RU" sz="1500" b="1" dirty="0"/>
              <a:t>потенціал місць розміщення – </a:t>
            </a:r>
            <a:r>
              <a:rPr lang="uk-UA" altLang="ru-RU" sz="1500" b="1" dirty="0" smtClean="0"/>
              <a:t>632</a:t>
            </a:r>
            <a:endParaRPr lang="uk-UA" altLang="ru-RU" sz="1500" dirty="0"/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500" dirty="0" smtClean="0"/>
              <a:t>Але скільки </a:t>
            </a:r>
            <a:r>
              <a:rPr lang="uk-UA" altLang="ru-RU" sz="1500" dirty="0"/>
              <a:t>з вже наданих майже 200 тисяч місць готові для проживання </a:t>
            </a:r>
            <a:r>
              <a:rPr lang="uk-UA" altLang="ru-RU" sz="1500" u="sng" dirty="0" smtClean="0"/>
              <a:t>взимку?</a:t>
            </a:r>
            <a:endParaRPr lang="uk-UA" altLang="ru-RU" sz="1500" u="sng" dirty="0"/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500" dirty="0" err="1"/>
              <a:t>непроведена</a:t>
            </a:r>
            <a:r>
              <a:rPr lang="uk-UA" altLang="ru-RU" sz="1500" dirty="0"/>
              <a:t> у зоні АТО вакцинація робить ВПО додатковим чинником зростання </a:t>
            </a:r>
            <a:r>
              <a:rPr lang="uk-UA" altLang="ru-RU" sz="1500" dirty="0" smtClean="0"/>
              <a:t>захворюваності</a:t>
            </a:r>
            <a:endParaRPr lang="uk-UA" altLang="ru-RU" sz="1500" dirty="0"/>
          </a:p>
          <a:p>
            <a:pPr lvl="2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700" b="1" dirty="0"/>
              <a:t>Закінчуються можливості для задоволення </a:t>
            </a:r>
            <a:r>
              <a:rPr lang="uk-UA" altLang="ru-RU" sz="1700" b="1" dirty="0" smtClean="0"/>
              <a:t>соціальних потреб ВПО у місцях тимчасового розміщення</a:t>
            </a:r>
            <a:r>
              <a:rPr lang="uk-UA" altLang="ru-RU" sz="1700" dirty="0" smtClean="0"/>
              <a:t>: </a:t>
            </a:r>
            <a:endParaRPr lang="uk-UA" altLang="ru-RU" sz="1700" dirty="0"/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500" dirty="0"/>
              <a:t>і без дітей ВПО дефіцит місць у дитячих садках складав по регіонах до 44%, а після їх переїзду дитячі садки працюють з подвійним навантаженням (</a:t>
            </a:r>
            <a:r>
              <a:rPr lang="uk-UA" altLang="ru-RU" sz="1500" i="1" dirty="0"/>
              <a:t>з аналогічними проблемами стикаються і школи; усього переміщено майже </a:t>
            </a:r>
            <a:r>
              <a:rPr lang="uk-UA" altLang="ru-RU" sz="1500" i="1" dirty="0" smtClean="0">
                <a:latin typeface="Arial" charset="0"/>
              </a:rPr>
              <a:t>121</a:t>
            </a:r>
            <a:r>
              <a:rPr lang="uk-UA" altLang="ru-RU" sz="1500" i="1" dirty="0" smtClean="0"/>
              <a:t> </a:t>
            </a:r>
            <a:r>
              <a:rPr lang="uk-UA" altLang="ru-RU" sz="1500" i="1" dirty="0"/>
              <a:t>тис. дітей</a:t>
            </a:r>
            <a:r>
              <a:rPr lang="uk-UA" altLang="ru-RU" sz="1500" dirty="0" smtClean="0"/>
              <a:t>)</a:t>
            </a:r>
            <a:endParaRPr lang="uk-UA" altLang="ru-RU" sz="1500" dirty="0"/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500" dirty="0"/>
              <a:t>як розмістити тисячі студентів та викладачів «переведених» </a:t>
            </a:r>
            <a:r>
              <a:rPr lang="uk-UA" altLang="ru-RU" sz="1500" dirty="0" smtClean="0"/>
              <a:t> із зони АТО ВНЗ? </a:t>
            </a:r>
            <a:endParaRPr lang="uk-UA" altLang="ru-RU" sz="1500" dirty="0"/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500" dirty="0"/>
              <a:t>зростає навантаження на лікарів первинної (</a:t>
            </a:r>
            <a:r>
              <a:rPr lang="uk-UA" altLang="ru-RU" sz="1500" i="1" dirty="0"/>
              <a:t>за півроку у них додалось </a:t>
            </a:r>
            <a:r>
              <a:rPr lang="uk-UA" altLang="ru-RU" sz="1500" i="1" dirty="0" smtClean="0">
                <a:latin typeface="Arial" charset="0"/>
              </a:rPr>
              <a:t>84,1</a:t>
            </a:r>
            <a:r>
              <a:rPr lang="uk-UA" altLang="ru-RU" sz="1500" i="1" dirty="0" smtClean="0"/>
              <a:t> </a:t>
            </a:r>
            <a:r>
              <a:rPr lang="uk-UA" altLang="ru-RU" sz="1500" i="1" dirty="0"/>
              <a:t>тис. </a:t>
            </a:r>
            <a:r>
              <a:rPr lang="uk-UA" altLang="ru-RU" sz="1500" i="1" dirty="0" err="1"/>
              <a:t>пацієнтів-ВПО</a:t>
            </a:r>
            <a:r>
              <a:rPr lang="uk-UA" altLang="ru-RU" sz="1500" i="1" dirty="0"/>
              <a:t>, у т.ч. </a:t>
            </a:r>
            <a:r>
              <a:rPr lang="uk-UA" altLang="ru-RU" sz="1500" i="1" dirty="0" smtClean="0">
                <a:latin typeface="Arial" charset="0"/>
              </a:rPr>
              <a:t>37,2</a:t>
            </a:r>
            <a:r>
              <a:rPr lang="uk-UA" altLang="ru-RU" sz="1500" i="1" dirty="0" smtClean="0"/>
              <a:t> </a:t>
            </a:r>
            <a:r>
              <a:rPr lang="uk-UA" altLang="ru-RU" sz="1500" i="1" dirty="0"/>
              <a:t>тис. дітей</a:t>
            </a:r>
            <a:r>
              <a:rPr lang="uk-UA" altLang="ru-RU" sz="1500" dirty="0"/>
              <a:t>) та вторинної ланки (</a:t>
            </a:r>
            <a:r>
              <a:rPr lang="uk-UA" altLang="ru-RU" sz="1500" i="1" dirty="0"/>
              <a:t>госпіталізовано </a:t>
            </a:r>
            <a:r>
              <a:rPr lang="uk-UA" altLang="ru-RU" sz="1500" i="1" dirty="0" smtClean="0">
                <a:latin typeface="Arial" charset="0"/>
              </a:rPr>
              <a:t>16,6</a:t>
            </a:r>
            <a:r>
              <a:rPr lang="uk-UA" altLang="ru-RU" sz="1500" i="1" dirty="0" smtClean="0"/>
              <a:t> </a:t>
            </a:r>
            <a:r>
              <a:rPr lang="uk-UA" altLang="ru-RU" sz="1500" i="1" dirty="0"/>
              <a:t>тис</a:t>
            </a:r>
            <a:r>
              <a:rPr lang="uk-UA" altLang="ru-RU" sz="1500" i="1" dirty="0" smtClean="0"/>
              <a:t>.</a:t>
            </a:r>
            <a:r>
              <a:rPr lang="uk-UA" altLang="ru-RU" sz="1500" dirty="0" smtClean="0"/>
              <a:t>)</a:t>
            </a:r>
            <a:endParaRPr lang="uk-UA" altLang="ru-RU" sz="1500" dirty="0"/>
          </a:p>
          <a:p>
            <a:pPr lvl="2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700" b="1" dirty="0" err="1" smtClean="0"/>
              <a:t>Недопрацювання</a:t>
            </a:r>
            <a:r>
              <a:rPr lang="uk-UA" altLang="ru-RU" sz="1700" b="1" dirty="0" smtClean="0"/>
              <a:t> на державному рівні та негнучкість бюджетної системи позначились і на ВПО:</a:t>
            </a:r>
            <a:r>
              <a:rPr lang="uk-UA" altLang="ru-RU" sz="1700" dirty="0" smtClean="0"/>
              <a:t> </a:t>
            </a:r>
            <a:endParaRPr lang="uk-UA" altLang="ru-RU" sz="1700" dirty="0"/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500" dirty="0" smtClean="0"/>
              <a:t>зірвано тендерні закупки (укладено </a:t>
            </a:r>
            <a:r>
              <a:rPr lang="uk-UA" altLang="ru-RU" sz="1500" dirty="0"/>
              <a:t>лише 4-6% контрактів на ліки, які </a:t>
            </a:r>
            <a:r>
              <a:rPr lang="uk-UA" altLang="ru-RU" sz="1500" dirty="0" err="1"/>
              <a:t>закуповуються</a:t>
            </a:r>
            <a:r>
              <a:rPr lang="uk-UA" altLang="ru-RU" sz="1500" dirty="0"/>
              <a:t> централізовано за кошти </a:t>
            </a:r>
            <a:r>
              <a:rPr lang="uk-UA" altLang="ru-RU" sz="1500" dirty="0" smtClean="0"/>
              <a:t>Держбюджету) </a:t>
            </a:r>
            <a:endParaRPr lang="uk-UA" altLang="ru-RU" sz="1500" dirty="0"/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500" dirty="0"/>
              <a:t>відсутні ресурси забезпечення допомогою по гемодіалізу, інсуліном, гемофілією, </a:t>
            </a:r>
            <a:r>
              <a:rPr lang="uk-UA" altLang="ru-RU" sz="1500" dirty="0" err="1"/>
              <a:t>онкозахворюваннями</a:t>
            </a:r>
            <a:r>
              <a:rPr lang="uk-UA" altLang="ru-RU" sz="1500" dirty="0"/>
              <a:t>,  туберкульозу та ВІЛ/</a:t>
            </a:r>
            <a:r>
              <a:rPr lang="uk-UA" altLang="ru-RU" sz="1500" dirty="0" err="1"/>
              <a:t>СНІДу</a:t>
            </a:r>
            <a:r>
              <a:rPr lang="uk-UA" altLang="ru-RU" sz="1500" dirty="0"/>
              <a:t> у місцях </a:t>
            </a:r>
            <a:r>
              <a:rPr lang="uk-UA" altLang="ru-RU" sz="1500" dirty="0" smtClean="0"/>
              <a:t> </a:t>
            </a:r>
            <a:r>
              <a:rPr lang="uk-UA" altLang="ru-RU" sz="1500" dirty="0"/>
              <a:t>тимчасового проживання </a:t>
            </a:r>
            <a:r>
              <a:rPr lang="uk-UA" altLang="ru-RU" sz="1500" dirty="0" smtClean="0"/>
              <a:t> ВПО (</a:t>
            </a:r>
            <a:r>
              <a:rPr lang="uk-UA" altLang="ru-RU" sz="1500" i="1" dirty="0" smtClean="0"/>
              <a:t>не </a:t>
            </a:r>
            <a:r>
              <a:rPr lang="uk-UA" altLang="ru-RU" sz="1500" i="1" dirty="0"/>
              <a:t>можна перекинути закуплені централізовано ліки, а місцеві бюджети були прораховані тільки на стабільну кількість місцевих пацієнтів</a:t>
            </a:r>
            <a:r>
              <a:rPr lang="uk-UA" altLang="ru-RU" sz="1500" dirty="0" smtClean="0"/>
              <a:t>)</a:t>
            </a:r>
            <a:endParaRPr lang="uk-UA" altLang="ru-RU" sz="1500" dirty="0"/>
          </a:p>
          <a:p>
            <a:pPr lvl="2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sz="1700" b="1" dirty="0"/>
              <a:t>Можливості волонтерів та благодійників – на </a:t>
            </a:r>
            <a:r>
              <a:rPr lang="uk-UA" altLang="ru-RU" sz="1700" b="1" dirty="0" smtClean="0"/>
              <a:t>межі</a:t>
            </a:r>
            <a:endParaRPr lang="uk-UA" altLang="ru-RU" sz="1700" dirty="0"/>
          </a:p>
          <a:p>
            <a:pPr lvl="3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endParaRPr lang="uk-UA" alt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578850" cy="922337"/>
          </a:xfrm>
        </p:spPr>
        <p:txBody>
          <a:bodyPr/>
          <a:lstStyle/>
          <a:p>
            <a:pPr marL="2690813" algn="l"/>
            <a:r>
              <a:rPr lang="uk-UA" altLang="ru-RU" sz="2400" b="1" dirty="0" smtClean="0">
                <a:solidFill>
                  <a:schemeClr val="bg1"/>
                </a:solidFill>
              </a:rPr>
              <a:t>Загострюється проблема зайнятості…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C8D89-30D0-46E3-B4D9-E35FB4CD97B4}" type="slidenum">
              <a:rPr lang="uk-UA" sz="1400"/>
              <a:pPr>
                <a:defRPr/>
              </a:pPr>
              <a:t>5</a:t>
            </a:fld>
            <a:endParaRPr lang="uk-UA" sz="1400" dirty="0"/>
          </a:p>
        </p:txBody>
      </p:sp>
      <p:sp>
        <p:nvSpPr>
          <p:cNvPr id="20484" name="Содержимое 2"/>
          <p:cNvSpPr txBox="1">
            <a:spLocks/>
          </p:cNvSpPr>
          <p:nvPr/>
        </p:nvSpPr>
        <p:spPr bwMode="auto">
          <a:xfrm>
            <a:off x="179388" y="1268413"/>
            <a:ext cx="87852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450850" indent="-2603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 smtClean="0"/>
              <a:t>Кількість вакансій обмежена – кількість претендентів росте</a:t>
            </a:r>
            <a:r>
              <a:rPr lang="uk-UA" altLang="ru-RU" dirty="0" smtClean="0"/>
              <a:t>:</a:t>
            </a:r>
            <a:endParaRPr lang="uk-UA" altLang="ru-RU" dirty="0"/>
          </a:p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endParaRPr lang="uk-UA" alt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1188" y="1557338"/>
          <a:ext cx="8210549" cy="2030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66"/>
                <a:gridCol w="1800246"/>
                <a:gridCol w="1800246"/>
                <a:gridCol w="1152158"/>
                <a:gridCol w="1513633"/>
              </a:tblGrid>
              <a:tr h="4203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Регіон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безробітних, тис.осіб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ВПО, тис.осіб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Навантаження на 1 вакансію, претендентів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1462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 anchor="ctr"/>
                </a:tc>
              </a:tr>
              <a:tr h="215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Донецька обл.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32,2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  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(+129%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</a:tr>
              <a:tr h="215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Луганська обл.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  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+25%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</a:tr>
              <a:tr h="215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 Київ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  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+125%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</a:tr>
              <a:tr h="215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Запорізька обл.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  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+222%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</a:tr>
              <a:tr h="215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Дніпропетровська обл.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  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+16%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</a:tr>
              <a:tr h="215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Харківська обл. 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  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+78%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2798" marR="32798" marT="0" marB="0"/>
                </a:tc>
              </a:tr>
            </a:tbl>
          </a:graphicData>
        </a:graphic>
      </p:graphicFrame>
      <p:sp>
        <p:nvSpPr>
          <p:cNvPr id="20540" name="Содержимое 2"/>
          <p:cNvSpPr txBox="1">
            <a:spLocks/>
          </p:cNvSpPr>
          <p:nvPr/>
        </p:nvSpPr>
        <p:spPr bwMode="auto">
          <a:xfrm>
            <a:off x="179388" y="3573463"/>
            <a:ext cx="8785225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450850" indent="-2603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8318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 smtClean="0"/>
              <a:t>Роботу </a:t>
            </a:r>
            <a:r>
              <a:rPr lang="uk-UA" altLang="ru-RU" b="1" dirty="0"/>
              <a:t>знайдено для 1,8 тис. осіб</a:t>
            </a:r>
            <a:r>
              <a:rPr lang="uk-UA" altLang="ru-RU" dirty="0"/>
              <a:t> (1% працездатних ВПО) – запропоновані вакансії не задовольняють  по рівню оплати, а навколо місць компактного проживання (</a:t>
            </a:r>
            <a:r>
              <a:rPr lang="uk-UA" altLang="ru-RU" i="1" dirty="0"/>
              <a:t>санаторіїв, літніх таборів</a:t>
            </a:r>
            <a:r>
              <a:rPr lang="uk-UA" altLang="ru-RU" dirty="0"/>
              <a:t>) взагалі немає робочих </a:t>
            </a:r>
            <a:r>
              <a:rPr lang="uk-UA" altLang="ru-RU" dirty="0" smtClean="0"/>
              <a:t>місць</a:t>
            </a:r>
          </a:p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 smtClean="0"/>
              <a:t>Немає стимулів працювати?</a:t>
            </a:r>
            <a:endParaRPr lang="uk-UA" altLang="ru-RU" b="1" dirty="0"/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зі </a:t>
            </a:r>
            <a:r>
              <a:rPr lang="uk-UA" altLang="ru-RU" sz="1600" dirty="0">
                <a:latin typeface="Arial" charset="0"/>
              </a:rPr>
              <a:t>190</a:t>
            </a:r>
            <a:r>
              <a:rPr lang="uk-UA" altLang="ru-RU" sz="1600" dirty="0"/>
              <a:t> тис. працездатних до центрів зайнятості звернулось лише 10,7 тис. осіб (</a:t>
            </a:r>
            <a:r>
              <a:rPr lang="uk-UA" altLang="ru-RU" sz="1600" dirty="0">
                <a:latin typeface="Arial" charset="0"/>
              </a:rPr>
              <a:t>5,6</a:t>
            </a:r>
            <a:r>
              <a:rPr lang="uk-UA" altLang="ru-RU" sz="1600" dirty="0" smtClean="0"/>
              <a:t>%) </a:t>
            </a:r>
          </a:p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 smtClean="0"/>
              <a:t>Повільно вирішуються проблеми соціального забезпечення ВПО</a:t>
            </a:r>
            <a:r>
              <a:rPr lang="uk-UA" altLang="ru-RU" dirty="0" smtClean="0"/>
              <a:t>: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допомогу </a:t>
            </a:r>
            <a:r>
              <a:rPr lang="uk-UA" altLang="ru-RU" sz="1600" dirty="0"/>
              <a:t>по безробіттю призначено 4,6 тис. осіб (52%, тих, хто звернувся до центрів зайнятості</a:t>
            </a:r>
            <a:r>
              <a:rPr lang="uk-UA" altLang="ru-RU" sz="1600" dirty="0" smtClean="0"/>
              <a:t>)</a:t>
            </a:r>
            <a:endParaRPr lang="uk-UA" altLang="ru-RU" sz="1600" dirty="0"/>
          </a:p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 smtClean="0"/>
              <a:t>Невирішеність соціальних </a:t>
            </a:r>
            <a:r>
              <a:rPr lang="uk-UA" altLang="ru-RU" b="1" dirty="0"/>
              <a:t>проблем </a:t>
            </a:r>
            <a:r>
              <a:rPr lang="uk-UA" altLang="ru-RU" b="1" dirty="0" smtClean="0"/>
              <a:t> = подальше зубожіння ВПО + ризики зростання напруги </a:t>
            </a:r>
            <a:r>
              <a:rPr lang="uk-UA" altLang="ru-RU" b="1" dirty="0"/>
              <a:t>між місцевою громадою та переселенцями</a:t>
            </a:r>
            <a:endParaRPr lang="uk-UA" alt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578850" cy="922337"/>
          </a:xfrm>
        </p:spPr>
        <p:txBody>
          <a:bodyPr/>
          <a:lstStyle/>
          <a:p>
            <a:pPr marL="2690813" algn="l"/>
            <a:r>
              <a:rPr lang="uk-UA" altLang="ru-RU" sz="2400" b="1" dirty="0" smtClean="0">
                <a:solidFill>
                  <a:schemeClr val="bg1"/>
                </a:solidFill>
              </a:rPr>
              <a:t>Що заважає ефективно вирішувати проблеми ВПО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35859F-C9F8-4277-9F0B-31AEEF4B264F}" type="slidenum">
              <a:rPr lang="uk-UA" sz="1400"/>
              <a:pPr>
                <a:defRPr/>
              </a:pPr>
              <a:t>6</a:t>
            </a:fld>
            <a:endParaRPr lang="uk-UA" sz="1400" dirty="0"/>
          </a:p>
        </p:txBody>
      </p:sp>
      <p:sp>
        <p:nvSpPr>
          <p:cNvPr id="22532" name="Содержимое 2"/>
          <p:cNvSpPr txBox="1">
            <a:spLocks/>
          </p:cNvSpPr>
          <p:nvPr/>
        </p:nvSpPr>
        <p:spPr bwMode="auto">
          <a:xfrm>
            <a:off x="179388" y="1268413"/>
            <a:ext cx="8785225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5334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8318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/>
              <a:t>Немає закону про </a:t>
            </a:r>
            <a:r>
              <a:rPr lang="uk-UA" altLang="ru-RU" b="1" dirty="0" smtClean="0"/>
              <a:t>ВПО</a:t>
            </a:r>
            <a:endParaRPr lang="uk-UA" altLang="ru-RU" dirty="0"/>
          </a:p>
          <a:p>
            <a:pPr lvl="3"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нема визначення ВПО       нема кола ВПО       нема простої процедури реєстрації       нема достовірної інформації        неможливо спланувати фінансові та інші ресурси        неможливо задовольняти потреби ВПО        немає відповідальності за роботу з ВПО </a:t>
            </a:r>
            <a:endParaRPr lang="uk-UA" altLang="ru-RU" sz="1600" dirty="0"/>
          </a:p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dirty="0"/>
              <a:t>Півроку </a:t>
            </a:r>
            <a:r>
              <a:rPr lang="uk-UA" altLang="ru-RU" b="1" dirty="0"/>
              <a:t>проблеми ВПО </a:t>
            </a:r>
            <a:r>
              <a:rPr lang="uk-UA" altLang="ru-RU" b="1" dirty="0" err="1" smtClean="0"/>
              <a:t>недофінансуються</a:t>
            </a:r>
            <a:r>
              <a:rPr lang="uk-UA" altLang="ru-RU" dirty="0" smtClean="0"/>
              <a:t>.</a:t>
            </a:r>
            <a:endParaRPr lang="uk-UA" altLang="ru-RU" dirty="0"/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/>
              <a:t>система освіти, медицини, соціального забезпечення нині вирішують проблеми за рахунок власних резервів (ущільнення груп і класів, додаткові парти, ліжка</a:t>
            </a:r>
            <a:r>
              <a:rPr lang="uk-UA" altLang="ru-RU" sz="1600" dirty="0" smtClean="0"/>
              <a:t>)</a:t>
            </a:r>
            <a:endParaRPr lang="uk-UA" altLang="ru-RU" sz="1600" dirty="0"/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/>
              <a:t>проживання ВПО у санаторіях та інших закладах здійснюється де-факто за рахунок власника приміщення, на ньому ж – комунальні платежі (і борги по ним</a:t>
            </a:r>
            <a:r>
              <a:rPr lang="uk-UA" altLang="ru-RU" sz="1600" dirty="0" smtClean="0"/>
              <a:t>)</a:t>
            </a:r>
            <a:endParaRPr lang="uk-UA" altLang="ru-RU" sz="1600" dirty="0"/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/>
              <a:t>хто компенсуватиме ці </a:t>
            </a:r>
            <a:r>
              <a:rPr lang="uk-UA" altLang="ru-RU" sz="1600" dirty="0" smtClean="0"/>
              <a:t>видатки, щоб задовольнити потреби ВПО ?  </a:t>
            </a:r>
            <a:endParaRPr lang="uk-UA" altLang="ru-RU" sz="1600" dirty="0"/>
          </a:p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/>
              <a:t>Є проблеми в інституційному </a:t>
            </a:r>
            <a:r>
              <a:rPr lang="uk-UA" altLang="ru-RU" b="1" dirty="0" smtClean="0"/>
              <a:t>забезпеченні</a:t>
            </a:r>
            <a:r>
              <a:rPr lang="uk-UA" altLang="ru-RU" dirty="0" smtClean="0"/>
              <a:t>: </a:t>
            </a:r>
            <a:endParaRPr lang="uk-UA" altLang="ru-RU" dirty="0"/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«ЦОВВ для ВПО» – лише на папері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Координаційний штаб концентрується в основному на першочергових кроках (вивезти, поселити)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відсутній </a:t>
            </a:r>
            <a:r>
              <a:rPr lang="uk-UA" altLang="ru-RU" sz="1600" dirty="0"/>
              <a:t>достовірний облік </a:t>
            </a:r>
            <a:r>
              <a:rPr lang="uk-UA" altLang="ru-RU" sz="1600" dirty="0" smtClean="0"/>
              <a:t>ВПО</a:t>
            </a:r>
            <a:endParaRPr lang="uk-UA" altLang="ru-RU" sz="1600" dirty="0"/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немає єдиних стандартів роботи </a:t>
            </a:r>
            <a:r>
              <a:rPr lang="uk-UA" altLang="ru-RU" sz="1600" dirty="0"/>
              <a:t>з ВПО </a:t>
            </a:r>
            <a:r>
              <a:rPr lang="uk-UA" altLang="ru-RU" sz="1600" dirty="0" smtClean="0"/>
              <a:t>на центральному та місцевому рівні</a:t>
            </a:r>
            <a:endParaRPr lang="uk-UA" altLang="ru-RU" sz="1600" dirty="0"/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немає належної координації роботи органів влади з благодійниками та волонтерами, міжнародними організаціями (проблеми – у кого отримати інформацію, кому передати допомогу)</a:t>
            </a:r>
            <a:endParaRPr lang="uk-UA" altLang="ru-RU" dirty="0"/>
          </a:p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endParaRPr lang="uk-UA" altLang="ru-RU" sz="16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3059832" y="1700808"/>
            <a:ext cx="209550" cy="133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uk-UA"/>
          </a:p>
        </p:txBody>
      </p:sp>
      <p:sp>
        <p:nvSpPr>
          <p:cNvPr id="8" name="Стрелка вправо 7"/>
          <p:cNvSpPr/>
          <p:nvPr/>
        </p:nvSpPr>
        <p:spPr>
          <a:xfrm>
            <a:off x="4676775" y="1700808"/>
            <a:ext cx="209550" cy="133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uk-UA"/>
          </a:p>
        </p:txBody>
      </p:sp>
      <p:sp>
        <p:nvSpPr>
          <p:cNvPr id="9" name="Стрелка вправо 8"/>
          <p:cNvSpPr/>
          <p:nvPr/>
        </p:nvSpPr>
        <p:spPr>
          <a:xfrm>
            <a:off x="8028384" y="1700808"/>
            <a:ext cx="209550" cy="133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uk-UA"/>
          </a:p>
        </p:txBody>
      </p:sp>
      <p:sp>
        <p:nvSpPr>
          <p:cNvPr id="10" name="Стрелка вправо 9"/>
          <p:cNvSpPr/>
          <p:nvPr/>
        </p:nvSpPr>
        <p:spPr>
          <a:xfrm>
            <a:off x="3164607" y="1916832"/>
            <a:ext cx="209550" cy="133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uk-UA"/>
          </a:p>
        </p:txBody>
      </p:sp>
      <p:sp>
        <p:nvSpPr>
          <p:cNvPr id="11" name="Стрелка вправо 10"/>
          <p:cNvSpPr/>
          <p:nvPr/>
        </p:nvSpPr>
        <p:spPr>
          <a:xfrm>
            <a:off x="7771209" y="1945407"/>
            <a:ext cx="209550" cy="133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uk-UA"/>
          </a:p>
        </p:txBody>
      </p:sp>
      <p:sp>
        <p:nvSpPr>
          <p:cNvPr id="12" name="Стрелка вправо 11"/>
          <p:cNvSpPr/>
          <p:nvPr/>
        </p:nvSpPr>
        <p:spPr>
          <a:xfrm>
            <a:off x="4591050" y="2204864"/>
            <a:ext cx="209550" cy="133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23BEA-5ED1-418F-9D3C-FFC916D177FD}" type="slidenum">
              <a:rPr lang="uk-UA" sz="1400"/>
              <a:pPr>
                <a:defRPr/>
              </a:pPr>
              <a:t>7</a:t>
            </a:fld>
            <a:endParaRPr lang="uk-UA" sz="1400" dirty="0"/>
          </a:p>
        </p:txBody>
      </p:sp>
      <p:sp>
        <p:nvSpPr>
          <p:cNvPr id="26628" name="Содержимое 2"/>
          <p:cNvSpPr txBox="1">
            <a:spLocks/>
          </p:cNvSpPr>
          <p:nvPr/>
        </p:nvSpPr>
        <p:spPr bwMode="auto">
          <a:xfrm>
            <a:off x="179388" y="1268413"/>
            <a:ext cx="8785225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5334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8318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 smtClean="0">
                <a:latin typeface="Arial" charset="0"/>
              </a:rPr>
              <a:t>Прийняття закону про ВПО має вирішити цілий ряд проблем: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ведення єдиного чіткого терміну </a:t>
            </a:r>
            <a:r>
              <a:rPr lang="uk-UA" altLang="ru-RU" sz="1600" dirty="0"/>
              <a:t>ВПО </a:t>
            </a:r>
            <a:r>
              <a:rPr lang="uk-UA" altLang="ru-RU" sz="1600" dirty="0" smtClean="0"/>
              <a:t>у </a:t>
            </a:r>
            <a:r>
              <a:rPr lang="uk-UA" altLang="ru-RU" sz="1600" dirty="0"/>
              <a:t>правове </a:t>
            </a:r>
            <a:r>
              <a:rPr lang="uk-UA" altLang="ru-RU" sz="1600" dirty="0" smtClean="0"/>
              <a:t>поле (хто </a:t>
            </a:r>
            <a:r>
              <a:rPr lang="uk-UA" altLang="ru-RU" sz="1600" dirty="0"/>
              <a:t>може бути визнаним </a:t>
            </a:r>
            <a:r>
              <a:rPr lang="uk-UA" altLang="ru-RU" sz="1600" dirty="0" smtClean="0"/>
              <a:t>ВПО)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запровадити просту та прозору реєстрацію ВПО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спростити </a:t>
            </a:r>
            <a:r>
              <a:rPr lang="uk-UA" altLang="ru-RU" sz="1600" dirty="0"/>
              <a:t>постановку ВПО на облік у різних органах («мінімум часу – мінімум документів</a:t>
            </a:r>
            <a:r>
              <a:rPr lang="uk-UA" altLang="ru-RU" sz="1600" dirty="0" smtClean="0"/>
              <a:t>»)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перекласти на бюрократичний </a:t>
            </a:r>
            <a:r>
              <a:rPr lang="uk-UA" altLang="ru-RU" sz="1600" dirty="0"/>
              <a:t>апарат відновлення втрачених </a:t>
            </a:r>
            <a:r>
              <a:rPr lang="uk-UA" altLang="ru-RU" sz="1600" dirty="0" smtClean="0"/>
              <a:t>документів (від ВПО – тільки заява про потребу в цьому)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/>
              <a:t>з</a:t>
            </a:r>
            <a:r>
              <a:rPr lang="uk-UA" altLang="ru-RU" sz="1600" dirty="0" smtClean="0"/>
              <a:t>абезпечити доступ  ВПО до усіх послуг (соціальних, медичних, освітніх, судового захисту) у місці тимчасового перебування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надання права на пакет допомоги «при переміщенні», «на місці перебування», «для повернення» (пряма та непряма допомога</a:t>
            </a:r>
            <a:r>
              <a:rPr lang="uk-UA" altLang="ru-RU" sz="1600" dirty="0" smtClean="0"/>
              <a:t>)</a:t>
            </a:r>
            <a:endParaRPr lang="uk-UA" altLang="ru-RU" sz="1600" dirty="0" smtClean="0"/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розподіл </a:t>
            </a:r>
            <a:r>
              <a:rPr lang="uk-UA" altLang="ru-RU" sz="1600" dirty="0"/>
              <a:t>повноважень та відповідальності між органами </a:t>
            </a:r>
            <a:r>
              <a:rPr lang="uk-UA" altLang="ru-RU" sz="1600" dirty="0" smtClean="0"/>
              <a:t>влади (у центрі, на місцях, та по лінії «центральна – місцева влада»);</a:t>
            </a:r>
            <a:r>
              <a:rPr lang="uk-UA" altLang="ru-RU" sz="1600" dirty="0"/>
              <a:t> наділення ЦОВВ повноваженнями та покладення на них відповідальності за роботу з </a:t>
            </a:r>
            <a:r>
              <a:rPr lang="uk-UA" altLang="ru-RU" sz="1600" dirty="0" smtClean="0"/>
              <a:t>ВПО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стимулювання зайнятості (</a:t>
            </a:r>
            <a:r>
              <a:rPr lang="uk-UA" sz="1600" i="1" dirty="0"/>
              <a:t>тимчасова пільга по єдиному внеску на загальнообов'язкове державне соціальне страхування за кожну працевлаштовану ВПО</a:t>
            </a:r>
            <a:r>
              <a:rPr lang="uk-UA" sz="1600" i="1" dirty="0" smtClean="0"/>
              <a:t>; </a:t>
            </a:r>
            <a:r>
              <a:rPr lang="uk-UA" sz="1600" i="1" dirty="0"/>
              <a:t>пріоритетне право на залучення до оплачуваних громадських робіт; </a:t>
            </a:r>
            <a:r>
              <a:rPr lang="uk-UA" sz="1600" i="1" dirty="0" smtClean="0"/>
              <a:t>продовження </a:t>
            </a:r>
            <a:r>
              <a:rPr lang="uk-UA" sz="1600" i="1" dirty="0"/>
              <a:t>до 6 місяців користування раніше отриманими дозволами, ліцензіями, сертифікатами, термін дії яких завершився у період після окупації Криму чи після початку бойових дій на </a:t>
            </a:r>
            <a:r>
              <a:rPr lang="uk-UA" sz="1600" i="1" dirty="0" smtClean="0"/>
              <a:t>Сході</a:t>
            </a:r>
            <a:r>
              <a:rPr lang="uk-UA" altLang="ru-RU" sz="1600" dirty="0" smtClean="0"/>
              <a:t>)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Негайно </a:t>
            </a:r>
            <a:r>
              <a:rPr lang="uk-UA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створити Реєстр ВПО</a:t>
            </a:r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(там</a:t>
            </a:r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, де це зробити швидше і </a:t>
            </a:r>
            <a:r>
              <a:rPr lang="uk-UA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дешевше):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наповнити </a:t>
            </a:r>
            <a:r>
              <a:rPr lang="uk-UA" altLang="ru-RU" sz="1600" dirty="0"/>
              <a:t>реєстр «переліком потреб» ВПО для планування державних та місцевих </a:t>
            </a:r>
            <a:r>
              <a:rPr lang="uk-UA" altLang="ru-RU" sz="1600" dirty="0" smtClean="0"/>
              <a:t>видатків</a:t>
            </a:r>
            <a:endParaRPr lang="uk-UA" altLang="ru-RU" sz="1600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578850" cy="922337"/>
          </a:xfrm>
        </p:spPr>
        <p:txBody>
          <a:bodyPr/>
          <a:lstStyle/>
          <a:p>
            <a:pPr marL="2690813" algn="l"/>
            <a:r>
              <a:rPr lang="uk-UA" altLang="ru-RU" sz="2400" b="1" dirty="0" smtClean="0">
                <a:solidFill>
                  <a:schemeClr val="bg1"/>
                </a:solidFill>
              </a:rPr>
              <a:t>Що необхідно терміново зробити (1): </a:t>
            </a:r>
            <a:br>
              <a:rPr lang="uk-UA" altLang="ru-RU" sz="2400" b="1" dirty="0" smtClean="0">
                <a:solidFill>
                  <a:schemeClr val="bg1"/>
                </a:solidFill>
              </a:rPr>
            </a:br>
            <a:r>
              <a:rPr lang="uk-UA" altLang="ru-RU" sz="2400" b="1" dirty="0" smtClean="0">
                <a:solidFill>
                  <a:schemeClr val="bg1"/>
                </a:solidFill>
              </a:rPr>
              <a:t>…Закон про ВПО (4490а) та реєстрація ВПО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578850" cy="922337"/>
          </a:xfrm>
        </p:spPr>
        <p:txBody>
          <a:bodyPr/>
          <a:lstStyle/>
          <a:p>
            <a:pPr marL="2690813" algn="l"/>
            <a:r>
              <a:rPr lang="uk-UA" altLang="ru-RU" sz="2400" b="1" dirty="0" smtClean="0">
                <a:solidFill>
                  <a:schemeClr val="bg1"/>
                </a:solidFill>
              </a:rPr>
              <a:t>Що необхідно терміново зробити (2): </a:t>
            </a:r>
            <a:br>
              <a:rPr lang="uk-UA" altLang="ru-RU" sz="2400" b="1" dirty="0" smtClean="0">
                <a:solidFill>
                  <a:schemeClr val="bg1"/>
                </a:solidFill>
              </a:rPr>
            </a:br>
            <a:r>
              <a:rPr lang="uk-UA" altLang="ru-RU" sz="2400" b="1" dirty="0" smtClean="0">
                <a:solidFill>
                  <a:schemeClr val="bg1"/>
                </a:solidFill>
              </a:rPr>
              <a:t>…Фінанси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C2703-9FED-4392-AA0E-F49AD056DC69}" type="slidenum">
              <a:rPr lang="uk-UA" sz="1400"/>
              <a:pPr>
                <a:defRPr/>
              </a:pPr>
              <a:t>8</a:t>
            </a:fld>
            <a:endParaRPr lang="uk-UA" sz="1400" dirty="0"/>
          </a:p>
        </p:txBody>
      </p:sp>
      <p:sp>
        <p:nvSpPr>
          <p:cNvPr id="28676" name="Содержимое 2"/>
          <p:cNvSpPr txBox="1">
            <a:spLocks/>
          </p:cNvSpPr>
          <p:nvPr/>
        </p:nvSpPr>
        <p:spPr bwMode="auto">
          <a:xfrm>
            <a:off x="179388" y="1268413"/>
            <a:ext cx="8785225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5334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8318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2890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746250" indent="-285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03450" indent="-285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660650" indent="-285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117850" indent="-285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/>
              <a:t>Внести зміни до Бюджетного кодексу</a:t>
            </a:r>
            <a:r>
              <a:rPr lang="uk-UA" altLang="ru-RU" dirty="0"/>
              <a:t>: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/>
              <a:t>оперативна «</a:t>
            </a:r>
            <a:r>
              <a:rPr lang="uk-UA" altLang="ru-RU" sz="1600" dirty="0" err="1"/>
              <a:t>перекидка</a:t>
            </a:r>
            <a:r>
              <a:rPr lang="uk-UA" altLang="ru-RU" sz="1600" dirty="0"/>
              <a:t>» коштів між регіональними бюджетами – на закупівлю ліків, надання медичної допомоги (застосування «надзвичайної бюджетної політики – гроші ходять за переселенцем» у частині фінансування медицини, </a:t>
            </a:r>
            <a:r>
              <a:rPr lang="uk-UA" altLang="ru-RU" sz="1600" dirty="0" smtClean="0"/>
              <a:t>освіти…)</a:t>
            </a:r>
            <a:endParaRPr lang="uk-UA" altLang="ru-RU" sz="1600" dirty="0"/>
          </a:p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 smtClean="0"/>
              <a:t>Визначити зміст і розмір пакету допомоги (прямої та непрямої)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Можливі складові - </a:t>
            </a:r>
            <a:r>
              <a:rPr lang="uk-UA" sz="1600" i="1" dirty="0" smtClean="0"/>
              <a:t>компенсація </a:t>
            </a:r>
            <a:r>
              <a:rPr lang="uk-UA" sz="1600" i="1" dirty="0"/>
              <a:t>вартості проживання у тимчасовому </a:t>
            </a:r>
            <a:r>
              <a:rPr lang="uk-UA" sz="1600" i="1" dirty="0" smtClean="0"/>
              <a:t>місці проживання; </a:t>
            </a:r>
            <a:r>
              <a:rPr lang="uk-UA" sz="1600" i="1" dirty="0"/>
              <a:t>звільнення від плати за гуртожиток для ВНО – студентів, аспірантів, </a:t>
            </a:r>
            <a:r>
              <a:rPr lang="uk-UA" sz="1600" i="1" dirty="0" smtClean="0"/>
              <a:t>докторантів; участь </a:t>
            </a:r>
            <a:r>
              <a:rPr lang="uk-UA" sz="1600" i="1" dirty="0"/>
              <a:t>на новому місці у програмах забезпечення інсуліном, </a:t>
            </a:r>
            <a:r>
              <a:rPr lang="uk-UA" sz="1600" i="1" dirty="0" err="1"/>
              <a:t>реімбурсації</a:t>
            </a:r>
            <a:r>
              <a:rPr lang="uk-UA" sz="1600" i="1" dirty="0"/>
              <a:t> ліків з гіпертонії, які фінансувались з чіткою територіальною </a:t>
            </a:r>
            <a:r>
              <a:rPr lang="uk-UA" sz="1600" i="1" dirty="0" smtClean="0"/>
              <a:t>прив’язкою тощо</a:t>
            </a:r>
            <a:endParaRPr lang="uk-UA" altLang="ru-RU" sz="1600" dirty="0"/>
          </a:p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 smtClean="0"/>
              <a:t>Скоригувати </a:t>
            </a:r>
            <a:r>
              <a:rPr lang="uk-UA" altLang="ru-RU" b="1" dirty="0"/>
              <a:t>бюджет-2014</a:t>
            </a:r>
            <a:r>
              <a:rPr lang="uk-UA" altLang="ru-RU" dirty="0"/>
              <a:t>: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 smtClean="0"/>
              <a:t>закласти </a:t>
            </a:r>
            <a:r>
              <a:rPr lang="uk-UA" altLang="ru-RU" sz="1600" dirty="0"/>
              <a:t>фінансування вже фактично наданої допомоги (</a:t>
            </a:r>
            <a:r>
              <a:rPr lang="uk-UA" altLang="ru-RU" sz="1600" dirty="0" smtClean="0"/>
              <a:t>відшкодування </a:t>
            </a:r>
            <a:r>
              <a:rPr lang="uk-UA" altLang="ru-RU" sz="1600" dirty="0"/>
              <a:t>частини вартості проживання </a:t>
            </a:r>
            <a:r>
              <a:rPr lang="uk-UA" altLang="ru-RU" sz="1600" dirty="0" smtClean="0"/>
              <a:t>ВПО; </a:t>
            </a:r>
            <a:r>
              <a:rPr lang="uk-UA" altLang="ru-RU" sz="1600" dirty="0"/>
              <a:t>погашення боргів закладів тимчасового розміщення по комунальним платежам за </a:t>
            </a:r>
            <a:r>
              <a:rPr lang="uk-UA" altLang="ru-RU" sz="1600" dirty="0" smtClean="0"/>
              <a:t>спожите переселенцями…)</a:t>
            </a:r>
            <a:endParaRPr lang="uk-UA" altLang="ru-RU" sz="1600" dirty="0"/>
          </a:p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/>
              <a:t>Врахувати у проекті бюджету-2015</a:t>
            </a:r>
            <a:r>
              <a:rPr lang="uk-UA" altLang="ru-RU" dirty="0"/>
              <a:t> “видатки на ВПО”: </a:t>
            </a:r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/>
              <a:t>закласти кошти на те, чим держава допомагатиме ВПО </a:t>
            </a:r>
            <a:r>
              <a:rPr lang="uk-UA" altLang="ru-RU" sz="1600" dirty="0" smtClean="0"/>
              <a:t>(пакет допомоги)</a:t>
            </a:r>
            <a:endParaRPr lang="uk-UA" altLang="ru-RU" sz="1600" dirty="0"/>
          </a:p>
          <a:p>
            <a:pPr lvl="3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uk-UA" altLang="ru-RU" sz="1600" dirty="0"/>
              <a:t>визначитись </a:t>
            </a:r>
            <a:r>
              <a:rPr lang="uk-UA" altLang="ru-RU" sz="1600" dirty="0" smtClean="0"/>
              <a:t>з формою </a:t>
            </a:r>
            <a:r>
              <a:rPr lang="uk-UA" altLang="ru-RU" sz="1600" dirty="0"/>
              <a:t>допомоги місцевим бюджетам на утримання </a:t>
            </a:r>
            <a:r>
              <a:rPr lang="uk-UA" altLang="ru-RU" sz="1600" dirty="0" smtClean="0"/>
              <a:t>соціальної інфраструктури, якою користуються ВПО</a:t>
            </a:r>
            <a:endParaRPr lang="uk-UA" altLang="ru-RU" sz="1600" dirty="0"/>
          </a:p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 smtClean="0"/>
              <a:t>Оперативно </a:t>
            </a:r>
            <a:r>
              <a:rPr lang="uk-UA" altLang="ru-RU" b="1" dirty="0"/>
              <a:t>прийняти порядки використання відповідних бюджетних коштів</a:t>
            </a:r>
            <a:r>
              <a:rPr lang="uk-UA" altLang="ru-RU" dirty="0"/>
              <a:t> т</a:t>
            </a:r>
            <a:r>
              <a:rPr lang="uk-UA" altLang="ru-RU" sz="1600" dirty="0"/>
              <a:t>а іншу необхідну нормативну </a:t>
            </a:r>
            <a:r>
              <a:rPr lang="uk-UA" altLang="ru-RU" sz="1600" dirty="0" smtClean="0"/>
              <a:t>базу для якомога швидшого фінансування потреб ВПО</a:t>
            </a:r>
            <a:endParaRPr lang="uk-UA" alt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578850" cy="922337"/>
          </a:xfrm>
        </p:spPr>
        <p:txBody>
          <a:bodyPr/>
          <a:lstStyle/>
          <a:p>
            <a:pPr marL="2690813" algn="l"/>
            <a:r>
              <a:rPr lang="uk-UA" altLang="ru-RU" sz="2400" b="1" dirty="0" smtClean="0">
                <a:solidFill>
                  <a:schemeClr val="bg1"/>
                </a:solidFill>
              </a:rPr>
              <a:t>Що необхідно терміново зробити (3): …Інституційне забезпечення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233C3-431E-49E2-93A7-E73BB02E9081}" type="slidenum">
              <a:rPr lang="uk-UA" sz="1400"/>
              <a:pPr>
                <a:defRPr/>
              </a:pPr>
              <a:t>9</a:t>
            </a:fld>
            <a:endParaRPr lang="uk-UA" sz="1400" dirty="0"/>
          </a:p>
        </p:txBody>
      </p:sp>
      <p:sp>
        <p:nvSpPr>
          <p:cNvPr id="30724" name="Содержимое 2"/>
          <p:cNvSpPr txBox="1">
            <a:spLocks/>
          </p:cNvSpPr>
          <p:nvPr/>
        </p:nvSpPr>
        <p:spPr bwMode="auto">
          <a:xfrm>
            <a:off x="179388" y="1268413"/>
            <a:ext cx="8785225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5334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8318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12890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1746250" indent="-285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203450" indent="-285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2660650" indent="-285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117850" indent="-285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2">
              <a:spcBef>
                <a:spcPct val="20000"/>
              </a:spcBef>
              <a:buFont typeface="Courier New" pitchFamily="49" charset="0"/>
              <a:buChar char="o"/>
            </a:pPr>
            <a:r>
              <a:rPr lang="uk-UA" altLang="ru-RU" b="1" dirty="0" smtClean="0"/>
              <a:t>Сформувати </a:t>
            </a:r>
            <a:r>
              <a:rPr lang="uk-UA" altLang="ru-RU" b="1" dirty="0"/>
              <a:t>задекларований “ЦОВВ для ВПО”, або розподілити його функції між існуючими </a:t>
            </a:r>
            <a:r>
              <a:rPr lang="uk-UA" altLang="ru-RU" b="1" dirty="0" smtClean="0"/>
              <a:t>ЦОВВ</a:t>
            </a:r>
          </a:p>
          <a:p>
            <a:pPr lvl="3">
              <a:spcBef>
                <a:spcPct val="20000"/>
              </a:spcBef>
              <a:buFont typeface="Calibri" panose="020F0502020204030204" pitchFamily="34" charset="0"/>
              <a:buChar char="–"/>
            </a:pPr>
            <a:r>
              <a:rPr lang="uk-UA" altLang="ru-RU" dirty="0" smtClean="0"/>
              <a:t>Визначити в положеннях про ЦОВВ їх повноваження по роботі з ВПО; визначити у кожному органі відповідальних по </a:t>
            </a:r>
            <a:r>
              <a:rPr lang="uk-UA" altLang="ru-RU" dirty="0"/>
              <a:t>роботі з ВПО та організаціями-донорами (</a:t>
            </a:r>
            <a:r>
              <a:rPr lang="uk-UA" altLang="ru-RU" i="1" dirty="0"/>
              <a:t>міжнародні, благодійні, волонтерські</a:t>
            </a:r>
            <a:r>
              <a:rPr lang="uk-UA" altLang="ru-RU" dirty="0" smtClean="0"/>
              <a:t>)</a:t>
            </a:r>
          </a:p>
          <a:p>
            <a:pPr lvl="3">
              <a:spcBef>
                <a:spcPct val="20000"/>
              </a:spcBef>
              <a:buFont typeface="Calibri" panose="020F0502020204030204" pitchFamily="34" charset="0"/>
              <a:buChar char="–"/>
            </a:pPr>
            <a:r>
              <a:rPr lang="uk-UA" altLang="ru-RU" dirty="0" smtClean="0"/>
              <a:t>Запровадити єдиний стандарт </a:t>
            </a:r>
            <a:r>
              <a:rPr lang="uk-UA" altLang="ru-RU" dirty="0"/>
              <a:t>роботи з </a:t>
            </a:r>
            <a:r>
              <a:rPr lang="uk-UA" altLang="ru-RU" dirty="0" smtClean="0"/>
              <a:t>ВПО. </a:t>
            </a:r>
            <a:r>
              <a:rPr lang="uk-UA" altLang="ru-RU" dirty="0"/>
              <a:t>Розподілити сфери роботи – що робить держава, що місцева </a:t>
            </a:r>
            <a:r>
              <a:rPr lang="uk-UA" altLang="ru-RU" dirty="0" smtClean="0"/>
              <a:t>влада</a:t>
            </a:r>
          </a:p>
          <a:p>
            <a:pPr lvl="3">
              <a:spcBef>
                <a:spcPct val="20000"/>
              </a:spcBef>
              <a:buFont typeface="Calibri" panose="020F0502020204030204" pitchFamily="34" charset="0"/>
              <a:buChar char="–"/>
            </a:pPr>
            <a:r>
              <a:rPr lang="uk-UA" altLang="ru-RU" dirty="0" smtClean="0"/>
              <a:t>Забезпечити </a:t>
            </a:r>
            <a:r>
              <a:rPr lang="uk-UA" altLang="ru-RU" dirty="0"/>
              <a:t>поширення позитивного досвіду регіонів (</a:t>
            </a:r>
            <a:r>
              <a:rPr lang="uk-UA" altLang="ru-RU" i="1" dirty="0"/>
              <a:t>Дніпропетровська область – домовилась про навчання 15 ВПО у Литві, виділення Євросоюзом 1,5 млн. євро на реконструкцію гуртожитків для ВПО</a:t>
            </a:r>
            <a:r>
              <a:rPr lang="uk-UA" altLang="ru-RU" dirty="0" smtClean="0"/>
              <a:t>)</a:t>
            </a:r>
          </a:p>
          <a:p>
            <a:pPr lvl="3">
              <a:spcBef>
                <a:spcPct val="20000"/>
              </a:spcBef>
              <a:buFont typeface="Calibri" panose="020F0502020204030204" pitchFamily="34" charset="0"/>
              <a:buChar char="–"/>
            </a:pPr>
            <a:r>
              <a:rPr lang="uk-UA" altLang="ru-RU" dirty="0" smtClean="0"/>
              <a:t>Запропонувати прозорі правила взаємодії між волонтерами і благодійниками та державою, залучення цих інституцій до експертизи при підготовці рішень</a:t>
            </a:r>
          </a:p>
          <a:p>
            <a:pPr lvl="3">
              <a:spcBef>
                <a:spcPct val="20000"/>
              </a:spcBef>
              <a:buFont typeface="Calibri" panose="020F0502020204030204" pitchFamily="34" charset="0"/>
              <a:buChar char="–"/>
            </a:pPr>
            <a:r>
              <a:rPr lang="uk-UA" altLang="ru-RU" dirty="0" smtClean="0"/>
              <a:t>Прозорість та публічне звітування держави про витрачання фінансів та матеріально-технічних ресурсів (власних та отриманих від благодійників)</a:t>
            </a:r>
          </a:p>
          <a:p>
            <a:pPr lvl="3">
              <a:spcBef>
                <a:spcPct val="20000"/>
              </a:spcBef>
              <a:buFont typeface="Calibri" panose="020F0502020204030204" pitchFamily="34" charset="0"/>
              <a:buChar char="–"/>
            </a:pPr>
            <a:r>
              <a:rPr lang="uk-UA" altLang="ru-RU" dirty="0" smtClean="0"/>
              <a:t>Підзаконна база для звільнення від </a:t>
            </a:r>
            <a:r>
              <a:rPr lang="uk-UA" altLang="ru-RU" dirty="0"/>
              <a:t>оподаткування  </a:t>
            </a:r>
            <a:r>
              <a:rPr lang="uk-UA" altLang="ru-RU" dirty="0" smtClean="0"/>
              <a:t>благодійної допомоги для потерпілих  від АТО</a:t>
            </a:r>
            <a:endParaRPr lang="uk-UA" alt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9724</TotalTime>
  <Words>1978</Words>
  <Application>Microsoft Office PowerPoint</Application>
  <PresentationFormat>Экран (4:3)</PresentationFormat>
  <Paragraphs>197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Півроку проблеми  вимушених переселенців:  що вдалося, що – ні</vt:lpstr>
      <vt:lpstr>Кількість ВПО зростає… </vt:lpstr>
      <vt:lpstr>Приймалися точкові рішення для допомоги ВПО… </vt:lpstr>
      <vt:lpstr>…але проблеми ВПО досі не вирішені …</vt:lpstr>
      <vt:lpstr>Загострюється проблема зайнятості…</vt:lpstr>
      <vt:lpstr>Що заважає ефективно вирішувати проблеми ВПО</vt:lpstr>
      <vt:lpstr>Що необхідно терміново зробити (1):  …Закон про ВПО (4490а) та реєстрація ВПО</vt:lpstr>
      <vt:lpstr>Що необхідно терміново зробити (2):  …Фінанси</vt:lpstr>
      <vt:lpstr>Що необхідно терміново зробити (3): …Інституційне забезпечення</vt:lpstr>
      <vt:lpstr>Що необхідно терміново зробити (4): … Соціально-економічні реформи в країні – ця шлях і до вирішення проблем ВПО</vt:lpstr>
      <vt:lpstr>Дякуємо за увагу! АЦ «НоСЕП» запрошує до діалогу щодо шляхів розв’язання проблем</vt:lpstr>
    </vt:vector>
  </TitlesOfParts>
  <Company>5 канал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презентації</dc:title>
  <dc:creator>NeSEP</dc:creator>
  <cp:lastModifiedBy>International banker</cp:lastModifiedBy>
  <cp:revision>1580</cp:revision>
  <cp:lastPrinted>2014-10-06T15:17:10Z</cp:lastPrinted>
  <dcterms:created xsi:type="dcterms:W3CDTF">2014-03-13T19:54:32Z</dcterms:created>
  <dcterms:modified xsi:type="dcterms:W3CDTF">2014-10-07T09:17:44Z</dcterms:modified>
</cp:coreProperties>
</file>