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61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1AC4CB6-5D20-4FA0-B6AF-10F3EC2E14E3}">
          <p14:sldIdLst>
            <p14:sldId id="256"/>
            <p14:sldId id="257"/>
            <p14:sldId id="259"/>
            <p14:sldId id="262"/>
            <p14:sldId id="261"/>
            <p14:sldId id="263"/>
            <p14:sldId id="264"/>
            <p14:sldId id="265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74703-84AC-48BF-B0A7-BD435046C5EF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341490B-6C34-4827-BE23-B59FF437F9C9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74703-84AC-48BF-B0A7-BD435046C5EF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490B-6C34-4827-BE23-B59FF437F9C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74703-84AC-48BF-B0A7-BD435046C5EF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490B-6C34-4827-BE23-B59FF437F9C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74703-84AC-48BF-B0A7-BD435046C5EF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490B-6C34-4827-BE23-B59FF437F9C9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74703-84AC-48BF-B0A7-BD435046C5EF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41490B-6C34-4827-BE23-B59FF437F9C9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74703-84AC-48BF-B0A7-BD435046C5EF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490B-6C34-4827-BE23-B59FF437F9C9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74703-84AC-48BF-B0A7-BD435046C5EF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490B-6C34-4827-BE23-B59FF437F9C9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74703-84AC-48BF-B0A7-BD435046C5EF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490B-6C34-4827-BE23-B59FF437F9C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74703-84AC-48BF-B0A7-BD435046C5EF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490B-6C34-4827-BE23-B59FF437F9C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74703-84AC-48BF-B0A7-BD435046C5EF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490B-6C34-4827-BE23-B59FF437F9C9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74703-84AC-48BF-B0A7-BD435046C5EF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41490B-6C34-4827-BE23-B59FF437F9C9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B874703-84AC-48BF-B0A7-BD435046C5EF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341490B-6C34-4827-BE23-B59FF437F9C9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Хлобистов Євген Володимирович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д.е.н</a:t>
            </a:r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., проф.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ДУ «Інститут економіки природокористування та </a:t>
            </a:r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сталого розвитку НАН України»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ЦІЛЬ 7. ЗАБЕЗПЕЧЕННЯ СТАЛОГО РОЗВИТКУ </a:t>
            </a:r>
            <a:r>
              <a:rPr lang="uk-UA" b="1" dirty="0" smtClean="0"/>
              <a:t>ДОВКІЛЛЯ</a:t>
            </a:r>
            <a:endParaRPr lang="uk-UA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47664" y="116632"/>
            <a:ext cx="6400800" cy="11955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16632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cap="all" dirty="0"/>
              <a:t>Круглий стіл</a:t>
            </a:r>
            <a:endParaRPr lang="uk-UA" dirty="0"/>
          </a:p>
          <a:p>
            <a:pPr algn="ctr"/>
            <a:r>
              <a:rPr lang="uk-UA" b="1" cap="all" dirty="0"/>
              <a:t> </a:t>
            </a:r>
            <a:endParaRPr lang="uk-UA" dirty="0"/>
          </a:p>
          <a:p>
            <a:pPr algn="ctr"/>
            <a:r>
              <a:rPr lang="uk-UA" b="1" cap="all" dirty="0"/>
              <a:t> </a:t>
            </a:r>
            <a:r>
              <a:rPr lang="uk-UA" b="1" cap="all" dirty="0" smtClean="0"/>
              <a:t>ОБГОВОРЕННЯ </a:t>
            </a:r>
            <a:r>
              <a:rPr lang="uk-UA" b="1" cap="all" dirty="0"/>
              <a:t>ПРОЕКТУ МОНІТОРИНГОВОЇ доповіді</a:t>
            </a:r>
            <a:endParaRPr lang="uk-UA" dirty="0"/>
          </a:p>
          <a:p>
            <a:pPr algn="ctr"/>
            <a:r>
              <a:rPr lang="uk-UA" b="1" cap="all" dirty="0"/>
              <a:t> «</a:t>
            </a:r>
            <a:r>
              <a:rPr lang="uk-UA" b="1" cap="all" dirty="0" err="1"/>
              <a:t>ЦілІ</a:t>
            </a:r>
            <a:r>
              <a:rPr lang="uk-UA" b="1" cap="all" dirty="0"/>
              <a:t> розвитку тисячоліття. Україна. 2014»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37190" y="59492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21 жовтня 2014 року</a:t>
            </a:r>
          </a:p>
          <a:p>
            <a:pPr algn="ctr"/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Київ</a:t>
            </a:r>
            <a:endParaRPr lang="uk-UA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75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cap="all" dirty="0"/>
              <a:t>Завдання та індикатори</a:t>
            </a:r>
            <a:endParaRPr lang="uk-UA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57092584"/>
              </p:ext>
            </p:extLst>
          </p:nvPr>
        </p:nvGraphicFramePr>
        <p:xfrm>
          <a:off x="467544" y="1447800"/>
          <a:ext cx="8496944" cy="389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370840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Завдання</a:t>
                      </a:r>
                      <a:endParaRPr lang="uk-UA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Індикатори</a:t>
                      </a:r>
                      <a:endParaRPr lang="uk-UA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Завдання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7.A: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Збільшити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2015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року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частку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населення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,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яке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має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доступ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централізованого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водопостачання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,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зокрема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90%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  <a:cs typeface="Arial Rounded MT Bold"/>
                        </a:rPr>
                        <a:t>–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міського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населення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та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30%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  <a:cs typeface="Arial Rounded MT Bold"/>
                        </a:rPr>
                        <a:t>–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сільського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населення</a:t>
                      </a:r>
                      <a:endParaRPr lang="uk-UA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7.1.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Частка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населення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міських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поселень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,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яке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має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доступ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централізованого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водопостачання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, %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від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загальної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кількості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міського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населення</a:t>
                      </a:r>
                      <a:endParaRPr lang="uk-UA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7.2.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Частка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сільського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населення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,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яке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має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доступ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централізованого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водопостачання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, %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від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загальної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кількості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сільського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населення</a:t>
                      </a:r>
                      <a:endParaRPr lang="en-US" sz="1400" dirty="0" smtClean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Завдання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7.B: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Стабілізувати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2020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року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викиди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парникових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газів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на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рівні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,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нижчому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на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20%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рівень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1990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року</a:t>
                      </a:r>
                      <a:endParaRPr lang="uk-UA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7.3.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Обсяг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шкідливих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викидів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у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атмосферу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від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стаціонарних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джерел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забруднення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,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млн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т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на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рік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endParaRPr lang="uk-UA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7.4.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Обсяг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шкідливих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викидів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у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атмосферу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від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пересувних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джерел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забруднення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,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млн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т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на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рік</a:t>
                      </a:r>
                      <a:endParaRPr lang="uk-UA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73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cap="all" dirty="0"/>
              <a:t>Завдання та </a:t>
            </a:r>
            <a:r>
              <a:rPr lang="uk-UA" b="1" cap="all" dirty="0" smtClean="0"/>
              <a:t>індикатори</a:t>
            </a:r>
            <a:r>
              <a:rPr lang="en-US" b="1" cap="all" dirty="0" smtClean="0"/>
              <a:t> </a:t>
            </a:r>
            <a:r>
              <a:rPr lang="en-US" sz="2400" b="1" cap="all" dirty="0" smtClean="0"/>
              <a:t>(2)</a:t>
            </a:r>
            <a:endParaRPr lang="uk-UA" sz="2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06356319"/>
              </p:ext>
            </p:extLst>
          </p:nvPr>
        </p:nvGraphicFramePr>
        <p:xfrm>
          <a:off x="467544" y="1447800"/>
          <a:ext cx="8496944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370840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Завдання</a:t>
                      </a:r>
                      <a:endParaRPr lang="uk-UA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Індикатори</a:t>
                      </a:r>
                      <a:endParaRPr lang="uk-UA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Завдання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7.C: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Стабілізувати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2015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року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забруднення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водних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об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’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єктів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.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Стабілізувати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на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рівні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8500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млн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куб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.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м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на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рік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обсяг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скидів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стічних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вод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у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поверхневі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водні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об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’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єкти</a:t>
                      </a:r>
                      <a:endParaRPr lang="en-US" sz="1400" dirty="0" smtClean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7.5.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Обсяг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скидів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зворотних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вод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,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млн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куб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.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м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на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рік</a:t>
                      </a:r>
                      <a:endParaRPr lang="uk-UA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 </a:t>
                      </a:r>
                      <a:endParaRPr lang="uk-UA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Завдання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7.D: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Збільшити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2015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року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лісистість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території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України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16,1%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та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площу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природоохоронних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територій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.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Розширити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мережу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природних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заповідників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,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біосферних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заповідників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та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національних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природних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парків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3,5%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від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загальної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площі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території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України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і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9,0%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  <a:cs typeface="Arial Rounded MT Bold"/>
                        </a:rPr>
                        <a:t>–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загальну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площу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територій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та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об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’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єктів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природно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-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заповідного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фонду</a:t>
                      </a:r>
                      <a:endParaRPr lang="uk-UA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7.6.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Лісистість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територій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,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відношення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площі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земель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,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вкритих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лісовою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рослинністю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,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загальної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площі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території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України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, %</a:t>
                      </a:r>
                      <a:endParaRPr lang="uk-UA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7.7.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Частка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площі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заповідників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,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біосферних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заповідників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,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національних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природних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парків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, %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загальної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площі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території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України</a:t>
                      </a:r>
                      <a:endParaRPr lang="uk-UA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7.8.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Частка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площі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територій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та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об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’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єктів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природно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-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заповідного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фонду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України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, %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загальної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площі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території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України</a:t>
                      </a:r>
                      <a:endParaRPr lang="uk-UA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860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Динаміка </a:t>
            </a:r>
            <a:r>
              <a:rPr lang="uk-UA" b="1" dirty="0" smtClean="0"/>
              <a:t>індикаторів</a:t>
            </a:r>
            <a:r>
              <a:rPr lang="en-US" b="1" dirty="0" smtClean="0"/>
              <a:t> 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74260701"/>
              </p:ext>
            </p:extLst>
          </p:nvPr>
        </p:nvGraphicFramePr>
        <p:xfrm>
          <a:off x="179512" y="1484785"/>
          <a:ext cx="8784972" cy="4948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498"/>
                <a:gridCol w="627498"/>
                <a:gridCol w="627498"/>
                <a:gridCol w="627498"/>
                <a:gridCol w="627498"/>
                <a:gridCol w="627498"/>
                <a:gridCol w="627498"/>
                <a:gridCol w="627498"/>
                <a:gridCol w="627498"/>
                <a:gridCol w="627498"/>
                <a:gridCol w="627498"/>
                <a:gridCol w="627498"/>
                <a:gridCol w="627498"/>
                <a:gridCol w="627498"/>
              </a:tblGrid>
              <a:tr h="394288"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2001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2002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2003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2004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2005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2006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2007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2008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2009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2010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2011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2012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2013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2015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9571">
                <a:tc gridSpan="14"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Індикатор 7.1. Частка населення міських поселень, яке має доступ до централізованого водопостачання, % від загальної кількості міського населення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99295"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88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88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88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87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87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87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87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87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93,2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–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93,4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–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–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90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9571">
                <a:tc gridSpan="14"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Індикатор 7.2. Частка сільського населення, що має доступ до централізованого водопостачання, % від загальної кількості сільського населення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99295"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–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–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–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26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27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–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–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26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22,1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–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22,2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–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–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30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9571">
                <a:tc gridSpan="14"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spc="-50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Індикатор 7.3. Обсяг шкідливих викидів у атмосферу від стаціонарних джерел забруднення, </a:t>
                      </a:r>
                      <a:r>
                        <a:rPr lang="uk-UA" sz="1400" b="1" spc="-50" baseline="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млн</a:t>
                      </a:r>
                      <a:r>
                        <a:rPr lang="uk-UA" sz="1400" b="1" spc="-50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т на рік</a:t>
                      </a:r>
                      <a:endParaRPr lang="uk-UA" sz="1800" spc="-50" baseline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99295"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4,05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4,07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4,09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4,15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4,46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4,82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4,81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4,52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3,93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4,13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4,4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4,3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4,3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4,7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9571">
                <a:tc gridSpan="14"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І</a:t>
                      </a:r>
                      <a:r>
                        <a:rPr lang="uk-UA" sz="1400" b="1" spc="-50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ндикатор 7.4. Обсяг шкідливих викидів у атмосферу від пересувних джерел забруднення, </a:t>
                      </a:r>
                      <a:r>
                        <a:rPr lang="uk-UA" sz="1400" b="1" spc="-50" baseline="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млн</a:t>
                      </a:r>
                      <a:r>
                        <a:rPr lang="uk-UA" sz="1400" b="1" spc="-50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т на рік</a:t>
                      </a:r>
                      <a:endParaRPr lang="uk-UA" sz="1800" spc="-50" baseline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99295"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1,99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2,02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2,1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2,17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2,15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2,2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2,57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2,68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2,51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2,54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2,5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2,48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2,4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3,2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4288">
                <a:tc gridSpan="14"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Індикатор 7.5. Обсяг скидів зворотних вод у поверхневі водні об’єкти, </a:t>
                      </a:r>
                      <a:r>
                        <a:rPr lang="uk-UA" sz="14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млн</a:t>
                      </a: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куб. м на рік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99295"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spc="-9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10136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spc="-9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9613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spc="-9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9098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spc="-9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8697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spc="-9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8553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spc="-9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8484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spc="-9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8579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spc="-9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8342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spc="-9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7381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spc="-9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7817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spc="-9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7725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spc="-9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7788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spc="-9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7440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spc="-9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8500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55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Динаміка </a:t>
            </a:r>
            <a:r>
              <a:rPr lang="uk-UA" b="1" dirty="0" smtClean="0"/>
              <a:t>індикаторів</a:t>
            </a:r>
            <a:r>
              <a:rPr lang="en-US" b="1" dirty="0" smtClean="0"/>
              <a:t> </a:t>
            </a:r>
            <a:r>
              <a:rPr lang="en-US" sz="2200" b="1" dirty="0" smtClean="0"/>
              <a:t>(2)</a:t>
            </a:r>
            <a:endParaRPr lang="uk-UA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85301074"/>
              </p:ext>
            </p:extLst>
          </p:nvPr>
        </p:nvGraphicFramePr>
        <p:xfrm>
          <a:off x="179512" y="1772816"/>
          <a:ext cx="8784972" cy="3600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498"/>
                <a:gridCol w="627498"/>
                <a:gridCol w="627498"/>
                <a:gridCol w="627498"/>
                <a:gridCol w="627498"/>
                <a:gridCol w="627498"/>
                <a:gridCol w="627498"/>
                <a:gridCol w="627498"/>
                <a:gridCol w="627498"/>
                <a:gridCol w="627498"/>
                <a:gridCol w="627498"/>
                <a:gridCol w="627498"/>
                <a:gridCol w="627498"/>
                <a:gridCol w="627498"/>
              </a:tblGrid>
              <a:tr h="442119"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2001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2002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2003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2004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2005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2006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2007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2008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2009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2010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2011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2012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2013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2015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17158">
                <a:tc gridSpan="14"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Індикатор 7.6. Лісистість територій, відношення земель, вкритих лісовою рослинністю, до загальної площі території України, %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35603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15,6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15,6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15,6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15,6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15,6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15,6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15,6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15,7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15,7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15,9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15,9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15,9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16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16,1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17158">
                <a:tc gridSpan="14"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Індикатор 7.7. Частка площі заповідників, біосферних заповідників, національних природних парків, % до загальної площі території України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35603"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1,6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1,7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1,7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1,7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1,8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1,8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1,8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1,9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2,0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2,77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2,77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2,8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2,8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3,5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17158">
                <a:tc gridSpan="14">
                  <a:txBody>
                    <a:bodyPr/>
                    <a:lstStyle/>
                    <a:p>
                      <a:pPr indent="0" algn="l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Індикатор 7.8. Частка площі територій та об’єктів природно-заповідного фонду України, % до загальної площі території України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35603"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4,2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4,5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4,5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4,57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4,65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4,73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4,95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5,04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5,4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5,7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5,9</a:t>
                      </a:r>
                      <a:endParaRPr lang="uk-UA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6,05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6,08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 fontAlgn="base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9,0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5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Атмосферне повітря</a:t>
            </a:r>
            <a:endParaRPr lang="uk-UA" dirty="0"/>
          </a:p>
        </p:txBody>
      </p:sp>
      <p:pic>
        <p:nvPicPr>
          <p:cNvPr id="4" name="Рисунок 3" descr="Описание: ВИКИД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1" y="1772816"/>
            <a:ext cx="6086475" cy="4638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6585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Рекомендації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4572000"/>
          </a:xfrm>
        </p:spPr>
        <p:txBody>
          <a:bodyPr>
            <a:noAutofit/>
          </a:bodyPr>
          <a:lstStyle/>
          <a:p>
            <a:pPr lvl="0" fontAlgn="base" hangingPunct="0"/>
            <a:r>
              <a:rPr lang="uk-UA" sz="1500" b="1" dirty="0">
                <a:solidFill>
                  <a:schemeClr val="accent2">
                    <a:lumMod val="50000"/>
                  </a:schemeClr>
                </a:solidFill>
              </a:rPr>
              <a:t>Для забезпечення доступу населення до якісної питної води</a:t>
            </a:r>
            <a:r>
              <a:rPr lang="uk-UA" sz="15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500" dirty="0"/>
              <a:t>через централізоване водопостачання необхідно провести реформи у сфері житлово-комунального господарства. Також необхідно забезпечити належний рівень фінансування програм, спрямованих на розбудову системи централізованого водопостачання у населених пунктах, що користуються привізною або неякісною питною водою, та станцій (установок) доочищення питної води у системах централізованого питного водопостачання та пунктах розливу питної води. Для виконання цього завдання доцільно розробити та вжити заходи щодо стабілізації роботи підприємств водопостачання та водовідведення, удосконалення системи стандартизації та нормування у сфері питного водопостачання. </a:t>
            </a:r>
          </a:p>
          <a:p>
            <a:pPr marL="0" indent="0">
              <a:buNone/>
            </a:pPr>
            <a:endParaRPr lang="uk-UA" sz="1500" dirty="0"/>
          </a:p>
          <a:p>
            <a:pPr lvl="0"/>
            <a:r>
              <a:rPr lang="uk-UA" sz="1500" b="1" dirty="0">
                <a:solidFill>
                  <a:schemeClr val="accent2">
                    <a:lumMod val="50000"/>
                  </a:schemeClr>
                </a:solidFill>
              </a:rPr>
              <a:t>Для розв’язання проблем у сфері охорони атмосферного повітря</a:t>
            </a:r>
            <a:r>
              <a:rPr lang="uk-UA" sz="15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500" dirty="0"/>
              <a:t>необхідно впроваджувати нові системи регулювання промислових викидів та технічного регулювання викидів забруднюючих речовин у атмосферне повітря на основі найкращих доступних технологій та методів управління (з урахуванням економічної доступності цих методів).  На підприємствах доцільно реалізовувати пілотні проекти з моніторингу рівня викидів забруднюючих речовин в атмосферне повітря та встановлювати сучасні системи їх очищення. Також необхідно вжити комплекс заходів з регулювання двигунів внутрішнього згорання, переходу на альтернативні види палива, використання нейтралізаторів відпрацьованих газів та впровадження екологічних норм автомобільних бензинів та дизельних палив рівня </a:t>
            </a:r>
            <a:r>
              <a:rPr lang="uk-UA" sz="1500" dirty="0" smtClean="0"/>
              <a:t>Євро-4</a:t>
            </a:r>
            <a:r>
              <a:rPr lang="uk-UA" sz="15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746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Рекомендації </a:t>
            </a:r>
            <a:r>
              <a:rPr lang="uk-UA" sz="2200" dirty="0" smtClean="0"/>
              <a:t>(2)</a:t>
            </a:r>
            <a:endParaRPr lang="uk-UA" sz="2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Для </a:t>
            </a:r>
            <a:r>
              <a:rPr lang="uk-UA" b="1" dirty="0">
                <a:solidFill>
                  <a:schemeClr val="accent2">
                    <a:lumMod val="50000"/>
                  </a:schemeClr>
                </a:solidFill>
              </a:rPr>
              <a:t>стабілізації обсягів скидів стічних вод у поверхневі водні об’єкти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dirty="0"/>
              <a:t>та поступовому зменшенню їх забруднення необхідним є перехід до моделі </a:t>
            </a:r>
            <a:r>
              <a:rPr lang="uk-UA" dirty="0" err="1"/>
              <a:t>ресурсоефективної</a:t>
            </a:r>
            <a:r>
              <a:rPr lang="uk-UA" dirty="0"/>
              <a:t> економіки, що передбачає застосування економічних механізмів стимулювання підприємств до впровадження ресурсозберігаючих та екологічних технологій. Це забезпечить зменшення втрат води у господарській діяльності та зниження водоємності продукції. Також необхідно вжити заходи для модернізації основних засобів водного та житлово-комунального господарства, каналізаційних очисних споруд тощо. </a:t>
            </a:r>
            <a:endParaRPr lang="uk-UA" dirty="0" smtClean="0"/>
          </a:p>
          <a:p>
            <a:pPr lvl="0"/>
            <a:endParaRPr lang="uk-UA" dirty="0"/>
          </a:p>
          <a:p>
            <a:pPr lvl="0"/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Для </a:t>
            </a:r>
            <a:r>
              <a:rPr lang="uk-UA" b="1" dirty="0">
                <a:solidFill>
                  <a:schemeClr val="accent2">
                    <a:lumMod val="50000"/>
                  </a:schemeClr>
                </a:solidFill>
              </a:rPr>
              <a:t>розширення площ лісів </a:t>
            </a:r>
            <a:r>
              <a:rPr lang="uk-UA" dirty="0"/>
              <a:t>необхідно розробити плани створення нових лісів, які мають бути інтегровані у програми розвитку конкретних регіонів. Такі плани мають розроблятися на основі детального та всебічного вивчення земель і включати карти територій, призначених під залісення. Також необхідно налагодити процеси ведення державного обліку лісів, інвентаризації та моніторингу їх стану та розроблення механізму фінансового забезпечення програм лісорозведення. Для зростання природно-заповідного фонду необхідно  впроваджувати принципи  екологічно збалансованого природокористування, здійснити економічну оцінку </a:t>
            </a:r>
            <a:r>
              <a:rPr lang="uk-UA" dirty="0" err="1"/>
              <a:t>екосистемних</a:t>
            </a:r>
            <a:r>
              <a:rPr lang="uk-UA" dirty="0"/>
              <a:t> послуг та інвентаризацію земельних ділянок та водних об’єктів, на яких розташовані території та об’єкти природно-заповідного фонду, уточнити їх </a:t>
            </a:r>
            <a:r>
              <a:rPr lang="uk-UA" dirty="0" err="1"/>
              <a:t>площи</a:t>
            </a:r>
            <a:r>
              <a:rPr lang="uk-UA" dirty="0"/>
              <a:t> та межі. </a:t>
            </a:r>
          </a:p>
        </p:txBody>
      </p:sp>
    </p:spTree>
    <p:extLst>
      <p:ext uri="{BB962C8B-B14F-4D97-AF65-F5344CB8AC3E}">
        <p14:creationId xmlns:p14="http://schemas.microsoft.com/office/powerpoint/2010/main" val="351677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24744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uk-UA" b="1" dirty="0"/>
              <a:t>Дякую за увагу</a:t>
            </a:r>
            <a:r>
              <a:rPr lang="uk-UA" b="1" dirty="0" smtClean="0"/>
              <a:t>!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b="1" dirty="0"/>
              <a:t> </a:t>
            </a:r>
            <a:endParaRPr lang="uk-UA" dirty="0"/>
          </a:p>
          <a:p>
            <a:pPr marL="0" indent="0" algn="ctr">
              <a:buNone/>
            </a:pPr>
            <a:r>
              <a:rPr lang="uk-UA" b="1" dirty="0"/>
              <a:t> </a:t>
            </a:r>
            <a:endParaRPr lang="uk-UA" dirty="0"/>
          </a:p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marL="0" indent="0" algn="ctr">
              <a:buNone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e-mail: </a:t>
            </a:r>
            <a:r>
              <a:rPr lang="uk-UA" sz="2400" b="1" dirty="0" err="1">
                <a:solidFill>
                  <a:schemeClr val="accent2">
                    <a:lumMod val="50000"/>
                  </a:schemeClr>
                </a:solidFill>
              </a:rPr>
              <a:t>ievgen.khlobystov</a:t>
            </a:r>
            <a:r>
              <a:rPr lang="uk-UA" sz="2400" b="1" dirty="0">
                <a:solidFill>
                  <a:schemeClr val="accent2">
                    <a:lumMod val="50000"/>
                  </a:schemeClr>
                </a:solidFill>
              </a:rPr>
              <a:t>@</a:t>
            </a:r>
            <a:r>
              <a:rPr lang="uk-UA" sz="2400" b="1" dirty="0" err="1">
                <a:solidFill>
                  <a:schemeClr val="accent2">
                    <a:lumMod val="50000"/>
                  </a:schemeClr>
                </a:solidFill>
              </a:rPr>
              <a:t>ukr.net</a:t>
            </a:r>
            <a:endParaRPr lang="uk-UA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7844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</TotalTime>
  <Words>970</Words>
  <Application>Microsoft Office PowerPoint</Application>
  <PresentationFormat>Экран (4:3)</PresentationFormat>
  <Paragraphs>196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ЦІЛЬ 7. ЗАБЕЗПЕЧЕННЯ СТАЛОГО РОЗВИТКУ ДОВКІЛЛЯ</vt:lpstr>
      <vt:lpstr>Завдання та індикатори</vt:lpstr>
      <vt:lpstr>Завдання та індикатори (2)</vt:lpstr>
      <vt:lpstr>Динаміка індикаторів </vt:lpstr>
      <vt:lpstr>Динаміка індикаторів (2)</vt:lpstr>
      <vt:lpstr>Атмосферне повітря</vt:lpstr>
      <vt:lpstr>Рекомендації</vt:lpstr>
      <vt:lpstr>Рекомендації (2)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ЦІЛЬ 7. ЗАБЕЗПЕЧЕННЯ СТАЛОГО РОЗВИТКУ ДОВКІЛЛЯ</dc:title>
  <dc:creator>LVZh</dc:creator>
  <cp:lastModifiedBy>User</cp:lastModifiedBy>
  <cp:revision>6</cp:revision>
  <dcterms:created xsi:type="dcterms:W3CDTF">2014-10-20T18:40:21Z</dcterms:created>
  <dcterms:modified xsi:type="dcterms:W3CDTF">2014-10-21T10:55:13Z</dcterms:modified>
</cp:coreProperties>
</file>