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70" r:id="rId4"/>
    <p:sldId id="258" r:id="rId5"/>
    <p:sldId id="259" r:id="rId6"/>
    <p:sldId id="260" r:id="rId7"/>
    <p:sldId id="261" r:id="rId8"/>
    <p:sldId id="264" r:id="rId9"/>
    <p:sldId id="271" r:id="rId10"/>
    <p:sldId id="272" r:id="rId11"/>
    <p:sldId id="273" r:id="rId12"/>
    <p:sldId id="277" r:id="rId13"/>
    <p:sldId id="274" r:id="rId14"/>
    <p:sldId id="276" r:id="rId15"/>
    <p:sldId id="275" r:id="rId16"/>
    <p:sldId id="266" r:id="rId17"/>
    <p:sldId id="267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D:\2014\MDGs\&#1087;&#1088;&#1086;&#1092;_&#1079;&#1072;&#1088;&#1087;&#1083;&#1072;&#1090;&#1072;_&#1089;&#1090;&#1072;&#1090;&#1080;&#1089;&#1090;&#1080;&#1082;&#1072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190975747736658"/>
          <c:y val="4.8234280792420328E-2"/>
          <c:w val="0.76668533571118003"/>
          <c:h val="0.6796811888034953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'[Диаграмма в проф_зарплата_статистика]total personal income'!$B$4</c:f>
              <c:strCache>
                <c:ptCount val="1"/>
                <c:pt idx="0">
                  <c:v>середній розмір заробітної плати чоловіків, грн.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'[Диаграмма в проф_зарплата_статистика]total personal income'!$C$3:$H$3</c:f>
              <c:strCache>
                <c:ptCount val="6"/>
                <c:pt idx="0">
                  <c:v>до 10 осіб</c:v>
                </c:pt>
                <c:pt idx="1">
                  <c:v>10-49 осіб</c:v>
                </c:pt>
                <c:pt idx="2">
                  <c:v>50-99 осіб</c:v>
                </c:pt>
                <c:pt idx="3">
                  <c:v>100-499 осіб</c:v>
                </c:pt>
                <c:pt idx="4">
                  <c:v>500-999 осіб</c:v>
                </c:pt>
                <c:pt idx="5">
                  <c:v>1000-4999 осіб</c:v>
                </c:pt>
              </c:strCache>
            </c:strRef>
          </c:cat>
          <c:val>
            <c:numRef>
              <c:f>'[Диаграмма в проф_зарплата_статистика]total personal income'!$C$4:$H$4</c:f>
              <c:numCache>
                <c:formatCode>General</c:formatCode>
                <c:ptCount val="6"/>
                <c:pt idx="0">
                  <c:v>1590</c:v>
                </c:pt>
                <c:pt idx="1">
                  <c:v>2085</c:v>
                </c:pt>
                <c:pt idx="2">
                  <c:v>2395</c:v>
                </c:pt>
                <c:pt idx="3">
                  <c:v>2974</c:v>
                </c:pt>
                <c:pt idx="4">
                  <c:v>3607</c:v>
                </c:pt>
                <c:pt idx="5">
                  <c:v>4005</c:v>
                </c:pt>
              </c:numCache>
            </c:numRef>
          </c:val>
        </c:ser>
        <c:ser>
          <c:idx val="0"/>
          <c:order val="1"/>
          <c:tx>
            <c:strRef>
              <c:f>'[Диаграмма в проф_зарплата_статистика]total personal income'!$B$5</c:f>
              <c:strCache>
                <c:ptCount val="1"/>
                <c:pt idx="0">
                  <c:v>середній розмір заробітної плати жінок, грн.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'[Диаграмма в проф_зарплата_статистика]total personal income'!$C$3:$H$3</c:f>
              <c:strCache>
                <c:ptCount val="6"/>
                <c:pt idx="0">
                  <c:v>до 10 осіб</c:v>
                </c:pt>
                <c:pt idx="1">
                  <c:v>10-49 осіб</c:v>
                </c:pt>
                <c:pt idx="2">
                  <c:v>50-99 осіб</c:v>
                </c:pt>
                <c:pt idx="3">
                  <c:v>100-499 осіб</c:v>
                </c:pt>
                <c:pt idx="4">
                  <c:v>500-999 осіб</c:v>
                </c:pt>
                <c:pt idx="5">
                  <c:v>1000-4999 осіб</c:v>
                </c:pt>
              </c:strCache>
            </c:strRef>
          </c:cat>
          <c:val>
            <c:numRef>
              <c:f>'[Диаграмма в проф_зарплата_статистика]total personal income'!$C$5:$H$5</c:f>
              <c:numCache>
                <c:formatCode>General</c:formatCode>
                <c:ptCount val="6"/>
                <c:pt idx="0">
                  <c:v>1782</c:v>
                </c:pt>
                <c:pt idx="1">
                  <c:v>2099</c:v>
                </c:pt>
                <c:pt idx="2">
                  <c:v>2359</c:v>
                </c:pt>
                <c:pt idx="3">
                  <c:v>2538</c:v>
                </c:pt>
                <c:pt idx="4">
                  <c:v>2537</c:v>
                </c:pt>
                <c:pt idx="5">
                  <c:v>2647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993984"/>
        <c:axId val="69995904"/>
      </c:barChart>
      <c:lineChart>
        <c:grouping val="standard"/>
        <c:varyColors val="0"/>
        <c:ser>
          <c:idx val="2"/>
          <c:order val="2"/>
          <c:tx>
            <c:strRef>
              <c:f>'[Диаграмма в проф_зарплата_статистика]total personal income'!$B$6</c:f>
              <c:strCache>
                <c:ptCount val="1"/>
                <c:pt idx="0">
                  <c:v>співвідношення зарплати жінок до зарплати чоловіків, %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5202258685173727E-3"/>
                  <c:y val="-8.34668583994605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67459702894489E-2"/>
                  <c:y val="-3.2997012280800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137098069420534E-2"/>
                  <c:y val="-1.8487580525801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154371160427545E-2"/>
                  <c:y val="-2.0476983520881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345461820140175E-3"/>
                  <c:y val="-2.8095470312744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58888356909117E-2"/>
                  <c:y val="-4.459397645314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проф_зарплата_статистика]total personal income'!$C$3:$H$3</c:f>
              <c:strCache>
                <c:ptCount val="6"/>
                <c:pt idx="0">
                  <c:v>до 10 осіб</c:v>
                </c:pt>
                <c:pt idx="1">
                  <c:v>10-49 осіб</c:v>
                </c:pt>
                <c:pt idx="2">
                  <c:v>50-99 осіб</c:v>
                </c:pt>
                <c:pt idx="3">
                  <c:v>100-499 осіб</c:v>
                </c:pt>
                <c:pt idx="4">
                  <c:v>500-999 осіб</c:v>
                </c:pt>
                <c:pt idx="5">
                  <c:v>1000-4999 осіб</c:v>
                </c:pt>
              </c:strCache>
            </c:strRef>
          </c:cat>
          <c:val>
            <c:numRef>
              <c:f>'[Диаграмма в проф_зарплата_статистика]total personal income'!$C$6:$H$6</c:f>
              <c:numCache>
                <c:formatCode>0.0</c:formatCode>
                <c:ptCount val="6"/>
                <c:pt idx="0">
                  <c:v>112.0754716981132</c:v>
                </c:pt>
                <c:pt idx="1">
                  <c:v>100.67146282973621</c:v>
                </c:pt>
                <c:pt idx="2">
                  <c:v>98.496868475991647</c:v>
                </c:pt>
                <c:pt idx="3">
                  <c:v>85.339609952925358</c:v>
                </c:pt>
                <c:pt idx="4">
                  <c:v>70.335458830052673</c:v>
                </c:pt>
                <c:pt idx="5">
                  <c:v>66.092384519350816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33888"/>
        <c:axId val="103335808"/>
      </c:lineChart>
      <c:catAx>
        <c:axId val="699939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/>
            </a:pPr>
            <a:endParaRPr lang="uk-UA"/>
          </a:p>
        </c:txPr>
        <c:crossAx val="699959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699959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600"/>
                </a:pPr>
                <a:r>
                  <a:rPr lang="uk-UA" sz="600"/>
                  <a:t>грн. на місяць</a:t>
                </a:r>
              </a:p>
            </c:rich>
          </c:tx>
          <c:layout>
            <c:manualLayout>
              <c:xMode val="edge"/>
              <c:yMode val="edge"/>
              <c:x val="2.0440048934411681E-3"/>
              <c:y val="6.620351504475964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/>
            </a:pPr>
            <a:endParaRPr lang="uk-UA"/>
          </a:p>
        </c:txPr>
        <c:crossAx val="69993984"/>
        <c:crosses val="autoZero"/>
        <c:crossBetween val="between"/>
      </c:valAx>
      <c:catAx>
        <c:axId val="103333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335808"/>
        <c:crosses val="autoZero"/>
        <c:auto val="0"/>
        <c:lblAlgn val="ctr"/>
        <c:lblOffset val="100"/>
        <c:noMultiLvlLbl val="0"/>
      </c:catAx>
      <c:valAx>
        <c:axId val="103335808"/>
        <c:scaling>
          <c:orientation val="minMax"/>
          <c:min val="0"/>
        </c:scaling>
        <c:delete val="0"/>
        <c:axPos val="r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uk-UA"/>
                  <a:t>%</a:t>
                </a:r>
              </a:p>
            </c:rich>
          </c:tx>
          <c:layout>
            <c:manualLayout>
              <c:xMode val="edge"/>
              <c:yMode val="edge"/>
              <c:x val="0.89906245266243323"/>
              <c:y val="1.722687418663652E-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/>
            </a:pPr>
            <a:endParaRPr lang="uk-UA"/>
          </a:p>
        </c:txPr>
        <c:crossAx val="103333888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"/>
          <c:y val="0.85796556493312592"/>
          <c:w val="0.97896158352800722"/>
          <c:h val="0.1420346246368619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0"/>
          </a:pPr>
          <a:endParaRPr lang="uk-UA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uk-UA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190975747736658"/>
          <c:y val="4.8234280792420328E-2"/>
          <c:w val="0.76668533571118003"/>
          <c:h val="0.6547406222833975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Лист1!$B$11</c:f>
              <c:strCache>
                <c:ptCount val="1"/>
                <c:pt idx="0">
                  <c:v>середня заробітна плата чоловіків, грн.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Лист1!$A$12:$A$17</c:f>
              <c:strCache>
                <c:ptCount val="6"/>
                <c:pt idx="0">
                  <c:v>до 2 років</c:v>
                </c:pt>
                <c:pt idx="1">
                  <c:v>2 - 4 років</c:v>
                </c:pt>
                <c:pt idx="2">
                  <c:v>5 - 9 років</c:v>
                </c:pt>
                <c:pt idx="3">
                  <c:v>10 - 14 років</c:v>
                </c:pt>
                <c:pt idx="4">
                  <c:v>15 - 19 років</c:v>
                </c:pt>
                <c:pt idx="5">
                  <c:v>20 і більше років</c:v>
                </c:pt>
              </c:strCache>
            </c:strRef>
          </c:cat>
          <c:val>
            <c:numRef>
              <c:f>Лист1!$B$12:$B$17</c:f>
              <c:numCache>
                <c:formatCode>General</c:formatCode>
                <c:ptCount val="6"/>
                <c:pt idx="0">
                  <c:v>2158</c:v>
                </c:pt>
                <c:pt idx="1">
                  <c:v>3195</c:v>
                </c:pt>
                <c:pt idx="2">
                  <c:v>3561</c:v>
                </c:pt>
                <c:pt idx="3">
                  <c:v>3944</c:v>
                </c:pt>
                <c:pt idx="4">
                  <c:v>4355</c:v>
                </c:pt>
                <c:pt idx="5">
                  <c:v>3863</c:v>
                </c:pt>
              </c:numCache>
            </c:numRef>
          </c:val>
        </c:ser>
        <c:ser>
          <c:idx val="0"/>
          <c:order val="1"/>
          <c:tx>
            <c:strRef>
              <c:f>Лист1!$C$11</c:f>
              <c:strCache>
                <c:ptCount val="1"/>
                <c:pt idx="0">
                  <c:v>середня заробітна плата жінок, грн.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Лист1!$A$12:$A$17</c:f>
              <c:strCache>
                <c:ptCount val="6"/>
                <c:pt idx="0">
                  <c:v>до 2 років</c:v>
                </c:pt>
                <c:pt idx="1">
                  <c:v>2 - 4 років</c:v>
                </c:pt>
                <c:pt idx="2">
                  <c:v>5 - 9 років</c:v>
                </c:pt>
                <c:pt idx="3">
                  <c:v>10 - 14 років</c:v>
                </c:pt>
                <c:pt idx="4">
                  <c:v>15 - 19 років</c:v>
                </c:pt>
                <c:pt idx="5">
                  <c:v>20 і більше років</c:v>
                </c:pt>
              </c:strCache>
            </c:strRef>
          </c:cat>
          <c:val>
            <c:numRef>
              <c:f>Лист1!$C$12:$C$17</c:f>
              <c:numCache>
                <c:formatCode>General</c:formatCode>
                <c:ptCount val="6"/>
                <c:pt idx="0">
                  <c:v>1808</c:v>
                </c:pt>
                <c:pt idx="1">
                  <c:v>2431</c:v>
                </c:pt>
                <c:pt idx="2">
                  <c:v>2650</c:v>
                </c:pt>
                <c:pt idx="3">
                  <c:v>2763</c:v>
                </c:pt>
                <c:pt idx="4">
                  <c:v>2888</c:v>
                </c:pt>
                <c:pt idx="5">
                  <c:v>2906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521536"/>
        <c:axId val="105523456"/>
      </c:barChart>
      <c:lineChart>
        <c:grouping val="standard"/>
        <c:varyColors val="0"/>
        <c:ser>
          <c:idx val="2"/>
          <c:order val="2"/>
          <c:tx>
            <c:strRef>
              <c:f>Лист1!$D$11</c:f>
              <c:strCache>
                <c:ptCount val="1"/>
                <c:pt idx="0">
                  <c:v>співвідношення зарплати жінок до зарплати чоловіків, %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5202258685173727E-3"/>
                  <c:y val="-8.34668583994605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67459702894489E-2"/>
                  <c:y val="-3.2997012280800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137098069420534E-2"/>
                  <c:y val="-1.8487580525801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154371160427545E-2"/>
                  <c:y val="-2.0476983520881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345461820140175E-3"/>
                  <c:y val="-2.8095470312744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58888356909117E-2"/>
                  <c:y val="-4.459397645314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Лист1!$A$12:$A$17</c:f>
              <c:strCache>
                <c:ptCount val="6"/>
                <c:pt idx="0">
                  <c:v>до 2 років</c:v>
                </c:pt>
                <c:pt idx="1">
                  <c:v>2 - 4 років</c:v>
                </c:pt>
                <c:pt idx="2">
                  <c:v>5 - 9 років</c:v>
                </c:pt>
                <c:pt idx="3">
                  <c:v>10 - 14 років</c:v>
                </c:pt>
                <c:pt idx="4">
                  <c:v>15 - 19 років</c:v>
                </c:pt>
                <c:pt idx="5">
                  <c:v>20 і більше років</c:v>
                </c:pt>
              </c:strCache>
            </c:strRef>
          </c:cat>
          <c:val>
            <c:numRef>
              <c:f>Лист1!$D$12:$D$17</c:f>
              <c:numCache>
                <c:formatCode>0.0</c:formatCode>
                <c:ptCount val="6"/>
                <c:pt idx="0">
                  <c:v>83.781278962001849</c:v>
                </c:pt>
                <c:pt idx="1">
                  <c:v>76.087636932707355</c:v>
                </c:pt>
                <c:pt idx="2">
                  <c:v>74.417298511654025</c:v>
                </c:pt>
                <c:pt idx="3">
                  <c:v>70.055780933062877</c:v>
                </c:pt>
                <c:pt idx="4">
                  <c:v>66.314580941446607</c:v>
                </c:pt>
                <c:pt idx="5">
                  <c:v>75.226507895418067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542016"/>
        <c:axId val="105543936"/>
      </c:lineChart>
      <c:catAx>
        <c:axId val="10552153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/>
            </a:pPr>
            <a:endParaRPr lang="uk-UA"/>
          </a:p>
        </c:txPr>
        <c:crossAx val="10552345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55234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600"/>
                </a:pPr>
                <a:r>
                  <a:rPr lang="uk-UA" sz="600"/>
                  <a:t>грн. на місяць</a:t>
                </a:r>
              </a:p>
            </c:rich>
          </c:tx>
          <c:layout>
            <c:manualLayout>
              <c:xMode val="edge"/>
              <c:yMode val="edge"/>
              <c:x val="2.0440048934411681E-3"/>
              <c:y val="6.620351504475964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/>
            </a:pPr>
            <a:endParaRPr lang="uk-UA"/>
          </a:p>
        </c:txPr>
        <c:crossAx val="105521536"/>
        <c:crosses val="autoZero"/>
        <c:crossBetween val="between"/>
      </c:valAx>
      <c:catAx>
        <c:axId val="105542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543936"/>
        <c:crosses val="autoZero"/>
        <c:auto val="0"/>
        <c:lblAlgn val="ctr"/>
        <c:lblOffset val="100"/>
        <c:noMultiLvlLbl val="0"/>
      </c:catAx>
      <c:valAx>
        <c:axId val="105543936"/>
        <c:scaling>
          <c:orientation val="minMax"/>
          <c:min val="0"/>
        </c:scaling>
        <c:delete val="0"/>
        <c:axPos val="r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uk-UA"/>
                  <a:t>%</a:t>
                </a:r>
              </a:p>
            </c:rich>
          </c:tx>
          <c:layout>
            <c:manualLayout>
              <c:xMode val="edge"/>
              <c:yMode val="edge"/>
              <c:x val="0.85693762887642788"/>
              <c:y val="1.7225391736212614E-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/>
            </a:pPr>
            <a:endParaRPr lang="uk-UA"/>
          </a:p>
        </c:txPr>
        <c:crossAx val="105542016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1.8722209220688041E-2"/>
          <c:y val="0.86794560485328554"/>
          <c:w val="0.97406974022934711"/>
          <c:h val="0.1229191223851509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0"/>
          </a:pPr>
          <a:endParaRPr lang="uk-UA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uk-UA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0.32082</cdr:x>
      <cdr:y>0.80479</cdr:y>
    </cdr:from>
    <cdr:to>
      <cdr:x>0.75488</cdr:x>
      <cdr:y>0.86515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870508" y="2048256"/>
          <a:ext cx="1177747" cy="153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600" b="1" dirty="0">
              <a:latin typeface="Arial" panose="020B0604020202020204" pitchFamily="34" charset="0"/>
              <a:cs typeface="Arial" panose="020B0604020202020204" pitchFamily="34" charset="0"/>
            </a:rPr>
            <a:t>розмір </a:t>
          </a:r>
          <a:r>
            <a:rPr lang="uk-UA" sz="800" b="1" dirty="0">
              <a:latin typeface="Arial" panose="020B0604020202020204" pitchFamily="34" charset="0"/>
              <a:cs typeface="Arial" panose="020B0604020202020204" pitchFamily="34" charset="0"/>
            </a:rPr>
            <a:t>підприємства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0.39901</cdr:x>
      <cdr:y>0.79329</cdr:y>
    </cdr:from>
    <cdr:to>
      <cdr:x>0.79802</cdr:x>
      <cdr:y>0.85078</cdr:y>
    </cdr:to>
    <cdr:sp macro="" textlink="">
      <cdr:nvSpPr>
        <cdr:cNvPr id="3" name="Поле 2"/>
        <cdr:cNvSpPr txBox="1"/>
      </cdr:nvSpPr>
      <cdr:spPr>
        <a:xfrm xmlns:a="http://schemas.openxmlformats.org/drawingml/2006/main">
          <a:off x="1082649" y="2018996"/>
          <a:ext cx="1082649" cy="146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800" b="1" dirty="0">
              <a:latin typeface="Arial" panose="020B0604020202020204" pitchFamily="34" charset="0"/>
              <a:cs typeface="Arial" panose="020B0604020202020204" pitchFamily="34" charset="0"/>
            </a:rPr>
            <a:t>тривалість</a:t>
          </a:r>
          <a:r>
            <a:rPr lang="uk-UA" sz="600" b="1" dirty="0">
              <a:latin typeface="Arial" panose="020B0604020202020204" pitchFamily="34" charset="0"/>
              <a:cs typeface="Arial" panose="020B0604020202020204" pitchFamily="34" charset="0"/>
            </a:rPr>
            <a:t> стажу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2B538-3C5D-4311-A4B4-036A63DFF2E7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190E4-1EEB-4A8B-9BBC-FB4E9EEBFE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976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A7D8BF68-AA66-4B8A-BD88-809840B5EB3A}" type="slidenum">
              <a:rPr lang="ru-RU" altLang="uk-UA" sz="1200"/>
              <a:pPr algn="r" eaLnBrk="1" hangingPunct="1"/>
              <a:t>11</a:t>
            </a:fld>
            <a:endParaRPr lang="ru-RU" altLang="uk-UA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01185BC8-3B81-45A4-9B65-1CC7570704BB}" type="slidenum">
              <a:rPr lang="ru-RU" altLang="uk-UA" sz="1200"/>
              <a:pPr algn="r" eaLnBrk="1" hangingPunct="1"/>
              <a:t>14</a:t>
            </a:fld>
            <a:endParaRPr lang="ru-RU" altLang="uk-UA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623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701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461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558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266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879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26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7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688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97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896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6DF38-76C7-458B-8EF7-B7DD1A5FAABA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876D4-0983-4724-937D-A1E9B72FC0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35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Цілі Розвитку </a:t>
            </a:r>
            <a:r>
              <a:rPr lang="uk-UA" b="1" dirty="0" smtClean="0"/>
              <a:t>Тисячоліття: забезпечення гендерної рівності</a:t>
            </a:r>
            <a:endParaRPr lang="uk-U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386740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Ганна Герасименко</a:t>
            </a:r>
            <a:r>
              <a:rPr lang="ru-RU" sz="2000" b="1" i="1" dirty="0"/>
              <a:t>,</a:t>
            </a:r>
            <a:r>
              <a:rPr lang="ru-RU" sz="2000" b="1" i="1" dirty="0" smtClean="0"/>
              <a:t> </a:t>
            </a:r>
          </a:p>
          <a:p>
            <a:pPr algn="ctr"/>
            <a:r>
              <a:rPr lang="ru-RU" sz="2000" b="1" i="1" dirty="0" smtClean="0"/>
              <a:t>кандидат </a:t>
            </a:r>
            <a:r>
              <a:rPr lang="ru-RU" sz="2000" b="1" i="1" dirty="0" err="1" smtClean="0"/>
              <a:t>економічних</a:t>
            </a:r>
            <a:r>
              <a:rPr lang="ru-RU" sz="2000" b="1" i="1" dirty="0" smtClean="0"/>
              <a:t> наук, </a:t>
            </a:r>
          </a:p>
          <a:p>
            <a:pPr algn="ctr"/>
            <a:r>
              <a:rPr lang="ru-RU" sz="2000" b="1" i="1" dirty="0" smtClean="0"/>
              <a:t>старший </a:t>
            </a:r>
            <a:r>
              <a:rPr lang="ru-RU" sz="2000" b="1" i="1" dirty="0" err="1" smtClean="0"/>
              <a:t>науковий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співробітник</a:t>
            </a:r>
            <a:endParaRPr lang="ru-RU" sz="2000" b="1" dirty="0" smtClean="0"/>
          </a:p>
          <a:p>
            <a:pPr algn="ctr"/>
            <a:endParaRPr lang="ru-RU" sz="2000" dirty="0" smtClean="0"/>
          </a:p>
          <a:p>
            <a:pPr algn="ctr"/>
            <a:r>
              <a:rPr lang="uk-UA" sz="2000" b="1" i="1" dirty="0" smtClean="0"/>
              <a:t>Інститут демографії та соціальних досліджень </a:t>
            </a:r>
          </a:p>
          <a:p>
            <a:pPr algn="ctr"/>
            <a:r>
              <a:rPr lang="uk-UA" sz="2000" b="1" i="1" dirty="0" smtClean="0"/>
              <a:t>ім. М.В. </a:t>
            </a:r>
            <a:r>
              <a:rPr lang="uk-UA" sz="2000" b="1" i="1" dirty="0" err="1" smtClean="0"/>
              <a:t>Птухи</a:t>
            </a:r>
            <a:r>
              <a:rPr lang="uk-UA" sz="2000" b="1" i="1" dirty="0" smtClean="0"/>
              <a:t> НАН України</a:t>
            </a:r>
            <a:endParaRPr lang="uk-UA" sz="2000" b="1" i="1" dirty="0"/>
          </a:p>
        </p:txBody>
      </p:sp>
    </p:spTree>
    <p:extLst>
      <p:ext uri="{BB962C8B-B14F-4D97-AF65-F5344CB8AC3E}">
        <p14:creationId xmlns:p14="http://schemas.microsoft.com/office/powerpoint/2010/main" val="16560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507413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ru-RU" altLang="uk-UA" sz="2000" b="1" cap="none" dirty="0" smtClean="0">
                <a:solidFill>
                  <a:schemeClr val="tx1"/>
                </a:solidFill>
              </a:rPr>
              <a:t>С</a:t>
            </a:r>
            <a:r>
              <a:rPr lang="uk-UA" altLang="uk-UA" sz="2000" b="1" cap="none" dirty="0" err="1" smtClean="0">
                <a:solidFill>
                  <a:schemeClr val="tx1"/>
                </a:solidFill>
              </a:rPr>
              <a:t>тавлення</a:t>
            </a:r>
            <a:r>
              <a:rPr lang="uk-UA" altLang="uk-UA" sz="2000" b="1" cap="none" dirty="0" smtClean="0">
                <a:solidFill>
                  <a:schemeClr val="tx1"/>
                </a:solidFill>
              </a:rPr>
              <a:t> у суспільстві до явища </a:t>
            </a:r>
            <a:r>
              <a:rPr lang="ru-RU" altLang="uk-UA" sz="2000" b="1" dirty="0"/>
              <a:t>г</a:t>
            </a:r>
            <a:r>
              <a:rPr lang="uk-UA" altLang="uk-UA" sz="2000" b="1" cap="none" dirty="0" err="1" smtClean="0">
                <a:solidFill>
                  <a:schemeClr val="tx1"/>
                </a:solidFill>
              </a:rPr>
              <a:t>ендерної</a:t>
            </a:r>
            <a:r>
              <a:rPr lang="uk-UA" altLang="uk-UA" sz="2000" b="1" cap="none" dirty="0" smtClean="0">
                <a:solidFill>
                  <a:schemeClr val="tx1"/>
                </a:solidFill>
              </a:rPr>
              <a:t> </a:t>
            </a:r>
            <a:r>
              <a:rPr lang="uk-UA" altLang="uk-UA" sz="2000" b="1" cap="none" dirty="0" smtClean="0">
                <a:solidFill>
                  <a:schemeClr val="tx1"/>
                </a:solidFill>
              </a:rPr>
              <a:t>сегрегації на ринку праці 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(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розподіл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відповідей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респондентів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на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запитання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«Як Ви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вважаєте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,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чи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існує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на ринку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праці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України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поділ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професій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 на «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жіночі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» та «</a:t>
            </a:r>
            <a:r>
              <a:rPr lang="ru-RU" altLang="uk-UA" sz="1600" i="1" cap="none" dirty="0" err="1" smtClean="0">
                <a:solidFill>
                  <a:schemeClr val="tx1"/>
                </a:solidFill>
              </a:rPr>
              <a:t>чоловічі</a:t>
            </a:r>
            <a:r>
              <a:rPr lang="ru-RU" altLang="uk-UA" sz="1600" i="1" cap="none" dirty="0" smtClean="0">
                <a:solidFill>
                  <a:schemeClr val="tx1"/>
                </a:solidFill>
              </a:rPr>
              <a:t>»?»)</a:t>
            </a:r>
            <a:r>
              <a:rPr lang="ru-RU" altLang="uk-UA" sz="1600" b="1" cap="none" dirty="0" smtClean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6387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042988" y="1708150"/>
          <a:ext cx="7129462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Диаграмма" r:id="rId4" imgW="5315055" imgH="3238304" progId="Excel.Chart.8">
                  <p:embed/>
                </p:oleObj>
              </mc:Choice>
              <mc:Fallback>
                <p:oleObj name="Диаграмма" r:id="rId4" imgW="5315055" imgH="323830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08150"/>
                        <a:ext cx="7129462" cy="401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0" y="5949950"/>
            <a:ext cx="8229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639763" indent="-2730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indent="-182563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187450" indent="-182563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1462088" indent="-182563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19192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3764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28336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2908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ja-JP" sz="1400" i="1" dirty="0"/>
              <a:t>Джерело: соціологічне опитування «Дослідження участі жінок у складі робочої сили України», 2012 р.</a:t>
            </a:r>
            <a:endParaRPr lang="ru-RU" altLang="uk-UA" sz="1400" i="1" dirty="0">
              <a:ea typeface="MS PMincho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92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244395"/>
              </p:ext>
            </p:extLst>
          </p:nvPr>
        </p:nvGraphicFramePr>
        <p:xfrm>
          <a:off x="1403350" y="765175"/>
          <a:ext cx="6337300" cy="4947766"/>
        </p:xfrm>
        <a:graphic>
          <a:graphicData uri="http://schemas.openxmlformats.org/drawingml/2006/table">
            <a:tbl>
              <a:tblPr/>
              <a:tblGrid>
                <a:gridCol w="3432175"/>
                <a:gridCol w="2905125"/>
              </a:tblGrid>
              <a:tr h="792163">
                <a:tc grid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Mincho" pitchFamily="18" charset="-128"/>
                          <a:cs typeface="Arial" panose="020B0604020202020204" pitchFamily="34" charset="0"/>
                        </a:rPr>
                        <a:t>«Чоловічі» та «жіночі» професії, що були найчастіше зазначені респондентами</a:t>
                      </a:r>
                      <a:r>
                        <a:rPr kumimoji="0" lang="ru-R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Mincho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ja-JP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Mincho" pitchFamily="18" charset="-128"/>
                          <a:cs typeface="Arial" panose="020B0604020202020204" pitchFamily="34" charset="0"/>
                        </a:rPr>
                        <a:t>соціологічного</a:t>
                      </a:r>
                      <a:r>
                        <a:rPr kumimoji="0" lang="ru-R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Mincho" pitchFamily="18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ja-JP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Mincho" pitchFamily="18" charset="-128"/>
                          <a:cs typeface="Arial" panose="020B0604020202020204" pitchFamily="34" charset="0"/>
                        </a:rPr>
                        <a:t>опитування</a:t>
                      </a:r>
                      <a:r>
                        <a:rPr kumimoji="0" lang="ru-RU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Mincho" pitchFamily="18" charset="-128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uk-UA" altLang="uk-UA" sz="1400" b="1" i="1" dirty="0" smtClean="0">
                          <a:latin typeface="Arial" pitchFamily="34" charset="0"/>
                          <a:cs typeface="Arial" panose="020B0604020202020204" pitchFamily="34" charset="0"/>
                        </a:rPr>
                        <a:t>«Дослідження участі жінок у складі робочої сили України», 2012 р.</a:t>
                      </a:r>
                      <a:endParaRPr kumimoji="0" lang="uk-UA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Mincho" pitchFamily="18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uk-UA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Чоловічі професії:</a:t>
                      </a:r>
                      <a:endParaRPr kumimoji="0" lang="uk-UA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Жіночі професії:</a:t>
                      </a:r>
                      <a:endParaRPr kumimoji="0" lang="uk-UA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Водій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Mincho" pitchFamily="18" charset="-128"/>
                          <a:cs typeface="Arial" pitchFamily="34" charset="0"/>
                        </a:rPr>
                        <a:t>П</a:t>
                      </a: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родавець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Будівельник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Вчитель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Шахтар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Вихователь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Вантажник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Швея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Слюсар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Медсестра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Охоронець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Перукар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Електрик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Няня, гувернантка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Військовий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Прибиральниця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55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Працівник правоохоронних органів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Бухгалтер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Керівник, директор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Секретар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0" name="Rectangle 140"/>
          <p:cNvSpPr>
            <a:spLocks noChangeArrowheads="1"/>
          </p:cNvSpPr>
          <p:nvPr/>
        </p:nvSpPr>
        <p:spPr bwMode="auto">
          <a:xfrm>
            <a:off x="828306" y="6215213"/>
            <a:ext cx="792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tabLst>
                <a:tab pos="6030913" algn="l"/>
              </a:tabLst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tabLst>
                <a:tab pos="6030913" algn="l"/>
              </a:tabLst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tabLst>
                <a:tab pos="6030913" algn="l"/>
              </a:tabLst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tabLst>
                <a:tab pos="6030913" algn="l"/>
              </a:tabLst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uk-UA" altLang="ja-JP" sz="1200" i="1" dirty="0"/>
              <a:t>Джерело: соціологічне опитування «Дослідження участі жінок у складі робочої сили України», 2012 р.</a:t>
            </a:r>
            <a:endParaRPr lang="ru-RU" altLang="uk-UA" sz="1200" i="1" dirty="0">
              <a:ea typeface="MS PMincho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200" dirty="0">
              <a:latin typeface="Arial" pitchFamily="34" charset="0"/>
            </a:endParaRPr>
          </a:p>
        </p:txBody>
      </p:sp>
      <p:sp>
        <p:nvSpPr>
          <p:cNvPr id="17451" name="Text Box 141"/>
          <p:cNvSpPr txBox="1">
            <a:spLocks noChangeArrowheads="1"/>
          </p:cNvSpPr>
          <p:nvPr/>
        </p:nvSpPr>
        <p:spPr bwMode="auto">
          <a:xfrm>
            <a:off x="755650" y="476250"/>
            <a:ext cx="7921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uk-UA" sz="1800" b="1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1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3710248"/>
              </p:ext>
            </p:extLst>
          </p:nvPr>
        </p:nvGraphicFramePr>
        <p:xfrm>
          <a:off x="4463988" y="1124744"/>
          <a:ext cx="370841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484396"/>
              </p:ext>
            </p:extLst>
          </p:nvPr>
        </p:nvGraphicFramePr>
        <p:xfrm>
          <a:off x="395536" y="1124744"/>
          <a:ext cx="4020889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91680" y="5085184"/>
            <a:ext cx="575052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3.1. Співвідношення заробітної плати жінок і чоловіків залежно від розміру підприємства та тривалості стажу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40"/>
          <p:cNvSpPr>
            <a:spLocks noChangeArrowheads="1"/>
          </p:cNvSpPr>
          <p:nvPr/>
        </p:nvSpPr>
        <p:spPr bwMode="auto">
          <a:xfrm>
            <a:off x="2267744" y="6215212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tabLst>
                <a:tab pos="6030913" algn="l"/>
              </a:tabLst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tabLst>
                <a:tab pos="6030913" algn="l"/>
              </a:tabLst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tabLst>
                <a:tab pos="6030913" algn="l"/>
              </a:tabLst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tabLst>
                <a:tab pos="6030913" algn="l"/>
              </a:tabLst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uk-UA" altLang="ja-JP" sz="1200" i="1" dirty="0"/>
              <a:t>Джерело: </a:t>
            </a:r>
            <a:r>
              <a:rPr lang="uk-UA" altLang="ja-JP" sz="1200" i="1" dirty="0" err="1" smtClean="0"/>
              <a:t>Держстатслужба</a:t>
            </a:r>
            <a:r>
              <a:rPr lang="uk-UA" altLang="ja-JP" sz="1200" i="1" dirty="0" smtClean="0"/>
              <a:t> України, </a:t>
            </a:r>
            <a:r>
              <a:rPr lang="uk-UA" altLang="ja-JP" sz="1200" i="1" dirty="0"/>
              <a:t>2012 р.</a:t>
            </a:r>
            <a:endParaRPr lang="ru-RU" altLang="uk-UA" sz="1200" i="1" dirty="0">
              <a:ea typeface="MS PMincho" pitchFamily="18" charset="-128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2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7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1"/>
            <a:ext cx="6840229" cy="2051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043608" y="3429000"/>
            <a:ext cx="7488238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uk-UA" altLang="ja-JP" sz="1600" u="sng" dirty="0"/>
              <a:t>Серед чинників, які визначають меншу «цінність» жінок як працівників, найчастіше зазначалися: </a:t>
            </a:r>
          </a:p>
          <a:p>
            <a:pPr eaLnBrk="1" hangingPunct="1"/>
            <a:r>
              <a:rPr lang="uk-UA" altLang="ja-JP" sz="1600" dirty="0"/>
              <a:t>- можливість материнства та пов'язана з цим перерва у зайнятості;</a:t>
            </a:r>
          </a:p>
          <a:p>
            <a:pPr eaLnBrk="1" hangingPunct="1">
              <a:buFontTx/>
              <a:buChar char="-"/>
            </a:pPr>
            <a:r>
              <a:rPr lang="uk-UA" altLang="ja-JP" sz="1600" dirty="0"/>
              <a:t> необхідність забезпечувати додатковий соціальний захист для жінок та наявність певних обмежень щодо використання жіночої праці;</a:t>
            </a:r>
          </a:p>
          <a:p>
            <a:pPr eaLnBrk="1" hangingPunct="1">
              <a:buFontTx/>
              <a:buChar char="-"/>
            </a:pPr>
            <a:r>
              <a:rPr lang="uk-UA" altLang="ja-JP" sz="1600" dirty="0"/>
              <a:t> пріоритетність родини для жінок порівняно з роботою</a:t>
            </a:r>
            <a:endParaRPr lang="en-GB" altLang="ja-JP" sz="1600" dirty="0">
              <a:ea typeface="MS PGothic" pitchFamily="34" charset="-128"/>
            </a:endParaRPr>
          </a:p>
          <a:p>
            <a:pPr eaLnBrk="1" hangingPunct="1"/>
            <a:endParaRPr lang="en-GB" altLang="ja-JP" sz="1600" dirty="0">
              <a:ea typeface="MS PGothic" pitchFamily="34" charset="-128"/>
            </a:endParaRPr>
          </a:p>
          <a:p>
            <a:pPr eaLnBrk="1" hangingPunct="1"/>
            <a:r>
              <a:rPr lang="uk-UA" altLang="uk-UA" sz="1600" dirty="0"/>
              <a:t>Понад дві третини працівників вважають, що саме </a:t>
            </a:r>
            <a:r>
              <a:rPr lang="uk-UA" altLang="uk-UA" sz="1600" u="sng" dirty="0"/>
              <a:t>додаткове навантаження сімейними обов'язками</a:t>
            </a:r>
            <a:r>
              <a:rPr lang="uk-UA" altLang="uk-UA" sz="1600" dirty="0"/>
              <a:t> є основним чинником нижчої заробітної плати жінок порівняно з </a:t>
            </a:r>
            <a:r>
              <a:rPr lang="uk-UA" altLang="uk-UA" sz="1600" dirty="0" smtClean="0"/>
              <a:t>чоловіками.</a:t>
            </a:r>
            <a:endParaRPr lang="ru-RU" altLang="uk-UA" sz="1600" dirty="0"/>
          </a:p>
        </p:txBody>
      </p:sp>
    </p:spTree>
    <p:extLst>
      <p:ext uri="{BB962C8B-B14F-4D97-AF65-F5344CB8AC3E}">
        <p14:creationId xmlns:p14="http://schemas.microsoft.com/office/powerpoint/2010/main" val="150794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uk-UA" sz="1800">
              <a:latin typeface="Arial" pitchFamily="34" charset="0"/>
            </a:endParaRPr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900113" y="1484313"/>
          <a:ext cx="7200900" cy="481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Диаграмма" r:id="rId4" imgW="5924546" imgH="3962468" progId="Excel.Chart.8">
                  <p:embed/>
                </p:oleObj>
              </mc:Choice>
              <mc:Fallback>
                <p:oleObj name="Диаграмма" r:id="rId4" imgW="5924546" imgH="396246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484313"/>
                        <a:ext cx="7200900" cy="481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258888" y="6237288"/>
            <a:ext cx="70627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tabLst>
                <a:tab pos="6030913" algn="l"/>
              </a:tabLst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tabLst>
                <a:tab pos="6030913" algn="l"/>
              </a:tabLst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tabLst>
                <a:tab pos="6030913" algn="l"/>
              </a:tabLst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tabLst>
                <a:tab pos="6030913" algn="l"/>
              </a:tabLst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tabLst>
                <a:tab pos="6030913" algn="l"/>
              </a:tabLst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1200" i="1">
                <a:latin typeface="Arial" pitchFamily="34" charset="0"/>
                <a:cs typeface="Times New Roman" pitchFamily="18" charset="0"/>
              </a:rPr>
              <a:t>Джерело: соціологічне опитування «Дослідження участі жінок у складі робочої сили України», 2012 р.</a:t>
            </a:r>
            <a:endParaRPr lang="uk-UA" altLang="uk-UA" sz="1200">
              <a:latin typeface="Arial" pitchFamily="34" charset="0"/>
            </a:endParaRP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611188" y="382588"/>
            <a:ext cx="8281987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1600" b="1">
                <a:latin typeface="Arial" pitchFamily="34" charset="0"/>
              </a:rPr>
              <a:t>Особливості розподілу домашніх обов’язків в домогосподарствах України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1400" i="1">
                <a:latin typeface="Arial" pitchFamily="34" charset="0"/>
              </a:rPr>
              <a:t>(відповіді працюючих жінок, які зазначили, що для їх домогосподарств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1400" i="1">
                <a:latin typeface="Arial" pitchFamily="34" charset="0"/>
              </a:rPr>
              <a:t>є релевантними відповідні види домашніх робіт, на запитання: “Хто у Вашій родині зазвичай виконує наступні види робіт в домогосподарстві</a:t>
            </a:r>
            <a:r>
              <a:rPr lang="ru-RU" altLang="uk-UA" sz="1400">
                <a:latin typeface="Arial" pitchFamily="34" charset="0"/>
              </a:rPr>
              <a:t>?»</a:t>
            </a:r>
            <a:r>
              <a:rPr lang="uk-UA" altLang="uk-UA" sz="1400" i="1">
                <a:latin typeface="Arial" pitchFamily="34" charset="0"/>
              </a:rPr>
              <a:t>)</a:t>
            </a:r>
            <a:r>
              <a:rPr lang="uk-UA" altLang="uk-UA" sz="1400">
                <a:latin typeface="Arial" pitchFamily="34" charset="0"/>
              </a:rPr>
              <a:t>.</a:t>
            </a:r>
            <a:r>
              <a:rPr lang="ru-RU" altLang="uk-UA" sz="1400"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38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0825" y="0"/>
            <a:ext cx="86868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ru-RU" altLang="uk-UA" sz="2000" cap="none" smtClean="0"/>
              <a:t>Частка жінок-респондентів, які відповіли, що</a:t>
            </a:r>
            <a:r>
              <a:rPr lang="ru-RU" altLang="uk-UA" sz="2000" b="1" cap="none" smtClean="0"/>
              <a:t> «</a:t>
            </a:r>
            <a:r>
              <a:rPr lang="ru-RU" altLang="uk-UA" sz="2000" b="1" i="1" cap="none" smtClean="0"/>
              <a:t>повністю погоджуються</a:t>
            </a:r>
            <a:r>
              <a:rPr lang="ru-RU" altLang="uk-UA" sz="2000" b="1" cap="none" smtClean="0"/>
              <a:t>», </a:t>
            </a:r>
            <a:r>
              <a:rPr lang="ru-RU" altLang="uk-UA" sz="2000" cap="none" smtClean="0"/>
              <a:t>із твердженням, що жінка має бути готовою менше працювати на оплачуваній роботі, щоб приділяти більше уваги своїй родині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7055295" cy="420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4" name="Text Box 11"/>
          <p:cNvSpPr txBox="1">
            <a:spLocks noChangeArrowheads="1"/>
          </p:cNvSpPr>
          <p:nvPr/>
        </p:nvSpPr>
        <p:spPr bwMode="auto">
          <a:xfrm>
            <a:off x="2700338" y="6308725"/>
            <a:ext cx="44640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1200" i="1">
                <a:latin typeface="Arial" pitchFamily="34" charset="0"/>
              </a:rPr>
              <a:t>Джерело: Європейське соціологічне обстеження</a:t>
            </a:r>
            <a:endParaRPr lang="ru-RU" altLang="uk-UA" sz="1200" i="1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994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/>
              <a:t>Проблеми на шляху досягнення </a:t>
            </a:r>
            <a:br>
              <a:rPr lang="uk-UA" sz="2400" b="1" dirty="0" smtClean="0"/>
            </a:br>
            <a:r>
              <a:rPr lang="uk-UA" sz="2400" b="1" dirty="0" smtClean="0"/>
              <a:t>ЦРТ-3 «Забезпечення гендерної рівності»</a:t>
            </a:r>
            <a:endParaRPr lang="uk-UA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uk-UA" sz="1600" dirty="0"/>
              <a:t>н</a:t>
            </a:r>
            <a:r>
              <a:rPr lang="uk-UA" sz="1600" dirty="0" smtClean="0"/>
              <a:t>естабільність політичної волі щодо забезпечення гендерної рівності в суспільстві</a:t>
            </a:r>
          </a:p>
          <a:p>
            <a:endParaRPr lang="uk-UA" sz="1600" dirty="0"/>
          </a:p>
          <a:p>
            <a:r>
              <a:rPr lang="uk-UA" sz="1600" dirty="0" smtClean="0"/>
              <a:t>несприйняття вагомості окреслених проблем внаслідок «живучості» традиційних гендерних стереотипів щодо розподілу соціальних ролей у суспільстві</a:t>
            </a:r>
          </a:p>
          <a:p>
            <a:endParaRPr lang="uk-UA" sz="1600" dirty="0" smtClean="0"/>
          </a:p>
          <a:p>
            <a:r>
              <a:rPr lang="ru-RU" sz="1600" dirty="0" err="1" smtClean="0"/>
              <a:t>збереження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/>
              <a:t>г</a:t>
            </a:r>
            <a:r>
              <a:rPr lang="ru-RU" sz="1600" dirty="0" err="1" smtClean="0"/>
              <a:t>ендерної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сегрегації</a:t>
            </a:r>
            <a:r>
              <a:rPr lang="ru-RU" sz="1600" dirty="0" smtClean="0"/>
              <a:t> на ринку </a:t>
            </a:r>
            <a:r>
              <a:rPr lang="ru-RU" sz="1600" dirty="0" err="1" smtClean="0"/>
              <a:t>праці</a:t>
            </a:r>
            <a:r>
              <a:rPr lang="ru-RU" sz="1600" dirty="0" smtClean="0"/>
              <a:t> </a:t>
            </a:r>
          </a:p>
          <a:p>
            <a:endParaRPr lang="ru-RU" sz="1600" dirty="0"/>
          </a:p>
          <a:p>
            <a:r>
              <a:rPr lang="uk-UA" sz="1600" dirty="0"/>
              <a:t>недостатня правова обізнаність населення з питань г</a:t>
            </a:r>
            <a:r>
              <a:rPr lang="uk-UA" sz="1600" dirty="0" smtClean="0"/>
              <a:t>ендерної </a:t>
            </a:r>
            <a:r>
              <a:rPr lang="uk-UA" sz="1600" dirty="0"/>
              <a:t>дискримінації, а </a:t>
            </a:r>
            <a:r>
              <a:rPr lang="uk-UA" sz="1600" dirty="0" smtClean="0"/>
              <a:t>подекуди </a:t>
            </a:r>
            <a:r>
              <a:rPr lang="uk-UA" sz="1600" dirty="0"/>
              <a:t>й пасивність у відстоюванні власних трудових </a:t>
            </a:r>
            <a:r>
              <a:rPr lang="uk-UA" sz="1600" dirty="0" smtClean="0"/>
              <a:t>прав</a:t>
            </a:r>
            <a:endParaRPr lang="uk-UA" sz="1600" dirty="0"/>
          </a:p>
          <a:p>
            <a:endParaRPr lang="uk-UA" sz="1600" dirty="0" smtClean="0"/>
          </a:p>
          <a:p>
            <a:r>
              <a:rPr lang="uk-UA" sz="1600" dirty="0" smtClean="0"/>
              <a:t>недостатній розвиток </a:t>
            </a:r>
            <a:r>
              <a:rPr lang="uk-UA" sz="1600" dirty="0"/>
              <a:t>соціально-побутової інфраструктури, системи інституційної підтримки працівників з сімейними </a:t>
            </a:r>
            <a:r>
              <a:rPr lang="uk-UA" sz="1600" dirty="0" smtClean="0"/>
              <a:t>зобов’язаннями</a:t>
            </a:r>
            <a:endParaRPr lang="uk-UA" sz="1600" dirty="0"/>
          </a:p>
          <a:p>
            <a:endParaRPr lang="uk-UA" sz="1600" dirty="0"/>
          </a:p>
          <a:p>
            <a:r>
              <a:rPr lang="uk-UA" sz="1600" dirty="0" smtClean="0"/>
              <a:t>потреба у вдосконаленні статистичного забезпечення моніторингу й оцінки прогресу щодо </a:t>
            </a:r>
            <a:r>
              <a:rPr lang="uk-UA" sz="1600" dirty="0"/>
              <a:t>забезпечення </a:t>
            </a:r>
            <a:r>
              <a:rPr lang="uk-UA" sz="1600" dirty="0" smtClean="0"/>
              <a:t>гендерної </a:t>
            </a:r>
            <a:r>
              <a:rPr lang="uk-UA" sz="1600" dirty="0"/>
              <a:t>рівності </a:t>
            </a:r>
          </a:p>
        </p:txBody>
      </p:sp>
    </p:spTree>
    <p:extLst>
      <p:ext uri="{BB962C8B-B14F-4D97-AF65-F5344CB8AC3E}">
        <p14:creationId xmlns:p14="http://schemas.microsoft.com/office/powerpoint/2010/main" val="175124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Шляхи вирішення </a:t>
            </a:r>
            <a:r>
              <a:rPr lang="uk-UA" dirty="0" smtClean="0"/>
              <a:t>проблем: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600" dirty="0" smtClean="0"/>
              <a:t>подальша розбудова </a:t>
            </a:r>
            <a:r>
              <a:rPr lang="uk-UA" sz="1600" dirty="0" smtClean="0"/>
              <a:t>інституційного середовища у сфері забезпечення ґендерної рівності</a:t>
            </a:r>
          </a:p>
          <a:p>
            <a:r>
              <a:rPr lang="uk-UA" sz="1600" dirty="0" smtClean="0"/>
              <a:t>просування </a:t>
            </a:r>
            <a:r>
              <a:rPr lang="uk-UA" sz="1600" dirty="0"/>
              <a:t>повноважень жінок у сфері прийняття </a:t>
            </a:r>
            <a:r>
              <a:rPr lang="uk-UA" sz="1600" dirty="0" smtClean="0"/>
              <a:t>рішень за допомогою «позитивних дій» та заходів</a:t>
            </a:r>
          </a:p>
          <a:p>
            <a:r>
              <a:rPr lang="uk-UA" sz="1600" dirty="0" smtClean="0"/>
              <a:t>удосконалення </a:t>
            </a:r>
            <a:r>
              <a:rPr lang="uk-UA" sz="1600" dirty="0" err="1" smtClean="0"/>
              <a:t>антидискримінаційного</a:t>
            </a:r>
            <a:r>
              <a:rPr lang="uk-UA" sz="1600" dirty="0" smtClean="0"/>
              <a:t> механізму, забезпечення його </a:t>
            </a:r>
            <a:r>
              <a:rPr lang="uk-UA" sz="1600" dirty="0"/>
              <a:t>прозорості </a:t>
            </a:r>
            <a:r>
              <a:rPr lang="uk-UA" sz="1600" dirty="0" smtClean="0"/>
              <a:t>та доступності для широких верств населення; посилення контролю над неухильним дотриманням законодавства  </a:t>
            </a:r>
          </a:p>
          <a:p>
            <a:r>
              <a:rPr lang="uk-UA" sz="1600" dirty="0" smtClean="0"/>
              <a:t>соціальна політика: </a:t>
            </a:r>
            <a:r>
              <a:rPr lang="uk-UA" sz="1600" dirty="0" err="1" smtClean="0"/>
              <a:t>проактивний</a:t>
            </a:r>
            <a:r>
              <a:rPr lang="uk-UA" sz="1600" dirty="0" smtClean="0"/>
              <a:t> та адресний характер задля підтримки найбільш вразливих груп населення</a:t>
            </a:r>
          </a:p>
          <a:p>
            <a:r>
              <a:rPr lang="uk-UA" sz="1600" dirty="0"/>
              <a:t>р</a:t>
            </a:r>
            <a:r>
              <a:rPr lang="uk-UA" sz="1600" dirty="0" smtClean="0"/>
              <a:t>озвиток соціально-побутової інфраструктури, підвищення транспортної доступності в сільських регіонах</a:t>
            </a:r>
          </a:p>
          <a:p>
            <a:r>
              <a:rPr lang="uk-UA" sz="1600" dirty="0"/>
              <a:t>т</a:t>
            </a:r>
            <a:r>
              <a:rPr lang="uk-UA" sz="1600" dirty="0" smtClean="0"/>
              <a:t>рансформація сталих ґендерних стереотипів щодо розподілу соціальних ролей, цілеспрямована кампанія соціальної реклами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88297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32059"/>
            <a:ext cx="822098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8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Стан досягнення завдань за ЦРТ-3 «Забезпечення гендерної рівності» </a:t>
            </a:r>
            <a:endParaRPr lang="uk-UA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55855"/>
              </p:ext>
            </p:extLst>
          </p:nvPr>
        </p:nvGraphicFramePr>
        <p:xfrm>
          <a:off x="395536" y="1556792"/>
          <a:ext cx="8352929" cy="4320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454"/>
                <a:gridCol w="579570"/>
                <a:gridCol w="580460"/>
                <a:gridCol w="580460"/>
                <a:gridCol w="580460"/>
                <a:gridCol w="579570"/>
                <a:gridCol w="580460"/>
                <a:gridCol w="580460"/>
                <a:gridCol w="580460"/>
                <a:gridCol w="579570"/>
                <a:gridCol w="592053"/>
                <a:gridCol w="508238"/>
                <a:gridCol w="508238"/>
                <a:gridCol w="508238"/>
                <a:gridCol w="508238"/>
              </a:tblGrid>
              <a:tr h="292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2000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2001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2004 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2006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2007 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2009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2010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2011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798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Індикатор 3.1. Гендерне співвідношення серед депутатів Верховної Ради України, </a:t>
                      </a:r>
                      <a:r>
                        <a:rPr lang="uk-UA" sz="1400" b="1" dirty="0" err="1">
                          <a:effectLst/>
                        </a:rPr>
                        <a:t>чис.жін</a:t>
                      </a:r>
                      <a:r>
                        <a:rPr lang="uk-UA" sz="1400" b="1" dirty="0">
                          <a:effectLst/>
                        </a:rPr>
                        <a:t>./</a:t>
                      </a:r>
                      <a:r>
                        <a:rPr lang="uk-UA" sz="1400" b="1" dirty="0" err="1">
                          <a:effectLst/>
                        </a:rPr>
                        <a:t>чис.чол</a:t>
                      </a:r>
                      <a:r>
                        <a:rPr lang="uk-UA" sz="1400" b="1" dirty="0">
                          <a:effectLst/>
                        </a:rPr>
                        <a:t>.</a:t>
                      </a:r>
                      <a:endParaRPr lang="uk-U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482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5/95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5/95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5/95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5/95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9/91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8/92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9/91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9/91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30/70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18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Індикатор 3.2. Гендерне співвідношення серед депутатів місцевих органів влади, </a:t>
                      </a:r>
                      <a:r>
                        <a:rPr lang="uk-UA" sz="1400" b="1" dirty="0" err="1">
                          <a:effectLst/>
                        </a:rPr>
                        <a:t>чис.жін</a:t>
                      </a:r>
                      <a:r>
                        <a:rPr lang="uk-UA" sz="1400" b="1" dirty="0">
                          <a:effectLst/>
                        </a:rPr>
                        <a:t>./</a:t>
                      </a:r>
                      <a:r>
                        <a:rPr lang="uk-UA" sz="1400" b="1" dirty="0" err="1">
                          <a:effectLst/>
                        </a:rPr>
                        <a:t>чис.чол</a:t>
                      </a:r>
                      <a:r>
                        <a:rPr lang="uk-UA" sz="1400" b="1" dirty="0">
                          <a:effectLst/>
                        </a:rPr>
                        <a:t>. </a:t>
                      </a:r>
                      <a:endParaRPr lang="uk-U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84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42/58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42/58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42/58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42/58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42/58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42/58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35/65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35/65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37/63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37/63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37/63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44/56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44/56</a:t>
                      </a:r>
                      <a:endParaRPr lang="uk-UA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–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50/50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436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Індикатор 3.3. Гендерне співвідношення серед вищих державних службовців (1–2 посадових категорій), </a:t>
                      </a:r>
                      <a:r>
                        <a:rPr lang="uk-UA" sz="1400" b="1" dirty="0" err="1">
                          <a:effectLst/>
                        </a:rPr>
                        <a:t>чис.жін</a:t>
                      </a:r>
                      <a:r>
                        <a:rPr lang="uk-UA" sz="1400" b="1" dirty="0">
                          <a:effectLst/>
                        </a:rPr>
                        <a:t>./</a:t>
                      </a:r>
                      <a:r>
                        <a:rPr lang="uk-UA" sz="1400" b="1" dirty="0" err="1">
                          <a:effectLst/>
                        </a:rPr>
                        <a:t>чис.чол</a:t>
                      </a:r>
                      <a:r>
                        <a:rPr lang="uk-UA" sz="1400" b="1" dirty="0">
                          <a:effectLst/>
                        </a:rPr>
                        <a:t>.</a:t>
                      </a:r>
                      <a:endParaRPr lang="uk-U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84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15/85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16/84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17/83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17/83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17/83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22/78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21/79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22/78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22/78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23/77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25/75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27/73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28/72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28/72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30/70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436">
                <a:tc grid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Індикатор 3.4. Співвідношення середнього рівня заробітної плати жінок до середнього рівня заробітної плати чоловіків, %</a:t>
                      </a:r>
                      <a:endParaRPr lang="uk-UA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2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70,9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69,7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69,3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68,6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68,6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70,9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72,8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72,9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75,2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77,2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77,8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74,9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77,6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77,2</a:t>
                      </a:r>
                      <a:endParaRPr lang="uk-UA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86,0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7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Гендерний паритет в представницьких органах влади: Верховна Рада України</a:t>
            </a:r>
            <a:endParaRPr lang="uk-UA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240840"/>
              </p:ext>
            </p:extLst>
          </p:nvPr>
        </p:nvGraphicFramePr>
        <p:xfrm>
          <a:off x="0" y="1628800"/>
          <a:ext cx="9108504" cy="21340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9689"/>
                <a:gridCol w="560477"/>
                <a:gridCol w="559689"/>
                <a:gridCol w="560477"/>
                <a:gridCol w="560477"/>
                <a:gridCol w="560477"/>
                <a:gridCol w="558900"/>
                <a:gridCol w="560477"/>
                <a:gridCol w="560477"/>
                <a:gridCol w="560477"/>
                <a:gridCol w="559689"/>
                <a:gridCol w="560477"/>
                <a:gridCol w="562058"/>
                <a:gridCol w="562058"/>
                <a:gridCol w="686541"/>
                <a:gridCol w="576064"/>
              </a:tblGrid>
              <a:tr h="658565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2006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2007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2013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Цільові показники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2928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2013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9282">
                <a:tc gridSpan="1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Індикатор 3.1.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Гендерне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співвідношення серед депутатів Верховної Ради України, 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чис.жін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./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чис.чол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. (%)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5856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5/95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9/91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8/92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9/91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9/91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25/75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30/70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4168154"/>
            <a:ext cx="7704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На кінець 2013 року серед </a:t>
            </a:r>
            <a:r>
              <a:rPr lang="uk-UA" sz="1400" dirty="0"/>
              <a:t>445 народних депутатів </a:t>
            </a:r>
            <a:r>
              <a:rPr lang="uk-UA" sz="1400" dirty="0" smtClean="0"/>
              <a:t>було </a:t>
            </a:r>
            <a:r>
              <a:rPr lang="uk-UA" sz="1400" dirty="0"/>
              <a:t>лише 42 </a:t>
            </a:r>
            <a:r>
              <a:rPr lang="uk-UA" sz="1400" dirty="0" smtClean="0"/>
              <a:t>жінки (9,4</a:t>
            </a:r>
            <a:r>
              <a:rPr lang="uk-UA" sz="1400" dirty="0"/>
              <a:t>% від загального складу </a:t>
            </a:r>
            <a:r>
              <a:rPr lang="uk-UA" sz="1400" dirty="0" smtClean="0"/>
              <a:t>ВРУ), що </a:t>
            </a:r>
            <a:r>
              <a:rPr lang="uk-UA" sz="1400" dirty="0"/>
              <a:t>визначило 114-те місце України у світі за рівнем представництва жінок у </a:t>
            </a:r>
            <a:r>
              <a:rPr lang="uk-UA" sz="1400" dirty="0" smtClean="0"/>
              <a:t>парламенті</a:t>
            </a:r>
            <a:r>
              <a:rPr lang="uk-UA" sz="1400" dirty="0"/>
              <a:t>. </a:t>
            </a:r>
            <a:endParaRPr lang="uk-UA" sz="1400" dirty="0" smtClean="0"/>
          </a:p>
          <a:p>
            <a:r>
              <a:rPr lang="uk-UA" sz="1400" dirty="0" smtClean="0"/>
              <a:t>Для порівняння: на кінець </a:t>
            </a:r>
            <a:r>
              <a:rPr lang="uk-UA" sz="1400" dirty="0"/>
              <a:t>2013 року </a:t>
            </a:r>
            <a:r>
              <a:rPr lang="uk-UA" sz="1400" dirty="0" smtClean="0"/>
              <a:t>жінки </a:t>
            </a:r>
            <a:r>
              <a:rPr lang="uk-UA" sz="1400" dirty="0"/>
              <a:t>складали </a:t>
            </a:r>
            <a:r>
              <a:rPr lang="uk-UA" sz="1400" dirty="0" smtClean="0"/>
              <a:t>в </a:t>
            </a:r>
            <a:r>
              <a:rPr lang="uk-UA" sz="1400" dirty="0"/>
              <a:t>середньому 21,4% парламентарів світу, у тому числі 42,1% – у Скандинавських </a:t>
            </a:r>
            <a:r>
              <a:rPr lang="uk-UA" sz="1400" dirty="0" smtClean="0"/>
              <a:t>державах, </a:t>
            </a:r>
            <a:r>
              <a:rPr lang="uk-UA" sz="1400" dirty="0"/>
              <a:t>25,0% – у країнах Північної та Південної Америки, 23,1% – у країнах Європи (без Скандинавії), 22,4 % – у країнах Африки на південь від Сахари, 18,2% – у країнах Азії, 17,8% – у Арабських державах, 13,1% – у Тихоокеанському </a:t>
            </a:r>
            <a:r>
              <a:rPr lang="uk-UA" sz="1400" dirty="0" smtClean="0"/>
              <a:t>регіоні.</a:t>
            </a:r>
          </a:p>
          <a:p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7650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Гендерний</a:t>
            </a:r>
            <a:r>
              <a:rPr lang="ru-RU" sz="3200" dirty="0" smtClean="0"/>
              <a:t> паритет в </a:t>
            </a:r>
            <a:r>
              <a:rPr lang="ru-RU" sz="3200" dirty="0" err="1" smtClean="0"/>
              <a:t>представницьких</a:t>
            </a:r>
            <a:r>
              <a:rPr lang="ru-RU" sz="3200" dirty="0" smtClean="0"/>
              <a:t> органах </a:t>
            </a:r>
            <a:r>
              <a:rPr lang="ru-RU" sz="3200" dirty="0" err="1" smtClean="0"/>
              <a:t>влади</a:t>
            </a:r>
            <a:r>
              <a:rPr lang="ru-RU" sz="3200" dirty="0" smtClean="0"/>
              <a:t>: </a:t>
            </a:r>
            <a:r>
              <a:rPr lang="ru-RU" sz="3200" dirty="0" err="1" smtClean="0"/>
              <a:t>місцеві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органи</a:t>
            </a:r>
            <a:r>
              <a:rPr lang="ru-RU" sz="3200" dirty="0" smtClean="0"/>
              <a:t> </a:t>
            </a:r>
            <a:r>
              <a:rPr lang="ru-RU" sz="3200" dirty="0" err="1" smtClean="0"/>
              <a:t>управління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4149080"/>
            <a:ext cx="6923112" cy="18330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1600" dirty="0" err="1" smtClean="0"/>
              <a:t>Жінки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представлені</a:t>
            </a:r>
            <a:r>
              <a:rPr lang="ru-RU" sz="1600" dirty="0" smtClean="0"/>
              <a:t> в </a:t>
            </a:r>
            <a:r>
              <a:rPr lang="ru-RU" sz="1600" dirty="0" err="1" smtClean="0"/>
              <a:t>місцевих</a:t>
            </a:r>
            <a:r>
              <a:rPr lang="ru-RU" sz="1600" dirty="0" smtClean="0"/>
              <a:t> органах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«</a:t>
            </a:r>
            <a:r>
              <a:rPr lang="ru-RU" sz="1600" dirty="0" err="1" smtClean="0"/>
              <a:t>нижчого</a:t>
            </a:r>
            <a:r>
              <a:rPr lang="ru-RU" sz="1600" dirty="0" smtClean="0"/>
              <a:t>» </a:t>
            </a:r>
            <a:r>
              <a:rPr lang="ru-RU" sz="1600" dirty="0" err="1" smtClean="0"/>
              <a:t>рівня</a:t>
            </a:r>
            <a:r>
              <a:rPr lang="ru-RU" sz="1600" dirty="0" smtClean="0"/>
              <a:t>: </a:t>
            </a:r>
          </a:p>
          <a:p>
            <a:pPr>
              <a:buFontTx/>
              <a:buChar char="-"/>
            </a:pPr>
            <a:r>
              <a:rPr lang="ru-RU" sz="1600" dirty="0" smtClean="0"/>
              <a:t>12% </a:t>
            </a:r>
            <a:r>
              <a:rPr lang="ru-RU" sz="1600" dirty="0" err="1" smtClean="0"/>
              <a:t>депутатів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обласних</a:t>
            </a:r>
            <a:r>
              <a:rPr lang="ru-RU" sz="1600" dirty="0" smtClean="0"/>
              <a:t> рад, </a:t>
            </a:r>
          </a:p>
          <a:p>
            <a:pPr>
              <a:buFontTx/>
              <a:buChar char="-"/>
            </a:pPr>
            <a:r>
              <a:rPr lang="ru-RU" sz="1600" dirty="0" smtClean="0"/>
              <a:t>23% </a:t>
            </a:r>
            <a:r>
              <a:rPr lang="ru-RU" sz="1600" dirty="0" err="1" smtClean="0"/>
              <a:t>депутатів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районних</a:t>
            </a:r>
            <a:r>
              <a:rPr lang="ru-RU" sz="1600" dirty="0" smtClean="0"/>
              <a:t> рад, </a:t>
            </a:r>
          </a:p>
          <a:p>
            <a:pPr>
              <a:buFontTx/>
              <a:buChar char="-"/>
            </a:pPr>
            <a:r>
              <a:rPr lang="ru-RU" sz="1600" dirty="0" smtClean="0"/>
              <a:t>28% </a:t>
            </a:r>
            <a:r>
              <a:rPr lang="ru-RU" sz="1600" dirty="0" err="1" smtClean="0"/>
              <a:t>депутатів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міських</a:t>
            </a:r>
            <a:r>
              <a:rPr lang="ru-RU" sz="1600" dirty="0" smtClean="0"/>
              <a:t> рад, </a:t>
            </a:r>
          </a:p>
          <a:p>
            <a:pPr>
              <a:buFontTx/>
              <a:buChar char="-"/>
            </a:pPr>
            <a:r>
              <a:rPr lang="ru-RU" sz="1600" dirty="0" smtClean="0"/>
              <a:t>51% </a:t>
            </a:r>
            <a:r>
              <a:rPr lang="ru-RU" sz="1600" dirty="0" err="1" smtClean="0"/>
              <a:t>депутатів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сільських</a:t>
            </a:r>
            <a:r>
              <a:rPr lang="ru-RU" sz="1600" dirty="0" smtClean="0"/>
              <a:t> рад та </a:t>
            </a:r>
          </a:p>
          <a:p>
            <a:pPr>
              <a:buFontTx/>
              <a:buChar char="-"/>
            </a:pPr>
            <a:r>
              <a:rPr lang="ru-RU" sz="1600" dirty="0" smtClean="0"/>
              <a:t>46% </a:t>
            </a:r>
            <a:r>
              <a:rPr lang="ru-RU" sz="1600" dirty="0" err="1" smtClean="0"/>
              <a:t>депутатів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селищних</a:t>
            </a:r>
            <a:r>
              <a:rPr lang="ru-RU" sz="1600" dirty="0" smtClean="0"/>
              <a:t> рад. </a:t>
            </a:r>
            <a:endParaRPr lang="uk-UA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71971"/>
              </p:ext>
            </p:extLst>
          </p:nvPr>
        </p:nvGraphicFramePr>
        <p:xfrm>
          <a:off x="28306" y="1916832"/>
          <a:ext cx="8892482" cy="20944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2330"/>
                <a:gridCol w="593167"/>
                <a:gridCol w="592330"/>
                <a:gridCol w="593167"/>
                <a:gridCol w="593167"/>
                <a:gridCol w="593167"/>
                <a:gridCol w="591495"/>
                <a:gridCol w="593167"/>
                <a:gridCol w="593167"/>
                <a:gridCol w="593167"/>
                <a:gridCol w="592330"/>
                <a:gridCol w="593167"/>
                <a:gridCol w="594836"/>
                <a:gridCol w="592330"/>
                <a:gridCol w="591495"/>
              </a:tblGrid>
              <a:tr h="64272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2006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2007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Цільові показники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213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2013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097">
                <a:tc gridSpan="15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Індикатор 3.2.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Гендерне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співвідношення серед депутатів місцевих органів влади, 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чис.жін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./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чис.чол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. (або навпаки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), %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4272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42/58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42/58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42/58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42/58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42/58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42/58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35/65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35/65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37/63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37/63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37/63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44/56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</a:rPr>
                        <a:t>…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47/53</a:t>
                      </a:r>
                      <a:endParaRPr lang="uk-UA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50/50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8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Г</a:t>
            </a:r>
            <a:r>
              <a:rPr lang="ru-RU" sz="3600" dirty="0" err="1" smtClean="0"/>
              <a:t>ендерний</a:t>
            </a:r>
            <a:r>
              <a:rPr lang="ru-RU" sz="3600" dirty="0" smtClean="0"/>
              <a:t> паритет в органах державного </a:t>
            </a:r>
            <a:r>
              <a:rPr lang="ru-RU" sz="3600" dirty="0" err="1" smtClean="0"/>
              <a:t>управління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923934"/>
              </p:ext>
            </p:extLst>
          </p:nvPr>
        </p:nvGraphicFramePr>
        <p:xfrm>
          <a:off x="179512" y="1700808"/>
          <a:ext cx="8856976" cy="30963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2975"/>
                <a:gridCol w="553756"/>
                <a:gridCol w="552975"/>
                <a:gridCol w="553756"/>
                <a:gridCol w="553756"/>
                <a:gridCol w="553756"/>
                <a:gridCol w="552197"/>
                <a:gridCol w="553756"/>
                <a:gridCol w="553756"/>
                <a:gridCol w="553756"/>
                <a:gridCol w="552975"/>
                <a:gridCol w="553756"/>
                <a:gridCol w="555317"/>
                <a:gridCol w="555317"/>
                <a:gridCol w="552975"/>
                <a:gridCol w="552197"/>
              </a:tblGrid>
              <a:tr h="1032115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2003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2006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2007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uk-UA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Цільові показники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880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2013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076">
                <a:tc gridSpan="16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Індикатор 3.3.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Гендерне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співвідношення серед вищих державних службовців (1-2 посадових категорій), 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чис.жін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./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чис.чол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. (%)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8807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15/85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16/84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17/83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17/83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17/83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22/78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21/79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22/78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22/78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23/77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25/75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27/73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28/72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28/72</a:t>
                      </a:r>
                      <a:endParaRPr lang="uk-UA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27/73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90170" algn="l"/>
                          <a:tab pos="6286500" algn="l"/>
                        </a:tabLs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30/70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Calibri"/>
                        <a:cs typeface="Arial Narro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uk-UA" sz="2200" b="1" dirty="0"/>
              <a:t>Рис. </a:t>
            </a:r>
            <a:r>
              <a:rPr lang="uk-UA" sz="2200" b="1" dirty="0" smtClean="0"/>
              <a:t>1</a:t>
            </a:r>
            <a:r>
              <a:rPr lang="uk-UA" sz="2200" b="1" dirty="0"/>
              <a:t>. Представництво жінок в органах управління України за категоріями керівних посад, </a:t>
            </a:r>
            <a:r>
              <a:rPr lang="uk-UA" sz="2200" b="1" dirty="0" smtClean="0"/>
              <a:t>початок 2013 </a:t>
            </a:r>
            <a:r>
              <a:rPr lang="uk-UA" sz="2200" b="1" dirty="0"/>
              <a:t>року (% до загальної кількості посадовців відповідної категорії)</a:t>
            </a:r>
            <a:endParaRPr lang="uk-UA" sz="2200" dirty="0"/>
          </a:p>
          <a:p>
            <a:pPr marL="0" indent="0" algn="ctr">
              <a:buNone/>
            </a:pPr>
            <a:r>
              <a:rPr lang="uk-UA" sz="1500" i="1" dirty="0"/>
              <a:t>Джерело: Кількість державних службовців та посадових осіб місцевого самоврядування на 31 грудня 2012 року : Статистичний бюлетень. - К.: Державна служба статистики України, 2013. – С. 10.</a:t>
            </a:r>
            <a:endParaRPr lang="uk-UA" sz="1500" dirty="0"/>
          </a:p>
          <a:p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728889" cy="464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57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7" name="Объект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319960"/>
              </p:ext>
            </p:extLst>
          </p:nvPr>
        </p:nvGraphicFramePr>
        <p:xfrm>
          <a:off x="950187" y="697480"/>
          <a:ext cx="7058893" cy="388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Диаграмма" r:id="rId3" imgW="5467382" imgH="2609718" progId="Excel.Chart.8">
                  <p:embed/>
                </p:oleObj>
              </mc:Choice>
              <mc:Fallback>
                <p:oleObj name="Диаграмма" r:id="rId3" imgW="5467382" imgH="2609718" progId="Excel.Chart.8">
                  <p:embed/>
                  <p:pic>
                    <p:nvPicPr>
                      <p:cNvPr id="0" name="Object 2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187" y="697480"/>
                        <a:ext cx="7058893" cy="3884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479634" y="30824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15459" y="4597677"/>
            <a:ext cx="7897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Рис. </a:t>
            </a:r>
            <a:r>
              <a:rPr lang="uk-UA" sz="1600" b="1" dirty="0" smtClean="0"/>
              <a:t>2. Співвідношення </a:t>
            </a:r>
            <a:r>
              <a:rPr lang="uk-UA" sz="1600" b="1" dirty="0"/>
              <a:t>середньої заробітної плати жінок та середньої заробітної плати чоловіків в Україні, </a:t>
            </a:r>
            <a:r>
              <a:rPr lang="uk-UA" sz="1600" b="1" dirty="0" smtClean="0"/>
              <a:t>%</a:t>
            </a:r>
          </a:p>
          <a:p>
            <a:pPr algn="ctr"/>
            <a:endParaRPr lang="uk-UA" sz="1600" dirty="0"/>
          </a:p>
          <a:p>
            <a:pPr algn="ctr"/>
            <a:r>
              <a:rPr lang="uk-UA" sz="1400" i="1" dirty="0"/>
              <a:t>Джерело: Державна служба статистики України.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765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/>
              <a:t>Особливості гендерних відмінностей у рівні заробітної плати за видами економічної діяльності в Україні, 2013 р.</a:t>
            </a:r>
            <a:endParaRPr lang="uk-UA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618956"/>
              </p:ext>
            </p:extLst>
          </p:nvPr>
        </p:nvGraphicFramePr>
        <p:xfrm>
          <a:off x="555777" y="1340768"/>
          <a:ext cx="8011803" cy="4157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  <a:gridCol w="1045941"/>
                <a:gridCol w="3293454"/>
                <a:gridCol w="936104"/>
              </a:tblGrid>
              <a:tr h="3478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Найбільший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гендерний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в </a:t>
                      </a:r>
                      <a:r>
                        <a:rPr lang="ru-RU" sz="1600" b="1" u="none" strike="noStrike" dirty="0" err="1">
                          <a:effectLst/>
                        </a:rPr>
                        <a:t>оплаті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праці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effectLst/>
                        </a:rPr>
                        <a:t>Найменший гендерний розрив в оплаті праці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62574"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u="none" strike="noStrike" dirty="0">
                          <a:effectLst/>
                        </a:rPr>
                        <a:t>Види економічної діяльності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у </a:t>
                      </a:r>
                      <a:r>
                        <a:rPr lang="ru-RU" sz="1600" b="1" u="none" strike="noStrike" dirty="0" err="1">
                          <a:effectLst/>
                        </a:rPr>
                        <a:t>рівні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br>
                        <a:rPr lang="ru-RU" sz="1600" b="1" u="none" strike="noStrike" dirty="0">
                          <a:effectLst/>
                        </a:rPr>
                      </a:br>
                      <a:r>
                        <a:rPr lang="ru-RU" sz="1600" b="1" u="none" strike="noStrike" dirty="0" err="1">
                          <a:effectLst/>
                        </a:rPr>
                        <a:t>заробітної</a:t>
                      </a:r>
                      <a:r>
                        <a:rPr lang="ru-RU" sz="1600" b="1" u="none" strike="noStrike" dirty="0">
                          <a:effectLst/>
                        </a:rPr>
                        <a:t> плати,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b="1" u="none" strike="noStrike" dirty="0">
                          <a:effectLst/>
                        </a:rPr>
                        <a:t>Види економічної діяльності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>
                          <a:effectLst/>
                        </a:rPr>
                        <a:t>Розрив</a:t>
                      </a:r>
                      <a:r>
                        <a:rPr lang="ru-RU" sz="1600" b="1" u="none" strike="noStrike" dirty="0">
                          <a:effectLst/>
                        </a:rPr>
                        <a:t> у </a:t>
                      </a:r>
                      <a:r>
                        <a:rPr lang="ru-RU" sz="1600" b="1" u="none" strike="noStrike" dirty="0" err="1">
                          <a:effectLst/>
                        </a:rPr>
                        <a:t>рівні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br>
                        <a:rPr lang="ru-RU" sz="1600" b="1" u="none" strike="noStrike" dirty="0">
                          <a:effectLst/>
                        </a:rPr>
                      </a:br>
                      <a:r>
                        <a:rPr lang="ru-RU" sz="1600" b="1" u="none" strike="noStrike" dirty="0" err="1">
                          <a:effectLst/>
                        </a:rPr>
                        <a:t>заробітної</a:t>
                      </a:r>
                      <a:r>
                        <a:rPr lang="ru-RU" sz="1600" b="1" u="none" strike="noStrike" dirty="0">
                          <a:effectLst/>
                        </a:rPr>
                        <a:t> плати,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367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Промисловість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>
                          <a:effectLst/>
                        </a:rPr>
                        <a:t>-30,3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Сфера функціонування бібліотек, архівів, </a:t>
                      </a:r>
                      <a:r>
                        <a:rPr lang="uk-UA" sz="1600" u="none" strike="noStrike" dirty="0" smtClean="0">
                          <a:effectLst/>
                        </a:rPr>
                        <a:t>музеїв </a:t>
                      </a:r>
                      <a:r>
                        <a:rPr lang="uk-UA" sz="1600" u="none" strike="noStrike" dirty="0">
                          <a:effectLst/>
                        </a:rPr>
                        <a:t>та інших закладів культури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+8,5</a:t>
                      </a:r>
                      <a:endParaRPr lang="uk-UA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7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     у </a:t>
                      </a:r>
                      <a:r>
                        <a:rPr lang="ru-RU" sz="1600" u="none" strike="noStrike" dirty="0" err="1">
                          <a:effectLst/>
                        </a:rPr>
                        <a:t>т.ч</a:t>
                      </a:r>
                      <a:r>
                        <a:rPr lang="ru-RU" sz="1600" u="none" strike="noStrike" dirty="0">
                          <a:effectLst/>
                        </a:rPr>
                        <a:t>. </a:t>
                      </a:r>
                      <a:r>
                        <a:rPr lang="ru-RU" sz="1600" u="none" strike="noStrike" dirty="0" err="1">
                          <a:effectLst/>
                        </a:rPr>
                        <a:t>добувна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промисловість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br>
                        <a:rPr lang="ru-RU" sz="1600" u="none" strike="noStrike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</a:rPr>
                        <a:t>     та </a:t>
                      </a:r>
                      <a:r>
                        <a:rPr lang="ru-RU" sz="1600" u="none" strike="noStrike" dirty="0" err="1">
                          <a:effectLst/>
                        </a:rPr>
                        <a:t>розроблення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кар’єрів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-44,2</a:t>
                      </a:r>
                      <a:endParaRPr lang="uk-UA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</a:rPr>
                        <a:t>Діяльність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>
                          <a:effectLst/>
                        </a:rPr>
                        <a:t>у </a:t>
                      </a:r>
                      <a:r>
                        <a:rPr lang="ru-RU" sz="1600" u="none" strike="noStrike" dirty="0" err="1">
                          <a:effectLst/>
                        </a:rPr>
                        <a:t>сфері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адміністративного</a:t>
                      </a:r>
                      <a:r>
                        <a:rPr lang="ru-RU" sz="1600" u="none" strike="noStrike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>
                          <a:effectLst/>
                        </a:rPr>
                        <a:t/>
                      </a:r>
                      <a:br>
                        <a:rPr lang="ru-RU" sz="1600" u="none" strike="noStrike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</a:rPr>
                        <a:t>та </a:t>
                      </a:r>
                      <a:r>
                        <a:rPr lang="ru-RU" sz="1600" u="none" strike="noStrike" dirty="0" err="1">
                          <a:effectLst/>
                        </a:rPr>
                        <a:t>допоміжного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обслуговування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>
                          <a:effectLst/>
                        </a:rPr>
                        <a:t>-2,5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effectLst/>
                        </a:rPr>
                        <a:t>Мистецтво</a:t>
                      </a:r>
                      <a:r>
                        <a:rPr lang="ru-RU" sz="1600" u="none" strike="noStrike" dirty="0">
                          <a:effectLst/>
                        </a:rPr>
                        <a:t>, спорт, </a:t>
                      </a:r>
                      <a:r>
                        <a:rPr lang="ru-RU" sz="1600" u="none" strike="noStrike" dirty="0" err="1">
                          <a:effectLst/>
                        </a:rPr>
                        <a:t>розваги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br>
                        <a:rPr lang="ru-RU" sz="1600" u="none" strike="noStrike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</a:rPr>
                        <a:t>та </a:t>
                      </a:r>
                      <a:r>
                        <a:rPr lang="ru-RU" sz="1600" u="none" strike="noStrike" dirty="0" err="1">
                          <a:effectLst/>
                        </a:rPr>
                        <a:t>відпочинок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>
                          <a:effectLst/>
                        </a:rPr>
                        <a:t>-37,8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Освіта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>
                          <a:effectLst/>
                        </a:rPr>
                        <a:t>-8,7</a:t>
                      </a:r>
                      <a:endParaRPr lang="uk-UA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702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Фінансова </a:t>
                      </a:r>
                      <a:r>
                        <a:rPr lang="uk-UA" sz="1600" u="none" strike="noStrike" dirty="0" smtClean="0">
                          <a:effectLst/>
                        </a:rPr>
                        <a:t> та </a:t>
                      </a:r>
                      <a:r>
                        <a:rPr lang="uk-UA" sz="1600" u="none" strike="noStrike" dirty="0">
                          <a:effectLst/>
                        </a:rPr>
                        <a:t>страхова діяльність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effectLst/>
                        </a:rPr>
                        <a:t>-33,2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Охорона </a:t>
                      </a:r>
                      <a:r>
                        <a:rPr lang="ru-RU" sz="1600" u="none" strike="noStrike" dirty="0" smtClean="0">
                          <a:effectLst/>
                        </a:rPr>
                        <a:t>здоров’я </a:t>
                      </a:r>
                      <a:r>
                        <a:rPr lang="ru-RU" sz="1600" u="none" strike="noStrike" dirty="0">
                          <a:effectLst/>
                        </a:rPr>
                        <a:t>та надання соціальної допомоги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600" u="none" strike="noStrike" dirty="0">
                          <a:effectLst/>
                        </a:rPr>
                        <a:t>-10,1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3879" y="5723383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i="1" dirty="0" smtClean="0"/>
              <a:t>Джерело: побудовано за даними Державної статистичної служби України</a:t>
            </a:r>
            <a:endParaRPr lang="uk-UA" sz="1400" i="1" dirty="0"/>
          </a:p>
        </p:txBody>
      </p:sp>
    </p:spTree>
    <p:extLst>
      <p:ext uri="{BB962C8B-B14F-4D97-AF65-F5344CB8AC3E}">
        <p14:creationId xmlns:p14="http://schemas.microsoft.com/office/powerpoint/2010/main" val="37215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1228</Words>
  <Application>Microsoft Office PowerPoint</Application>
  <PresentationFormat>Экран (4:3)</PresentationFormat>
  <Paragraphs>310</Paragraphs>
  <Slides>17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Диаграмма</vt:lpstr>
      <vt:lpstr>Цілі Розвитку Тисячоліття: забезпечення гендерної рівності</vt:lpstr>
      <vt:lpstr>Презентация PowerPoint</vt:lpstr>
      <vt:lpstr>Стан досягнення завдань за ЦРТ-3 «Забезпечення гендерної рівності» </vt:lpstr>
      <vt:lpstr>Гендерний паритет в представницьких органах влади: Верховна Рада України</vt:lpstr>
      <vt:lpstr>Гендерний паритет в представницьких органах влади: місцеві органи управління</vt:lpstr>
      <vt:lpstr>Гендерний паритет в органах державного управління</vt:lpstr>
      <vt:lpstr>Презентация PowerPoint</vt:lpstr>
      <vt:lpstr>Презентация PowerPoint</vt:lpstr>
      <vt:lpstr>Особливості гендерних відмінностей у рівні заробітної плати за видами економічної діяльності в Україні, 2013 р.</vt:lpstr>
      <vt:lpstr>Ставлення у суспільстві до явища гендерної сегрегації на ринку праці (розподіл відповідей респондентів на запитання «Як Ви вважаєте, чи існує на ринку праці України поділ професій на «жіночі» та «чоловічі»?») 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Частка жінок-респондентів, які відповіли, що «повністю погоджуються», із твердженням, що жінка має бути готовою менше працювати на оплачуваній роботі, щоб приділяти більше уваги своїй родині</vt:lpstr>
      <vt:lpstr>Проблеми на шляху досягнення  ЦРТ-3 «Забезпечення гендерної рівності»</vt:lpstr>
      <vt:lpstr>Шляхи вирішення проблем: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Cтан виконання 3-ї Цілі Розвитку Тисячоліття: забезпечення ґендерної рівності</dc:title>
  <dc:creator>user</dc:creator>
  <cp:lastModifiedBy>user</cp:lastModifiedBy>
  <cp:revision>54</cp:revision>
  <dcterms:created xsi:type="dcterms:W3CDTF">2013-06-10T11:50:16Z</dcterms:created>
  <dcterms:modified xsi:type="dcterms:W3CDTF">2014-10-21T10:41:05Z</dcterms:modified>
</cp:coreProperties>
</file>