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2" r:id="rId5"/>
    <p:sldId id="259" r:id="rId6"/>
    <p:sldId id="263" r:id="rId7"/>
    <p:sldId id="264" r:id="rId8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0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5E9F-B82A-4277-B345-A6D3BB4A8DEA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5AD0-F84D-498D-A174-F2E1E7A5B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426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5E9F-B82A-4277-B345-A6D3BB4A8DEA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5AD0-F84D-498D-A174-F2E1E7A5B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526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5E9F-B82A-4277-B345-A6D3BB4A8DEA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5AD0-F84D-498D-A174-F2E1E7A5B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377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5E9F-B82A-4277-B345-A6D3BB4A8DEA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5AD0-F84D-498D-A174-F2E1E7A5B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555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5E9F-B82A-4277-B345-A6D3BB4A8DEA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5AD0-F84D-498D-A174-F2E1E7A5B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12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5E9F-B82A-4277-B345-A6D3BB4A8DEA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5AD0-F84D-498D-A174-F2E1E7A5B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79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5E9F-B82A-4277-B345-A6D3BB4A8DEA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5AD0-F84D-498D-A174-F2E1E7A5B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044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5E9F-B82A-4277-B345-A6D3BB4A8DEA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5AD0-F84D-498D-A174-F2E1E7A5B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294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5E9F-B82A-4277-B345-A6D3BB4A8DEA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5AD0-F84D-498D-A174-F2E1E7A5B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540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5E9F-B82A-4277-B345-A6D3BB4A8DEA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5AD0-F84D-498D-A174-F2E1E7A5B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983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5E9F-B82A-4277-B345-A6D3BB4A8DEA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5AD0-F84D-498D-A174-F2E1E7A5B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950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C5E9F-B82A-4277-B345-A6D3BB4A8DEA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B5AD0-F84D-498D-A174-F2E1E7A5B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48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/>
          <a:lstStyle/>
          <a:p>
            <a:r>
              <a:rPr lang="uk-UA" dirty="0" smtClean="0"/>
              <a:t>«Нова» </a:t>
            </a:r>
            <a:r>
              <a:rPr lang="uk-UA" dirty="0" smtClean="0"/>
              <a:t>бідність: як побачити і чим вимірювати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365104"/>
            <a:ext cx="6400800" cy="1752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uk-UA" dirty="0" err="1" smtClean="0"/>
              <a:t>Черенько</a:t>
            </a:r>
            <a:r>
              <a:rPr lang="uk-UA" dirty="0" smtClean="0"/>
              <a:t> Л.М</a:t>
            </a:r>
          </a:p>
          <a:p>
            <a:pPr algn="l"/>
            <a:r>
              <a:rPr lang="uk-UA" dirty="0" smtClean="0"/>
              <a:t>Інститут демографії та соціальних досліджень ім. М.В.</a:t>
            </a:r>
            <a:r>
              <a:rPr lang="uk-UA" dirty="0" err="1" smtClean="0"/>
              <a:t>Птухи</a:t>
            </a:r>
            <a:r>
              <a:rPr lang="uk-UA" dirty="0" smtClean="0"/>
              <a:t> НАН України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5500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Ознаки «нової» бідності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Стрімке (</a:t>
            </a:r>
            <a:r>
              <a:rPr lang="uk-UA" dirty="0" err="1" smtClean="0"/>
              <a:t>одномоментне</a:t>
            </a:r>
            <a:r>
              <a:rPr lang="uk-UA" dirty="0" smtClean="0"/>
              <a:t>) зростання масштабів раптової </a:t>
            </a:r>
            <a:r>
              <a:rPr lang="uk-UA" dirty="0" smtClean="0"/>
              <a:t>бідності</a:t>
            </a:r>
          </a:p>
          <a:p>
            <a:r>
              <a:rPr lang="uk-UA" dirty="0" smtClean="0"/>
              <a:t>Порушення сталих тенденцій бідності в цілому</a:t>
            </a:r>
            <a:endParaRPr lang="ru-RU" dirty="0"/>
          </a:p>
          <a:p>
            <a:r>
              <a:rPr lang="uk-UA" dirty="0" smtClean="0"/>
              <a:t>Зміна визначальних чинників формування бідності (на </a:t>
            </a:r>
            <a:r>
              <a:rPr lang="uk-UA" dirty="0" err="1" smtClean="0"/>
              <a:t>мікро-</a:t>
            </a:r>
            <a:r>
              <a:rPr lang="uk-UA" dirty="0" smtClean="0"/>
              <a:t> та на макрорівні</a:t>
            </a:r>
            <a:r>
              <a:rPr lang="uk-UA" dirty="0" smtClean="0"/>
              <a:t>)</a:t>
            </a:r>
          </a:p>
          <a:p>
            <a:r>
              <a:rPr lang="uk-UA" dirty="0" smtClean="0"/>
              <a:t>Зміни в структурі чинників підсилення та послаблення ризиків бідності</a:t>
            </a:r>
          </a:p>
          <a:p>
            <a:r>
              <a:rPr lang="uk-UA" dirty="0" smtClean="0"/>
              <a:t>Непристосованість </a:t>
            </a:r>
            <a:r>
              <a:rPr lang="uk-UA" dirty="0" smtClean="0"/>
              <a:t>системи соціальної підтримки </a:t>
            </a:r>
            <a:r>
              <a:rPr lang="uk-UA" dirty="0" smtClean="0"/>
              <a:t>до </a:t>
            </a:r>
            <a:r>
              <a:rPr lang="uk-UA" dirty="0" smtClean="0"/>
              <a:t>нових реалій (відсутність важелів прямої дії)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633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uk-UA" sz="3600" dirty="0" smtClean="0"/>
              <a:t>Фактори підсилення </a:t>
            </a:r>
            <a:r>
              <a:rPr lang="uk-UA" sz="3600" dirty="0" smtClean="0"/>
              <a:t>та послаблення ризику </a:t>
            </a:r>
            <a:r>
              <a:rPr lang="uk-UA" sz="3600" dirty="0" smtClean="0"/>
              <a:t>раптової бідності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378894"/>
              </p:ext>
            </p:extLst>
          </p:nvPr>
        </p:nvGraphicFramePr>
        <p:xfrm>
          <a:off x="539552" y="1268760"/>
          <a:ext cx="8208912" cy="480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42484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Підсилюють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Послабляють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 smtClean="0"/>
                        <a:t>Наявність дітей, особливо двох та більше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 smtClean="0"/>
                        <a:t>Високий рівень освіти/кваліфікації</a:t>
                      </a:r>
                    </a:p>
                  </a:txBody>
                  <a:tcPr/>
                </a:tc>
              </a:tr>
              <a:tr h="1234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 smtClean="0"/>
                        <a:t>Інвалідність чи хронічні захворювання серед членів домогосподарства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 smtClean="0"/>
                        <a:t>Допомога родичів, благодійників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 smtClean="0"/>
                        <a:t>Наявність в домогосподарстві осіб з гарантованими виплатами соціальних трансфертів (насамперед пенсіонери, діти до 3-х років, пільговики)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143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uk-UA" dirty="0" smtClean="0"/>
              <a:t>Як виокремити «нових» бідних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Відсутність мінімального набору майна </a:t>
            </a:r>
            <a:r>
              <a:rPr lang="uk-UA" dirty="0" smtClean="0"/>
              <a:t>(через нереалізований попит чи через втрату?)</a:t>
            </a:r>
            <a:endParaRPr lang="uk-UA" dirty="0" smtClean="0"/>
          </a:p>
          <a:p>
            <a:r>
              <a:rPr lang="uk-UA" dirty="0" smtClean="0"/>
              <a:t> Незадовільні умови проживання </a:t>
            </a:r>
            <a:r>
              <a:rPr lang="uk-UA" dirty="0" smtClean="0"/>
              <a:t>(традиційні чи набуті?)</a:t>
            </a:r>
          </a:p>
          <a:p>
            <a:r>
              <a:rPr lang="uk-UA" dirty="0" smtClean="0"/>
              <a:t>Обмеженість доступу до послуг соціальної сфери та соціального захисту (через загальні причини чи пов’язані з вимушеним переїздом/документуванням)</a:t>
            </a:r>
          </a:p>
          <a:p>
            <a:r>
              <a:rPr lang="uk-UA" dirty="0" smtClean="0"/>
              <a:t>Недостатність поточних доходів для принаймні часткового відновлення майна та </a:t>
            </a:r>
            <a:r>
              <a:rPr lang="uk-UA" dirty="0" err="1" smtClean="0"/>
              <a:t>аренди</a:t>
            </a:r>
            <a:r>
              <a:rPr lang="uk-UA" dirty="0" smtClean="0"/>
              <a:t> житла</a:t>
            </a:r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1239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uk-UA" dirty="0" smtClean="0"/>
              <a:t>Діагностика нової бідності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340768"/>
            <a:ext cx="7931224" cy="4785395"/>
          </a:xfrm>
        </p:spPr>
        <p:txBody>
          <a:bodyPr/>
          <a:lstStyle/>
          <a:p>
            <a:r>
              <a:rPr lang="uk-UA" dirty="0" smtClean="0"/>
              <a:t>Розширення </a:t>
            </a:r>
            <a:r>
              <a:rPr lang="uk-UA" dirty="0" smtClean="0"/>
              <a:t>можливостей існуючих джерел статистичної  інформації</a:t>
            </a:r>
          </a:p>
          <a:p>
            <a:r>
              <a:rPr lang="uk-UA" dirty="0" smtClean="0"/>
              <a:t>Використання </a:t>
            </a:r>
            <a:r>
              <a:rPr lang="uk-UA" dirty="0" smtClean="0"/>
              <a:t>нових видів </a:t>
            </a:r>
            <a:r>
              <a:rPr lang="uk-UA" dirty="0" smtClean="0"/>
              <a:t>інформації</a:t>
            </a:r>
            <a:endParaRPr lang="uk-UA" dirty="0" smtClean="0"/>
          </a:p>
          <a:p>
            <a:r>
              <a:rPr lang="uk-UA" dirty="0" smtClean="0"/>
              <a:t>Періодизація моніторингу – важливий чинник </a:t>
            </a:r>
            <a:r>
              <a:rPr lang="uk-UA" dirty="0" err="1" smtClean="0"/>
              <a:t>достовірностіданих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6856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uk-UA" sz="3200" dirty="0"/>
              <a:t>Розробка нового напряму в системі соціальної підтримки – допомоги на випадок непередбачуваних обставин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uk-UA" dirty="0" smtClean="0"/>
              <a:t>Такий </a:t>
            </a:r>
            <a:r>
              <a:rPr lang="uk-UA" dirty="0"/>
              <a:t>напрям відноситься до активної соціальної політики і націлений переважно на працездатні контингенти. Державна підтримка надається як тимчасова для виходу сім’ї, що потенційно може бути фінансово самодостатньою,  з важкої життєвої </a:t>
            </a:r>
            <a:r>
              <a:rPr lang="uk-UA" dirty="0" smtClean="0"/>
              <a:t>ситуації</a:t>
            </a:r>
          </a:p>
          <a:p>
            <a:pPr lvl="0"/>
            <a:r>
              <a:rPr lang="uk-UA" dirty="0" smtClean="0"/>
              <a:t>Наявність </a:t>
            </a:r>
            <a:r>
              <a:rPr lang="uk-UA" dirty="0"/>
              <a:t>такого виду допомоги сприяла б вирішенню одразу двох важливих завдань – готовності реагувати на зовнішні виклики внаслідок розвитку соціально-політичних чи економічних подій та мінімізувати «природні» ризики раптової </a:t>
            </a:r>
            <a:r>
              <a:rPr lang="uk-UA" dirty="0" smtClean="0"/>
              <a:t>бідності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3176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r>
              <a:rPr lang="uk-UA" sz="3200" dirty="0"/>
              <a:t>Поетапне  об’єднання функцій  різних соціальних </a:t>
            </a:r>
            <a:r>
              <a:rPr lang="uk-UA" sz="3200" dirty="0" smtClean="0"/>
              <a:t>служб, </a:t>
            </a:r>
            <a:r>
              <a:rPr lang="uk-UA" sz="3200" dirty="0"/>
              <a:t>націлених </a:t>
            </a:r>
            <a:r>
              <a:rPr lang="uk-UA" sz="3200" dirty="0" smtClean="0"/>
              <a:t>на  </a:t>
            </a:r>
            <a:r>
              <a:rPr lang="uk-UA" sz="3200" dirty="0"/>
              <a:t>вразливі контингенти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8147248" cy="4353347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uk-UA" dirty="0" smtClean="0"/>
              <a:t>а </a:t>
            </a:r>
            <a:r>
              <a:rPr lang="uk-UA" dirty="0"/>
              <a:t>саме: працевлаштування, призначення допомоги, надання соціальних послуг, тимчасове вирішення житлових питань. Це дасть змогу максимально </a:t>
            </a:r>
            <a:r>
              <a:rPr lang="uk-UA" dirty="0" err="1"/>
              <a:t>адресно</a:t>
            </a:r>
            <a:r>
              <a:rPr lang="uk-UA" dirty="0"/>
              <a:t> підходити до кожної родини і находити найкращий шлях комплексного вирішення проблеми. Для цього мають створюватися банки вакансій, житлових приміщень, волонтерських організацій по наданню соціальних послуг, </a:t>
            </a:r>
            <a:r>
              <a:rPr lang="uk-UA" dirty="0" smtClean="0"/>
              <a:t>тощо</a:t>
            </a:r>
          </a:p>
          <a:p>
            <a:pPr lvl="0"/>
            <a:r>
              <a:rPr lang="uk-UA" dirty="0"/>
              <a:t>с</a:t>
            </a:r>
            <a:r>
              <a:rPr lang="uk-UA" dirty="0" smtClean="0"/>
              <a:t>творення реєстрів сімей-реципієнтів соціальних служб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3000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347</Words>
  <Application>Microsoft Office PowerPoint</Application>
  <PresentationFormat>Экран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«Нова» бідність: як побачити і чим вимірювати</vt:lpstr>
      <vt:lpstr>Ознаки «нової» бідності</vt:lpstr>
      <vt:lpstr>Фактори підсилення та послаблення ризику раптової бідності</vt:lpstr>
      <vt:lpstr>Як виокремити «нових» бідних</vt:lpstr>
      <vt:lpstr>Діагностика нової бідності</vt:lpstr>
      <vt:lpstr>Розробка нового напряму в системі соціальної підтримки – допомоги на випадок непередбачуваних обставин </vt:lpstr>
      <vt:lpstr>Поетапне  об’єднання функцій  різних соціальних служб, націлених на  вразливі контингенти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Нова бідність</dc:title>
  <dc:creator>User</dc:creator>
  <cp:lastModifiedBy>LCcerenko</cp:lastModifiedBy>
  <cp:revision>15</cp:revision>
  <cp:lastPrinted>2014-12-15T07:44:23Z</cp:lastPrinted>
  <dcterms:created xsi:type="dcterms:W3CDTF">2014-12-14T18:03:06Z</dcterms:created>
  <dcterms:modified xsi:type="dcterms:W3CDTF">2014-12-15T07:45:02Z</dcterms:modified>
</cp:coreProperties>
</file>