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9" r:id="rId3"/>
    <p:sldId id="260" r:id="rId4"/>
    <p:sldId id="261" r:id="rId5"/>
    <p:sldId id="265" r:id="rId6"/>
    <p:sldId id="263" r:id="rId7"/>
    <p:sldId id="266" r:id="rId8"/>
    <p:sldId id="267" r:id="rId9"/>
    <p:sldId id="268" r:id="rId10"/>
    <p:sldId id="275" r:id="rId11"/>
    <p:sldId id="264" r:id="rId12"/>
    <p:sldId id="273" r:id="rId13"/>
    <p:sldId id="269" r:id="rId14"/>
    <p:sldId id="270" r:id="rId15"/>
    <p:sldId id="271" r:id="rId16"/>
    <p:sldId id="272" r:id="rId17"/>
    <p:sldId id="274" r:id="rId18"/>
    <p:sldId id="27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E95B7BE-BA34-465C-BBE5-1736CF447690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D3519F-98CE-47CB-91D6-59262060B0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59F03C-7D64-419C-9C45-5DACAEA8DB4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A58F09-569D-4FE6-9A67-7AC83D4C41D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E6E2B-C2E0-4112-8EBA-3B4533620828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6292B-1DDB-406F-BFFE-A88F02365B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2BFF5-0CD2-4B67-B3AE-4FA7ABAC69F6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87DD9-3C61-449C-9B71-079B7AFE39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8E237-4A45-487C-9D52-662285BD0AC7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19928-B8BF-4F5A-B48A-9F868BB4EE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6C2BF-13CC-4702-BDC1-8674E7BCD1CD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8EB41-7CF7-448B-902C-12BEF1961C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AAF53-C69C-42B5-8A0A-BB7C9C93F425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64537-1F2B-4CA9-8478-A8743CD844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4C0D9-3243-420C-ABF6-6D5C493952D4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3A05A-F5B6-422E-A5B8-C73445FE3F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855B7-7E53-4AD8-BF68-86B561F37241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6A37E-2A1D-4123-82FA-A59C21B958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A92F1-3547-43F0-9478-EEE3227C264E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20891-BE71-40CA-9109-B94FB481D5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1448E-9689-4E73-BEC2-F651C685CA89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663A0-CBD0-41FC-B62F-5C87D6DC4E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23277-9278-44AA-B2AF-704C2EA41512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A54F7-C35C-4557-AC7C-6D8772F07E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6C97F-EC45-41F3-B7CA-B7246A2D2928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01E15-0B91-43F3-B323-5FD4448FE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0619BF-3E0C-451B-B5FD-4FF9B3551AB5}" type="datetimeFigureOut">
              <a:rPr lang="ru-RU"/>
              <a:pPr>
                <a:defRPr/>
              </a:pPr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F178FE-209B-40CB-ABAE-C0C318AB0E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hyperlink" Target="http://www.stranas.ru/belorus.html" TargetMode="Externa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350"/>
            <a:ext cx="7772400" cy="2232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b="1" dirty="0"/>
              <a:t>Международная научно-практическая конференция </a:t>
            </a:r>
            <a:br>
              <a:rPr lang="ru-RU" sz="2700" b="1" dirty="0"/>
            </a:br>
            <a:r>
              <a:rPr lang="ru-RU" sz="2700" b="1" i="1" dirty="0"/>
              <a:t>«Социально-демографические изменения в Украине:</a:t>
            </a: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i="1" dirty="0"/>
              <a:t>факторы и перспективы»</a:t>
            </a: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/>
              <a:t>(г.Киев, ИДСИ НАН Украины, 17-18 декабря 2013 г.)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2060575"/>
            <a:ext cx="7848600" cy="3578225"/>
          </a:xfrm>
        </p:spPr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400" b="1" i="1" dirty="0" smtClean="0"/>
              <a:t>«Демографические </a:t>
            </a:r>
            <a:r>
              <a:rPr lang="ru-RU" sz="6400" b="1" i="1" dirty="0"/>
              <a:t>ориентации населения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400" b="1" i="1" dirty="0"/>
              <a:t>и перспективы демографического развития </a:t>
            </a:r>
            <a:r>
              <a:rPr lang="ru-RU" sz="6400" b="1" i="1" dirty="0" smtClean="0"/>
              <a:t>Беларуси»</a:t>
            </a:r>
            <a:endParaRPr lang="ru-RU" sz="6400" b="1" i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/>
              <a:t> 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b="1" i="1" dirty="0"/>
              <a:t>Злотников А.Г.,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b="1" i="1" dirty="0"/>
              <a:t>зав. кафедрой теории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b="1" i="1" dirty="0"/>
              <a:t>кооперации и социологии,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b="1" i="1" dirty="0"/>
              <a:t>УО «Белорусский торгово-экономический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b="1" i="1" dirty="0"/>
              <a:t>университет потребительской кооперации»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Численность перспективного репродуктивного населения Республики Беларусь, человек</a:t>
            </a:r>
          </a:p>
        </p:txBody>
      </p:sp>
      <p:sp>
        <p:nvSpPr>
          <p:cNvPr id="25602" name="Содержимое 2"/>
          <p:cNvSpPr>
            <a:spLocks noGrp="1"/>
          </p:cNvSpPr>
          <p:nvPr>
            <p:ph idx="4294967295"/>
          </p:nvPr>
        </p:nvSpPr>
        <p:spPr>
          <a:xfrm>
            <a:off x="468313" y="2276475"/>
            <a:ext cx="8229600" cy="3878263"/>
          </a:xfrm>
        </p:spPr>
        <p:txBody>
          <a:bodyPr/>
          <a:lstStyle/>
          <a:p>
            <a:pPr marL="0" eaLnBrk="1" hangingPunct="1"/>
            <a:endParaRPr lang="ru-RU" smtClean="0"/>
          </a:p>
        </p:txBody>
      </p:sp>
      <p:graphicFrame>
        <p:nvGraphicFramePr>
          <p:cNvPr id="33902" name="Group 110"/>
          <p:cNvGraphicFramePr>
            <a:graphicFrameLocks noGrp="1"/>
          </p:cNvGraphicFramePr>
          <p:nvPr/>
        </p:nvGraphicFramePr>
        <p:xfrm>
          <a:off x="755650" y="2565400"/>
          <a:ext cx="7827963" cy="2043113"/>
        </p:xfrm>
        <a:graphic>
          <a:graphicData uri="http://schemas.openxmlformats.org/drawingml/2006/table">
            <a:tbl>
              <a:tblPr/>
              <a:tblGrid>
                <a:gridCol w="1079500"/>
                <a:gridCol w="925513"/>
                <a:gridCol w="1076325"/>
                <a:gridCol w="922337"/>
                <a:gridCol w="922338"/>
                <a:gridCol w="998537"/>
                <a:gridCol w="1000125"/>
                <a:gridCol w="903288"/>
              </a:tblGrid>
              <a:tr h="431800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женщин в возрасте, лет (на начало года)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10-14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15-19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20-24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25-29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30-34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243140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214936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224689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304150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378222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369637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342191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251395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214281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221110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284572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370711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374991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344300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258462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216752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219287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265712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357808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381729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347505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266505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223705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219177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245947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345895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384476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351783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0825" y="188913"/>
            <a:ext cx="8642350" cy="863600"/>
          </a:xfrm>
        </p:spPr>
        <p:txBody>
          <a:bodyPr/>
          <a:lstStyle/>
          <a:p>
            <a:pPr eaLnBrk="1" hangingPunct="1"/>
            <a:r>
              <a:rPr lang="ru-RU" sz="2300" i="1" smtClean="0">
                <a:latin typeface="Times New Roman" pitchFamily="18" charset="0"/>
              </a:rPr>
              <a:t>Структура движения населения Республики Беларусь </a:t>
            </a:r>
            <a:br>
              <a:rPr lang="ru-RU" sz="2300" i="1" smtClean="0">
                <a:latin typeface="Times New Roman" pitchFamily="18" charset="0"/>
              </a:rPr>
            </a:br>
            <a:r>
              <a:rPr lang="ru-RU" sz="2300" i="1" smtClean="0">
                <a:latin typeface="Times New Roman" pitchFamily="18" charset="0"/>
              </a:rPr>
              <a:t>между переписями населения 1989, 1999 и 2009 гг. (%)</a:t>
            </a:r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85738" y="1417638"/>
          <a:ext cx="4094162" cy="3194050"/>
        </p:xfrm>
        <a:graphic>
          <a:graphicData uri="http://schemas.openxmlformats.org/presentationml/2006/ole">
            <p:oleObj spid="_x0000_s17410" name="Лист" r:id="rId3" imgW="2447849" imgH="1914449" progId="Excel.Sheet.8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4572000" y="2490788"/>
          <a:ext cx="4519613" cy="2876550"/>
        </p:xfrm>
        <a:graphic>
          <a:graphicData uri="http://schemas.openxmlformats.org/presentationml/2006/ole">
            <p:oleObj spid="_x0000_s17411" name="Лист" r:id="rId4" imgW="3067202" imgH="1952549" progId="Excel.Sheet.8">
              <p:embed/>
            </p:oleObj>
          </a:graphicData>
        </a:graphic>
      </p:graphicFrame>
      <p:pic>
        <p:nvPicPr>
          <p:cNvPr id="17414" name="Picture 10" descr="Belarus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12088" y="1196975"/>
            <a:ext cx="11398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836613"/>
            <a:ext cx="8218487" cy="528955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     </a:t>
            </a:r>
            <a:r>
              <a:rPr lang="ru-RU" sz="5200" b="1" dirty="0" smtClean="0"/>
              <a:t>В.В. Путин (12 декабря 2012 г.):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      «Ужесточается конкуренция за ресурсы. Причем, хочу ... подчеркнуть: не только за металлы, нефть и газ, а прежде всего за человеческие ресурсы, за интеллект».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      Мы подчеркнем: во-первых, за человеческие ресурсы, во-вторых, за интеллект и только потом – за металлы, нефть и газ. И Россия в белорусских трудовых мигрантах видит возможность прироста численности населения России.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«Россия нуждается в притоке новых сил … Нуждается в умных, образованных, трудолюбивых людях, которые не просто хотят здесь подработать и уехать, а хотят переехать, обосноваться в России».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      Именно в этом Россия видит результат конкуренции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      за человеческие ресурсы  за интеллект.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18487" cy="1223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>«</a:t>
            </a:r>
            <a:r>
              <a:rPr lang="ru-RU" sz="2700" b="1" dirty="0"/>
              <a:t>Сколько детей Вам хотелось бы иметь,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b="1" dirty="0"/>
              <a:t>если бы Вам были созданы все необходимые 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b="1" dirty="0"/>
              <a:t>для Вашей жизни условия?</a:t>
            </a:r>
            <a:r>
              <a:rPr lang="ru-RU" sz="2700" dirty="0"/>
              <a:t>».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395288" y="1484313"/>
            <a:ext cx="8291512" cy="46418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ru-RU" smtClean="0"/>
          </a:p>
        </p:txBody>
      </p:sp>
      <p:graphicFrame>
        <p:nvGraphicFramePr>
          <p:cNvPr id="28863" name="Group 191"/>
          <p:cNvGraphicFramePr>
            <a:graphicFrameLocks noGrp="1"/>
          </p:cNvGraphicFramePr>
          <p:nvPr/>
        </p:nvGraphicFramePr>
        <p:xfrm>
          <a:off x="468313" y="1628775"/>
          <a:ext cx="8064500" cy="4324350"/>
        </p:xfrm>
        <a:graphic>
          <a:graphicData uri="http://schemas.openxmlformats.org/drawingml/2006/table">
            <a:tbl>
              <a:tblPr/>
              <a:tblGrid>
                <a:gridCol w="1582737"/>
                <a:gridCol w="1152525"/>
                <a:gridCol w="1152525"/>
                <a:gridCol w="1008063"/>
                <a:gridCol w="1152525"/>
                <a:gridCol w="1079500"/>
                <a:gridCol w="936625"/>
              </a:tblGrid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 одного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 двоих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53,5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троих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-четырех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 пятерых и более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 ни одного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 не указали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280400" cy="1425575"/>
          </a:xfrm>
        </p:spPr>
        <p:txBody>
          <a:bodyPr/>
          <a:lstStyle/>
          <a:p>
            <a:pPr eaLnBrk="1" hangingPunct="1"/>
            <a:r>
              <a:rPr lang="ru-RU" sz="2700" b="1" smtClean="0"/>
              <a:t>Сравнительные показатели степени удовлетворенности за 2010-2013 гг. ( %) решением </a:t>
            </a:r>
            <a:br>
              <a:rPr lang="ru-RU" sz="2700" b="1" smtClean="0"/>
            </a:br>
            <a:r>
              <a:rPr lang="ru-RU" sz="2700" b="1" smtClean="0"/>
              <a:t>в Республике Беларусь демографических проблем </a:t>
            </a:r>
            <a:endParaRPr lang="ru-RU" sz="2700" smtClean="0"/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468313" y="1700213"/>
            <a:ext cx="8362950" cy="4897437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29797" name="Group 101"/>
          <p:cNvGraphicFramePr>
            <a:graphicFrameLocks noGrp="1"/>
          </p:cNvGraphicFramePr>
          <p:nvPr/>
        </p:nvGraphicFramePr>
        <p:xfrm>
          <a:off x="539750" y="1700213"/>
          <a:ext cx="8208963" cy="4906962"/>
        </p:xfrm>
        <a:graphic>
          <a:graphicData uri="http://schemas.openxmlformats.org/drawingml/2006/table">
            <a:tbl>
              <a:tblPr/>
              <a:tblGrid>
                <a:gridCol w="4537075"/>
                <a:gridCol w="863600"/>
                <a:gridCol w="1008063"/>
                <a:gridCol w="936625"/>
                <a:gridCol w="863600"/>
              </a:tblGrid>
              <a:tr h="5254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Ответ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54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Удовлетворены полностью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Удовлетворены в значительной степени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Удовлетворенность средняя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29,8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29,1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 большей степени не удовлетворены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Не удовлетворены совсем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Затруднились ответить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Не ответили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    </a:t>
            </a:r>
            <a:r>
              <a:rPr lang="ru-RU" sz="7700" b="1" dirty="0" smtClean="0"/>
              <a:t>Необходима социологическая экспертиза социальных явлений.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7700" b="1" dirty="0" smtClean="0"/>
              <a:t>  И главное – социологическая экспертиза принимаемых решений властными структурами.</a:t>
            </a:r>
            <a:endParaRPr lang="ru-RU" sz="77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8424863" cy="1368425"/>
          </a:xfrm>
        </p:spPr>
        <p:txBody>
          <a:bodyPr/>
          <a:lstStyle/>
          <a:p>
            <a:pPr eaLnBrk="1" hangingPunct="1"/>
            <a:r>
              <a:rPr lang="ru-RU" sz="2400" b="1" smtClean="0"/>
              <a:t>Отношение респондентов к вопросу </a:t>
            </a:r>
            <a:br>
              <a:rPr lang="ru-RU" sz="2400" b="1" smtClean="0"/>
            </a:br>
            <a:r>
              <a:rPr lang="ru-RU" sz="2400" b="1" smtClean="0"/>
              <a:t>«Может ли повысить рождаемость назначение большего размера пенсий женщинам в зависимости от числа родивших и воспитавших ими детей?», (в % )</a:t>
            </a:r>
            <a:r>
              <a:rPr lang="ru-RU" sz="2400" smtClean="0"/>
              <a:t/>
            </a:r>
            <a:br>
              <a:rPr lang="ru-RU" sz="2400" smtClean="0"/>
            </a:br>
            <a:endParaRPr lang="ru-RU" sz="2400" smtClean="0"/>
          </a:p>
        </p:txBody>
      </p:sp>
      <p:sp>
        <p:nvSpPr>
          <p:cNvPr id="32770" name="Содержимое 2"/>
          <p:cNvSpPr>
            <a:spLocks noGrp="1"/>
          </p:cNvSpPr>
          <p:nvPr>
            <p:ph idx="1"/>
          </p:nvPr>
        </p:nvSpPr>
        <p:spPr>
          <a:xfrm>
            <a:off x="611188" y="1125538"/>
            <a:ext cx="8004175" cy="57324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ru-RU" smtClean="0"/>
          </a:p>
        </p:txBody>
      </p:sp>
      <p:graphicFrame>
        <p:nvGraphicFramePr>
          <p:cNvPr id="31789" name="Group 45"/>
          <p:cNvGraphicFramePr>
            <a:graphicFrameLocks noGrp="1"/>
          </p:cNvGraphicFramePr>
          <p:nvPr/>
        </p:nvGraphicFramePr>
        <p:xfrm>
          <a:off x="1187450" y="1989138"/>
          <a:ext cx="7200900" cy="3503612"/>
        </p:xfrm>
        <a:graphic>
          <a:graphicData uri="http://schemas.openxmlformats.org/drawingml/2006/table">
            <a:tbl>
              <a:tblPr/>
              <a:tblGrid>
                <a:gridCol w="3860800"/>
                <a:gridCol w="1706563"/>
                <a:gridCol w="1633537"/>
              </a:tblGrid>
              <a:tr h="5762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Показатель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7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Согласны, что может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61,4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Считают, что не поможет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Не ответили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Содержимое 2"/>
          <p:cNvSpPr>
            <a:spLocks noGrp="1"/>
          </p:cNvSpPr>
          <p:nvPr>
            <p:ph idx="1"/>
          </p:nvPr>
        </p:nvSpPr>
        <p:spPr>
          <a:xfrm>
            <a:off x="179388" y="333375"/>
            <a:ext cx="8713787" cy="65246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3600" b="1" smtClean="0"/>
              <a:t>Нужен перенос пронаталистской</a:t>
            </a:r>
          </a:p>
          <a:p>
            <a:pPr eaLnBrk="1" hangingPunct="1">
              <a:buFont typeface="Arial" charset="0"/>
              <a:buNone/>
            </a:pPr>
            <a:r>
              <a:rPr lang="ru-RU" sz="3600" b="1" smtClean="0"/>
              <a:t>демографической политики с</a:t>
            </a:r>
          </a:p>
          <a:p>
            <a:pPr eaLnBrk="1" hangingPunct="1">
              <a:buFont typeface="Arial" charset="0"/>
              <a:buNone/>
            </a:pPr>
            <a:r>
              <a:rPr lang="ru-RU" sz="3600" b="1" smtClean="0"/>
              <a:t>нынешних мер кратковременного</a:t>
            </a:r>
          </a:p>
          <a:p>
            <a:pPr eaLnBrk="1" hangingPunct="1">
              <a:buFont typeface="Arial" charset="0"/>
              <a:buNone/>
            </a:pPr>
            <a:r>
              <a:rPr lang="ru-RU" sz="3600" b="1" smtClean="0"/>
              <a:t>характера с их ориентаций на</a:t>
            </a:r>
          </a:p>
          <a:p>
            <a:pPr eaLnBrk="1" hangingPunct="1">
              <a:buFont typeface="Arial" charset="0"/>
              <a:buNone/>
            </a:pPr>
            <a:r>
              <a:rPr lang="ru-RU" sz="3600" b="1" smtClean="0"/>
              <a:t>долгосрочный период.</a:t>
            </a:r>
          </a:p>
          <a:p>
            <a:pPr eaLnBrk="1" hangingPunct="1">
              <a:buFont typeface="Arial" charset="0"/>
              <a:buNone/>
            </a:pPr>
            <a:r>
              <a:rPr lang="ru-RU" sz="3600" b="1" smtClean="0"/>
              <a:t>Стимулирующую роль в </a:t>
            </a:r>
          </a:p>
          <a:p>
            <a:pPr eaLnBrk="1" hangingPunct="1">
              <a:buFont typeface="Arial" charset="0"/>
              <a:buNone/>
            </a:pPr>
            <a:r>
              <a:rPr lang="ru-RU" sz="3600" b="1" smtClean="0"/>
              <a:t>демографической политике </a:t>
            </a:r>
          </a:p>
          <a:p>
            <a:pPr eaLnBrk="1" hangingPunct="1">
              <a:buFont typeface="Arial" charset="0"/>
              <a:buNone/>
            </a:pPr>
            <a:r>
              <a:rPr lang="ru-RU" sz="3600" b="1" smtClean="0"/>
              <a:t>могла бы сыграть система пенсионного </a:t>
            </a:r>
          </a:p>
          <a:p>
            <a:pPr eaLnBrk="1" hangingPunct="1">
              <a:buFont typeface="Arial" charset="0"/>
              <a:buNone/>
            </a:pPr>
            <a:r>
              <a:rPr lang="ru-RU" sz="3600" b="1" smtClean="0"/>
              <a:t>обеспечения женщин с учетом их </a:t>
            </a:r>
          </a:p>
          <a:p>
            <a:pPr eaLnBrk="1" hangingPunct="1">
              <a:buFont typeface="Arial" charset="0"/>
              <a:buNone/>
            </a:pPr>
            <a:r>
              <a:rPr lang="ru-RU" sz="3600" b="1" smtClean="0"/>
              <a:t>предыдущей репродуктивной активности.</a:t>
            </a:r>
            <a:endParaRPr lang="ru-RU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body" idx="1"/>
          </p:nvPr>
        </p:nvSpPr>
        <p:spPr>
          <a:xfrm>
            <a:off x="566738" y="620713"/>
            <a:ext cx="8001000" cy="42672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be-BY" sz="5600" b="1" smtClean="0">
                <a:latin typeface="Times New Roman" pitchFamily="18" charset="0"/>
              </a:rPr>
              <a:t>Дзякуй за ўвагу!</a:t>
            </a:r>
            <a:endParaRPr lang="en-US" sz="5600" b="1" smtClean="0">
              <a:latin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5600" b="1" smtClean="0">
                <a:latin typeface="Times New Roman" pitchFamily="18" charset="0"/>
              </a:rPr>
              <a:t>zlot</a:t>
            </a:r>
            <a:r>
              <a:rPr lang="ru-RU" sz="5600" b="1" smtClean="0">
                <a:latin typeface="Times New Roman" pitchFamily="18" charset="0"/>
              </a:rPr>
              <a:t>@</a:t>
            </a:r>
            <a:r>
              <a:rPr lang="en-US" sz="5600" b="1" smtClean="0">
                <a:latin typeface="Times New Roman" pitchFamily="18" charset="0"/>
              </a:rPr>
              <a:t>tut</a:t>
            </a:r>
            <a:r>
              <a:rPr lang="ru-RU" sz="5600" b="1" smtClean="0">
                <a:latin typeface="Times New Roman" pitchFamily="18" charset="0"/>
              </a:rPr>
              <a:t>.</a:t>
            </a:r>
            <a:r>
              <a:rPr lang="en-US" sz="5600" b="1" smtClean="0">
                <a:latin typeface="Times New Roman" pitchFamily="18" charset="0"/>
              </a:rPr>
              <a:t>by</a:t>
            </a:r>
            <a:endParaRPr lang="ru-RU" sz="5600" b="1" smtClean="0">
              <a:latin typeface="Times New Roman" pitchFamily="18" charset="0"/>
            </a:endParaRPr>
          </a:p>
        </p:txBody>
      </p:sp>
      <p:pic>
        <p:nvPicPr>
          <p:cNvPr id="34818" name="Picture 3" descr="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2635250"/>
            <a:ext cx="3457575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/>
              <a:t>С 2006 г. постоянный </a:t>
            </a:r>
            <a:endParaRPr lang="en-US" b="1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социолого-демографический </a:t>
            </a:r>
            <a:r>
              <a:rPr lang="ru-RU" b="1" dirty="0"/>
              <a:t>мониторинг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/>
              <a:t> 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/>
              <a:t> 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2006 г. – 981чел.                                 2010 г. –1016 чел.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2007 г. – 1067 чел.                              2011 г. – 1098 чел.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2008 г. – 964чел.                                 2012 г. – 1102 чел.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2009 г. – 1043 чел.                              2013 г. – 867 чел.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Репрезентативность определялась </a:t>
            </a:r>
            <a:br>
              <a:rPr lang="ru-RU" sz="2400" b="1" dirty="0" smtClean="0"/>
            </a:br>
            <a:r>
              <a:rPr lang="ru-RU" sz="2400" b="1" dirty="0" smtClean="0"/>
              <a:t>на основе структуры женщин рожениц </a:t>
            </a:r>
            <a:br>
              <a:rPr lang="ru-RU" sz="2400" b="1" dirty="0" smtClean="0"/>
            </a:br>
            <a:r>
              <a:rPr lang="ru-RU" sz="2400" b="1" dirty="0" smtClean="0"/>
              <a:t>в предшествующем опросу году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ru-RU" sz="2400" smtClean="0"/>
              <a:t>Возрастные коэффициенты рождаемости </a:t>
            </a:r>
          </a:p>
          <a:p>
            <a:pPr marL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ru-RU" sz="2400" smtClean="0"/>
              <a:t>по Республике Беларусь за 2005-2012 гг.                       </a:t>
            </a:r>
          </a:p>
          <a:p>
            <a:pPr marL="0" eaLnBrk="1" hangingPunct="1"/>
            <a:endParaRPr lang="ru-RU" smtClean="0"/>
          </a:p>
        </p:txBody>
      </p:sp>
      <p:graphicFrame>
        <p:nvGraphicFramePr>
          <p:cNvPr id="26730" name="Group 106"/>
          <p:cNvGraphicFramePr>
            <a:graphicFrameLocks noGrp="1"/>
          </p:cNvGraphicFramePr>
          <p:nvPr/>
        </p:nvGraphicFramePr>
        <p:xfrm>
          <a:off x="755650" y="2565400"/>
          <a:ext cx="7827963" cy="3548063"/>
        </p:xfrm>
        <a:graphic>
          <a:graphicData uri="http://schemas.openxmlformats.org/drawingml/2006/table">
            <a:tbl>
              <a:tblPr/>
              <a:tblGrid>
                <a:gridCol w="1230313"/>
                <a:gridCol w="774700"/>
                <a:gridCol w="1076325"/>
                <a:gridCol w="922337"/>
                <a:gridCol w="922338"/>
                <a:gridCol w="998537"/>
                <a:gridCol w="1000125"/>
                <a:gridCol w="903288"/>
              </a:tblGrid>
              <a:tr h="647700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родившихся в среднем за год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1000 женщин (‰) в возрасте, лет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20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20-24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25-29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30-34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35-39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40-44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45-49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85,5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110,8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На основе исследований был сформулирован ряд концепций: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1052513"/>
            <a:ext cx="8229600" cy="5545137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9600" b="1" dirty="0" smtClean="0"/>
              <a:t>Концепция </a:t>
            </a:r>
            <a:r>
              <a:rPr lang="ru-RU" sz="9600" b="1" dirty="0" err="1" smtClean="0"/>
              <a:t>социомурлатов</a:t>
            </a:r>
            <a:r>
              <a:rPr lang="ru-RU" sz="9600" b="1" dirty="0"/>
              <a:t> </a:t>
            </a:r>
            <a:endParaRPr lang="ru-RU" sz="9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96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9600" b="1" dirty="0" smtClean="0"/>
              <a:t>Концепция </a:t>
            </a:r>
            <a:r>
              <a:rPr lang="ru-RU" sz="9600" b="1" dirty="0"/>
              <a:t>социально-экономической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9600" b="1" dirty="0"/>
              <a:t>и социальной обусловленности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9600" b="1" dirty="0"/>
              <a:t>современных демографических процессов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9600" b="1" dirty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9600" b="1" dirty="0" smtClean="0"/>
              <a:t>Концептуальные </a:t>
            </a:r>
            <a:r>
              <a:rPr lang="ru-RU" sz="9600" b="1" dirty="0"/>
              <a:t>положения о диалектике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9600" b="1" dirty="0" err="1"/>
              <a:t>экстернальных</a:t>
            </a:r>
            <a:r>
              <a:rPr lang="ru-RU" sz="9600" b="1" dirty="0"/>
              <a:t> (</a:t>
            </a:r>
            <a:r>
              <a:rPr lang="ru-RU" sz="9600" b="1" dirty="0" err="1"/>
              <a:t>экстернальных</a:t>
            </a:r>
            <a:r>
              <a:rPr lang="ru-RU" sz="9600" b="1" dirty="0"/>
              <a:t> – прежде всего)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9600" b="1" dirty="0"/>
              <a:t>и </a:t>
            </a:r>
            <a:r>
              <a:rPr lang="ru-RU" sz="9600" b="1" dirty="0" err="1"/>
              <a:t>интрональных</a:t>
            </a:r>
            <a:r>
              <a:rPr lang="ru-RU" sz="9600" b="1" dirty="0"/>
              <a:t> факторов демографического развития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9600" b="1" dirty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9600" b="1" dirty="0"/>
              <a:t>К</a:t>
            </a:r>
            <a:r>
              <a:rPr lang="ru-RU" sz="9600" b="1" dirty="0" smtClean="0"/>
              <a:t>онцептуальный </a:t>
            </a:r>
            <a:r>
              <a:rPr lang="ru-RU" sz="9600" b="1" dirty="0"/>
              <a:t>подход эффективной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9600" b="1" dirty="0"/>
              <a:t>демографической политики, связанной с активизацией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9600" b="1" dirty="0"/>
              <a:t>репродуктивной деятельности населения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9600" b="1" dirty="0"/>
              <a:t>на длительную перспективу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oup 493"/>
          <p:cNvGrpSpPr>
            <a:grpSpLocks noChangeAspect="1"/>
          </p:cNvGrpSpPr>
          <p:nvPr/>
        </p:nvGrpSpPr>
        <p:grpSpPr bwMode="auto">
          <a:xfrm>
            <a:off x="1187450" y="404813"/>
            <a:ext cx="6985000" cy="4248150"/>
            <a:chOff x="1287" y="747"/>
            <a:chExt cx="6023" cy="4860"/>
          </a:xfrm>
        </p:grpSpPr>
        <p:sp>
          <p:nvSpPr>
            <p:cNvPr id="20483" name="Line 494"/>
            <p:cNvSpPr>
              <a:spLocks noChangeAspect="1" noChangeShapeType="1"/>
            </p:cNvSpPr>
            <p:nvPr/>
          </p:nvSpPr>
          <p:spPr bwMode="auto">
            <a:xfrm flipV="1">
              <a:off x="5137" y="747"/>
              <a:ext cx="2092" cy="134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484" name="Group 495"/>
            <p:cNvGrpSpPr>
              <a:grpSpLocks noChangeAspect="1"/>
            </p:cNvGrpSpPr>
            <p:nvPr/>
          </p:nvGrpSpPr>
          <p:grpSpPr bwMode="auto">
            <a:xfrm>
              <a:off x="1287" y="747"/>
              <a:ext cx="6023" cy="4860"/>
              <a:chOff x="1287" y="747"/>
              <a:chExt cx="6023" cy="4860"/>
            </a:xfrm>
          </p:grpSpPr>
          <p:sp>
            <p:nvSpPr>
              <p:cNvPr id="20490" name="Line 496"/>
              <p:cNvSpPr>
                <a:spLocks noChangeAspect="1" noChangeShapeType="1"/>
              </p:cNvSpPr>
              <p:nvPr/>
            </p:nvSpPr>
            <p:spPr bwMode="auto">
              <a:xfrm>
                <a:off x="3742" y="747"/>
                <a:ext cx="3487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491" name="Group 497"/>
              <p:cNvGrpSpPr>
                <a:grpSpLocks noChangeAspect="1"/>
              </p:cNvGrpSpPr>
              <p:nvPr/>
            </p:nvGrpSpPr>
            <p:grpSpPr bwMode="auto">
              <a:xfrm>
                <a:off x="1649" y="2100"/>
                <a:ext cx="3488" cy="3507"/>
                <a:chOff x="10152" y="1920"/>
                <a:chExt cx="3488" cy="3507"/>
              </a:xfrm>
            </p:grpSpPr>
            <p:sp>
              <p:nvSpPr>
                <p:cNvPr id="20555" name="Rectangle 498"/>
                <p:cNvSpPr>
                  <a:spLocks noChangeAspect="1" noChangeArrowheads="1"/>
                </p:cNvSpPr>
                <p:nvPr/>
              </p:nvSpPr>
              <p:spPr bwMode="auto">
                <a:xfrm>
                  <a:off x="10152" y="1920"/>
                  <a:ext cx="3488" cy="3507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sz="1600">
                      <a:solidFill>
                        <a:srgbClr val="000000"/>
                      </a:solidFill>
                      <a:latin typeface="Bookman Old Style" pitchFamily="18" charset="0"/>
                    </a:rPr>
                    <a:t>Производственные</a:t>
                  </a:r>
                </a:p>
                <a:p>
                  <a:endParaRPr lang="ru-RU" sz="16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  <a:p>
                  <a:pPr algn="ctr"/>
                  <a:r>
                    <a:rPr lang="ru-RU" sz="1600">
                      <a:solidFill>
                        <a:srgbClr val="000000"/>
                      </a:solidFill>
                      <a:latin typeface="Bookman Old Style" pitchFamily="18" charset="0"/>
                    </a:rPr>
                    <a:t>Государственные</a:t>
                  </a:r>
                </a:p>
                <a:p>
                  <a:endParaRPr lang="ru-RU" sz="16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  <a:p>
                  <a:endParaRPr lang="ru-RU" sz="16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  <a:p>
                  <a:pPr algn="ctr"/>
                  <a:r>
                    <a:rPr lang="ru-RU" sz="1600">
                      <a:solidFill>
                        <a:srgbClr val="000000"/>
                      </a:solidFill>
                      <a:latin typeface="Bookman Old Style" pitchFamily="18" charset="0"/>
                    </a:rPr>
                    <a:t>Семья и брак</a:t>
                  </a:r>
                </a:p>
                <a:p>
                  <a:endParaRPr lang="ru-RU" sz="16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  <a:p>
                  <a:endParaRPr lang="ru-RU" sz="16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  <a:p>
                  <a:pPr algn="ctr"/>
                  <a:r>
                    <a:rPr lang="ru-RU" sz="1600">
                      <a:solidFill>
                        <a:srgbClr val="000000"/>
                      </a:solidFill>
                      <a:latin typeface="Bookman Old Style" pitchFamily="18" charset="0"/>
                    </a:rPr>
                    <a:t>Образование</a:t>
                  </a:r>
                </a:p>
                <a:p>
                  <a:endParaRPr lang="ru-RU" sz="16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  <a:p>
                  <a:pPr algn="ctr"/>
                  <a:r>
                    <a:rPr lang="ru-RU" sz="1600">
                      <a:solidFill>
                        <a:srgbClr val="000000"/>
                      </a:solidFill>
                      <a:latin typeface="Bookman Old Style" pitchFamily="18" charset="0"/>
                    </a:rPr>
                    <a:t>  Менталитет </a:t>
                  </a:r>
                </a:p>
                <a:p>
                  <a:pPr algn="ctr"/>
                  <a:r>
                    <a:rPr lang="ru-RU" sz="1600">
                      <a:solidFill>
                        <a:srgbClr val="000000"/>
                      </a:solidFill>
                      <a:latin typeface="Bookman Old Style" pitchFamily="18" charset="0"/>
                    </a:rPr>
                    <a:t>(вкл.  религию)</a:t>
                  </a:r>
                  <a:endParaRPr lang="ru-RU" sz="1600">
                    <a:solidFill>
                      <a:srgbClr val="000000"/>
                    </a:solidFill>
                    <a:latin typeface="Calibri" pitchFamily="34" charset="0"/>
                  </a:endParaRPr>
                </a:p>
              </p:txBody>
            </p:sp>
            <p:grpSp>
              <p:nvGrpSpPr>
                <p:cNvPr id="20556" name="Group 499"/>
                <p:cNvGrpSpPr>
                  <a:grpSpLocks noChangeAspect="1"/>
                </p:cNvGrpSpPr>
                <p:nvPr/>
              </p:nvGrpSpPr>
              <p:grpSpPr bwMode="auto">
                <a:xfrm>
                  <a:off x="10152" y="2547"/>
                  <a:ext cx="3487" cy="2160"/>
                  <a:chOff x="10152" y="2547"/>
                  <a:chExt cx="3487" cy="2160"/>
                </a:xfrm>
              </p:grpSpPr>
              <p:sp>
                <p:nvSpPr>
                  <p:cNvPr id="20557" name="Line 50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0152" y="2547"/>
                    <a:ext cx="3487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58" name="Line 50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0152" y="3267"/>
                    <a:ext cx="3487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59" name="Line 50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0152" y="3987"/>
                    <a:ext cx="3487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60" name="Line 50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0152" y="4707"/>
                    <a:ext cx="3487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20492" name="Line 504"/>
              <p:cNvSpPr>
                <a:spLocks noChangeAspect="1" noChangeShapeType="1"/>
              </p:cNvSpPr>
              <p:nvPr/>
            </p:nvSpPr>
            <p:spPr bwMode="auto">
              <a:xfrm flipV="1">
                <a:off x="1649" y="747"/>
                <a:ext cx="2093" cy="1349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3" name="Line 505"/>
              <p:cNvSpPr>
                <a:spLocks noChangeAspect="1" noChangeShapeType="1"/>
              </p:cNvSpPr>
              <p:nvPr/>
            </p:nvSpPr>
            <p:spPr bwMode="auto">
              <a:xfrm flipV="1">
                <a:off x="1646" y="4258"/>
                <a:ext cx="2093" cy="1349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4" name="Line 506"/>
              <p:cNvSpPr>
                <a:spLocks noChangeAspect="1" noChangeShapeType="1"/>
              </p:cNvSpPr>
              <p:nvPr/>
            </p:nvSpPr>
            <p:spPr bwMode="auto">
              <a:xfrm>
                <a:off x="3742" y="4258"/>
                <a:ext cx="3487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495" name="Group 507"/>
              <p:cNvGrpSpPr>
                <a:grpSpLocks noChangeAspect="1"/>
              </p:cNvGrpSpPr>
              <p:nvPr/>
            </p:nvGrpSpPr>
            <p:grpSpPr bwMode="auto">
              <a:xfrm>
                <a:off x="2009" y="2367"/>
                <a:ext cx="0" cy="2880"/>
                <a:chOff x="10512" y="2187"/>
                <a:chExt cx="0" cy="2880"/>
              </a:xfrm>
            </p:grpSpPr>
            <p:sp>
              <p:nvSpPr>
                <p:cNvPr id="20551" name="Line 508"/>
                <p:cNvSpPr>
                  <a:spLocks noChangeAspect="1" noChangeShapeType="1"/>
                </p:cNvSpPr>
                <p:nvPr/>
              </p:nvSpPr>
              <p:spPr bwMode="auto">
                <a:xfrm>
                  <a:off x="10512" y="2187"/>
                  <a:ext cx="0" cy="288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stealth" w="sm" len="sm"/>
                  <a:tailEnd type="stealth" w="sm" len="sm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52" name="Line 50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0512" y="2727"/>
                  <a:ext cx="0" cy="36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stealth" w="sm" len="sm"/>
                  <a:tailEnd type="none" w="sm" len="sm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53" name="Line 51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0512" y="3447"/>
                  <a:ext cx="0" cy="36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stealth" w="sm" len="sm"/>
                  <a:tailEnd type="none" w="sm" len="sm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54" name="Line 51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0512" y="4167"/>
                  <a:ext cx="0" cy="36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stealth" w="sm" len="sm"/>
                  <a:tailEnd type="none" w="sm" len="sm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0496" name="Group 512"/>
              <p:cNvGrpSpPr>
                <a:grpSpLocks noChangeAspect="1"/>
              </p:cNvGrpSpPr>
              <p:nvPr/>
            </p:nvGrpSpPr>
            <p:grpSpPr bwMode="auto">
              <a:xfrm>
                <a:off x="2366" y="1824"/>
                <a:ext cx="2520" cy="3240"/>
                <a:chOff x="10869" y="1644"/>
                <a:chExt cx="2520" cy="3240"/>
              </a:xfrm>
            </p:grpSpPr>
            <p:sp>
              <p:nvSpPr>
                <p:cNvPr id="20546" name="Line 513"/>
                <p:cNvSpPr>
                  <a:spLocks noChangeAspect="1" noChangeShapeType="1"/>
                </p:cNvSpPr>
                <p:nvPr/>
              </p:nvSpPr>
              <p:spPr bwMode="auto">
                <a:xfrm>
                  <a:off x="10869" y="1644"/>
                  <a:ext cx="2520" cy="324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stealth" w="sm" len="sm"/>
                  <a:tailEnd type="stealth" w="sm" len="sm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47" name="Freeform 514"/>
                <p:cNvSpPr>
                  <a:spLocks noChangeAspect="1"/>
                </p:cNvSpPr>
                <p:nvPr/>
              </p:nvSpPr>
              <p:spPr bwMode="auto">
                <a:xfrm>
                  <a:off x="12942" y="4308"/>
                  <a:ext cx="138" cy="183"/>
                </a:xfrm>
                <a:custGeom>
                  <a:avLst/>
                  <a:gdLst>
                    <a:gd name="T0" fmla="*/ 0 w 138"/>
                    <a:gd name="T1" fmla="*/ 0 h 183"/>
                    <a:gd name="T2" fmla="*/ 138 w 138"/>
                    <a:gd name="T3" fmla="*/ 183 h 183"/>
                    <a:gd name="T4" fmla="*/ 0 60000 65536"/>
                    <a:gd name="T5" fmla="*/ 0 60000 65536"/>
                    <a:gd name="T6" fmla="*/ 0 w 138"/>
                    <a:gd name="T7" fmla="*/ 0 h 183"/>
                    <a:gd name="T8" fmla="*/ 138 w 138"/>
                    <a:gd name="T9" fmla="*/ 183 h 183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38" h="183">
                      <a:moveTo>
                        <a:pt x="0" y="0"/>
                      </a:moveTo>
                      <a:lnTo>
                        <a:pt x="138" y="183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stealth" w="sm" len="sm"/>
                </a:ln>
              </p:spPr>
              <p:txBody>
                <a:bodyPr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0548" name="Freeform 515"/>
                <p:cNvSpPr>
                  <a:spLocks noChangeAspect="1"/>
                </p:cNvSpPr>
                <p:nvPr/>
              </p:nvSpPr>
              <p:spPr bwMode="auto">
                <a:xfrm>
                  <a:off x="12471" y="3702"/>
                  <a:ext cx="144" cy="189"/>
                </a:xfrm>
                <a:custGeom>
                  <a:avLst/>
                  <a:gdLst>
                    <a:gd name="T0" fmla="*/ 0 w 144"/>
                    <a:gd name="T1" fmla="*/ 0 h 189"/>
                    <a:gd name="T2" fmla="*/ 144 w 144"/>
                    <a:gd name="T3" fmla="*/ 189 h 189"/>
                    <a:gd name="T4" fmla="*/ 0 60000 65536"/>
                    <a:gd name="T5" fmla="*/ 0 60000 65536"/>
                    <a:gd name="T6" fmla="*/ 0 w 144"/>
                    <a:gd name="T7" fmla="*/ 0 h 189"/>
                    <a:gd name="T8" fmla="*/ 144 w 144"/>
                    <a:gd name="T9" fmla="*/ 189 h 189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44" h="189">
                      <a:moveTo>
                        <a:pt x="0" y="0"/>
                      </a:moveTo>
                      <a:lnTo>
                        <a:pt x="144" y="189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stealth" w="sm" len="sm"/>
                </a:ln>
              </p:spPr>
              <p:txBody>
                <a:bodyPr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0549" name="Freeform 516"/>
                <p:cNvSpPr>
                  <a:spLocks noChangeAspect="1"/>
                </p:cNvSpPr>
                <p:nvPr/>
              </p:nvSpPr>
              <p:spPr bwMode="auto">
                <a:xfrm>
                  <a:off x="11901" y="2973"/>
                  <a:ext cx="156" cy="198"/>
                </a:xfrm>
                <a:custGeom>
                  <a:avLst/>
                  <a:gdLst>
                    <a:gd name="T0" fmla="*/ 0 w 156"/>
                    <a:gd name="T1" fmla="*/ 0 h 198"/>
                    <a:gd name="T2" fmla="*/ 156 w 156"/>
                    <a:gd name="T3" fmla="*/ 198 h 198"/>
                    <a:gd name="T4" fmla="*/ 0 60000 65536"/>
                    <a:gd name="T5" fmla="*/ 0 60000 65536"/>
                    <a:gd name="T6" fmla="*/ 0 w 156"/>
                    <a:gd name="T7" fmla="*/ 0 h 198"/>
                    <a:gd name="T8" fmla="*/ 156 w 156"/>
                    <a:gd name="T9" fmla="*/ 198 h 19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56" h="198">
                      <a:moveTo>
                        <a:pt x="0" y="0"/>
                      </a:moveTo>
                      <a:lnTo>
                        <a:pt x="156" y="198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stealth" w="sm" len="sm"/>
                </a:ln>
              </p:spPr>
              <p:txBody>
                <a:bodyPr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0550" name="Freeform 517"/>
                <p:cNvSpPr>
                  <a:spLocks noChangeAspect="1"/>
                </p:cNvSpPr>
                <p:nvPr/>
              </p:nvSpPr>
              <p:spPr bwMode="auto">
                <a:xfrm>
                  <a:off x="11361" y="2277"/>
                  <a:ext cx="144" cy="192"/>
                </a:xfrm>
                <a:custGeom>
                  <a:avLst/>
                  <a:gdLst>
                    <a:gd name="T0" fmla="*/ 0 w 144"/>
                    <a:gd name="T1" fmla="*/ 0 h 192"/>
                    <a:gd name="T2" fmla="*/ 144 w 144"/>
                    <a:gd name="T3" fmla="*/ 192 h 192"/>
                    <a:gd name="T4" fmla="*/ 0 60000 65536"/>
                    <a:gd name="T5" fmla="*/ 0 60000 65536"/>
                    <a:gd name="T6" fmla="*/ 0 w 144"/>
                    <a:gd name="T7" fmla="*/ 0 h 192"/>
                    <a:gd name="T8" fmla="*/ 144 w 144"/>
                    <a:gd name="T9" fmla="*/ 192 h 19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44" h="192">
                      <a:moveTo>
                        <a:pt x="0" y="0"/>
                      </a:moveTo>
                      <a:lnTo>
                        <a:pt x="144" y="192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 type="none" w="sm" len="sm"/>
                  <a:tailEnd type="stealth" w="sm" len="sm"/>
                </a:ln>
              </p:spPr>
              <p:txBody>
                <a:bodyPr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</p:grpSp>
          <p:sp>
            <p:nvSpPr>
              <p:cNvPr id="20497" name="Freeform 518"/>
              <p:cNvSpPr>
                <a:spLocks noChangeAspect="1"/>
              </p:cNvSpPr>
              <p:nvPr/>
            </p:nvSpPr>
            <p:spPr bwMode="auto">
              <a:xfrm>
                <a:off x="7226" y="747"/>
                <a:ext cx="3" cy="3513"/>
              </a:xfrm>
              <a:custGeom>
                <a:avLst/>
                <a:gdLst>
                  <a:gd name="T0" fmla="*/ 3 w 3"/>
                  <a:gd name="T1" fmla="*/ 0 h 3513"/>
                  <a:gd name="T2" fmla="*/ 0 w 3"/>
                  <a:gd name="T3" fmla="*/ 3513 h 3513"/>
                  <a:gd name="T4" fmla="*/ 0 60000 65536"/>
                  <a:gd name="T5" fmla="*/ 0 60000 65536"/>
                  <a:gd name="T6" fmla="*/ 0 w 3"/>
                  <a:gd name="T7" fmla="*/ 0 h 3513"/>
                  <a:gd name="T8" fmla="*/ 3 w 3"/>
                  <a:gd name="T9" fmla="*/ 3513 h 351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" h="3513">
                    <a:moveTo>
                      <a:pt x="3" y="0"/>
                    </a:moveTo>
                    <a:lnTo>
                      <a:pt x="0" y="3513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20498" name="Group 519"/>
              <p:cNvGrpSpPr>
                <a:grpSpLocks noChangeAspect="1"/>
              </p:cNvGrpSpPr>
              <p:nvPr/>
            </p:nvGrpSpPr>
            <p:grpSpPr bwMode="auto">
              <a:xfrm>
                <a:off x="4709" y="2187"/>
                <a:ext cx="2520" cy="0"/>
                <a:chOff x="13212" y="2007"/>
                <a:chExt cx="2520" cy="0"/>
              </a:xfrm>
            </p:grpSpPr>
            <p:sp>
              <p:nvSpPr>
                <p:cNvPr id="20539" name="Line 520"/>
                <p:cNvSpPr>
                  <a:spLocks noChangeAspect="1" noChangeShapeType="1"/>
                </p:cNvSpPr>
                <p:nvPr/>
              </p:nvSpPr>
              <p:spPr bwMode="auto">
                <a:xfrm rot="16200000" flipV="1">
                  <a:off x="13752" y="1827"/>
                  <a:ext cx="0" cy="36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stealth" w="sm" len="sm"/>
                  <a:tailEnd type="none" w="sm" len="sm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0540" name="Group 521"/>
                <p:cNvGrpSpPr>
                  <a:grpSpLocks noChangeAspect="1"/>
                </p:cNvGrpSpPr>
                <p:nvPr/>
              </p:nvGrpSpPr>
              <p:grpSpPr bwMode="auto">
                <a:xfrm>
                  <a:off x="13212" y="2007"/>
                  <a:ext cx="2520" cy="0"/>
                  <a:chOff x="13212" y="2007"/>
                  <a:chExt cx="2520" cy="0"/>
                </a:xfrm>
              </p:grpSpPr>
              <p:sp>
                <p:nvSpPr>
                  <p:cNvPr id="20541" name="Line 522"/>
                  <p:cNvSpPr>
                    <a:spLocks noChangeAspect="1" noChangeShapeType="1"/>
                  </p:cNvSpPr>
                  <p:nvPr/>
                </p:nvSpPr>
                <p:spPr bwMode="auto">
                  <a:xfrm rot="-5400000">
                    <a:off x="14472" y="747"/>
                    <a:ext cx="0" cy="2520"/>
                  </a:xfrm>
                  <a:prstGeom prst="line">
                    <a:avLst/>
                  </a:prstGeom>
                  <a:noFill/>
                  <a:ln w="3175">
                    <a:solidFill>
                      <a:srgbClr val="000000"/>
                    </a:solidFill>
                    <a:round/>
                    <a:headEnd type="stealth" w="sm" len="sm"/>
                    <a:tailEnd type="stealth" w="sm" len="sm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42" name="Line 523"/>
                  <p:cNvSpPr>
                    <a:spLocks noChangeAspect="1" noChangeShapeType="1"/>
                  </p:cNvSpPr>
                  <p:nvPr/>
                </p:nvSpPr>
                <p:spPr bwMode="auto">
                  <a:xfrm rot="16200000" flipV="1">
                    <a:off x="15192" y="1827"/>
                    <a:ext cx="0" cy="360"/>
                  </a:xfrm>
                  <a:prstGeom prst="line">
                    <a:avLst/>
                  </a:prstGeom>
                  <a:noFill/>
                  <a:ln w="3175">
                    <a:solidFill>
                      <a:srgbClr val="000000"/>
                    </a:solidFill>
                    <a:round/>
                    <a:headEnd type="stealth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43" name="Line 524"/>
                  <p:cNvSpPr>
                    <a:spLocks noChangeAspect="1" noChangeShapeType="1"/>
                  </p:cNvSpPr>
                  <p:nvPr/>
                </p:nvSpPr>
                <p:spPr bwMode="auto">
                  <a:xfrm rot="16200000" flipV="1">
                    <a:off x="14112" y="1827"/>
                    <a:ext cx="0" cy="360"/>
                  </a:xfrm>
                  <a:prstGeom prst="line">
                    <a:avLst/>
                  </a:prstGeom>
                  <a:noFill/>
                  <a:ln w="3175">
                    <a:solidFill>
                      <a:srgbClr val="000000"/>
                    </a:solidFill>
                    <a:round/>
                    <a:headEnd type="stealth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44" name="Line 525"/>
                  <p:cNvSpPr>
                    <a:spLocks noChangeAspect="1" noChangeShapeType="1"/>
                  </p:cNvSpPr>
                  <p:nvPr/>
                </p:nvSpPr>
                <p:spPr bwMode="auto">
                  <a:xfrm rot="16200000" flipV="1">
                    <a:off x="14472" y="1827"/>
                    <a:ext cx="0" cy="360"/>
                  </a:xfrm>
                  <a:prstGeom prst="line">
                    <a:avLst/>
                  </a:prstGeom>
                  <a:noFill/>
                  <a:ln w="3175">
                    <a:solidFill>
                      <a:srgbClr val="000000"/>
                    </a:solidFill>
                    <a:round/>
                    <a:headEnd type="stealth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45" name="Line 526"/>
                  <p:cNvSpPr>
                    <a:spLocks noChangeAspect="1" noChangeShapeType="1"/>
                  </p:cNvSpPr>
                  <p:nvPr/>
                </p:nvSpPr>
                <p:spPr bwMode="auto">
                  <a:xfrm rot="16200000" flipV="1">
                    <a:off x="14832" y="1827"/>
                    <a:ext cx="0" cy="360"/>
                  </a:xfrm>
                  <a:prstGeom prst="line">
                    <a:avLst/>
                  </a:prstGeom>
                  <a:noFill/>
                  <a:ln w="3175">
                    <a:solidFill>
                      <a:srgbClr val="000000"/>
                    </a:solidFill>
                    <a:round/>
                    <a:headEnd type="stealth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0499" name="Group 527"/>
              <p:cNvGrpSpPr>
                <a:grpSpLocks noChangeAspect="1"/>
              </p:cNvGrpSpPr>
              <p:nvPr/>
            </p:nvGrpSpPr>
            <p:grpSpPr bwMode="auto">
              <a:xfrm>
                <a:off x="5426" y="978"/>
                <a:ext cx="1447" cy="4440"/>
                <a:chOff x="13929" y="798"/>
                <a:chExt cx="1447" cy="4440"/>
              </a:xfrm>
            </p:grpSpPr>
            <p:sp>
              <p:nvSpPr>
                <p:cNvPr id="20534" name="Freeform 528"/>
                <p:cNvSpPr>
                  <a:spLocks noChangeAspect="1"/>
                </p:cNvSpPr>
                <p:nvPr/>
              </p:nvSpPr>
              <p:spPr bwMode="auto">
                <a:xfrm>
                  <a:off x="14652" y="1260"/>
                  <a:ext cx="3" cy="3513"/>
                </a:xfrm>
                <a:custGeom>
                  <a:avLst/>
                  <a:gdLst>
                    <a:gd name="T0" fmla="*/ 3 w 3"/>
                    <a:gd name="T1" fmla="*/ 0 h 3513"/>
                    <a:gd name="T2" fmla="*/ 0 w 3"/>
                    <a:gd name="T3" fmla="*/ 3513 h 3513"/>
                    <a:gd name="T4" fmla="*/ 0 60000 65536"/>
                    <a:gd name="T5" fmla="*/ 0 60000 65536"/>
                    <a:gd name="T6" fmla="*/ 0 w 3"/>
                    <a:gd name="T7" fmla="*/ 0 h 3513"/>
                    <a:gd name="T8" fmla="*/ 3 w 3"/>
                    <a:gd name="T9" fmla="*/ 3513 h 3513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" h="3513">
                      <a:moveTo>
                        <a:pt x="3" y="0"/>
                      </a:moveTo>
                      <a:lnTo>
                        <a:pt x="0" y="3513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0535" name="Freeform 529"/>
                <p:cNvSpPr>
                  <a:spLocks noChangeAspect="1"/>
                </p:cNvSpPr>
                <p:nvPr/>
              </p:nvSpPr>
              <p:spPr bwMode="auto">
                <a:xfrm>
                  <a:off x="15009" y="1035"/>
                  <a:ext cx="6" cy="3498"/>
                </a:xfrm>
                <a:custGeom>
                  <a:avLst/>
                  <a:gdLst>
                    <a:gd name="T0" fmla="*/ 0 w 6"/>
                    <a:gd name="T1" fmla="*/ 0 h 3498"/>
                    <a:gd name="T2" fmla="*/ 6 w 6"/>
                    <a:gd name="T3" fmla="*/ 3498 h 3498"/>
                    <a:gd name="T4" fmla="*/ 0 60000 65536"/>
                    <a:gd name="T5" fmla="*/ 0 60000 65536"/>
                    <a:gd name="T6" fmla="*/ 0 w 6"/>
                    <a:gd name="T7" fmla="*/ 0 h 3498"/>
                    <a:gd name="T8" fmla="*/ 6 w 6"/>
                    <a:gd name="T9" fmla="*/ 3498 h 349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6" h="3498">
                      <a:moveTo>
                        <a:pt x="0" y="0"/>
                      </a:moveTo>
                      <a:lnTo>
                        <a:pt x="6" y="3498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0536" name="Freeform 530"/>
                <p:cNvSpPr>
                  <a:spLocks noChangeAspect="1"/>
                </p:cNvSpPr>
                <p:nvPr/>
              </p:nvSpPr>
              <p:spPr bwMode="auto">
                <a:xfrm>
                  <a:off x="13929" y="1731"/>
                  <a:ext cx="3" cy="3507"/>
                </a:xfrm>
                <a:custGeom>
                  <a:avLst/>
                  <a:gdLst>
                    <a:gd name="T0" fmla="*/ 3 w 3"/>
                    <a:gd name="T1" fmla="*/ 0 h 3507"/>
                    <a:gd name="T2" fmla="*/ 0 w 3"/>
                    <a:gd name="T3" fmla="*/ 3507 h 3507"/>
                    <a:gd name="T4" fmla="*/ 3 w 3"/>
                    <a:gd name="T5" fmla="*/ 3408 h 3507"/>
                    <a:gd name="T6" fmla="*/ 0 60000 65536"/>
                    <a:gd name="T7" fmla="*/ 0 60000 65536"/>
                    <a:gd name="T8" fmla="*/ 0 60000 65536"/>
                    <a:gd name="T9" fmla="*/ 0 w 3"/>
                    <a:gd name="T10" fmla="*/ 0 h 3507"/>
                    <a:gd name="T11" fmla="*/ 3 w 3"/>
                    <a:gd name="T12" fmla="*/ 3507 h 350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" h="3507">
                      <a:moveTo>
                        <a:pt x="3" y="0"/>
                      </a:moveTo>
                      <a:lnTo>
                        <a:pt x="0" y="3507"/>
                      </a:lnTo>
                      <a:lnTo>
                        <a:pt x="3" y="3408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0537" name="Freeform 531"/>
                <p:cNvSpPr>
                  <a:spLocks noChangeAspect="1"/>
                </p:cNvSpPr>
                <p:nvPr/>
              </p:nvSpPr>
              <p:spPr bwMode="auto">
                <a:xfrm>
                  <a:off x="14289" y="1494"/>
                  <a:ext cx="3" cy="3507"/>
                </a:xfrm>
                <a:custGeom>
                  <a:avLst/>
                  <a:gdLst>
                    <a:gd name="T0" fmla="*/ 0 w 3"/>
                    <a:gd name="T1" fmla="*/ 0 h 3507"/>
                    <a:gd name="T2" fmla="*/ 3 w 3"/>
                    <a:gd name="T3" fmla="*/ 3507 h 3507"/>
                    <a:gd name="T4" fmla="*/ 0 60000 65536"/>
                    <a:gd name="T5" fmla="*/ 0 60000 65536"/>
                    <a:gd name="T6" fmla="*/ 0 w 3"/>
                    <a:gd name="T7" fmla="*/ 0 h 3507"/>
                    <a:gd name="T8" fmla="*/ 3 w 3"/>
                    <a:gd name="T9" fmla="*/ 3507 h 3507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" h="3507">
                      <a:moveTo>
                        <a:pt x="0" y="0"/>
                      </a:moveTo>
                      <a:lnTo>
                        <a:pt x="3" y="3507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0538" name="Freeform 532"/>
                <p:cNvSpPr>
                  <a:spLocks noChangeAspect="1"/>
                </p:cNvSpPr>
                <p:nvPr/>
              </p:nvSpPr>
              <p:spPr bwMode="auto">
                <a:xfrm>
                  <a:off x="15375" y="798"/>
                  <a:ext cx="1" cy="3501"/>
                </a:xfrm>
                <a:custGeom>
                  <a:avLst/>
                  <a:gdLst>
                    <a:gd name="T0" fmla="*/ 0 w 1"/>
                    <a:gd name="T1" fmla="*/ 0 h 3501"/>
                    <a:gd name="T2" fmla="*/ 0 w 1"/>
                    <a:gd name="T3" fmla="*/ 3501 h 3501"/>
                    <a:gd name="T4" fmla="*/ 0 60000 65536"/>
                    <a:gd name="T5" fmla="*/ 0 60000 65536"/>
                    <a:gd name="T6" fmla="*/ 0 w 1"/>
                    <a:gd name="T7" fmla="*/ 0 h 3501"/>
                    <a:gd name="T8" fmla="*/ 1 w 1"/>
                    <a:gd name="T9" fmla="*/ 3501 h 350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501">
                      <a:moveTo>
                        <a:pt x="0" y="0"/>
                      </a:moveTo>
                      <a:lnTo>
                        <a:pt x="0" y="3501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</p:grpSp>
          <p:grpSp>
            <p:nvGrpSpPr>
              <p:cNvPr id="20500" name="Group 533"/>
              <p:cNvGrpSpPr>
                <a:grpSpLocks noChangeAspect="1"/>
              </p:cNvGrpSpPr>
              <p:nvPr/>
            </p:nvGrpSpPr>
            <p:grpSpPr bwMode="auto">
              <a:xfrm>
                <a:off x="2347" y="751"/>
                <a:ext cx="3952" cy="1349"/>
                <a:chOff x="10850" y="571"/>
                <a:chExt cx="3952" cy="1349"/>
              </a:xfrm>
            </p:grpSpPr>
            <p:sp>
              <p:nvSpPr>
                <p:cNvPr id="20531" name="Line 53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0850" y="571"/>
                  <a:ext cx="2092" cy="134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32" name="Line 53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1780" y="571"/>
                  <a:ext cx="2092" cy="134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33" name="Line 5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2710" y="571"/>
                  <a:ext cx="2092" cy="134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0501" name="Group 537"/>
              <p:cNvGrpSpPr>
                <a:grpSpLocks noChangeAspect="1"/>
              </p:cNvGrpSpPr>
              <p:nvPr/>
            </p:nvGrpSpPr>
            <p:grpSpPr bwMode="auto">
              <a:xfrm>
                <a:off x="1287" y="1099"/>
                <a:ext cx="6023" cy="4145"/>
                <a:chOff x="9790" y="919"/>
                <a:chExt cx="6023" cy="4145"/>
              </a:xfrm>
            </p:grpSpPr>
            <p:grpSp>
              <p:nvGrpSpPr>
                <p:cNvPr id="20515" name="Group 538"/>
                <p:cNvGrpSpPr>
                  <a:grpSpLocks noChangeAspect="1"/>
                </p:cNvGrpSpPr>
                <p:nvPr/>
              </p:nvGrpSpPr>
              <p:grpSpPr bwMode="auto">
                <a:xfrm>
                  <a:off x="10872" y="1107"/>
                  <a:ext cx="4350" cy="283"/>
                  <a:chOff x="10872" y="1107"/>
                  <a:chExt cx="4350" cy="283"/>
                </a:xfrm>
              </p:grpSpPr>
              <p:sp>
                <p:nvSpPr>
                  <p:cNvPr id="20527" name="WordArt 539"/>
                  <p:cNvSpPr>
                    <a:spLocks noChangeAspect="1" noChangeArrowheads="1" noChangeShapeType="1" noTextEdit="1"/>
                  </p:cNvSpPr>
                  <p:nvPr/>
                </p:nvSpPr>
                <p:spPr bwMode="auto">
                  <a:xfrm rot="-1967393">
                    <a:off x="10872" y="1107"/>
                    <a:ext cx="1335" cy="225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ru-RU" sz="800" kern="10">
                        <a:ln w="9525">
                          <a:noFill/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Bookman Old Style"/>
                      </a:rPr>
                      <a:t>Экономическая</a:t>
                    </a:r>
                  </a:p>
                </p:txBody>
              </p:sp>
              <p:sp>
                <p:nvSpPr>
                  <p:cNvPr id="20528" name="WordArt 540"/>
                  <p:cNvSpPr>
                    <a:spLocks noChangeAspect="1" noChangeArrowheads="1" noChangeShapeType="1" noTextEdit="1"/>
                  </p:cNvSpPr>
                  <p:nvPr/>
                </p:nvSpPr>
                <p:spPr bwMode="auto">
                  <a:xfrm rot="-1967393">
                    <a:off x="11592" y="1107"/>
                    <a:ext cx="1335" cy="225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ru-RU" sz="800" kern="10">
                        <a:ln w="9525">
                          <a:noFill/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Bookman Old Style"/>
                      </a:rPr>
                      <a:t>Политическая</a:t>
                    </a:r>
                  </a:p>
                </p:txBody>
              </p:sp>
              <p:sp>
                <p:nvSpPr>
                  <p:cNvPr id="20529" name="WordArt 541"/>
                  <p:cNvSpPr>
                    <a:spLocks noChangeAspect="1" noChangeArrowheads="1" noChangeShapeType="1" noTextEdit="1"/>
                  </p:cNvSpPr>
                  <p:nvPr/>
                </p:nvSpPr>
                <p:spPr bwMode="auto">
                  <a:xfrm rot="-1967393">
                    <a:off x="12672" y="1107"/>
                    <a:ext cx="1335" cy="225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ru-RU" sz="800" kern="10">
                        <a:ln w="9525">
                          <a:noFill/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Bookman Old Style"/>
                      </a:rPr>
                      <a:t>Духовная</a:t>
                    </a:r>
                  </a:p>
                </p:txBody>
              </p:sp>
              <p:sp>
                <p:nvSpPr>
                  <p:cNvPr id="20530" name="WordArt 542"/>
                  <p:cNvSpPr>
                    <a:spLocks noChangeAspect="1" noChangeArrowheads="1" noChangeShapeType="1" noTextEdit="1"/>
                  </p:cNvSpPr>
                  <p:nvPr/>
                </p:nvSpPr>
                <p:spPr bwMode="auto">
                  <a:xfrm rot="-1967393">
                    <a:off x="13212" y="1107"/>
                    <a:ext cx="2010" cy="283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ru-RU" sz="800" kern="10">
                        <a:ln w="9525">
                          <a:noFill/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Bookman Old Style"/>
                      </a:rPr>
                      <a:t>Повседневно-бытовая</a:t>
                    </a:r>
                  </a:p>
                </p:txBody>
              </p:sp>
            </p:grpSp>
            <p:grpSp>
              <p:nvGrpSpPr>
                <p:cNvPr id="20516" name="Group 543"/>
                <p:cNvGrpSpPr>
                  <a:grpSpLocks noChangeAspect="1"/>
                </p:cNvGrpSpPr>
                <p:nvPr/>
              </p:nvGrpSpPr>
              <p:grpSpPr bwMode="auto">
                <a:xfrm>
                  <a:off x="9790" y="919"/>
                  <a:ext cx="6023" cy="4145"/>
                  <a:chOff x="9790" y="919"/>
                  <a:chExt cx="6023" cy="4145"/>
                </a:xfrm>
              </p:grpSpPr>
              <p:sp>
                <p:nvSpPr>
                  <p:cNvPr id="20524" name="WordArt 544"/>
                  <p:cNvSpPr>
                    <a:spLocks noChangeAspect="1" noChangeArrowheads="1" noChangeShapeType="1" noTextEdit="1"/>
                  </p:cNvSpPr>
                  <p:nvPr/>
                </p:nvSpPr>
                <p:spPr bwMode="auto">
                  <a:xfrm rot="-5400000">
                    <a:off x="8599" y="3704"/>
                    <a:ext cx="2551" cy="170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ru-RU" sz="800" i="1" kern="10">
                        <a:ln w="9525">
                          <a:noFill/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Bookman Old Style"/>
                      </a:rPr>
                      <a:t>Социальные институты</a:t>
                    </a:r>
                  </a:p>
                </p:txBody>
              </p:sp>
              <p:sp>
                <p:nvSpPr>
                  <p:cNvPr id="20525" name="WordArt 545"/>
                  <p:cNvSpPr>
                    <a:spLocks noChangeAspect="1" noChangeArrowheads="1" noChangeShapeType="1" noTextEdit="1"/>
                  </p:cNvSpPr>
                  <p:nvPr/>
                </p:nvSpPr>
                <p:spPr bwMode="auto">
                  <a:xfrm rot="-1967393">
                    <a:off x="9957" y="919"/>
                    <a:ext cx="1701" cy="170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ru-RU" sz="800" i="1" kern="10">
                        <a:ln w="9525">
                          <a:noFill/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Bookman Old Style"/>
                      </a:rPr>
                      <a:t>Социальные  сферы</a:t>
                    </a:r>
                  </a:p>
                </p:txBody>
              </p:sp>
              <p:sp>
                <p:nvSpPr>
                  <p:cNvPr id="20526" name="WordArt 546"/>
                  <p:cNvSpPr>
                    <a:spLocks noChangeAspect="1" noChangeArrowheads="1" noChangeShapeType="1" noTextEdit="1"/>
                  </p:cNvSpPr>
                  <p:nvPr/>
                </p:nvSpPr>
                <p:spPr bwMode="auto">
                  <a:xfrm rot="-1967393">
                    <a:off x="14112" y="4887"/>
                    <a:ext cx="1701" cy="170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ru-RU" sz="800" i="1" kern="10">
                        <a:ln w="9525">
                          <a:noFill/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Bookman Old Style"/>
                      </a:rPr>
                      <a:t>Социальные  общности</a:t>
                    </a:r>
                  </a:p>
                </p:txBody>
              </p:sp>
            </p:grpSp>
            <p:grpSp>
              <p:nvGrpSpPr>
                <p:cNvPr id="20517" name="Group 547"/>
                <p:cNvGrpSpPr>
                  <a:grpSpLocks noChangeAspect="1"/>
                </p:cNvGrpSpPr>
                <p:nvPr/>
              </p:nvGrpSpPr>
              <p:grpSpPr bwMode="auto">
                <a:xfrm>
                  <a:off x="13752" y="1287"/>
                  <a:ext cx="1970" cy="3631"/>
                  <a:chOff x="13752" y="1287"/>
                  <a:chExt cx="1970" cy="3631"/>
                </a:xfrm>
              </p:grpSpPr>
              <p:sp>
                <p:nvSpPr>
                  <p:cNvPr id="20518" name="WordArt 548"/>
                  <p:cNvSpPr>
                    <a:spLocks noChangeAspect="1" noChangeArrowheads="1" noChangeShapeType="1" noTextEdit="1"/>
                  </p:cNvSpPr>
                  <p:nvPr/>
                </p:nvSpPr>
                <p:spPr bwMode="auto">
                  <a:xfrm rot="-5400000">
                    <a:off x="12561" y="3558"/>
                    <a:ext cx="2551" cy="170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ru-RU" sz="800" kern="10">
                        <a:ln w="9525">
                          <a:noFill/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Bookman Old Style"/>
                      </a:rPr>
                      <a:t>       Социально-классовые      </a:t>
                    </a:r>
                  </a:p>
                </p:txBody>
              </p:sp>
              <p:sp>
                <p:nvSpPr>
                  <p:cNvPr id="20519" name="WordArt 549"/>
                  <p:cNvSpPr>
                    <a:spLocks noChangeAspect="1" noChangeArrowheads="1" noChangeShapeType="1" noTextEdit="1"/>
                  </p:cNvSpPr>
                  <p:nvPr/>
                </p:nvSpPr>
                <p:spPr bwMode="auto">
                  <a:xfrm rot="-5400000">
                    <a:off x="12921" y="3378"/>
                    <a:ext cx="2551" cy="170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ru-RU" sz="800" kern="10">
                        <a:ln w="9525">
                          <a:noFill/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Bookman Old Style"/>
                      </a:rPr>
                      <a:t>Профессионально-квалификационные</a:t>
                    </a:r>
                  </a:p>
                </p:txBody>
              </p:sp>
              <p:sp>
                <p:nvSpPr>
                  <p:cNvPr id="20520" name="WordArt 550"/>
                  <p:cNvSpPr>
                    <a:spLocks noChangeAspect="1" noChangeArrowheads="1" noChangeShapeType="1" noTextEdit="1"/>
                  </p:cNvSpPr>
                  <p:nvPr/>
                </p:nvSpPr>
                <p:spPr bwMode="auto">
                  <a:xfrm rot="-5400000">
                    <a:off x="13266" y="3202"/>
                    <a:ext cx="2551" cy="159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ru-RU" sz="800" kern="10">
                        <a:ln w="9525">
                          <a:noFill/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Bookman Old Style"/>
                      </a:rPr>
                      <a:t>                  Этнические             </a:t>
                    </a:r>
                  </a:p>
                </p:txBody>
              </p:sp>
              <p:sp>
                <p:nvSpPr>
                  <p:cNvPr id="20521" name="WordArt 551"/>
                  <p:cNvSpPr>
                    <a:spLocks noChangeAspect="1" noChangeArrowheads="1" noChangeShapeType="1" noTextEdit="1"/>
                  </p:cNvSpPr>
                  <p:nvPr/>
                </p:nvSpPr>
                <p:spPr bwMode="auto">
                  <a:xfrm rot="-5400000">
                    <a:off x="13641" y="3018"/>
                    <a:ext cx="2551" cy="170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ru-RU" sz="800" kern="10">
                        <a:ln w="9525">
                          <a:noFill/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Bookman Old Style"/>
                      </a:rPr>
                      <a:t>             Конфессиональные     </a:t>
                    </a:r>
                  </a:p>
                </p:txBody>
              </p:sp>
              <p:sp>
                <p:nvSpPr>
                  <p:cNvPr id="20522" name="WordArt 552"/>
                  <p:cNvSpPr>
                    <a:spLocks noChangeAspect="1" noChangeArrowheads="1" noChangeShapeType="1" noTextEdit="1"/>
                  </p:cNvSpPr>
                  <p:nvPr/>
                </p:nvSpPr>
                <p:spPr bwMode="auto">
                  <a:xfrm rot="-5400000">
                    <a:off x="14001" y="2658"/>
                    <a:ext cx="2551" cy="170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ru-RU" sz="800" kern="10">
                        <a:ln w="9525">
                          <a:noFill/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Bookman Old Style"/>
                      </a:rPr>
                      <a:t>             Демографические          </a:t>
                    </a:r>
                  </a:p>
                </p:txBody>
              </p:sp>
              <p:sp>
                <p:nvSpPr>
                  <p:cNvPr id="20523" name="WordArt 553"/>
                  <p:cNvSpPr>
                    <a:spLocks noChangeAspect="1" noChangeArrowheads="1" noChangeShapeType="1" noTextEdit="1"/>
                  </p:cNvSpPr>
                  <p:nvPr/>
                </p:nvSpPr>
                <p:spPr bwMode="auto">
                  <a:xfrm rot="-5400000">
                    <a:off x="14361" y="2478"/>
                    <a:ext cx="2551" cy="170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ru-RU" sz="800" kern="10">
                        <a:ln w="9525">
                          <a:noFill/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Bookman Old Style"/>
                      </a:rPr>
                      <a:t>           Территориальные    и др.    </a:t>
                    </a:r>
                  </a:p>
                </p:txBody>
              </p:sp>
            </p:grpSp>
          </p:grpSp>
          <p:sp>
            <p:nvSpPr>
              <p:cNvPr id="20502" name="Line 554"/>
              <p:cNvSpPr>
                <a:spLocks noChangeAspect="1" noChangeShapeType="1"/>
              </p:cNvSpPr>
              <p:nvPr/>
            </p:nvSpPr>
            <p:spPr bwMode="auto">
              <a:xfrm flipV="1">
                <a:off x="5137" y="4258"/>
                <a:ext cx="2092" cy="1349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503" name="Group 555"/>
              <p:cNvGrpSpPr>
                <a:grpSpLocks noChangeAspect="1"/>
              </p:cNvGrpSpPr>
              <p:nvPr/>
            </p:nvGrpSpPr>
            <p:grpSpPr bwMode="auto">
              <a:xfrm>
                <a:off x="3809" y="927"/>
                <a:ext cx="2520" cy="0"/>
                <a:chOff x="12312" y="747"/>
                <a:chExt cx="2520" cy="0"/>
              </a:xfrm>
            </p:grpSpPr>
            <p:sp>
              <p:nvSpPr>
                <p:cNvPr id="20512" name="Line 556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13572" y="-513"/>
                  <a:ext cx="0" cy="252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stealth" w="sm" len="sm"/>
                  <a:tailEnd type="stealth" w="sm" len="sm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13" name="Line 557"/>
                <p:cNvSpPr>
                  <a:spLocks noChangeAspect="1" noChangeShapeType="1"/>
                </p:cNvSpPr>
                <p:nvPr/>
              </p:nvSpPr>
              <p:spPr bwMode="auto">
                <a:xfrm rot="16200000" flipV="1">
                  <a:off x="13212" y="567"/>
                  <a:ext cx="0" cy="36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stealth" w="sm" len="sm"/>
                  <a:tailEnd type="none" w="sm" len="sm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14" name="Line 558"/>
                <p:cNvSpPr>
                  <a:spLocks noChangeAspect="1" noChangeShapeType="1"/>
                </p:cNvSpPr>
                <p:nvPr/>
              </p:nvSpPr>
              <p:spPr bwMode="auto">
                <a:xfrm rot="16200000" flipV="1">
                  <a:off x="14112" y="567"/>
                  <a:ext cx="0" cy="36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 type="stealth" w="sm" len="sm"/>
                  <a:tailEnd type="none" w="sm" len="sm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0504" name="Freeform 559"/>
              <p:cNvSpPr>
                <a:spLocks noChangeAspect="1"/>
              </p:cNvSpPr>
              <p:nvPr/>
            </p:nvSpPr>
            <p:spPr bwMode="auto">
              <a:xfrm>
                <a:off x="5294" y="3987"/>
                <a:ext cx="1881" cy="1233"/>
              </a:xfrm>
              <a:custGeom>
                <a:avLst/>
                <a:gdLst>
                  <a:gd name="T0" fmla="*/ 1881 w 1881"/>
                  <a:gd name="T1" fmla="*/ 0 h 1233"/>
                  <a:gd name="T2" fmla="*/ 0 w 1881"/>
                  <a:gd name="T3" fmla="*/ 1233 h 1233"/>
                  <a:gd name="T4" fmla="*/ 0 60000 65536"/>
                  <a:gd name="T5" fmla="*/ 0 60000 65536"/>
                  <a:gd name="T6" fmla="*/ 0 w 1881"/>
                  <a:gd name="T7" fmla="*/ 0 h 1233"/>
                  <a:gd name="T8" fmla="*/ 1881 w 1881"/>
                  <a:gd name="T9" fmla="*/ 1233 h 123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881" h="1233">
                    <a:moveTo>
                      <a:pt x="1881" y="0"/>
                    </a:moveTo>
                    <a:lnTo>
                      <a:pt x="0" y="1233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 type="stealth" w="sm" len="sm"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0505" name="Line 560"/>
              <p:cNvSpPr>
                <a:spLocks noChangeAspect="1" noChangeShapeType="1"/>
              </p:cNvSpPr>
              <p:nvPr/>
            </p:nvSpPr>
            <p:spPr bwMode="auto">
              <a:xfrm>
                <a:off x="3629" y="927"/>
                <a:ext cx="3420" cy="270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 type="stealth" w="sm" len="med"/>
                <a:tailEnd type="stealth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6" name="Freeform 561"/>
              <p:cNvSpPr>
                <a:spLocks noChangeAspect="1"/>
              </p:cNvSpPr>
              <p:nvPr/>
            </p:nvSpPr>
            <p:spPr bwMode="auto">
              <a:xfrm>
                <a:off x="6542" y="3228"/>
                <a:ext cx="123" cy="99"/>
              </a:xfrm>
              <a:custGeom>
                <a:avLst/>
                <a:gdLst>
                  <a:gd name="T0" fmla="*/ 0 w 123"/>
                  <a:gd name="T1" fmla="*/ 0 h 99"/>
                  <a:gd name="T2" fmla="*/ 123 w 123"/>
                  <a:gd name="T3" fmla="*/ 99 h 99"/>
                  <a:gd name="T4" fmla="*/ 0 60000 65536"/>
                  <a:gd name="T5" fmla="*/ 0 60000 65536"/>
                  <a:gd name="T6" fmla="*/ 0 w 123"/>
                  <a:gd name="T7" fmla="*/ 0 h 99"/>
                  <a:gd name="T8" fmla="*/ 123 w 123"/>
                  <a:gd name="T9" fmla="*/ 99 h 9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3" h="99">
                    <a:moveTo>
                      <a:pt x="0" y="0"/>
                    </a:moveTo>
                    <a:lnTo>
                      <a:pt x="123" y="99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 type="stealth" w="sm" len="sm"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0507" name="Freeform 562"/>
              <p:cNvSpPr>
                <a:spLocks noChangeAspect="1"/>
              </p:cNvSpPr>
              <p:nvPr/>
            </p:nvSpPr>
            <p:spPr bwMode="auto">
              <a:xfrm>
                <a:off x="6191" y="2952"/>
                <a:ext cx="147" cy="114"/>
              </a:xfrm>
              <a:custGeom>
                <a:avLst/>
                <a:gdLst>
                  <a:gd name="T0" fmla="*/ 0 w 147"/>
                  <a:gd name="T1" fmla="*/ 0 h 114"/>
                  <a:gd name="T2" fmla="*/ 147 w 147"/>
                  <a:gd name="T3" fmla="*/ 114 h 114"/>
                  <a:gd name="T4" fmla="*/ 0 60000 65536"/>
                  <a:gd name="T5" fmla="*/ 0 60000 65536"/>
                  <a:gd name="T6" fmla="*/ 0 w 147"/>
                  <a:gd name="T7" fmla="*/ 0 h 114"/>
                  <a:gd name="T8" fmla="*/ 147 w 147"/>
                  <a:gd name="T9" fmla="*/ 114 h 11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47" h="114">
                    <a:moveTo>
                      <a:pt x="0" y="0"/>
                    </a:moveTo>
                    <a:lnTo>
                      <a:pt x="147" y="114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 type="stealth" w="sm" len="sm"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0508" name="Freeform 563"/>
              <p:cNvSpPr>
                <a:spLocks noChangeAspect="1"/>
              </p:cNvSpPr>
              <p:nvPr/>
            </p:nvSpPr>
            <p:spPr bwMode="auto">
              <a:xfrm>
                <a:off x="5873" y="2700"/>
                <a:ext cx="126" cy="102"/>
              </a:xfrm>
              <a:custGeom>
                <a:avLst/>
                <a:gdLst>
                  <a:gd name="T0" fmla="*/ 0 w 126"/>
                  <a:gd name="T1" fmla="*/ 0 h 102"/>
                  <a:gd name="T2" fmla="*/ 126 w 126"/>
                  <a:gd name="T3" fmla="*/ 102 h 102"/>
                  <a:gd name="T4" fmla="*/ 0 60000 65536"/>
                  <a:gd name="T5" fmla="*/ 0 60000 65536"/>
                  <a:gd name="T6" fmla="*/ 0 w 126"/>
                  <a:gd name="T7" fmla="*/ 0 h 102"/>
                  <a:gd name="T8" fmla="*/ 126 w 126"/>
                  <a:gd name="T9" fmla="*/ 102 h 10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6" h="102">
                    <a:moveTo>
                      <a:pt x="0" y="0"/>
                    </a:moveTo>
                    <a:lnTo>
                      <a:pt x="126" y="102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 type="stealth" w="sm" len="sm"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0509" name="Freeform 564"/>
              <p:cNvSpPr>
                <a:spLocks noChangeAspect="1"/>
              </p:cNvSpPr>
              <p:nvPr/>
            </p:nvSpPr>
            <p:spPr bwMode="auto">
              <a:xfrm>
                <a:off x="5447" y="2364"/>
                <a:ext cx="153" cy="120"/>
              </a:xfrm>
              <a:custGeom>
                <a:avLst/>
                <a:gdLst>
                  <a:gd name="T0" fmla="*/ 0 w 153"/>
                  <a:gd name="T1" fmla="*/ 0 h 120"/>
                  <a:gd name="T2" fmla="*/ 153 w 153"/>
                  <a:gd name="T3" fmla="*/ 120 h 120"/>
                  <a:gd name="T4" fmla="*/ 0 60000 65536"/>
                  <a:gd name="T5" fmla="*/ 0 60000 65536"/>
                  <a:gd name="T6" fmla="*/ 0 w 153"/>
                  <a:gd name="T7" fmla="*/ 0 h 120"/>
                  <a:gd name="T8" fmla="*/ 153 w 153"/>
                  <a:gd name="T9" fmla="*/ 120 h 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53" h="120">
                    <a:moveTo>
                      <a:pt x="0" y="0"/>
                    </a:moveTo>
                    <a:lnTo>
                      <a:pt x="153" y="12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 type="stealth" w="sm" len="sm"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0510" name="Freeform 565"/>
              <p:cNvSpPr>
                <a:spLocks noChangeAspect="1"/>
              </p:cNvSpPr>
              <p:nvPr/>
            </p:nvSpPr>
            <p:spPr bwMode="auto">
              <a:xfrm>
                <a:off x="5279" y="2229"/>
                <a:ext cx="108" cy="93"/>
              </a:xfrm>
              <a:custGeom>
                <a:avLst/>
                <a:gdLst>
                  <a:gd name="T0" fmla="*/ 0 w 108"/>
                  <a:gd name="T1" fmla="*/ 0 h 93"/>
                  <a:gd name="T2" fmla="*/ 108 w 108"/>
                  <a:gd name="T3" fmla="*/ 93 h 93"/>
                  <a:gd name="T4" fmla="*/ 0 60000 65536"/>
                  <a:gd name="T5" fmla="*/ 0 60000 65536"/>
                  <a:gd name="T6" fmla="*/ 0 w 108"/>
                  <a:gd name="T7" fmla="*/ 0 h 93"/>
                  <a:gd name="T8" fmla="*/ 108 w 108"/>
                  <a:gd name="T9" fmla="*/ 93 h 9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8" h="93">
                    <a:moveTo>
                      <a:pt x="0" y="0"/>
                    </a:moveTo>
                    <a:lnTo>
                      <a:pt x="108" y="93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 type="stealth" w="sm" len="sm"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0511" name="Line 566"/>
              <p:cNvSpPr>
                <a:spLocks noChangeAspect="1" noChangeShapeType="1"/>
              </p:cNvSpPr>
              <p:nvPr/>
            </p:nvSpPr>
            <p:spPr bwMode="auto">
              <a:xfrm>
                <a:off x="3742" y="747"/>
                <a:ext cx="0" cy="3507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485" name="Freeform 567"/>
            <p:cNvSpPr>
              <a:spLocks noChangeAspect="1"/>
            </p:cNvSpPr>
            <p:nvPr/>
          </p:nvSpPr>
          <p:spPr bwMode="auto">
            <a:xfrm>
              <a:off x="5517" y="4923"/>
              <a:ext cx="231" cy="150"/>
            </a:xfrm>
            <a:custGeom>
              <a:avLst/>
              <a:gdLst>
                <a:gd name="T0" fmla="*/ 0 w 231"/>
                <a:gd name="T1" fmla="*/ 150 h 150"/>
                <a:gd name="T2" fmla="*/ 231 w 231"/>
                <a:gd name="T3" fmla="*/ 0 h 150"/>
                <a:gd name="T4" fmla="*/ 0 60000 65536"/>
                <a:gd name="T5" fmla="*/ 0 60000 65536"/>
                <a:gd name="T6" fmla="*/ 0 w 231"/>
                <a:gd name="T7" fmla="*/ 0 h 150"/>
                <a:gd name="T8" fmla="*/ 231 w 231"/>
                <a:gd name="T9" fmla="*/ 150 h 15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1" h="150">
                  <a:moveTo>
                    <a:pt x="0" y="150"/>
                  </a:moveTo>
                  <a:lnTo>
                    <a:pt x="231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0486" name="Freeform 568"/>
            <p:cNvSpPr>
              <a:spLocks noChangeAspect="1"/>
            </p:cNvSpPr>
            <p:nvPr/>
          </p:nvSpPr>
          <p:spPr bwMode="auto">
            <a:xfrm>
              <a:off x="5886" y="4704"/>
              <a:ext cx="192" cy="129"/>
            </a:xfrm>
            <a:custGeom>
              <a:avLst/>
              <a:gdLst>
                <a:gd name="T0" fmla="*/ 0 w 192"/>
                <a:gd name="T1" fmla="*/ 129 h 129"/>
                <a:gd name="T2" fmla="*/ 192 w 192"/>
                <a:gd name="T3" fmla="*/ 0 h 129"/>
                <a:gd name="T4" fmla="*/ 0 60000 65536"/>
                <a:gd name="T5" fmla="*/ 0 60000 65536"/>
                <a:gd name="T6" fmla="*/ 0 w 192"/>
                <a:gd name="T7" fmla="*/ 0 h 129"/>
                <a:gd name="T8" fmla="*/ 192 w 192"/>
                <a:gd name="T9" fmla="*/ 129 h 12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2" h="129">
                  <a:moveTo>
                    <a:pt x="0" y="129"/>
                  </a:moveTo>
                  <a:lnTo>
                    <a:pt x="192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0487" name="Freeform 569"/>
            <p:cNvSpPr>
              <a:spLocks noChangeAspect="1"/>
            </p:cNvSpPr>
            <p:nvPr/>
          </p:nvSpPr>
          <p:spPr bwMode="auto">
            <a:xfrm>
              <a:off x="6222" y="4464"/>
              <a:ext cx="225" cy="150"/>
            </a:xfrm>
            <a:custGeom>
              <a:avLst/>
              <a:gdLst>
                <a:gd name="T0" fmla="*/ 0 w 225"/>
                <a:gd name="T1" fmla="*/ 150 h 150"/>
                <a:gd name="T2" fmla="*/ 225 w 225"/>
                <a:gd name="T3" fmla="*/ 0 h 150"/>
                <a:gd name="T4" fmla="*/ 0 60000 65536"/>
                <a:gd name="T5" fmla="*/ 0 60000 65536"/>
                <a:gd name="T6" fmla="*/ 0 w 225"/>
                <a:gd name="T7" fmla="*/ 0 h 150"/>
                <a:gd name="T8" fmla="*/ 225 w 225"/>
                <a:gd name="T9" fmla="*/ 150 h 15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5" h="150">
                  <a:moveTo>
                    <a:pt x="0" y="150"/>
                  </a:moveTo>
                  <a:lnTo>
                    <a:pt x="225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0488" name="Freeform 570"/>
            <p:cNvSpPr>
              <a:spLocks noChangeAspect="1"/>
            </p:cNvSpPr>
            <p:nvPr/>
          </p:nvSpPr>
          <p:spPr bwMode="auto">
            <a:xfrm>
              <a:off x="6573" y="4251"/>
              <a:ext cx="204" cy="132"/>
            </a:xfrm>
            <a:custGeom>
              <a:avLst/>
              <a:gdLst>
                <a:gd name="T0" fmla="*/ 0 w 204"/>
                <a:gd name="T1" fmla="*/ 132 h 132"/>
                <a:gd name="T2" fmla="*/ 204 w 204"/>
                <a:gd name="T3" fmla="*/ 0 h 132"/>
                <a:gd name="T4" fmla="*/ 0 60000 65536"/>
                <a:gd name="T5" fmla="*/ 0 60000 65536"/>
                <a:gd name="T6" fmla="*/ 0 w 204"/>
                <a:gd name="T7" fmla="*/ 0 h 132"/>
                <a:gd name="T8" fmla="*/ 204 w 204"/>
                <a:gd name="T9" fmla="*/ 132 h 1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4" h="132">
                  <a:moveTo>
                    <a:pt x="0" y="132"/>
                  </a:moveTo>
                  <a:lnTo>
                    <a:pt x="204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pic>
          <p:nvPicPr>
            <p:cNvPr id="20489" name="Picture 571"/>
            <p:cNvPicPr>
              <a:picLocks noChangeAspect="1" noChangeArrowheads="1"/>
            </p:cNvPicPr>
            <p:nvPr/>
          </p:nvPicPr>
          <p:blipFill>
            <a:blip r:embed="rId2">
              <a:lum bright="30000"/>
            </a:blip>
            <a:srcRect/>
            <a:stretch>
              <a:fillRect/>
            </a:stretch>
          </p:blipFill>
          <p:spPr bwMode="auto">
            <a:xfrm>
              <a:off x="4167" y="3447"/>
              <a:ext cx="451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482" name="Rectangle 574"/>
          <p:cNvSpPr>
            <a:spLocks noGrp="1" noChangeArrowheads="1"/>
          </p:cNvSpPr>
          <p:nvPr>
            <p:ph type="title"/>
          </p:nvPr>
        </p:nvSpPr>
        <p:spPr>
          <a:xfrm>
            <a:off x="395288" y="5084763"/>
            <a:ext cx="8374062" cy="1439862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chemeClr val="folHlink"/>
                </a:solidFill>
              </a:rPr>
              <a:t>Структурно–логическая характеристика системности </a:t>
            </a:r>
            <a:br>
              <a:rPr lang="ru-RU" sz="2400" smtClean="0">
                <a:solidFill>
                  <a:schemeClr val="folHlink"/>
                </a:solidFill>
              </a:rPr>
            </a:br>
            <a:r>
              <a:rPr lang="ru-RU" sz="2400" smtClean="0">
                <a:solidFill>
                  <a:schemeClr val="folHlink"/>
                </a:solidFill>
              </a:rPr>
              <a:t>объекта социологии</a:t>
            </a:r>
            <a:r>
              <a:rPr lang="ru-RU" sz="2400" smtClean="0"/>
              <a:t> </a:t>
            </a:r>
            <a:r>
              <a:rPr lang="ru-RU" sz="2400" b="1" i="1" smtClean="0">
                <a:solidFill>
                  <a:schemeClr val="hlink"/>
                </a:solidFill>
              </a:rPr>
              <a:t>(Социомурлат №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Накладывающиеся друг на друга тенденции: </a:t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постоянное сокращение численности населения Беларуси, начавшееся </a:t>
            </a:r>
            <a:r>
              <a:rPr lang="ru-RU" dirty="0"/>
              <a:t>в 1994 г.;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отрицательное </a:t>
            </a:r>
            <a:r>
              <a:rPr lang="ru-RU" dirty="0"/>
              <a:t>сальдо естественного движения населения, </a:t>
            </a:r>
            <a:r>
              <a:rPr lang="ru-RU" dirty="0" smtClean="0"/>
              <a:t>начавшееся в 1994 </a:t>
            </a:r>
            <a:r>
              <a:rPr lang="ru-RU" dirty="0"/>
              <a:t>г</a:t>
            </a:r>
            <a:r>
              <a:rPr lang="ru-RU" dirty="0" smtClean="0"/>
              <a:t>.;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уменьшение </a:t>
            </a:r>
            <a:r>
              <a:rPr lang="ru-RU" dirty="0"/>
              <a:t>продолжительности жизни;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отрицательное </a:t>
            </a:r>
            <a:r>
              <a:rPr lang="ru-RU" dirty="0"/>
              <a:t>сальдо общей миграции населения (хотя текущая статистика </a:t>
            </a:r>
            <a:r>
              <a:rPr lang="ru-RU" dirty="0" smtClean="0"/>
              <a:t>дает данные о </a:t>
            </a:r>
            <a:r>
              <a:rPr lang="ru-RU" dirty="0"/>
              <a:t>положительным сальдо миграции);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преобладание </a:t>
            </a:r>
            <a:r>
              <a:rPr lang="ru-RU" dirty="0"/>
              <a:t>в миграционном оттоке наиболее интеллектуальной, работоспособной и активной репродуктивной групп населения;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деформация </a:t>
            </a:r>
            <a:r>
              <a:rPr lang="ru-RU" dirty="0"/>
              <a:t>половозрастной структуры населения;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замедление </a:t>
            </a:r>
            <a:r>
              <a:rPr lang="ru-RU" dirty="0"/>
              <a:t>темпов </a:t>
            </a:r>
            <a:r>
              <a:rPr lang="ru-RU" dirty="0" err="1"/>
              <a:t>демовоспроизводства</a:t>
            </a:r>
            <a:r>
              <a:rPr lang="ru-RU" dirty="0"/>
              <a:t> населения в связи с его структурными сдвигами и изменением режима воспроизводства;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изменения </a:t>
            </a:r>
            <a:r>
              <a:rPr lang="ru-RU" dirty="0"/>
              <a:t>в функционировании института брака и семьи;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рост </a:t>
            </a:r>
            <a:r>
              <a:rPr lang="ru-RU" dirty="0"/>
              <a:t>заболеваемости населения.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dirty="0"/>
              <a:t>Ныне и в перспективе не только сохраняются, но и усиливаются такие демографические угрозы, как: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а) ставшая долговременной динамика сокращения численности населения;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б) прогрессирующая устойчивая </a:t>
            </a:r>
            <a:r>
              <a:rPr lang="ru-RU" dirty="0" err="1"/>
              <a:t>депопуляция</a:t>
            </a:r>
            <a:r>
              <a:rPr lang="ru-RU" dirty="0"/>
              <a:t> в результате формирования </a:t>
            </a:r>
            <a:r>
              <a:rPr lang="ru-RU" dirty="0" err="1"/>
              <a:t>малодетности</a:t>
            </a:r>
            <a:r>
              <a:rPr lang="ru-RU" dirty="0"/>
              <a:t>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в) чрезмерная заболеваемость и ухудшение в связи с этим генофонда нации;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г) </a:t>
            </a:r>
            <a:r>
              <a:rPr lang="ru-RU" dirty="0" err="1"/>
              <a:t>сверхсмертность</a:t>
            </a:r>
            <a:r>
              <a:rPr lang="ru-RU" dirty="0"/>
              <a:t> населения и особенно среди мужчин;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/>
              <a:t>д</a:t>
            </a:r>
            <a:r>
              <a:rPr lang="ru-RU" dirty="0"/>
              <a:t>) половозрастные и региональные деформации, особенно в сельской местности, а также в малых городских поселениях;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е) новые сущностные тенденции миграционных процессов (прежде всего в отношении трудовой миграции).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1042988" y="188913"/>
            <a:ext cx="7705725" cy="1079500"/>
          </a:xfrm>
        </p:spPr>
        <p:txBody>
          <a:bodyPr/>
          <a:lstStyle/>
          <a:p>
            <a:pPr eaLnBrk="1" hangingPunct="1"/>
            <a:r>
              <a:rPr lang="ru-RU" sz="3600" smtClean="0"/>
              <a:t>Продолжается действие </a:t>
            </a:r>
            <a:br>
              <a:rPr lang="ru-RU" sz="3600" smtClean="0"/>
            </a:br>
            <a:r>
              <a:rPr lang="ru-RU" sz="3600" smtClean="0"/>
              <a:t>и таких факторов, как:</a:t>
            </a:r>
            <a:br>
              <a:rPr lang="ru-RU" sz="3600" smtClean="0"/>
            </a:br>
            <a:endParaRPr lang="ru-RU" sz="36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распространение </a:t>
            </a:r>
            <a:r>
              <a:rPr lang="ru-RU" dirty="0"/>
              <a:t>незарегистрированных </a:t>
            </a:r>
            <a:r>
              <a:rPr lang="ru-RU" dirty="0" smtClean="0"/>
              <a:t>   брачных </a:t>
            </a:r>
            <a:r>
              <a:rPr lang="ru-RU" dirty="0"/>
              <a:t>союзов,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более поздний возраст вступления </a:t>
            </a:r>
            <a:r>
              <a:rPr lang="ru-RU" dirty="0"/>
              <a:t>в брак,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увеличение </a:t>
            </a:r>
            <a:r>
              <a:rPr lang="ru-RU" dirty="0"/>
              <a:t>доли лиц, никогда, не состоящих в браке,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либерализация </a:t>
            </a:r>
            <a:r>
              <a:rPr lang="ru-RU" dirty="0"/>
              <a:t>половой морали,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низкая </a:t>
            </a:r>
            <a:r>
              <a:rPr lang="ru-RU" dirty="0"/>
              <a:t>демографическая ориентация наиболее интеллектуального и высококвалифицированного потенциала, что </a:t>
            </a:r>
            <a:r>
              <a:rPr lang="ru-RU" dirty="0" smtClean="0"/>
              <a:t>более всего негативно </a:t>
            </a:r>
            <a:r>
              <a:rPr lang="ru-RU" dirty="0"/>
              <a:t>для демографических перспектив страны.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260350"/>
            <a:ext cx="8147050" cy="63373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/>
              <a:t>    </a:t>
            </a:r>
            <a:r>
              <a:rPr lang="ru-RU" sz="4300" dirty="0" smtClean="0"/>
              <a:t>Ожидается</a:t>
            </a:r>
            <a:r>
              <a:rPr lang="ru-RU" sz="4300" dirty="0"/>
              <a:t>, что в демографическом </a:t>
            </a:r>
            <a:r>
              <a:rPr lang="ru-RU" sz="4300" dirty="0" smtClean="0"/>
              <a:t>развитии существенных </a:t>
            </a:r>
            <a:r>
              <a:rPr lang="ru-RU" sz="4300" dirty="0"/>
              <a:t>изменений не произойдет, </a:t>
            </a:r>
            <a:r>
              <a:rPr lang="ru-RU" sz="4300" dirty="0" smtClean="0"/>
              <a:t>что </a:t>
            </a:r>
            <a:r>
              <a:rPr lang="ru-RU" sz="4300" dirty="0"/>
              <a:t>в основных чертах (и в </a:t>
            </a:r>
            <a:r>
              <a:rPr lang="ru-RU" sz="4300" dirty="0" smtClean="0"/>
              <a:t>кратковременном</a:t>
            </a:r>
            <a:r>
              <a:rPr lang="ru-RU" sz="4300" dirty="0"/>
              <a:t>, </a:t>
            </a:r>
            <a:r>
              <a:rPr lang="ru-RU" sz="4300" dirty="0" smtClean="0"/>
              <a:t>и </a:t>
            </a:r>
            <a:r>
              <a:rPr lang="ru-RU" sz="4300" dirty="0"/>
              <a:t>в среднесрочном, </a:t>
            </a:r>
            <a:r>
              <a:rPr lang="ru-RU" sz="4300" dirty="0" smtClean="0"/>
              <a:t>и </a:t>
            </a:r>
            <a:r>
              <a:rPr lang="ru-RU" sz="4300" dirty="0"/>
              <a:t>в долгосрочном </a:t>
            </a:r>
            <a:r>
              <a:rPr lang="ru-RU" sz="4300" dirty="0" smtClean="0"/>
              <a:t>периодах</a:t>
            </a:r>
            <a:r>
              <a:rPr lang="ru-RU" sz="4300" dirty="0"/>
              <a:t>) сохранится ситуация, отражающая </a:t>
            </a:r>
            <a:r>
              <a:rPr lang="ru-RU" sz="4300" dirty="0" smtClean="0"/>
              <a:t>сложившиеся </a:t>
            </a:r>
            <a:r>
              <a:rPr lang="ru-RU" sz="4300" dirty="0"/>
              <a:t>демографические тенденции.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871</Words>
  <Application>Microsoft Office PowerPoint</Application>
  <PresentationFormat>Экран (4:3)</PresentationFormat>
  <Paragraphs>328</Paragraphs>
  <Slides>18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Bookman Old Style</vt:lpstr>
      <vt:lpstr>Тема Office</vt:lpstr>
      <vt:lpstr>Лист</vt:lpstr>
      <vt:lpstr>Международная научно-практическая конференция  «Социально-демографические изменения в Украине: факторы и перспективы» (г.Киев, ИДСИ НАН Украины, 17-18 декабря 2013 г.) </vt:lpstr>
      <vt:lpstr>Слайд 2</vt:lpstr>
      <vt:lpstr>Репрезентативность определялась  на основе структуры женщин рожениц  в предшествующем опросу году </vt:lpstr>
      <vt:lpstr>На основе исследований был сформулирован ряд концепций: </vt:lpstr>
      <vt:lpstr>Структурно–логическая характеристика системности  объекта социологии (Социомурлат № 1)</vt:lpstr>
      <vt:lpstr>Накладывающиеся друг на друга тенденции:  </vt:lpstr>
      <vt:lpstr>Ныне и в перспективе не только сохраняются, но и усиливаются такие демографические угрозы, как:  </vt:lpstr>
      <vt:lpstr>Продолжается действие  и таких факторов, как: </vt:lpstr>
      <vt:lpstr>Слайд 9</vt:lpstr>
      <vt:lpstr>Численность перспективного репродуктивного населения Республики Беларусь, человек</vt:lpstr>
      <vt:lpstr>Структура движения населения Республики Беларусь  между переписями населения 1989, 1999 и 2009 гг. (%)</vt:lpstr>
      <vt:lpstr>Слайд 12</vt:lpstr>
      <vt:lpstr>  «Сколько детей Вам хотелось бы иметь, если бы Вам были созданы все необходимые  для Вашей жизни условия?».  </vt:lpstr>
      <vt:lpstr>Сравнительные показатели степени удовлетворенности за 2010-2013 гг. ( %) решением  в Республике Беларусь демографических проблем </vt:lpstr>
      <vt:lpstr>Слайд 15</vt:lpstr>
      <vt:lpstr>Отношение респондентов к вопросу  «Может ли повысить рождаемость назначение большего размера пенсий женщинам в зависимости от числа родивших и воспитавших ими детей?», (в % ) 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Международная научно-практическая конференция  «Социально-демографические изменения в Украине: факторы и перспективы» (г.Киев, ИДСИ НАН Украины, 17-18 декабря 2013 г.) </dc:title>
  <dc:creator>АГ</dc:creator>
  <cp:lastModifiedBy>Кафедра философии</cp:lastModifiedBy>
  <cp:revision>32</cp:revision>
  <dcterms:created xsi:type="dcterms:W3CDTF">2013-12-15T15:22:51Z</dcterms:created>
  <dcterms:modified xsi:type="dcterms:W3CDTF">2013-12-16T11:32:41Z</dcterms:modified>
</cp:coreProperties>
</file>