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docx" ContentType="application/vnd.openxmlformats-officedocument.wordprocessingml.document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drawings/drawing1.xml" ContentType="application/vnd.openxmlformats-officedocument.drawingml.chartshapes+xml"/>
  <Override PartName="/ppt/charts/chart2.xml" ContentType="application/vnd.openxmlformats-officedocument.drawingml.chart+xml"/>
  <Override PartName="/ppt/theme/themeOverride2.xml" ContentType="application/vnd.openxmlformats-officedocument.themeOverride+xml"/>
  <Override PartName="/ppt/drawings/drawing2.xml" ContentType="application/vnd.openxmlformats-officedocument.drawingml.chartshapes+xml"/>
  <Override PartName="/ppt/charts/chart3.xml" ContentType="application/vnd.openxmlformats-officedocument.drawingml.chart+xml"/>
  <Override PartName="/ppt/theme/themeOverride3.xml" ContentType="application/vnd.openxmlformats-officedocument.themeOverride+xml"/>
  <Override PartName="/ppt/drawings/drawing3.xml" ContentType="application/vnd.openxmlformats-officedocument.drawingml.chartshapes+xml"/>
  <Override PartName="/ppt/charts/chart4.xml" ContentType="application/vnd.openxmlformats-officedocument.drawingml.chart+xml"/>
  <Override PartName="/ppt/theme/themeOverride4.xml" ContentType="application/vnd.openxmlformats-officedocument.themeOverride+xml"/>
  <Override PartName="/ppt/drawings/drawing4.xml" ContentType="application/vnd.openxmlformats-officedocument.drawingml.chartshapes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charts/chart8.xml" ContentType="application/vnd.openxmlformats-officedocument.drawingml.chart+xml"/>
  <Override PartName="/ppt/drawings/drawing5.xml" ContentType="application/vnd.openxmlformats-officedocument.drawingml.chartshapes+xml"/>
  <Override PartName="/ppt/charts/chart9.xml" ContentType="application/vnd.openxmlformats-officedocument.drawingml.chart+xml"/>
  <Override PartName="/ppt/drawings/drawing6.xml" ContentType="application/vnd.openxmlformats-officedocument.drawingml.chartshapes+xml"/>
  <Override PartName="/ppt/charts/chart10.xml" ContentType="application/vnd.openxmlformats-officedocument.drawingml.chart+xml"/>
  <Override PartName="/ppt/drawings/drawing7.xml" ContentType="application/vnd.openxmlformats-officedocument.drawingml.chartshapes+xml"/>
  <Override PartName="/ppt/charts/chart11.xml" ContentType="application/vnd.openxmlformats-officedocument.drawingml.chart+xml"/>
  <Override PartName="/ppt/charts/chart12.xml" ContentType="application/vnd.openxmlformats-officedocument.drawingml.chart+xml"/>
  <Override PartName="/ppt/charts/chart13.xml" ContentType="application/vnd.openxmlformats-officedocument.drawingml.chart+xml"/>
  <Override PartName="/ppt/notesSlides/notesSlide1.xml" ContentType="application/vnd.openxmlformats-officedocument.presentationml.notesSlide+xml"/>
  <Override PartName="/ppt/charts/chart14.xml" ContentType="application/vnd.openxmlformats-officedocument.drawingml.chart+xml"/>
  <Override PartName="/ppt/charts/chart15.xml" ContentType="application/vnd.openxmlformats-officedocument.drawingml.chart+xml"/>
  <Override PartName="/ppt/charts/chart16.xml" ContentType="application/vnd.openxmlformats-officedocument.drawingml.chart+xml"/>
  <Override PartName="/ppt/charts/chart17.xml" ContentType="application/vnd.openxmlformats-officedocument.drawingml.chart+xml"/>
  <Override PartName="/ppt/charts/chart18.xml" ContentType="application/vnd.openxmlformats-officedocument.drawingml.chart+xml"/>
  <Override PartName="/ppt/charts/chart19.xml" ContentType="application/vnd.openxmlformats-officedocument.drawingml.chart+xml"/>
  <Override PartName="/ppt/charts/chart20.xml" ContentType="application/vnd.openxmlformats-officedocument.drawingml.chart+xml"/>
  <Override PartName="/ppt/charts/chart21.xml" ContentType="application/vnd.openxmlformats-officedocument.drawingml.chart+xml"/>
  <Override PartName="/ppt/charts/chart22.xml" ContentType="application/vnd.openxmlformats-officedocument.drawingml.chart+xml"/>
  <Override PartName="/ppt/charts/chart23.xml" ContentType="application/vnd.openxmlformats-officedocument.drawingml.chart+xml"/>
  <Override PartName="/ppt/charts/chart24.xml" ContentType="application/vnd.openxmlformats-officedocument.drawingml.chart+xml"/>
  <Override PartName="/ppt/charts/chart25.xml" ContentType="application/vnd.openxmlformats-officedocument.drawingml.chart+xml"/>
  <Override PartName="/ppt/charts/chart26.xml" ContentType="application/vnd.openxmlformats-officedocument.drawingml.chart+xml"/>
  <Override PartName="/ppt/charts/chart27.xml" ContentType="application/vnd.openxmlformats-officedocument.drawingml.chart+xml"/>
  <Override PartName="/ppt/charts/chart28.xml" ContentType="application/vnd.openxmlformats-officedocument.drawingml.chart+xml"/>
  <Override PartName="/ppt/charts/chart29.xml" ContentType="application/vnd.openxmlformats-officedocument.drawingml.chart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rts/chart30.xml" ContentType="application/vnd.openxmlformats-officedocument.drawingml.chart+xml"/>
  <Override PartName="/ppt/charts/chart31.xml" ContentType="application/vnd.openxmlformats-officedocument.drawingml.chart+xml"/>
  <Override PartName="/ppt/charts/chart32.xml" ContentType="application/vnd.openxmlformats-officedocument.drawingml.chart+xml"/>
  <Override PartName="/ppt/theme/themeOverride5.xml" ContentType="application/vnd.openxmlformats-officedocument.themeOverride+xml"/>
  <Override PartName="/ppt/charts/chart33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7"/>
  </p:notesMasterIdLst>
  <p:sldIdLst>
    <p:sldId id="256" r:id="rId2"/>
    <p:sldId id="295" r:id="rId3"/>
    <p:sldId id="262" r:id="rId4"/>
    <p:sldId id="259" r:id="rId5"/>
    <p:sldId id="260" r:id="rId6"/>
    <p:sldId id="261" r:id="rId7"/>
    <p:sldId id="296" r:id="rId8"/>
    <p:sldId id="257" r:id="rId9"/>
    <p:sldId id="263" r:id="rId10"/>
    <p:sldId id="264" r:id="rId11"/>
    <p:sldId id="267" r:id="rId12"/>
    <p:sldId id="269" r:id="rId13"/>
    <p:sldId id="277" r:id="rId14"/>
    <p:sldId id="284" r:id="rId15"/>
    <p:sldId id="293" r:id="rId16"/>
    <p:sldId id="292" r:id="rId17"/>
    <p:sldId id="294" r:id="rId18"/>
    <p:sldId id="285" r:id="rId19"/>
    <p:sldId id="286" r:id="rId20"/>
    <p:sldId id="278" r:id="rId21"/>
    <p:sldId id="281" r:id="rId22"/>
    <p:sldId id="290" r:id="rId23"/>
    <p:sldId id="282" r:id="rId24"/>
    <p:sldId id="283" r:id="rId25"/>
    <p:sldId id="287" r:id="rId26"/>
    <p:sldId id="289" r:id="rId27"/>
    <p:sldId id="288" r:id="rId28"/>
    <p:sldId id="279" r:id="rId29"/>
    <p:sldId id="280" r:id="rId30"/>
    <p:sldId id="274" r:id="rId31"/>
    <p:sldId id="275" r:id="rId32"/>
    <p:sldId id="272" r:id="rId33"/>
    <p:sldId id="273" r:id="rId34"/>
    <p:sldId id="276" r:id="rId35"/>
    <p:sldId id="258" r:id="rId3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90" d="100"/>
          <a:sy n="90" d="100"/>
        </p:scale>
        <p:origin x="-594" y="56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notesMaster" Target="notesMasters/notesMaster1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1.xml"/><Relationship Id="rId2" Type="http://schemas.openxmlformats.org/officeDocument/2006/relationships/package" Target="../embeddings/Microsoft_Excel_Worksheet2.xlsx"/><Relationship Id="rId1" Type="http://schemas.openxmlformats.org/officeDocument/2006/relationships/themeOverride" Target="../theme/themeOverride1.xml"/></Relationships>
</file>

<file path=ppt/charts/_rels/chart10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7.xml"/><Relationship Id="rId1" Type="http://schemas.openxmlformats.org/officeDocument/2006/relationships/package" Target="../embeddings/Microsoft_Excel_Worksheet11.xlsx"/></Relationships>
</file>

<file path=ppt/charts/_rels/chart1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2.xlsx"/></Relationships>
</file>

<file path=ppt/charts/_rels/chart1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3.xlsx"/></Relationships>
</file>

<file path=ppt/charts/_rels/chart1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4.xlsx"/></Relationships>
</file>

<file path=ppt/charts/_rels/chart1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5.xlsx"/></Relationships>
</file>

<file path=ppt/charts/_rels/chart1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6.xlsx"/></Relationships>
</file>

<file path=ppt/charts/_rels/chart1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7.xlsx"/></Relationships>
</file>

<file path=ppt/charts/_rels/chart1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8.xlsx"/></Relationships>
</file>

<file path=ppt/charts/_rels/chart1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9.xlsx"/></Relationships>
</file>

<file path=ppt/charts/_rels/chart1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0.xlsx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2.xml"/><Relationship Id="rId2" Type="http://schemas.openxmlformats.org/officeDocument/2006/relationships/package" Target="../embeddings/Microsoft_Excel_Worksheet3.xlsx"/><Relationship Id="rId1" Type="http://schemas.openxmlformats.org/officeDocument/2006/relationships/themeOverride" Target="../theme/themeOverride2.xml"/></Relationships>
</file>

<file path=ppt/charts/_rels/chart2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1.xlsx"/></Relationships>
</file>

<file path=ppt/charts/_rels/chart2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2.xlsx"/></Relationships>
</file>

<file path=ppt/charts/_rels/chart2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3.xlsx"/></Relationships>
</file>

<file path=ppt/charts/_rels/chart2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4.xlsx"/></Relationships>
</file>

<file path=ppt/charts/_rels/chart2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5.xlsx"/></Relationships>
</file>

<file path=ppt/charts/_rels/chart2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6.xlsx"/></Relationships>
</file>

<file path=ppt/charts/_rels/chart2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7.xlsx"/></Relationships>
</file>

<file path=ppt/charts/_rels/chart2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8.xlsx"/></Relationships>
</file>

<file path=ppt/charts/_rels/chart2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9.xlsx"/></Relationships>
</file>

<file path=ppt/charts/_rels/chart2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0.xlsx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3.xml"/><Relationship Id="rId2" Type="http://schemas.openxmlformats.org/officeDocument/2006/relationships/package" Target="../embeddings/Microsoft_Excel_Worksheet4.xlsx"/><Relationship Id="rId1" Type="http://schemas.openxmlformats.org/officeDocument/2006/relationships/themeOverride" Target="../theme/themeOverride3.xml"/></Relationships>
</file>

<file path=ppt/charts/_rels/chart3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1.xlsx"/></Relationships>
</file>

<file path=ppt/charts/_rels/chart3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2.xlsx"/></Relationships>
</file>

<file path=ppt/charts/_rels/chart32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33.xlsx"/><Relationship Id="rId1" Type="http://schemas.openxmlformats.org/officeDocument/2006/relationships/themeOverride" Target="../theme/themeOverride5.xml"/></Relationships>
</file>

<file path=ppt/charts/_rels/chart3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4.xlsx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4.xml"/><Relationship Id="rId2" Type="http://schemas.openxmlformats.org/officeDocument/2006/relationships/package" Target="../embeddings/Microsoft_Excel_Worksheet5.xlsx"/><Relationship Id="rId1" Type="http://schemas.openxmlformats.org/officeDocument/2006/relationships/themeOverride" Target="../theme/themeOverride4.xml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6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7.xlsx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8.xlsx"/></Relationships>
</file>

<file path=ppt/charts/_rels/chart8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5.xml"/><Relationship Id="rId1" Type="http://schemas.openxmlformats.org/officeDocument/2006/relationships/package" Target="../embeddings/Microsoft_Excel_Worksheet9.xlsx"/></Relationships>
</file>

<file path=ppt/charts/_rels/chart9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6.xml"/><Relationship Id="rId1" Type="http://schemas.openxmlformats.org/officeDocument/2006/relationships/package" Target="../embeddings/Microsoft_Excel_Worksheet10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23160565928791826"/>
          <c:y val="0.16934293410692092"/>
          <c:w val="0.63256474190726064"/>
          <c:h val="0.6874113137173643"/>
        </c:manualLayout>
      </c:layout>
      <c:scatterChart>
        <c:scatterStyle val="lineMarker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Y-Values</c:v>
                </c:pt>
              </c:strCache>
            </c:strRef>
          </c:tx>
          <c:spPr>
            <a:ln w="28575">
              <a:noFill/>
            </a:ln>
          </c:spPr>
          <c:marker>
            <c:symbol val="diamond"/>
            <c:size val="10"/>
            <c:spPr>
              <a:solidFill>
                <a:schemeClr val="bg1"/>
              </a:solidFill>
              <a:ln>
                <a:solidFill>
                  <a:schemeClr val="bg1"/>
                </a:solidFill>
              </a:ln>
            </c:spPr>
          </c:marker>
          <c:dPt>
            <c:idx val="16"/>
            <c:marker>
              <c:symbol val="circle"/>
              <c:size val="8"/>
            </c:marker>
            <c:bubble3D val="0"/>
          </c:dPt>
          <c:xVal>
            <c:numRef>
              <c:f>Sheet1!$A$2:$A$18</c:f>
              <c:numCache>
                <c:formatCode>General</c:formatCode>
                <c:ptCount val="17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6</c:v>
                </c:pt>
                <c:pt idx="5">
                  <c:v>7</c:v>
                </c:pt>
                <c:pt idx="6">
                  <c:v>8</c:v>
                </c:pt>
                <c:pt idx="7">
                  <c:v>10</c:v>
                </c:pt>
                <c:pt idx="8">
                  <c:v>11</c:v>
                </c:pt>
                <c:pt idx="9">
                  <c:v>13</c:v>
                </c:pt>
                <c:pt idx="10">
                  <c:v>14</c:v>
                </c:pt>
                <c:pt idx="11">
                  <c:v>17</c:v>
                </c:pt>
                <c:pt idx="12">
                  <c:v>18</c:v>
                </c:pt>
                <c:pt idx="13">
                  <c:v>23</c:v>
                </c:pt>
                <c:pt idx="14">
                  <c:v>35</c:v>
                </c:pt>
                <c:pt idx="15">
                  <c:v>52</c:v>
                </c:pt>
                <c:pt idx="16">
                  <c:v>196</c:v>
                </c:pt>
              </c:numCache>
            </c:numRef>
          </c:xVal>
          <c:yVal>
            <c:numRef>
              <c:f>Sheet1!$B$2:$B$18</c:f>
              <c:numCache>
                <c:formatCode>General</c:formatCode>
                <c:ptCount val="17"/>
                <c:pt idx="0">
                  <c:v>29.7</c:v>
                </c:pt>
                <c:pt idx="1">
                  <c:v>26.4</c:v>
                </c:pt>
                <c:pt idx="2">
                  <c:v>25.7</c:v>
                </c:pt>
                <c:pt idx="3">
                  <c:v>24.7</c:v>
                </c:pt>
                <c:pt idx="4">
                  <c:v>24</c:v>
                </c:pt>
                <c:pt idx="5">
                  <c:v>24</c:v>
                </c:pt>
                <c:pt idx="6">
                  <c:v>23.3</c:v>
                </c:pt>
                <c:pt idx="7">
                  <c:v>23</c:v>
                </c:pt>
                <c:pt idx="8">
                  <c:v>23</c:v>
                </c:pt>
                <c:pt idx="9">
                  <c:v>22.9</c:v>
                </c:pt>
                <c:pt idx="10">
                  <c:v>22.7</c:v>
                </c:pt>
                <c:pt idx="11">
                  <c:v>22.4</c:v>
                </c:pt>
                <c:pt idx="12">
                  <c:v>22.2</c:v>
                </c:pt>
                <c:pt idx="13">
                  <c:v>21.4</c:v>
                </c:pt>
                <c:pt idx="14">
                  <c:v>18.899999999999999</c:v>
                </c:pt>
                <c:pt idx="15">
                  <c:v>15.9</c:v>
                </c:pt>
                <c:pt idx="16">
                  <c:v>1.9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91976064"/>
        <c:axId val="91977600"/>
      </c:scatterChart>
      <c:valAx>
        <c:axId val="91976064"/>
        <c:scaling>
          <c:orientation val="minMax"/>
          <c:max val="200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800">
                <a:solidFill>
                  <a:schemeClr val="bg1"/>
                </a:solidFill>
              </a:defRPr>
            </a:pPr>
            <a:endParaRPr lang="ru-RU"/>
          </a:p>
        </c:txPr>
        <c:crossAx val="91977600"/>
        <c:crosses val="autoZero"/>
        <c:crossBetween val="midCat"/>
        <c:majorUnit val="100"/>
      </c:valAx>
      <c:valAx>
        <c:axId val="91977600"/>
        <c:scaling>
          <c:orientation val="minMax"/>
          <c:max val="30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800">
                <a:solidFill>
                  <a:schemeClr val="bg1"/>
                </a:solidFill>
              </a:defRPr>
            </a:pPr>
            <a:endParaRPr lang="ru-RU"/>
          </a:p>
        </c:txPr>
        <c:crossAx val="91976064"/>
        <c:crosses val="autoZero"/>
        <c:crossBetween val="midCat"/>
      </c:valAx>
      <c:spPr>
        <a:solidFill>
          <a:schemeClr val="tx1"/>
        </a:solidFill>
      </c:spPr>
    </c:plotArea>
    <c:plotVisOnly val="1"/>
    <c:dispBlanksAs val="gap"/>
    <c:showDLblsOverMax val="0"/>
  </c:chart>
  <c:spPr>
    <a:solidFill>
      <a:schemeClr val="tx1"/>
    </a:solidFill>
  </c:spPr>
  <c:txPr>
    <a:bodyPr/>
    <a:lstStyle/>
    <a:p>
      <a:pPr>
        <a:defRPr sz="1800"/>
      </a:pPr>
      <a:endParaRPr lang="ru-RU"/>
    </a:p>
  </c:txPr>
  <c:externalData r:id="rId2">
    <c:autoUpdate val="0"/>
  </c:externalData>
  <c:userShapes r:id="rId3"/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45647511157308368"/>
          <c:y val="6.3772119210905101E-2"/>
          <c:w val="0.51826328614294048"/>
          <c:h val="0.743201676403353"/>
        </c:manualLayout>
      </c:layout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Column1</c:v>
                </c:pt>
              </c:strCache>
            </c:strRef>
          </c:tx>
          <c:marker>
            <c:symbol val="none"/>
          </c:marker>
          <c:cat>
            <c:numRef>
              <c:f>Sheet1!$A$2:$A$42</c:f>
              <c:numCache>
                <c:formatCode>General</c:formatCode>
                <c:ptCount val="41"/>
                <c:pt idx="0">
                  <c:v>1970</c:v>
                </c:pt>
                <c:pt idx="1">
                  <c:v>1971</c:v>
                </c:pt>
                <c:pt idx="2">
                  <c:v>1972</c:v>
                </c:pt>
                <c:pt idx="3">
                  <c:v>1973</c:v>
                </c:pt>
                <c:pt idx="4">
                  <c:v>1974</c:v>
                </c:pt>
                <c:pt idx="5">
                  <c:v>1975</c:v>
                </c:pt>
                <c:pt idx="6">
                  <c:v>1976</c:v>
                </c:pt>
                <c:pt idx="7">
                  <c:v>1977</c:v>
                </c:pt>
                <c:pt idx="8">
                  <c:v>1978</c:v>
                </c:pt>
                <c:pt idx="9">
                  <c:v>1979</c:v>
                </c:pt>
                <c:pt idx="10">
                  <c:v>1980</c:v>
                </c:pt>
                <c:pt idx="11">
                  <c:v>1981</c:v>
                </c:pt>
                <c:pt idx="12">
                  <c:v>1982</c:v>
                </c:pt>
                <c:pt idx="13">
                  <c:v>1983</c:v>
                </c:pt>
                <c:pt idx="14">
                  <c:v>1984</c:v>
                </c:pt>
                <c:pt idx="15">
                  <c:v>1985</c:v>
                </c:pt>
                <c:pt idx="16">
                  <c:v>1986</c:v>
                </c:pt>
                <c:pt idx="17">
                  <c:v>1987</c:v>
                </c:pt>
                <c:pt idx="18">
                  <c:v>1988</c:v>
                </c:pt>
                <c:pt idx="19">
                  <c:v>1989</c:v>
                </c:pt>
                <c:pt idx="20">
                  <c:v>1990</c:v>
                </c:pt>
                <c:pt idx="21">
                  <c:v>1991</c:v>
                </c:pt>
                <c:pt idx="22">
                  <c:v>1992</c:v>
                </c:pt>
                <c:pt idx="23">
                  <c:v>1993</c:v>
                </c:pt>
                <c:pt idx="24">
                  <c:v>1994</c:v>
                </c:pt>
                <c:pt idx="25">
                  <c:v>1995</c:v>
                </c:pt>
                <c:pt idx="26">
                  <c:v>1996</c:v>
                </c:pt>
                <c:pt idx="27">
                  <c:v>1997</c:v>
                </c:pt>
                <c:pt idx="28">
                  <c:v>1998</c:v>
                </c:pt>
                <c:pt idx="29">
                  <c:v>1999</c:v>
                </c:pt>
                <c:pt idx="30">
                  <c:v>2000</c:v>
                </c:pt>
                <c:pt idx="31">
                  <c:v>2001</c:v>
                </c:pt>
                <c:pt idx="32">
                  <c:v>2002</c:v>
                </c:pt>
                <c:pt idx="33">
                  <c:v>2003</c:v>
                </c:pt>
                <c:pt idx="34">
                  <c:v>2004</c:v>
                </c:pt>
                <c:pt idx="35">
                  <c:v>2005</c:v>
                </c:pt>
                <c:pt idx="36">
                  <c:v>2006</c:v>
                </c:pt>
                <c:pt idx="37">
                  <c:v>2007</c:v>
                </c:pt>
                <c:pt idx="38">
                  <c:v>2008</c:v>
                </c:pt>
                <c:pt idx="39">
                  <c:v>2009</c:v>
                </c:pt>
                <c:pt idx="40">
                  <c:v>2010</c:v>
                </c:pt>
              </c:numCache>
            </c:numRef>
          </c:cat>
          <c:val>
            <c:numRef>
              <c:f>Sheet1!$B$2:$B$42</c:f>
              <c:numCache>
                <c:formatCode>General</c:formatCode>
                <c:ptCount val="41"/>
              </c:numCache>
            </c:numRef>
          </c:val>
          <c:smooth val="0"/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Column2</c:v>
                </c:pt>
              </c:strCache>
            </c:strRef>
          </c:tx>
          <c:marker>
            <c:symbol val="none"/>
          </c:marker>
          <c:cat>
            <c:numRef>
              <c:f>Sheet1!$A$2:$A$42</c:f>
              <c:numCache>
                <c:formatCode>General</c:formatCode>
                <c:ptCount val="41"/>
                <c:pt idx="0">
                  <c:v>1970</c:v>
                </c:pt>
                <c:pt idx="1">
                  <c:v>1971</c:v>
                </c:pt>
                <c:pt idx="2">
                  <c:v>1972</c:v>
                </c:pt>
                <c:pt idx="3">
                  <c:v>1973</c:v>
                </c:pt>
                <c:pt idx="4">
                  <c:v>1974</c:v>
                </c:pt>
                <c:pt idx="5">
                  <c:v>1975</c:v>
                </c:pt>
                <c:pt idx="6">
                  <c:v>1976</c:v>
                </c:pt>
                <c:pt idx="7">
                  <c:v>1977</c:v>
                </c:pt>
                <c:pt idx="8">
                  <c:v>1978</c:v>
                </c:pt>
                <c:pt idx="9">
                  <c:v>1979</c:v>
                </c:pt>
                <c:pt idx="10">
                  <c:v>1980</c:v>
                </c:pt>
                <c:pt idx="11">
                  <c:v>1981</c:v>
                </c:pt>
                <c:pt idx="12">
                  <c:v>1982</c:v>
                </c:pt>
                <c:pt idx="13">
                  <c:v>1983</c:v>
                </c:pt>
                <c:pt idx="14">
                  <c:v>1984</c:v>
                </c:pt>
                <c:pt idx="15">
                  <c:v>1985</c:v>
                </c:pt>
                <c:pt idx="16">
                  <c:v>1986</c:v>
                </c:pt>
                <c:pt idx="17">
                  <c:v>1987</c:v>
                </c:pt>
                <c:pt idx="18">
                  <c:v>1988</c:v>
                </c:pt>
                <c:pt idx="19">
                  <c:v>1989</c:v>
                </c:pt>
                <c:pt idx="20">
                  <c:v>1990</c:v>
                </c:pt>
                <c:pt idx="21">
                  <c:v>1991</c:v>
                </c:pt>
                <c:pt idx="22">
                  <c:v>1992</c:v>
                </c:pt>
                <c:pt idx="23">
                  <c:v>1993</c:v>
                </c:pt>
                <c:pt idx="24">
                  <c:v>1994</c:v>
                </c:pt>
                <c:pt idx="25">
                  <c:v>1995</c:v>
                </c:pt>
                <c:pt idx="26">
                  <c:v>1996</c:v>
                </c:pt>
                <c:pt idx="27">
                  <c:v>1997</c:v>
                </c:pt>
                <c:pt idx="28">
                  <c:v>1998</c:v>
                </c:pt>
                <c:pt idx="29">
                  <c:v>1999</c:v>
                </c:pt>
                <c:pt idx="30">
                  <c:v>2000</c:v>
                </c:pt>
                <c:pt idx="31">
                  <c:v>2001</c:v>
                </c:pt>
                <c:pt idx="32">
                  <c:v>2002</c:v>
                </c:pt>
                <c:pt idx="33">
                  <c:v>2003</c:v>
                </c:pt>
                <c:pt idx="34">
                  <c:v>2004</c:v>
                </c:pt>
                <c:pt idx="35">
                  <c:v>2005</c:v>
                </c:pt>
                <c:pt idx="36">
                  <c:v>2006</c:v>
                </c:pt>
                <c:pt idx="37">
                  <c:v>2007</c:v>
                </c:pt>
                <c:pt idx="38">
                  <c:v>2008</c:v>
                </c:pt>
                <c:pt idx="39">
                  <c:v>2009</c:v>
                </c:pt>
                <c:pt idx="40">
                  <c:v>2010</c:v>
                </c:pt>
              </c:numCache>
            </c:numRef>
          </c:cat>
          <c:val>
            <c:numRef>
              <c:f>Sheet1!$C$2:$C$42</c:f>
              <c:numCache>
                <c:formatCode>General</c:formatCode>
                <c:ptCount val="41"/>
              </c:numCache>
            </c:numRef>
          </c:val>
          <c:smooth val="0"/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Column3</c:v>
                </c:pt>
              </c:strCache>
            </c:strRef>
          </c:tx>
          <c:marker>
            <c:symbol val="none"/>
          </c:marker>
          <c:cat>
            <c:numRef>
              <c:f>Sheet1!$A$2:$A$42</c:f>
              <c:numCache>
                <c:formatCode>General</c:formatCode>
                <c:ptCount val="41"/>
                <c:pt idx="0">
                  <c:v>1970</c:v>
                </c:pt>
                <c:pt idx="1">
                  <c:v>1971</c:v>
                </c:pt>
                <c:pt idx="2">
                  <c:v>1972</c:v>
                </c:pt>
                <c:pt idx="3">
                  <c:v>1973</c:v>
                </c:pt>
                <c:pt idx="4">
                  <c:v>1974</c:v>
                </c:pt>
                <c:pt idx="5">
                  <c:v>1975</c:v>
                </c:pt>
                <c:pt idx="6">
                  <c:v>1976</c:v>
                </c:pt>
                <c:pt idx="7">
                  <c:v>1977</c:v>
                </c:pt>
                <c:pt idx="8">
                  <c:v>1978</c:v>
                </c:pt>
                <c:pt idx="9">
                  <c:v>1979</c:v>
                </c:pt>
                <c:pt idx="10">
                  <c:v>1980</c:v>
                </c:pt>
                <c:pt idx="11">
                  <c:v>1981</c:v>
                </c:pt>
                <c:pt idx="12">
                  <c:v>1982</c:v>
                </c:pt>
                <c:pt idx="13">
                  <c:v>1983</c:v>
                </c:pt>
                <c:pt idx="14">
                  <c:v>1984</c:v>
                </c:pt>
                <c:pt idx="15">
                  <c:v>1985</c:v>
                </c:pt>
                <c:pt idx="16">
                  <c:v>1986</c:v>
                </c:pt>
                <c:pt idx="17">
                  <c:v>1987</c:v>
                </c:pt>
                <c:pt idx="18">
                  <c:v>1988</c:v>
                </c:pt>
                <c:pt idx="19">
                  <c:v>1989</c:v>
                </c:pt>
                <c:pt idx="20">
                  <c:v>1990</c:v>
                </c:pt>
                <c:pt idx="21">
                  <c:v>1991</c:v>
                </c:pt>
                <c:pt idx="22">
                  <c:v>1992</c:v>
                </c:pt>
                <c:pt idx="23">
                  <c:v>1993</c:v>
                </c:pt>
                <c:pt idx="24">
                  <c:v>1994</c:v>
                </c:pt>
                <c:pt idx="25">
                  <c:v>1995</c:v>
                </c:pt>
                <c:pt idx="26">
                  <c:v>1996</c:v>
                </c:pt>
                <c:pt idx="27">
                  <c:v>1997</c:v>
                </c:pt>
                <c:pt idx="28">
                  <c:v>1998</c:v>
                </c:pt>
                <c:pt idx="29">
                  <c:v>1999</c:v>
                </c:pt>
                <c:pt idx="30">
                  <c:v>2000</c:v>
                </c:pt>
                <c:pt idx="31">
                  <c:v>2001</c:v>
                </c:pt>
                <c:pt idx="32">
                  <c:v>2002</c:v>
                </c:pt>
                <c:pt idx="33">
                  <c:v>2003</c:v>
                </c:pt>
                <c:pt idx="34">
                  <c:v>2004</c:v>
                </c:pt>
                <c:pt idx="35">
                  <c:v>2005</c:v>
                </c:pt>
                <c:pt idx="36">
                  <c:v>2006</c:v>
                </c:pt>
                <c:pt idx="37">
                  <c:v>2007</c:v>
                </c:pt>
                <c:pt idx="38">
                  <c:v>2008</c:v>
                </c:pt>
                <c:pt idx="39">
                  <c:v>2009</c:v>
                </c:pt>
                <c:pt idx="40">
                  <c:v>2010</c:v>
                </c:pt>
              </c:numCache>
            </c:numRef>
          </c:cat>
          <c:val>
            <c:numRef>
              <c:f>Sheet1!$D$2:$D$42</c:f>
              <c:numCache>
                <c:formatCode>General</c:formatCode>
                <c:ptCount val="41"/>
              </c:numCache>
            </c:numRef>
          </c:val>
          <c:smooth val="0"/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ЕС-15</c:v>
                </c:pt>
              </c:strCache>
            </c:strRef>
          </c:tx>
          <c:spPr>
            <a:ln w="38100">
              <a:solidFill>
                <a:schemeClr val="bg1"/>
              </a:solidFill>
            </a:ln>
          </c:spPr>
          <c:marker>
            <c:symbol val="none"/>
          </c:marker>
          <c:cat>
            <c:numRef>
              <c:f>Sheet1!$A$2:$A$42</c:f>
              <c:numCache>
                <c:formatCode>General</c:formatCode>
                <c:ptCount val="41"/>
                <c:pt idx="0">
                  <c:v>1970</c:v>
                </c:pt>
                <c:pt idx="1">
                  <c:v>1971</c:v>
                </c:pt>
                <c:pt idx="2">
                  <c:v>1972</c:v>
                </c:pt>
                <c:pt idx="3">
                  <c:v>1973</c:v>
                </c:pt>
                <c:pt idx="4">
                  <c:v>1974</c:v>
                </c:pt>
                <c:pt idx="5">
                  <c:v>1975</c:v>
                </c:pt>
                <c:pt idx="6">
                  <c:v>1976</c:v>
                </c:pt>
                <c:pt idx="7">
                  <c:v>1977</c:v>
                </c:pt>
                <c:pt idx="8">
                  <c:v>1978</c:v>
                </c:pt>
                <c:pt idx="9">
                  <c:v>1979</c:v>
                </c:pt>
                <c:pt idx="10">
                  <c:v>1980</c:v>
                </c:pt>
                <c:pt idx="11">
                  <c:v>1981</c:v>
                </c:pt>
                <c:pt idx="12">
                  <c:v>1982</c:v>
                </c:pt>
                <c:pt idx="13">
                  <c:v>1983</c:v>
                </c:pt>
                <c:pt idx="14">
                  <c:v>1984</c:v>
                </c:pt>
                <c:pt idx="15">
                  <c:v>1985</c:v>
                </c:pt>
                <c:pt idx="16">
                  <c:v>1986</c:v>
                </c:pt>
                <c:pt idx="17">
                  <c:v>1987</c:v>
                </c:pt>
                <c:pt idx="18">
                  <c:v>1988</c:v>
                </c:pt>
                <c:pt idx="19">
                  <c:v>1989</c:v>
                </c:pt>
                <c:pt idx="20">
                  <c:v>1990</c:v>
                </c:pt>
                <c:pt idx="21">
                  <c:v>1991</c:v>
                </c:pt>
                <c:pt idx="22">
                  <c:v>1992</c:v>
                </c:pt>
                <c:pt idx="23">
                  <c:v>1993</c:v>
                </c:pt>
                <c:pt idx="24">
                  <c:v>1994</c:v>
                </c:pt>
                <c:pt idx="25">
                  <c:v>1995</c:v>
                </c:pt>
                <c:pt idx="26">
                  <c:v>1996</c:v>
                </c:pt>
                <c:pt idx="27">
                  <c:v>1997</c:v>
                </c:pt>
                <c:pt idx="28">
                  <c:v>1998</c:v>
                </c:pt>
                <c:pt idx="29">
                  <c:v>1999</c:v>
                </c:pt>
                <c:pt idx="30">
                  <c:v>2000</c:v>
                </c:pt>
                <c:pt idx="31">
                  <c:v>2001</c:v>
                </c:pt>
                <c:pt idx="32">
                  <c:v>2002</c:v>
                </c:pt>
                <c:pt idx="33">
                  <c:v>2003</c:v>
                </c:pt>
                <c:pt idx="34">
                  <c:v>2004</c:v>
                </c:pt>
                <c:pt idx="35">
                  <c:v>2005</c:v>
                </c:pt>
                <c:pt idx="36">
                  <c:v>2006</c:v>
                </c:pt>
                <c:pt idx="37">
                  <c:v>2007</c:v>
                </c:pt>
                <c:pt idx="38">
                  <c:v>2008</c:v>
                </c:pt>
                <c:pt idx="39">
                  <c:v>2009</c:v>
                </c:pt>
                <c:pt idx="40">
                  <c:v>2010</c:v>
                </c:pt>
              </c:numCache>
            </c:numRef>
          </c:cat>
          <c:val>
            <c:numRef>
              <c:f>Sheet1!$E$2:$E$42</c:f>
              <c:numCache>
                <c:formatCode>General</c:formatCode>
                <c:ptCount val="41"/>
                <c:pt idx="0">
                  <c:v>71.83</c:v>
                </c:pt>
                <c:pt idx="1">
                  <c:v>71.989999999999995</c:v>
                </c:pt>
                <c:pt idx="2">
                  <c:v>72.2</c:v>
                </c:pt>
                <c:pt idx="3">
                  <c:v>72.31</c:v>
                </c:pt>
                <c:pt idx="4">
                  <c:v>72.7</c:v>
                </c:pt>
                <c:pt idx="5">
                  <c:v>72.69</c:v>
                </c:pt>
                <c:pt idx="6">
                  <c:v>72.989999999999995</c:v>
                </c:pt>
                <c:pt idx="7">
                  <c:v>73.53</c:v>
                </c:pt>
                <c:pt idx="8">
                  <c:v>73.61</c:v>
                </c:pt>
                <c:pt idx="9">
                  <c:v>74</c:v>
                </c:pt>
                <c:pt idx="10">
                  <c:v>74.179999999999993</c:v>
                </c:pt>
                <c:pt idx="11">
                  <c:v>74.47</c:v>
                </c:pt>
                <c:pt idx="12">
                  <c:v>74.760000000000005</c:v>
                </c:pt>
                <c:pt idx="13">
                  <c:v>74.78</c:v>
                </c:pt>
                <c:pt idx="14">
                  <c:v>75.28</c:v>
                </c:pt>
                <c:pt idx="15">
                  <c:v>75.319999999999993</c:v>
                </c:pt>
                <c:pt idx="16">
                  <c:v>75.55</c:v>
                </c:pt>
                <c:pt idx="17">
                  <c:v>76.010000000000005</c:v>
                </c:pt>
                <c:pt idx="18">
                  <c:v>76.16</c:v>
                </c:pt>
                <c:pt idx="19">
                  <c:v>76.34</c:v>
                </c:pt>
                <c:pt idx="20">
                  <c:v>76.48</c:v>
                </c:pt>
                <c:pt idx="21">
                  <c:v>76.61</c:v>
                </c:pt>
                <c:pt idx="22">
                  <c:v>76.97</c:v>
                </c:pt>
                <c:pt idx="23">
                  <c:v>77</c:v>
                </c:pt>
                <c:pt idx="24">
                  <c:v>77.410000000000011</c:v>
                </c:pt>
                <c:pt idx="25">
                  <c:v>77.510000000000005</c:v>
                </c:pt>
                <c:pt idx="26">
                  <c:v>77.75</c:v>
                </c:pt>
                <c:pt idx="27">
                  <c:v>78.099999999999994</c:v>
                </c:pt>
                <c:pt idx="28">
                  <c:v>78.179999999999993</c:v>
                </c:pt>
                <c:pt idx="29">
                  <c:v>78.349999999999994</c:v>
                </c:pt>
                <c:pt idx="30">
                  <c:v>78.760000000000005</c:v>
                </c:pt>
                <c:pt idx="31">
                  <c:v>79.02</c:v>
                </c:pt>
                <c:pt idx="32">
                  <c:v>79.14</c:v>
                </c:pt>
                <c:pt idx="33">
                  <c:v>79.13</c:v>
                </c:pt>
                <c:pt idx="34">
                  <c:v>79.760000000000005</c:v>
                </c:pt>
                <c:pt idx="35">
                  <c:v>79.97</c:v>
                </c:pt>
                <c:pt idx="36">
                  <c:v>80.47</c:v>
                </c:pt>
                <c:pt idx="37">
                  <c:v>80.64</c:v>
                </c:pt>
                <c:pt idx="38">
                  <c:v>80.790000000000006</c:v>
                </c:pt>
                <c:pt idx="39">
                  <c:v>80.98</c:v>
                </c:pt>
              </c:numCache>
            </c:numRef>
          </c:val>
          <c:smooth val="0"/>
        </c:ser>
        <c:ser>
          <c:idx val="4"/>
          <c:order val="4"/>
          <c:tx>
            <c:strRef>
              <c:f>Sheet1!$F$1</c:f>
              <c:strCache>
                <c:ptCount val="1"/>
                <c:pt idx="0">
                  <c:v>ЕС-12</c:v>
                </c:pt>
              </c:strCache>
            </c:strRef>
          </c:tx>
          <c:spPr>
            <a:ln w="38100">
              <a:solidFill>
                <a:srgbClr val="00B0F0"/>
              </a:solidFill>
            </a:ln>
          </c:spPr>
          <c:marker>
            <c:symbol val="none"/>
          </c:marker>
          <c:cat>
            <c:numRef>
              <c:f>Sheet1!$A$2:$A$42</c:f>
              <c:numCache>
                <c:formatCode>General</c:formatCode>
                <c:ptCount val="41"/>
                <c:pt idx="0">
                  <c:v>1970</c:v>
                </c:pt>
                <c:pt idx="1">
                  <c:v>1971</c:v>
                </c:pt>
                <c:pt idx="2">
                  <c:v>1972</c:v>
                </c:pt>
                <c:pt idx="3">
                  <c:v>1973</c:v>
                </c:pt>
                <c:pt idx="4">
                  <c:v>1974</c:v>
                </c:pt>
                <c:pt idx="5">
                  <c:v>1975</c:v>
                </c:pt>
                <c:pt idx="6">
                  <c:v>1976</c:v>
                </c:pt>
                <c:pt idx="7">
                  <c:v>1977</c:v>
                </c:pt>
                <c:pt idx="8">
                  <c:v>1978</c:v>
                </c:pt>
                <c:pt idx="9">
                  <c:v>1979</c:v>
                </c:pt>
                <c:pt idx="10">
                  <c:v>1980</c:v>
                </c:pt>
                <c:pt idx="11">
                  <c:v>1981</c:v>
                </c:pt>
                <c:pt idx="12">
                  <c:v>1982</c:v>
                </c:pt>
                <c:pt idx="13">
                  <c:v>1983</c:v>
                </c:pt>
                <c:pt idx="14">
                  <c:v>1984</c:v>
                </c:pt>
                <c:pt idx="15">
                  <c:v>1985</c:v>
                </c:pt>
                <c:pt idx="16">
                  <c:v>1986</c:v>
                </c:pt>
                <c:pt idx="17">
                  <c:v>1987</c:v>
                </c:pt>
                <c:pt idx="18">
                  <c:v>1988</c:v>
                </c:pt>
                <c:pt idx="19">
                  <c:v>1989</c:v>
                </c:pt>
                <c:pt idx="20">
                  <c:v>1990</c:v>
                </c:pt>
                <c:pt idx="21">
                  <c:v>1991</c:v>
                </c:pt>
                <c:pt idx="22">
                  <c:v>1992</c:v>
                </c:pt>
                <c:pt idx="23">
                  <c:v>1993</c:v>
                </c:pt>
                <c:pt idx="24">
                  <c:v>1994</c:v>
                </c:pt>
                <c:pt idx="25">
                  <c:v>1995</c:v>
                </c:pt>
                <c:pt idx="26">
                  <c:v>1996</c:v>
                </c:pt>
                <c:pt idx="27">
                  <c:v>1997</c:v>
                </c:pt>
                <c:pt idx="28">
                  <c:v>1998</c:v>
                </c:pt>
                <c:pt idx="29">
                  <c:v>1999</c:v>
                </c:pt>
                <c:pt idx="30">
                  <c:v>2000</c:v>
                </c:pt>
                <c:pt idx="31">
                  <c:v>2001</c:v>
                </c:pt>
                <c:pt idx="32">
                  <c:v>2002</c:v>
                </c:pt>
                <c:pt idx="33">
                  <c:v>2003</c:v>
                </c:pt>
                <c:pt idx="34">
                  <c:v>2004</c:v>
                </c:pt>
                <c:pt idx="35">
                  <c:v>2005</c:v>
                </c:pt>
                <c:pt idx="36">
                  <c:v>2006</c:v>
                </c:pt>
                <c:pt idx="37">
                  <c:v>2007</c:v>
                </c:pt>
                <c:pt idx="38">
                  <c:v>2008</c:v>
                </c:pt>
                <c:pt idx="39">
                  <c:v>2009</c:v>
                </c:pt>
                <c:pt idx="40">
                  <c:v>2010</c:v>
                </c:pt>
              </c:numCache>
            </c:numRef>
          </c:cat>
          <c:val>
            <c:numRef>
              <c:f>Sheet1!$F$2:$F$42</c:f>
              <c:numCache>
                <c:formatCode>General</c:formatCode>
                <c:ptCount val="41"/>
                <c:pt idx="10">
                  <c:v>70.099999999999994</c:v>
                </c:pt>
                <c:pt idx="11">
                  <c:v>70.61</c:v>
                </c:pt>
                <c:pt idx="12">
                  <c:v>70.72</c:v>
                </c:pt>
                <c:pt idx="13">
                  <c:v>70.59</c:v>
                </c:pt>
                <c:pt idx="14">
                  <c:v>70.540000000000006</c:v>
                </c:pt>
                <c:pt idx="15">
                  <c:v>70.36</c:v>
                </c:pt>
                <c:pt idx="16">
                  <c:v>70.739999999999995</c:v>
                </c:pt>
                <c:pt idx="17">
                  <c:v>70.739999999999995</c:v>
                </c:pt>
                <c:pt idx="18">
                  <c:v>71.010000000000005</c:v>
                </c:pt>
                <c:pt idx="19">
                  <c:v>70.86</c:v>
                </c:pt>
                <c:pt idx="20">
                  <c:v>70.78</c:v>
                </c:pt>
                <c:pt idx="21">
                  <c:v>70.73</c:v>
                </c:pt>
                <c:pt idx="22">
                  <c:v>70.81</c:v>
                </c:pt>
                <c:pt idx="23">
                  <c:v>70.930000000000007</c:v>
                </c:pt>
                <c:pt idx="24">
                  <c:v>70.930000000000007</c:v>
                </c:pt>
                <c:pt idx="25">
                  <c:v>71.149999999999991</c:v>
                </c:pt>
                <c:pt idx="26">
                  <c:v>71.459999999999994</c:v>
                </c:pt>
                <c:pt idx="27">
                  <c:v>71.7</c:v>
                </c:pt>
                <c:pt idx="28">
                  <c:v>72.099999999999994</c:v>
                </c:pt>
                <c:pt idx="29">
                  <c:v>72.430000000000007</c:v>
                </c:pt>
                <c:pt idx="30">
                  <c:v>72.98</c:v>
                </c:pt>
                <c:pt idx="31">
                  <c:v>73.25</c:v>
                </c:pt>
                <c:pt idx="32">
                  <c:v>73.88</c:v>
                </c:pt>
                <c:pt idx="33">
                  <c:v>73.53</c:v>
                </c:pt>
                <c:pt idx="34">
                  <c:v>73.910000000000011</c:v>
                </c:pt>
                <c:pt idx="35">
                  <c:v>74.03</c:v>
                </c:pt>
                <c:pt idx="36">
                  <c:v>74.39</c:v>
                </c:pt>
                <c:pt idx="37">
                  <c:v>74.61999999999999</c:v>
                </c:pt>
                <c:pt idx="38">
                  <c:v>75</c:v>
                </c:pt>
                <c:pt idx="39">
                  <c:v>75.25</c:v>
                </c:pt>
                <c:pt idx="40">
                  <c:v>75.34</c:v>
                </c:pt>
              </c:numCache>
            </c:numRef>
          </c:val>
          <c:smooth val="0"/>
        </c:ser>
        <c:ser>
          <c:idx val="5"/>
          <c:order val="5"/>
          <c:tx>
            <c:strRef>
              <c:f>Sheet1!$G$1</c:f>
              <c:strCache>
                <c:ptCount val="1"/>
                <c:pt idx="0">
                  <c:v>СНГ</c:v>
                </c:pt>
              </c:strCache>
            </c:strRef>
          </c:tx>
          <c:spPr>
            <a:ln w="38100">
              <a:solidFill>
                <a:srgbClr val="FF0000"/>
              </a:solidFill>
            </a:ln>
          </c:spPr>
          <c:marker>
            <c:symbol val="none"/>
          </c:marker>
          <c:cat>
            <c:numRef>
              <c:f>Sheet1!$A$2:$A$42</c:f>
              <c:numCache>
                <c:formatCode>General</c:formatCode>
                <c:ptCount val="41"/>
                <c:pt idx="0">
                  <c:v>1970</c:v>
                </c:pt>
                <c:pt idx="1">
                  <c:v>1971</c:v>
                </c:pt>
                <c:pt idx="2">
                  <c:v>1972</c:v>
                </c:pt>
                <c:pt idx="3">
                  <c:v>1973</c:v>
                </c:pt>
                <c:pt idx="4">
                  <c:v>1974</c:v>
                </c:pt>
                <c:pt idx="5">
                  <c:v>1975</c:v>
                </c:pt>
                <c:pt idx="6">
                  <c:v>1976</c:v>
                </c:pt>
                <c:pt idx="7">
                  <c:v>1977</c:v>
                </c:pt>
                <c:pt idx="8">
                  <c:v>1978</c:v>
                </c:pt>
                <c:pt idx="9">
                  <c:v>1979</c:v>
                </c:pt>
                <c:pt idx="10">
                  <c:v>1980</c:v>
                </c:pt>
                <c:pt idx="11">
                  <c:v>1981</c:v>
                </c:pt>
                <c:pt idx="12">
                  <c:v>1982</c:v>
                </c:pt>
                <c:pt idx="13">
                  <c:v>1983</c:v>
                </c:pt>
                <c:pt idx="14">
                  <c:v>1984</c:v>
                </c:pt>
                <c:pt idx="15">
                  <c:v>1985</c:v>
                </c:pt>
                <c:pt idx="16">
                  <c:v>1986</c:v>
                </c:pt>
                <c:pt idx="17">
                  <c:v>1987</c:v>
                </c:pt>
                <c:pt idx="18">
                  <c:v>1988</c:v>
                </c:pt>
                <c:pt idx="19">
                  <c:v>1989</c:v>
                </c:pt>
                <c:pt idx="20">
                  <c:v>1990</c:v>
                </c:pt>
                <c:pt idx="21">
                  <c:v>1991</c:v>
                </c:pt>
                <c:pt idx="22">
                  <c:v>1992</c:v>
                </c:pt>
                <c:pt idx="23">
                  <c:v>1993</c:v>
                </c:pt>
                <c:pt idx="24">
                  <c:v>1994</c:v>
                </c:pt>
                <c:pt idx="25">
                  <c:v>1995</c:v>
                </c:pt>
                <c:pt idx="26">
                  <c:v>1996</c:v>
                </c:pt>
                <c:pt idx="27">
                  <c:v>1997</c:v>
                </c:pt>
                <c:pt idx="28">
                  <c:v>1998</c:v>
                </c:pt>
                <c:pt idx="29">
                  <c:v>1999</c:v>
                </c:pt>
                <c:pt idx="30">
                  <c:v>2000</c:v>
                </c:pt>
                <c:pt idx="31">
                  <c:v>2001</c:v>
                </c:pt>
                <c:pt idx="32">
                  <c:v>2002</c:v>
                </c:pt>
                <c:pt idx="33">
                  <c:v>2003</c:v>
                </c:pt>
                <c:pt idx="34">
                  <c:v>2004</c:v>
                </c:pt>
                <c:pt idx="35">
                  <c:v>2005</c:v>
                </c:pt>
                <c:pt idx="36">
                  <c:v>2006</c:v>
                </c:pt>
                <c:pt idx="37">
                  <c:v>2007</c:v>
                </c:pt>
                <c:pt idx="38">
                  <c:v>2008</c:v>
                </c:pt>
                <c:pt idx="39">
                  <c:v>2009</c:v>
                </c:pt>
                <c:pt idx="40">
                  <c:v>2010</c:v>
                </c:pt>
              </c:numCache>
            </c:numRef>
          </c:cat>
          <c:val>
            <c:numRef>
              <c:f>Sheet1!$G$2:$G$42</c:f>
              <c:numCache>
                <c:formatCode>General</c:formatCode>
                <c:ptCount val="41"/>
                <c:pt idx="10">
                  <c:v>68.11</c:v>
                </c:pt>
                <c:pt idx="11">
                  <c:v>68.36</c:v>
                </c:pt>
                <c:pt idx="12">
                  <c:v>68.760000000000005</c:v>
                </c:pt>
                <c:pt idx="13">
                  <c:v>68.63</c:v>
                </c:pt>
                <c:pt idx="14">
                  <c:v>68.239999999999995</c:v>
                </c:pt>
                <c:pt idx="15">
                  <c:v>68.72</c:v>
                </c:pt>
                <c:pt idx="16">
                  <c:v>70.13</c:v>
                </c:pt>
                <c:pt idx="17">
                  <c:v>70.099999999999994</c:v>
                </c:pt>
                <c:pt idx="18">
                  <c:v>69.739999999999995</c:v>
                </c:pt>
                <c:pt idx="19">
                  <c:v>69.92</c:v>
                </c:pt>
                <c:pt idx="20">
                  <c:v>69.709999999999994</c:v>
                </c:pt>
                <c:pt idx="21">
                  <c:v>69.3</c:v>
                </c:pt>
                <c:pt idx="22">
                  <c:v>68.410000000000011</c:v>
                </c:pt>
                <c:pt idx="23">
                  <c:v>66.39</c:v>
                </c:pt>
                <c:pt idx="24">
                  <c:v>65.61</c:v>
                </c:pt>
                <c:pt idx="25">
                  <c:v>65.849999999999994</c:v>
                </c:pt>
                <c:pt idx="26">
                  <c:v>66.61999999999999</c:v>
                </c:pt>
                <c:pt idx="27">
                  <c:v>67.410000000000011</c:v>
                </c:pt>
                <c:pt idx="28">
                  <c:v>67.84</c:v>
                </c:pt>
                <c:pt idx="29">
                  <c:v>67.3</c:v>
                </c:pt>
                <c:pt idx="30">
                  <c:v>66.95</c:v>
                </c:pt>
                <c:pt idx="31">
                  <c:v>67.06</c:v>
                </c:pt>
                <c:pt idx="32">
                  <c:v>66.86999999999999</c:v>
                </c:pt>
                <c:pt idx="33">
                  <c:v>66.83</c:v>
                </c:pt>
                <c:pt idx="34">
                  <c:v>67.2</c:v>
                </c:pt>
                <c:pt idx="35">
                  <c:v>67.069999999999993</c:v>
                </c:pt>
                <c:pt idx="36">
                  <c:v>67.95</c:v>
                </c:pt>
                <c:pt idx="37">
                  <c:v>68.52</c:v>
                </c:pt>
                <c:pt idx="38">
                  <c:v>68.78</c:v>
                </c:pt>
                <c:pt idx="39">
                  <c:v>69.53</c:v>
                </c:pt>
              </c:numCache>
            </c:numRef>
          </c:val>
          <c:smooth val="0"/>
        </c:ser>
        <c:ser>
          <c:idx val="6"/>
          <c:order val="6"/>
          <c:tx>
            <c:strRef>
              <c:f>Sheet1!$H$1</c:f>
              <c:strCache>
                <c:ptCount val="1"/>
                <c:pt idx="0">
                  <c:v>Албания</c:v>
                </c:pt>
              </c:strCache>
            </c:strRef>
          </c:tx>
          <c:spPr>
            <a:ln w="25400">
              <a:solidFill>
                <a:srgbClr val="4A7EBB"/>
              </a:solidFill>
            </a:ln>
          </c:spPr>
          <c:marker>
            <c:symbol val="none"/>
          </c:marker>
          <c:cat>
            <c:numRef>
              <c:f>Sheet1!$A$2:$A$42</c:f>
              <c:numCache>
                <c:formatCode>General</c:formatCode>
                <c:ptCount val="41"/>
                <c:pt idx="0">
                  <c:v>1970</c:v>
                </c:pt>
                <c:pt idx="1">
                  <c:v>1971</c:v>
                </c:pt>
                <c:pt idx="2">
                  <c:v>1972</c:v>
                </c:pt>
                <c:pt idx="3">
                  <c:v>1973</c:v>
                </c:pt>
                <c:pt idx="4">
                  <c:v>1974</c:v>
                </c:pt>
                <c:pt idx="5">
                  <c:v>1975</c:v>
                </c:pt>
                <c:pt idx="6">
                  <c:v>1976</c:v>
                </c:pt>
                <c:pt idx="7">
                  <c:v>1977</c:v>
                </c:pt>
                <c:pt idx="8">
                  <c:v>1978</c:v>
                </c:pt>
                <c:pt idx="9">
                  <c:v>1979</c:v>
                </c:pt>
                <c:pt idx="10">
                  <c:v>1980</c:v>
                </c:pt>
                <c:pt idx="11">
                  <c:v>1981</c:v>
                </c:pt>
                <c:pt idx="12">
                  <c:v>1982</c:v>
                </c:pt>
                <c:pt idx="13">
                  <c:v>1983</c:v>
                </c:pt>
                <c:pt idx="14">
                  <c:v>1984</c:v>
                </c:pt>
                <c:pt idx="15">
                  <c:v>1985</c:v>
                </c:pt>
                <c:pt idx="16">
                  <c:v>1986</c:v>
                </c:pt>
                <c:pt idx="17">
                  <c:v>1987</c:v>
                </c:pt>
                <c:pt idx="18">
                  <c:v>1988</c:v>
                </c:pt>
                <c:pt idx="19">
                  <c:v>1989</c:v>
                </c:pt>
                <c:pt idx="20">
                  <c:v>1990</c:v>
                </c:pt>
                <c:pt idx="21">
                  <c:v>1991</c:v>
                </c:pt>
                <c:pt idx="22">
                  <c:v>1992</c:v>
                </c:pt>
                <c:pt idx="23">
                  <c:v>1993</c:v>
                </c:pt>
                <c:pt idx="24">
                  <c:v>1994</c:v>
                </c:pt>
                <c:pt idx="25">
                  <c:v>1995</c:v>
                </c:pt>
                <c:pt idx="26">
                  <c:v>1996</c:v>
                </c:pt>
                <c:pt idx="27">
                  <c:v>1997</c:v>
                </c:pt>
                <c:pt idx="28">
                  <c:v>1998</c:v>
                </c:pt>
                <c:pt idx="29">
                  <c:v>1999</c:v>
                </c:pt>
                <c:pt idx="30">
                  <c:v>2000</c:v>
                </c:pt>
                <c:pt idx="31">
                  <c:v>2001</c:v>
                </c:pt>
                <c:pt idx="32">
                  <c:v>2002</c:v>
                </c:pt>
                <c:pt idx="33">
                  <c:v>2003</c:v>
                </c:pt>
                <c:pt idx="34">
                  <c:v>2004</c:v>
                </c:pt>
                <c:pt idx="35">
                  <c:v>2005</c:v>
                </c:pt>
                <c:pt idx="36">
                  <c:v>2006</c:v>
                </c:pt>
                <c:pt idx="37">
                  <c:v>2007</c:v>
                </c:pt>
                <c:pt idx="38">
                  <c:v>2008</c:v>
                </c:pt>
                <c:pt idx="39">
                  <c:v>2009</c:v>
                </c:pt>
                <c:pt idx="40">
                  <c:v>2010</c:v>
                </c:pt>
              </c:numCache>
            </c:numRef>
          </c:cat>
          <c:val>
            <c:numRef>
              <c:f>Sheet1!$H$2:$H$42</c:f>
              <c:numCache>
                <c:formatCode>General</c:formatCode>
                <c:ptCount val="41"/>
                <c:pt idx="17">
                  <c:v>72.19</c:v>
                </c:pt>
                <c:pt idx="18">
                  <c:v>72.540000000000006</c:v>
                </c:pt>
                <c:pt idx="19">
                  <c:v>71.97</c:v>
                </c:pt>
                <c:pt idx="20">
                  <c:v>72.61</c:v>
                </c:pt>
                <c:pt idx="22">
                  <c:v>73.22</c:v>
                </c:pt>
                <c:pt idx="23">
                  <c:v>73.7</c:v>
                </c:pt>
                <c:pt idx="24">
                  <c:v>75.39</c:v>
                </c:pt>
                <c:pt idx="25">
                  <c:v>74.86</c:v>
                </c:pt>
                <c:pt idx="26">
                  <c:v>74.63</c:v>
                </c:pt>
                <c:pt idx="27">
                  <c:v>75.03</c:v>
                </c:pt>
                <c:pt idx="28">
                  <c:v>75.069999999999993</c:v>
                </c:pt>
                <c:pt idx="29">
                  <c:v>76.05</c:v>
                </c:pt>
                <c:pt idx="30">
                  <c:v>74.89</c:v>
                </c:pt>
                <c:pt idx="31">
                  <c:v>77.179999999999993</c:v>
                </c:pt>
                <c:pt idx="32">
                  <c:v>76.400000000000006</c:v>
                </c:pt>
                <c:pt idx="33">
                  <c:v>75.77</c:v>
                </c:pt>
                <c:pt idx="34">
                  <c:v>76.239999999999995</c:v>
                </c:pt>
              </c:numCache>
            </c:numRef>
          </c:val>
          <c:smooth val="0"/>
        </c:ser>
        <c:ser>
          <c:idx val="7"/>
          <c:order val="7"/>
          <c:tx>
            <c:strRef>
              <c:f>Sheet1!$I$1</c:f>
              <c:strCache>
                <c:ptCount val="1"/>
                <c:pt idx="0">
                  <c:v>Босния и Герцеговина</c:v>
                </c:pt>
              </c:strCache>
            </c:strRef>
          </c:tx>
          <c:marker>
            <c:symbol val="none"/>
          </c:marker>
          <c:cat>
            <c:numRef>
              <c:f>Sheet1!$A$2:$A$42</c:f>
              <c:numCache>
                <c:formatCode>General</c:formatCode>
                <c:ptCount val="41"/>
                <c:pt idx="0">
                  <c:v>1970</c:v>
                </c:pt>
                <c:pt idx="1">
                  <c:v>1971</c:v>
                </c:pt>
                <c:pt idx="2">
                  <c:v>1972</c:v>
                </c:pt>
                <c:pt idx="3">
                  <c:v>1973</c:v>
                </c:pt>
                <c:pt idx="4">
                  <c:v>1974</c:v>
                </c:pt>
                <c:pt idx="5">
                  <c:v>1975</c:v>
                </c:pt>
                <c:pt idx="6">
                  <c:v>1976</c:v>
                </c:pt>
                <c:pt idx="7">
                  <c:v>1977</c:v>
                </c:pt>
                <c:pt idx="8">
                  <c:v>1978</c:v>
                </c:pt>
                <c:pt idx="9">
                  <c:v>1979</c:v>
                </c:pt>
                <c:pt idx="10">
                  <c:v>1980</c:v>
                </c:pt>
                <c:pt idx="11">
                  <c:v>1981</c:v>
                </c:pt>
                <c:pt idx="12">
                  <c:v>1982</c:v>
                </c:pt>
                <c:pt idx="13">
                  <c:v>1983</c:v>
                </c:pt>
                <c:pt idx="14">
                  <c:v>1984</c:v>
                </c:pt>
                <c:pt idx="15">
                  <c:v>1985</c:v>
                </c:pt>
                <c:pt idx="16">
                  <c:v>1986</c:v>
                </c:pt>
                <c:pt idx="17">
                  <c:v>1987</c:v>
                </c:pt>
                <c:pt idx="18">
                  <c:v>1988</c:v>
                </c:pt>
                <c:pt idx="19">
                  <c:v>1989</c:v>
                </c:pt>
                <c:pt idx="20">
                  <c:v>1990</c:v>
                </c:pt>
                <c:pt idx="21">
                  <c:v>1991</c:v>
                </c:pt>
                <c:pt idx="22">
                  <c:v>1992</c:v>
                </c:pt>
                <c:pt idx="23">
                  <c:v>1993</c:v>
                </c:pt>
                <c:pt idx="24">
                  <c:v>1994</c:v>
                </c:pt>
                <c:pt idx="25">
                  <c:v>1995</c:v>
                </c:pt>
                <c:pt idx="26">
                  <c:v>1996</c:v>
                </c:pt>
                <c:pt idx="27">
                  <c:v>1997</c:v>
                </c:pt>
                <c:pt idx="28">
                  <c:v>1998</c:v>
                </c:pt>
                <c:pt idx="29">
                  <c:v>1999</c:v>
                </c:pt>
                <c:pt idx="30">
                  <c:v>2000</c:v>
                </c:pt>
                <c:pt idx="31">
                  <c:v>2001</c:v>
                </c:pt>
                <c:pt idx="32">
                  <c:v>2002</c:v>
                </c:pt>
                <c:pt idx="33">
                  <c:v>2003</c:v>
                </c:pt>
                <c:pt idx="34">
                  <c:v>2004</c:v>
                </c:pt>
                <c:pt idx="35">
                  <c:v>2005</c:v>
                </c:pt>
                <c:pt idx="36">
                  <c:v>2006</c:v>
                </c:pt>
                <c:pt idx="37">
                  <c:v>2007</c:v>
                </c:pt>
                <c:pt idx="38">
                  <c:v>2008</c:v>
                </c:pt>
                <c:pt idx="39">
                  <c:v>2009</c:v>
                </c:pt>
                <c:pt idx="40">
                  <c:v>2010</c:v>
                </c:pt>
              </c:numCache>
            </c:numRef>
          </c:cat>
          <c:val>
            <c:numRef>
              <c:f>Sheet1!$I$2:$I$42</c:f>
              <c:numCache>
                <c:formatCode>General</c:formatCode>
                <c:ptCount val="41"/>
                <c:pt idx="15">
                  <c:v>71.349999999999994</c:v>
                </c:pt>
                <c:pt idx="16">
                  <c:v>71.81</c:v>
                </c:pt>
                <c:pt idx="17">
                  <c:v>71.940000000000012</c:v>
                </c:pt>
                <c:pt idx="18">
                  <c:v>72.169999999999987</c:v>
                </c:pt>
                <c:pt idx="19">
                  <c:v>72.16</c:v>
                </c:pt>
                <c:pt idx="20">
                  <c:v>72.92</c:v>
                </c:pt>
                <c:pt idx="21">
                  <c:v>72.73</c:v>
                </c:pt>
              </c:numCache>
            </c:numRef>
          </c:val>
          <c:smooth val="0"/>
        </c:ser>
        <c:ser>
          <c:idx val="8"/>
          <c:order val="8"/>
          <c:tx>
            <c:strRef>
              <c:f>Sheet1!$J$1</c:f>
              <c:strCache>
                <c:ptCount val="1"/>
                <c:pt idx="0">
                  <c:v>Хорватия</c:v>
                </c:pt>
              </c:strCache>
            </c:strRef>
          </c:tx>
          <c:spPr>
            <a:ln w="25400"/>
          </c:spPr>
          <c:marker>
            <c:symbol val="none"/>
          </c:marker>
          <c:cat>
            <c:numRef>
              <c:f>Sheet1!$A$2:$A$42</c:f>
              <c:numCache>
                <c:formatCode>General</c:formatCode>
                <c:ptCount val="41"/>
                <c:pt idx="0">
                  <c:v>1970</c:v>
                </c:pt>
                <c:pt idx="1">
                  <c:v>1971</c:v>
                </c:pt>
                <c:pt idx="2">
                  <c:v>1972</c:v>
                </c:pt>
                <c:pt idx="3">
                  <c:v>1973</c:v>
                </c:pt>
                <c:pt idx="4">
                  <c:v>1974</c:v>
                </c:pt>
                <c:pt idx="5">
                  <c:v>1975</c:v>
                </c:pt>
                <c:pt idx="6">
                  <c:v>1976</c:v>
                </c:pt>
                <c:pt idx="7">
                  <c:v>1977</c:v>
                </c:pt>
                <c:pt idx="8">
                  <c:v>1978</c:v>
                </c:pt>
                <c:pt idx="9">
                  <c:v>1979</c:v>
                </c:pt>
                <c:pt idx="10">
                  <c:v>1980</c:v>
                </c:pt>
                <c:pt idx="11">
                  <c:v>1981</c:v>
                </c:pt>
                <c:pt idx="12">
                  <c:v>1982</c:v>
                </c:pt>
                <c:pt idx="13">
                  <c:v>1983</c:v>
                </c:pt>
                <c:pt idx="14">
                  <c:v>1984</c:v>
                </c:pt>
                <c:pt idx="15">
                  <c:v>1985</c:v>
                </c:pt>
                <c:pt idx="16">
                  <c:v>1986</c:v>
                </c:pt>
                <c:pt idx="17">
                  <c:v>1987</c:v>
                </c:pt>
                <c:pt idx="18">
                  <c:v>1988</c:v>
                </c:pt>
                <c:pt idx="19">
                  <c:v>1989</c:v>
                </c:pt>
                <c:pt idx="20">
                  <c:v>1990</c:v>
                </c:pt>
                <c:pt idx="21">
                  <c:v>1991</c:v>
                </c:pt>
                <c:pt idx="22">
                  <c:v>1992</c:v>
                </c:pt>
                <c:pt idx="23">
                  <c:v>1993</c:v>
                </c:pt>
                <c:pt idx="24">
                  <c:v>1994</c:v>
                </c:pt>
                <c:pt idx="25">
                  <c:v>1995</c:v>
                </c:pt>
                <c:pt idx="26">
                  <c:v>1996</c:v>
                </c:pt>
                <c:pt idx="27">
                  <c:v>1997</c:v>
                </c:pt>
                <c:pt idx="28">
                  <c:v>1998</c:v>
                </c:pt>
                <c:pt idx="29">
                  <c:v>1999</c:v>
                </c:pt>
                <c:pt idx="30">
                  <c:v>2000</c:v>
                </c:pt>
                <c:pt idx="31">
                  <c:v>2001</c:v>
                </c:pt>
                <c:pt idx="32">
                  <c:v>2002</c:v>
                </c:pt>
                <c:pt idx="33">
                  <c:v>2003</c:v>
                </c:pt>
                <c:pt idx="34">
                  <c:v>2004</c:v>
                </c:pt>
                <c:pt idx="35">
                  <c:v>2005</c:v>
                </c:pt>
                <c:pt idx="36">
                  <c:v>2006</c:v>
                </c:pt>
                <c:pt idx="37">
                  <c:v>2007</c:v>
                </c:pt>
                <c:pt idx="38">
                  <c:v>2008</c:v>
                </c:pt>
                <c:pt idx="39">
                  <c:v>2009</c:v>
                </c:pt>
                <c:pt idx="40">
                  <c:v>2010</c:v>
                </c:pt>
              </c:numCache>
            </c:numRef>
          </c:cat>
          <c:val>
            <c:numRef>
              <c:f>Sheet1!$J$2:$J$42</c:f>
              <c:numCache>
                <c:formatCode>General</c:formatCode>
                <c:ptCount val="41"/>
                <c:pt idx="15">
                  <c:v>71.459999999999994</c:v>
                </c:pt>
                <c:pt idx="16">
                  <c:v>71.78</c:v>
                </c:pt>
                <c:pt idx="17">
                  <c:v>71.61</c:v>
                </c:pt>
                <c:pt idx="18">
                  <c:v>71.89</c:v>
                </c:pt>
                <c:pt idx="19">
                  <c:v>72.290000000000006</c:v>
                </c:pt>
                <c:pt idx="20">
                  <c:v>72.569999999999993</c:v>
                </c:pt>
                <c:pt idx="21">
                  <c:v>70.989999999999995</c:v>
                </c:pt>
                <c:pt idx="22">
                  <c:v>71.760000000000005</c:v>
                </c:pt>
                <c:pt idx="23">
                  <c:v>72.64</c:v>
                </c:pt>
                <c:pt idx="24">
                  <c:v>73.16</c:v>
                </c:pt>
                <c:pt idx="25">
                  <c:v>73.290000000000006</c:v>
                </c:pt>
                <c:pt idx="26">
                  <c:v>72.69</c:v>
                </c:pt>
                <c:pt idx="27">
                  <c:v>72.61999999999999</c:v>
                </c:pt>
                <c:pt idx="28">
                  <c:v>72.489999999999995</c:v>
                </c:pt>
                <c:pt idx="29">
                  <c:v>72.83</c:v>
                </c:pt>
                <c:pt idx="30">
                  <c:v>73</c:v>
                </c:pt>
                <c:pt idx="31">
                  <c:v>74.649999999999991</c:v>
                </c:pt>
                <c:pt idx="32">
                  <c:v>74.849999999999994</c:v>
                </c:pt>
                <c:pt idx="33">
                  <c:v>74.73</c:v>
                </c:pt>
                <c:pt idx="34">
                  <c:v>75.66</c:v>
                </c:pt>
                <c:pt idx="35">
                  <c:v>75.440000000000012</c:v>
                </c:pt>
                <c:pt idx="36">
                  <c:v>76.010000000000005</c:v>
                </c:pt>
                <c:pt idx="37">
                  <c:v>75.89</c:v>
                </c:pt>
                <c:pt idx="38">
                  <c:v>76.14</c:v>
                </c:pt>
                <c:pt idx="39">
                  <c:v>76.430000000000007</c:v>
                </c:pt>
                <c:pt idx="40">
                  <c:v>76.86</c:v>
                </c:pt>
              </c:numCache>
            </c:numRef>
          </c:val>
          <c:smooth val="0"/>
        </c:ser>
        <c:ser>
          <c:idx val="9"/>
          <c:order val="9"/>
          <c:tx>
            <c:strRef>
              <c:f>Sheet1!$K$1</c:f>
              <c:strCache>
                <c:ptCount val="1"/>
                <c:pt idx="0">
                  <c:v>Черногория</c:v>
                </c:pt>
              </c:strCache>
            </c:strRef>
          </c:tx>
          <c:spPr>
            <a:ln w="25400">
              <a:prstDash val="sysDash"/>
            </a:ln>
          </c:spPr>
          <c:marker>
            <c:symbol val="none"/>
          </c:marker>
          <c:cat>
            <c:numRef>
              <c:f>Sheet1!$A$2:$A$42</c:f>
              <c:numCache>
                <c:formatCode>General</c:formatCode>
                <c:ptCount val="41"/>
                <c:pt idx="0">
                  <c:v>1970</c:v>
                </c:pt>
                <c:pt idx="1">
                  <c:v>1971</c:v>
                </c:pt>
                <c:pt idx="2">
                  <c:v>1972</c:v>
                </c:pt>
                <c:pt idx="3">
                  <c:v>1973</c:v>
                </c:pt>
                <c:pt idx="4">
                  <c:v>1974</c:v>
                </c:pt>
                <c:pt idx="5">
                  <c:v>1975</c:v>
                </c:pt>
                <c:pt idx="6">
                  <c:v>1976</c:v>
                </c:pt>
                <c:pt idx="7">
                  <c:v>1977</c:v>
                </c:pt>
                <c:pt idx="8">
                  <c:v>1978</c:v>
                </c:pt>
                <c:pt idx="9">
                  <c:v>1979</c:v>
                </c:pt>
                <c:pt idx="10">
                  <c:v>1980</c:v>
                </c:pt>
                <c:pt idx="11">
                  <c:v>1981</c:v>
                </c:pt>
                <c:pt idx="12">
                  <c:v>1982</c:v>
                </c:pt>
                <c:pt idx="13">
                  <c:v>1983</c:v>
                </c:pt>
                <c:pt idx="14">
                  <c:v>1984</c:v>
                </c:pt>
                <c:pt idx="15">
                  <c:v>1985</c:v>
                </c:pt>
                <c:pt idx="16">
                  <c:v>1986</c:v>
                </c:pt>
                <c:pt idx="17">
                  <c:v>1987</c:v>
                </c:pt>
                <c:pt idx="18">
                  <c:v>1988</c:v>
                </c:pt>
                <c:pt idx="19">
                  <c:v>1989</c:v>
                </c:pt>
                <c:pt idx="20">
                  <c:v>1990</c:v>
                </c:pt>
                <c:pt idx="21">
                  <c:v>1991</c:v>
                </c:pt>
                <c:pt idx="22">
                  <c:v>1992</c:v>
                </c:pt>
                <c:pt idx="23">
                  <c:v>1993</c:v>
                </c:pt>
                <c:pt idx="24">
                  <c:v>1994</c:v>
                </c:pt>
                <c:pt idx="25">
                  <c:v>1995</c:v>
                </c:pt>
                <c:pt idx="26">
                  <c:v>1996</c:v>
                </c:pt>
                <c:pt idx="27">
                  <c:v>1997</c:v>
                </c:pt>
                <c:pt idx="28">
                  <c:v>1998</c:v>
                </c:pt>
                <c:pt idx="29">
                  <c:v>1999</c:v>
                </c:pt>
                <c:pt idx="30">
                  <c:v>2000</c:v>
                </c:pt>
                <c:pt idx="31">
                  <c:v>2001</c:v>
                </c:pt>
                <c:pt idx="32">
                  <c:v>2002</c:v>
                </c:pt>
                <c:pt idx="33">
                  <c:v>2003</c:v>
                </c:pt>
                <c:pt idx="34">
                  <c:v>2004</c:v>
                </c:pt>
                <c:pt idx="35">
                  <c:v>2005</c:v>
                </c:pt>
                <c:pt idx="36">
                  <c:v>2006</c:v>
                </c:pt>
                <c:pt idx="37">
                  <c:v>2007</c:v>
                </c:pt>
                <c:pt idx="38">
                  <c:v>2008</c:v>
                </c:pt>
                <c:pt idx="39">
                  <c:v>2009</c:v>
                </c:pt>
                <c:pt idx="40">
                  <c:v>2010</c:v>
                </c:pt>
              </c:numCache>
            </c:numRef>
          </c:cat>
          <c:val>
            <c:numRef>
              <c:f>Sheet1!$K$2:$K$42</c:f>
              <c:numCache>
                <c:formatCode>General</c:formatCode>
                <c:ptCount val="41"/>
                <c:pt idx="15">
                  <c:v>75.27</c:v>
                </c:pt>
                <c:pt idx="16">
                  <c:v>75.61</c:v>
                </c:pt>
                <c:pt idx="17">
                  <c:v>76.040000000000006</c:v>
                </c:pt>
                <c:pt idx="18">
                  <c:v>77.739999999999995</c:v>
                </c:pt>
                <c:pt idx="19">
                  <c:v>77.510000000000005</c:v>
                </c:pt>
                <c:pt idx="20">
                  <c:v>77.55</c:v>
                </c:pt>
                <c:pt idx="21">
                  <c:v>75.739999999999995</c:v>
                </c:pt>
                <c:pt idx="22">
                  <c:v>75.02</c:v>
                </c:pt>
                <c:pt idx="23">
                  <c:v>75.33</c:v>
                </c:pt>
                <c:pt idx="24">
                  <c:v>75.040000000000006</c:v>
                </c:pt>
                <c:pt idx="25">
                  <c:v>74.930000000000007</c:v>
                </c:pt>
                <c:pt idx="26">
                  <c:v>75.849999999999994</c:v>
                </c:pt>
                <c:pt idx="27">
                  <c:v>74.63</c:v>
                </c:pt>
                <c:pt idx="30">
                  <c:v>74.14</c:v>
                </c:pt>
                <c:pt idx="31">
                  <c:v>73.84</c:v>
                </c:pt>
                <c:pt idx="32">
                  <c:v>74.09</c:v>
                </c:pt>
                <c:pt idx="33">
                  <c:v>73.790000000000006</c:v>
                </c:pt>
                <c:pt idx="34">
                  <c:v>74.23</c:v>
                </c:pt>
                <c:pt idx="35">
                  <c:v>74.149999999999991</c:v>
                </c:pt>
                <c:pt idx="36">
                  <c:v>74.11999999999999</c:v>
                </c:pt>
                <c:pt idx="37">
                  <c:v>74.679999999999993</c:v>
                </c:pt>
                <c:pt idx="38">
                  <c:v>75.5</c:v>
                </c:pt>
                <c:pt idx="39">
                  <c:v>75.63</c:v>
                </c:pt>
              </c:numCache>
            </c:numRef>
          </c:val>
          <c:smooth val="0"/>
        </c:ser>
        <c:ser>
          <c:idx val="10"/>
          <c:order val="10"/>
          <c:tx>
            <c:strRef>
              <c:f>Sheet1!$L$1</c:f>
              <c:strCache>
                <c:ptCount val="1"/>
                <c:pt idx="0">
                  <c:v>Сербия</c:v>
                </c:pt>
              </c:strCache>
            </c:strRef>
          </c:tx>
          <c:spPr>
            <a:ln w="25400"/>
          </c:spPr>
          <c:marker>
            <c:symbol val="none"/>
          </c:marker>
          <c:cat>
            <c:numRef>
              <c:f>Sheet1!$A$2:$A$42</c:f>
              <c:numCache>
                <c:formatCode>General</c:formatCode>
                <c:ptCount val="41"/>
                <c:pt idx="0">
                  <c:v>1970</c:v>
                </c:pt>
                <c:pt idx="1">
                  <c:v>1971</c:v>
                </c:pt>
                <c:pt idx="2">
                  <c:v>1972</c:v>
                </c:pt>
                <c:pt idx="3">
                  <c:v>1973</c:v>
                </c:pt>
                <c:pt idx="4">
                  <c:v>1974</c:v>
                </c:pt>
                <c:pt idx="5">
                  <c:v>1975</c:v>
                </c:pt>
                <c:pt idx="6">
                  <c:v>1976</c:v>
                </c:pt>
                <c:pt idx="7">
                  <c:v>1977</c:v>
                </c:pt>
                <c:pt idx="8">
                  <c:v>1978</c:v>
                </c:pt>
                <c:pt idx="9">
                  <c:v>1979</c:v>
                </c:pt>
                <c:pt idx="10">
                  <c:v>1980</c:v>
                </c:pt>
                <c:pt idx="11">
                  <c:v>1981</c:v>
                </c:pt>
                <c:pt idx="12">
                  <c:v>1982</c:v>
                </c:pt>
                <c:pt idx="13">
                  <c:v>1983</c:v>
                </c:pt>
                <c:pt idx="14">
                  <c:v>1984</c:v>
                </c:pt>
                <c:pt idx="15">
                  <c:v>1985</c:v>
                </c:pt>
                <c:pt idx="16">
                  <c:v>1986</c:v>
                </c:pt>
                <c:pt idx="17">
                  <c:v>1987</c:v>
                </c:pt>
                <c:pt idx="18">
                  <c:v>1988</c:v>
                </c:pt>
                <c:pt idx="19">
                  <c:v>1989</c:v>
                </c:pt>
                <c:pt idx="20">
                  <c:v>1990</c:v>
                </c:pt>
                <c:pt idx="21">
                  <c:v>1991</c:v>
                </c:pt>
                <c:pt idx="22">
                  <c:v>1992</c:v>
                </c:pt>
                <c:pt idx="23">
                  <c:v>1993</c:v>
                </c:pt>
                <c:pt idx="24">
                  <c:v>1994</c:v>
                </c:pt>
                <c:pt idx="25">
                  <c:v>1995</c:v>
                </c:pt>
                <c:pt idx="26">
                  <c:v>1996</c:v>
                </c:pt>
                <c:pt idx="27">
                  <c:v>1997</c:v>
                </c:pt>
                <c:pt idx="28">
                  <c:v>1998</c:v>
                </c:pt>
                <c:pt idx="29">
                  <c:v>1999</c:v>
                </c:pt>
                <c:pt idx="30">
                  <c:v>2000</c:v>
                </c:pt>
                <c:pt idx="31">
                  <c:v>2001</c:v>
                </c:pt>
                <c:pt idx="32">
                  <c:v>2002</c:v>
                </c:pt>
                <c:pt idx="33">
                  <c:v>2003</c:v>
                </c:pt>
                <c:pt idx="34">
                  <c:v>2004</c:v>
                </c:pt>
                <c:pt idx="35">
                  <c:v>2005</c:v>
                </c:pt>
                <c:pt idx="36">
                  <c:v>2006</c:v>
                </c:pt>
                <c:pt idx="37">
                  <c:v>2007</c:v>
                </c:pt>
                <c:pt idx="38">
                  <c:v>2008</c:v>
                </c:pt>
                <c:pt idx="39">
                  <c:v>2009</c:v>
                </c:pt>
                <c:pt idx="40">
                  <c:v>2010</c:v>
                </c:pt>
              </c:numCache>
            </c:numRef>
          </c:cat>
          <c:val>
            <c:numRef>
              <c:f>Sheet1!$L$2:$L$42</c:f>
              <c:numCache>
                <c:formatCode>General</c:formatCode>
                <c:ptCount val="41"/>
                <c:pt idx="28">
                  <c:v>71.760000000000005</c:v>
                </c:pt>
                <c:pt idx="29">
                  <c:v>71.77</c:v>
                </c:pt>
                <c:pt idx="30">
                  <c:v>71.7</c:v>
                </c:pt>
                <c:pt idx="31">
                  <c:v>72.410000000000011</c:v>
                </c:pt>
                <c:pt idx="32">
                  <c:v>72.39</c:v>
                </c:pt>
                <c:pt idx="33">
                  <c:v>72.540000000000006</c:v>
                </c:pt>
                <c:pt idx="34">
                  <c:v>72.77</c:v>
                </c:pt>
                <c:pt idx="35">
                  <c:v>72.86</c:v>
                </c:pt>
                <c:pt idx="36">
                  <c:v>73.48</c:v>
                </c:pt>
                <c:pt idx="37">
                  <c:v>73.69</c:v>
                </c:pt>
                <c:pt idx="38">
                  <c:v>73.98</c:v>
                </c:pt>
                <c:pt idx="39">
                  <c:v>74.069999999999993</c:v>
                </c:pt>
              </c:numCache>
            </c:numRef>
          </c:val>
          <c:smooth val="0"/>
        </c:ser>
        <c:ser>
          <c:idx val="11"/>
          <c:order val="11"/>
          <c:tx>
            <c:strRef>
              <c:f>Sheet1!$M$1</c:f>
              <c:strCache>
                <c:ptCount val="1"/>
                <c:pt idx="0">
                  <c:v>БЮР Македония</c:v>
                </c:pt>
              </c:strCache>
            </c:strRef>
          </c:tx>
          <c:spPr>
            <a:ln w="25400"/>
          </c:spPr>
          <c:marker>
            <c:symbol val="none"/>
          </c:marker>
          <c:cat>
            <c:numRef>
              <c:f>Sheet1!$A$2:$A$42</c:f>
              <c:numCache>
                <c:formatCode>General</c:formatCode>
                <c:ptCount val="41"/>
                <c:pt idx="0">
                  <c:v>1970</c:v>
                </c:pt>
                <c:pt idx="1">
                  <c:v>1971</c:v>
                </c:pt>
                <c:pt idx="2">
                  <c:v>1972</c:v>
                </c:pt>
                <c:pt idx="3">
                  <c:v>1973</c:v>
                </c:pt>
                <c:pt idx="4">
                  <c:v>1974</c:v>
                </c:pt>
                <c:pt idx="5">
                  <c:v>1975</c:v>
                </c:pt>
                <c:pt idx="6">
                  <c:v>1976</c:v>
                </c:pt>
                <c:pt idx="7">
                  <c:v>1977</c:v>
                </c:pt>
                <c:pt idx="8">
                  <c:v>1978</c:v>
                </c:pt>
                <c:pt idx="9">
                  <c:v>1979</c:v>
                </c:pt>
                <c:pt idx="10">
                  <c:v>1980</c:v>
                </c:pt>
                <c:pt idx="11">
                  <c:v>1981</c:v>
                </c:pt>
                <c:pt idx="12">
                  <c:v>1982</c:v>
                </c:pt>
                <c:pt idx="13">
                  <c:v>1983</c:v>
                </c:pt>
                <c:pt idx="14">
                  <c:v>1984</c:v>
                </c:pt>
                <c:pt idx="15">
                  <c:v>1985</c:v>
                </c:pt>
                <c:pt idx="16">
                  <c:v>1986</c:v>
                </c:pt>
                <c:pt idx="17">
                  <c:v>1987</c:v>
                </c:pt>
                <c:pt idx="18">
                  <c:v>1988</c:v>
                </c:pt>
                <c:pt idx="19">
                  <c:v>1989</c:v>
                </c:pt>
                <c:pt idx="20">
                  <c:v>1990</c:v>
                </c:pt>
                <c:pt idx="21">
                  <c:v>1991</c:v>
                </c:pt>
                <c:pt idx="22">
                  <c:v>1992</c:v>
                </c:pt>
                <c:pt idx="23">
                  <c:v>1993</c:v>
                </c:pt>
                <c:pt idx="24">
                  <c:v>1994</c:v>
                </c:pt>
                <c:pt idx="25">
                  <c:v>1995</c:v>
                </c:pt>
                <c:pt idx="26">
                  <c:v>1996</c:v>
                </c:pt>
                <c:pt idx="27">
                  <c:v>1997</c:v>
                </c:pt>
                <c:pt idx="28">
                  <c:v>1998</c:v>
                </c:pt>
                <c:pt idx="29">
                  <c:v>1999</c:v>
                </c:pt>
                <c:pt idx="30">
                  <c:v>2000</c:v>
                </c:pt>
                <c:pt idx="31">
                  <c:v>2001</c:v>
                </c:pt>
                <c:pt idx="32">
                  <c:v>2002</c:v>
                </c:pt>
                <c:pt idx="33">
                  <c:v>2003</c:v>
                </c:pt>
                <c:pt idx="34">
                  <c:v>2004</c:v>
                </c:pt>
                <c:pt idx="35">
                  <c:v>2005</c:v>
                </c:pt>
                <c:pt idx="36">
                  <c:v>2006</c:v>
                </c:pt>
                <c:pt idx="37">
                  <c:v>2007</c:v>
                </c:pt>
                <c:pt idx="38">
                  <c:v>2008</c:v>
                </c:pt>
                <c:pt idx="39">
                  <c:v>2009</c:v>
                </c:pt>
                <c:pt idx="40">
                  <c:v>2010</c:v>
                </c:pt>
              </c:numCache>
            </c:numRef>
          </c:cat>
          <c:val>
            <c:numRef>
              <c:f>Sheet1!$M$2:$M$42</c:f>
              <c:numCache>
                <c:formatCode>General</c:formatCode>
                <c:ptCount val="41"/>
                <c:pt idx="21">
                  <c:v>72.13</c:v>
                </c:pt>
                <c:pt idx="22">
                  <c:v>71.260000000000005</c:v>
                </c:pt>
                <c:pt idx="23">
                  <c:v>72.03</c:v>
                </c:pt>
                <c:pt idx="24">
                  <c:v>72.25</c:v>
                </c:pt>
                <c:pt idx="25">
                  <c:v>72.209999999999994</c:v>
                </c:pt>
                <c:pt idx="26">
                  <c:v>72.88</c:v>
                </c:pt>
                <c:pt idx="27">
                  <c:v>72.75</c:v>
                </c:pt>
                <c:pt idx="28">
                  <c:v>72.709999999999994</c:v>
                </c:pt>
                <c:pt idx="29">
                  <c:v>73.13</c:v>
                </c:pt>
                <c:pt idx="30">
                  <c:v>73.42</c:v>
                </c:pt>
                <c:pt idx="31">
                  <c:v>73.819999999999993</c:v>
                </c:pt>
                <c:pt idx="32">
                  <c:v>73.28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03789312"/>
        <c:axId val="103790848"/>
      </c:lineChart>
      <c:catAx>
        <c:axId val="103789312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 rot="-5400000" vert="horz"/>
          <a:lstStyle/>
          <a:p>
            <a:pPr>
              <a:defRPr sz="1800" b="0" i="0" baseline="0">
                <a:solidFill>
                  <a:schemeClr val="bg1"/>
                </a:solidFill>
              </a:defRPr>
            </a:pPr>
            <a:endParaRPr lang="ru-RU"/>
          </a:p>
        </c:txPr>
        <c:crossAx val="103790848"/>
        <c:crosses val="autoZero"/>
        <c:auto val="1"/>
        <c:lblAlgn val="ctr"/>
        <c:lblOffset val="100"/>
        <c:noMultiLvlLbl val="0"/>
      </c:catAx>
      <c:valAx>
        <c:axId val="103790848"/>
        <c:scaling>
          <c:orientation val="minMax"/>
          <c:max val="85"/>
          <c:min val="55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800" b="0" i="0" baseline="0">
                <a:solidFill>
                  <a:schemeClr val="bg1"/>
                </a:solidFill>
              </a:defRPr>
            </a:pPr>
            <a:endParaRPr lang="ru-RU"/>
          </a:p>
        </c:txPr>
        <c:crossAx val="103789312"/>
        <c:crosses val="autoZero"/>
        <c:crossBetween val="between"/>
      </c:valAx>
      <c:spPr>
        <a:solidFill>
          <a:schemeClr val="tx1"/>
        </a:solidFill>
      </c:spPr>
    </c:plotArea>
    <c:legend>
      <c:legendPos val="l"/>
      <c:legendEntry>
        <c:idx val="0"/>
        <c:delete val="1"/>
      </c:legendEntry>
      <c:legendEntry>
        <c:idx val="1"/>
        <c:delete val="1"/>
      </c:legendEntry>
      <c:legendEntry>
        <c:idx val="2"/>
        <c:delete val="1"/>
      </c:legendEntry>
      <c:layout>
        <c:manualLayout>
          <c:xMode val="edge"/>
          <c:yMode val="edge"/>
          <c:x val="0"/>
          <c:y val="2.6605759853209603E-2"/>
          <c:w val="0.37323220984640998"/>
          <c:h val="0.93691555886322708"/>
        </c:manualLayout>
      </c:layout>
      <c:overlay val="0"/>
      <c:txPr>
        <a:bodyPr/>
        <a:lstStyle/>
        <a:p>
          <a:pPr>
            <a:defRPr sz="1400" b="1">
              <a:solidFill>
                <a:schemeClr val="bg1"/>
              </a:solidFill>
            </a:defRPr>
          </a:pPr>
          <a:endParaRPr lang="ru-RU"/>
        </a:p>
      </c:txPr>
    </c:legend>
    <c:plotVisOnly val="1"/>
    <c:dispBlanksAs val="gap"/>
    <c:showDLblsOverMax val="0"/>
  </c:chart>
  <c:spPr>
    <a:solidFill>
      <a:schemeClr val="tx1"/>
    </a:solidFill>
  </c:spPr>
  <c:txPr>
    <a:bodyPr/>
    <a:lstStyle/>
    <a:p>
      <a:pPr>
        <a:defRPr b="1" i="0" baseline="0"/>
      </a:pPr>
      <a:endParaRPr lang="ru-RU"/>
    </a:p>
  </c:txPr>
  <c:externalData r:id="rId1">
    <c:autoUpdate val="0"/>
  </c:externalData>
  <c:userShapes r:id="rId2"/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Belarus</c:v>
                </c:pt>
              </c:strCache>
            </c:strRef>
          </c:tx>
          <c:marker>
            <c:symbol val="none"/>
          </c:marker>
          <c:cat>
            <c:numRef>
              <c:f>Sheet1!$A$2:$A$43</c:f>
              <c:numCache>
                <c:formatCode>General</c:formatCode>
                <c:ptCount val="42"/>
                <c:pt idx="0">
                  <c:v>1970</c:v>
                </c:pt>
                <c:pt idx="1">
                  <c:v>1971</c:v>
                </c:pt>
                <c:pt idx="2">
                  <c:v>1972</c:v>
                </c:pt>
                <c:pt idx="3">
                  <c:v>1973</c:v>
                </c:pt>
                <c:pt idx="4">
                  <c:v>1974</c:v>
                </c:pt>
                <c:pt idx="5">
                  <c:v>1975</c:v>
                </c:pt>
                <c:pt idx="6">
                  <c:v>1976</c:v>
                </c:pt>
                <c:pt idx="7">
                  <c:v>1977</c:v>
                </c:pt>
                <c:pt idx="8">
                  <c:v>1978</c:v>
                </c:pt>
                <c:pt idx="9">
                  <c:v>1979</c:v>
                </c:pt>
                <c:pt idx="10">
                  <c:v>1980</c:v>
                </c:pt>
                <c:pt idx="11">
                  <c:v>1981</c:v>
                </c:pt>
                <c:pt idx="12">
                  <c:v>1982</c:v>
                </c:pt>
                <c:pt idx="13">
                  <c:v>1983</c:v>
                </c:pt>
                <c:pt idx="14">
                  <c:v>1984</c:v>
                </c:pt>
                <c:pt idx="15">
                  <c:v>1985</c:v>
                </c:pt>
                <c:pt idx="16">
                  <c:v>1986</c:v>
                </c:pt>
                <c:pt idx="17">
                  <c:v>1987</c:v>
                </c:pt>
                <c:pt idx="18">
                  <c:v>1988</c:v>
                </c:pt>
                <c:pt idx="19">
                  <c:v>1989</c:v>
                </c:pt>
                <c:pt idx="20">
                  <c:v>1990</c:v>
                </c:pt>
                <c:pt idx="21">
                  <c:v>1991</c:v>
                </c:pt>
                <c:pt idx="22">
                  <c:v>1992</c:v>
                </c:pt>
                <c:pt idx="23">
                  <c:v>1993</c:v>
                </c:pt>
                <c:pt idx="24">
                  <c:v>1994</c:v>
                </c:pt>
                <c:pt idx="25">
                  <c:v>1995</c:v>
                </c:pt>
                <c:pt idx="26">
                  <c:v>1996</c:v>
                </c:pt>
                <c:pt idx="27">
                  <c:v>1997</c:v>
                </c:pt>
                <c:pt idx="28">
                  <c:v>1998</c:v>
                </c:pt>
                <c:pt idx="29">
                  <c:v>1999</c:v>
                </c:pt>
                <c:pt idx="30">
                  <c:v>2000</c:v>
                </c:pt>
                <c:pt idx="31">
                  <c:v>2001</c:v>
                </c:pt>
                <c:pt idx="32">
                  <c:v>2002</c:v>
                </c:pt>
                <c:pt idx="33">
                  <c:v>2003</c:v>
                </c:pt>
                <c:pt idx="34">
                  <c:v>2004</c:v>
                </c:pt>
                <c:pt idx="35">
                  <c:v>2005</c:v>
                </c:pt>
                <c:pt idx="36">
                  <c:v>2006</c:v>
                </c:pt>
                <c:pt idx="37">
                  <c:v>2007</c:v>
                </c:pt>
                <c:pt idx="38">
                  <c:v>2008</c:v>
                </c:pt>
                <c:pt idx="39">
                  <c:v>2009</c:v>
                </c:pt>
                <c:pt idx="40">
                  <c:v>2010</c:v>
                </c:pt>
              </c:numCache>
            </c:numRef>
          </c:cat>
          <c:val>
            <c:numRef>
              <c:f>Sheet1!$B$2:$B$43</c:f>
              <c:numCache>
                <c:formatCode>General</c:formatCode>
                <c:ptCount val="42"/>
                <c:pt idx="11">
                  <c:v>71.38</c:v>
                </c:pt>
                <c:pt idx="12">
                  <c:v>71.510000000000005</c:v>
                </c:pt>
                <c:pt idx="15">
                  <c:v>70.97</c:v>
                </c:pt>
                <c:pt idx="16">
                  <c:v>72.11999999999999</c:v>
                </c:pt>
                <c:pt idx="17">
                  <c:v>72.22</c:v>
                </c:pt>
                <c:pt idx="18">
                  <c:v>72.010000000000005</c:v>
                </c:pt>
                <c:pt idx="19">
                  <c:v>71.83</c:v>
                </c:pt>
                <c:pt idx="20">
                  <c:v>71.25</c:v>
                </c:pt>
                <c:pt idx="21">
                  <c:v>70.679999999999993</c:v>
                </c:pt>
                <c:pt idx="22">
                  <c:v>70.36</c:v>
                </c:pt>
                <c:pt idx="23">
                  <c:v>69.22</c:v>
                </c:pt>
                <c:pt idx="24">
                  <c:v>69</c:v>
                </c:pt>
                <c:pt idx="25">
                  <c:v>68.58</c:v>
                </c:pt>
                <c:pt idx="26">
                  <c:v>68.61</c:v>
                </c:pt>
                <c:pt idx="27">
                  <c:v>68.569999999999993</c:v>
                </c:pt>
                <c:pt idx="28">
                  <c:v>68.540000000000006</c:v>
                </c:pt>
                <c:pt idx="29">
                  <c:v>67.98</c:v>
                </c:pt>
                <c:pt idx="30">
                  <c:v>68.98</c:v>
                </c:pt>
                <c:pt idx="31">
                  <c:v>68.52</c:v>
                </c:pt>
                <c:pt idx="32">
                  <c:v>68.02</c:v>
                </c:pt>
                <c:pt idx="33">
                  <c:v>68.53</c:v>
                </c:pt>
                <c:pt idx="34">
                  <c:v>68.97</c:v>
                </c:pt>
                <c:pt idx="35">
                  <c:v>68.84</c:v>
                </c:pt>
                <c:pt idx="37">
                  <c:v>70.36999999999999</c:v>
                </c:pt>
                <c:pt idx="38">
                  <c:v>70.569999999999993</c:v>
                </c:pt>
                <c:pt idx="39">
                  <c:v>70.61999999999999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Kazakhstan</c:v>
                </c:pt>
              </c:strCache>
            </c:strRef>
          </c:tx>
          <c:marker>
            <c:symbol val="none"/>
          </c:marker>
          <c:cat>
            <c:numRef>
              <c:f>Sheet1!$A$2:$A$43</c:f>
              <c:numCache>
                <c:formatCode>General</c:formatCode>
                <c:ptCount val="42"/>
                <c:pt idx="0">
                  <c:v>1970</c:v>
                </c:pt>
                <c:pt idx="1">
                  <c:v>1971</c:v>
                </c:pt>
                <c:pt idx="2">
                  <c:v>1972</c:v>
                </c:pt>
                <c:pt idx="3">
                  <c:v>1973</c:v>
                </c:pt>
                <c:pt idx="4">
                  <c:v>1974</c:v>
                </c:pt>
                <c:pt idx="5">
                  <c:v>1975</c:v>
                </c:pt>
                <c:pt idx="6">
                  <c:v>1976</c:v>
                </c:pt>
                <c:pt idx="7">
                  <c:v>1977</c:v>
                </c:pt>
                <c:pt idx="8">
                  <c:v>1978</c:v>
                </c:pt>
                <c:pt idx="9">
                  <c:v>1979</c:v>
                </c:pt>
                <c:pt idx="10">
                  <c:v>1980</c:v>
                </c:pt>
                <c:pt idx="11">
                  <c:v>1981</c:v>
                </c:pt>
                <c:pt idx="12">
                  <c:v>1982</c:v>
                </c:pt>
                <c:pt idx="13">
                  <c:v>1983</c:v>
                </c:pt>
                <c:pt idx="14">
                  <c:v>1984</c:v>
                </c:pt>
                <c:pt idx="15">
                  <c:v>1985</c:v>
                </c:pt>
                <c:pt idx="16">
                  <c:v>1986</c:v>
                </c:pt>
                <c:pt idx="17">
                  <c:v>1987</c:v>
                </c:pt>
                <c:pt idx="18">
                  <c:v>1988</c:v>
                </c:pt>
                <c:pt idx="19">
                  <c:v>1989</c:v>
                </c:pt>
                <c:pt idx="20">
                  <c:v>1990</c:v>
                </c:pt>
                <c:pt idx="21">
                  <c:v>1991</c:v>
                </c:pt>
                <c:pt idx="22">
                  <c:v>1992</c:v>
                </c:pt>
                <c:pt idx="23">
                  <c:v>1993</c:v>
                </c:pt>
                <c:pt idx="24">
                  <c:v>1994</c:v>
                </c:pt>
                <c:pt idx="25">
                  <c:v>1995</c:v>
                </c:pt>
                <c:pt idx="26">
                  <c:v>1996</c:v>
                </c:pt>
                <c:pt idx="27">
                  <c:v>1997</c:v>
                </c:pt>
                <c:pt idx="28">
                  <c:v>1998</c:v>
                </c:pt>
                <c:pt idx="29">
                  <c:v>1999</c:v>
                </c:pt>
                <c:pt idx="30">
                  <c:v>2000</c:v>
                </c:pt>
                <c:pt idx="31">
                  <c:v>2001</c:v>
                </c:pt>
                <c:pt idx="32">
                  <c:v>2002</c:v>
                </c:pt>
                <c:pt idx="33">
                  <c:v>2003</c:v>
                </c:pt>
                <c:pt idx="34">
                  <c:v>2004</c:v>
                </c:pt>
                <c:pt idx="35">
                  <c:v>2005</c:v>
                </c:pt>
                <c:pt idx="36">
                  <c:v>2006</c:v>
                </c:pt>
                <c:pt idx="37">
                  <c:v>2007</c:v>
                </c:pt>
                <c:pt idx="38">
                  <c:v>2008</c:v>
                </c:pt>
                <c:pt idx="39">
                  <c:v>2009</c:v>
                </c:pt>
                <c:pt idx="40">
                  <c:v>2010</c:v>
                </c:pt>
              </c:numCache>
            </c:numRef>
          </c:cat>
          <c:val>
            <c:numRef>
              <c:f>Sheet1!$C$2:$C$43</c:f>
              <c:numCache>
                <c:formatCode>General</c:formatCode>
                <c:ptCount val="42"/>
                <c:pt idx="11">
                  <c:v>66.95</c:v>
                </c:pt>
                <c:pt idx="12">
                  <c:v>67.34</c:v>
                </c:pt>
                <c:pt idx="15">
                  <c:v>67.540000000000006</c:v>
                </c:pt>
                <c:pt idx="16">
                  <c:v>68.940000000000012</c:v>
                </c:pt>
                <c:pt idx="17">
                  <c:v>68.819999999999993</c:v>
                </c:pt>
                <c:pt idx="18">
                  <c:v>68.55</c:v>
                </c:pt>
                <c:pt idx="19">
                  <c:v>68.78</c:v>
                </c:pt>
                <c:pt idx="20">
                  <c:v>68.81</c:v>
                </c:pt>
                <c:pt idx="21">
                  <c:v>68.36999999999999</c:v>
                </c:pt>
                <c:pt idx="22">
                  <c:v>68.239999999999995</c:v>
                </c:pt>
                <c:pt idx="23">
                  <c:v>66.39</c:v>
                </c:pt>
                <c:pt idx="24">
                  <c:v>65.910000000000011</c:v>
                </c:pt>
                <c:pt idx="25">
                  <c:v>64.649999999999991</c:v>
                </c:pt>
                <c:pt idx="26">
                  <c:v>64.400000000000006</c:v>
                </c:pt>
                <c:pt idx="27">
                  <c:v>64.81</c:v>
                </c:pt>
                <c:pt idx="28">
                  <c:v>65</c:v>
                </c:pt>
                <c:pt idx="29">
                  <c:v>65.989999999999995</c:v>
                </c:pt>
                <c:pt idx="30">
                  <c:v>65.75</c:v>
                </c:pt>
                <c:pt idx="31">
                  <c:v>65.89</c:v>
                </c:pt>
                <c:pt idx="32">
                  <c:v>66.149999999999991</c:v>
                </c:pt>
                <c:pt idx="33">
                  <c:v>65.89</c:v>
                </c:pt>
                <c:pt idx="34">
                  <c:v>66.209999999999994</c:v>
                </c:pt>
                <c:pt idx="35">
                  <c:v>65.89</c:v>
                </c:pt>
                <c:pt idx="36">
                  <c:v>66.179999999999993</c:v>
                </c:pt>
                <c:pt idx="37">
                  <c:v>66.38</c:v>
                </c:pt>
                <c:pt idx="38">
                  <c:v>67.179999999999993</c:v>
                </c:pt>
                <c:pt idx="39">
                  <c:v>68.669999999999987</c:v>
                </c:pt>
                <c:pt idx="40">
                  <c:v>68.59</c:v>
                </c:pt>
              </c:numCache>
            </c:numRef>
          </c:val>
          <c:smooth val="0"/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Russian Fed. </c:v>
                </c:pt>
              </c:strCache>
            </c:strRef>
          </c:tx>
          <c:marker>
            <c:symbol val="none"/>
          </c:marker>
          <c:cat>
            <c:numRef>
              <c:f>Sheet1!$A$2:$A$43</c:f>
              <c:numCache>
                <c:formatCode>General</c:formatCode>
                <c:ptCount val="42"/>
                <c:pt idx="0">
                  <c:v>1970</c:v>
                </c:pt>
                <c:pt idx="1">
                  <c:v>1971</c:v>
                </c:pt>
                <c:pt idx="2">
                  <c:v>1972</c:v>
                </c:pt>
                <c:pt idx="3">
                  <c:v>1973</c:v>
                </c:pt>
                <c:pt idx="4">
                  <c:v>1974</c:v>
                </c:pt>
                <c:pt idx="5">
                  <c:v>1975</c:v>
                </c:pt>
                <c:pt idx="6">
                  <c:v>1976</c:v>
                </c:pt>
                <c:pt idx="7">
                  <c:v>1977</c:v>
                </c:pt>
                <c:pt idx="8">
                  <c:v>1978</c:v>
                </c:pt>
                <c:pt idx="9">
                  <c:v>1979</c:v>
                </c:pt>
                <c:pt idx="10">
                  <c:v>1980</c:v>
                </c:pt>
                <c:pt idx="11">
                  <c:v>1981</c:v>
                </c:pt>
                <c:pt idx="12">
                  <c:v>1982</c:v>
                </c:pt>
                <c:pt idx="13">
                  <c:v>1983</c:v>
                </c:pt>
                <c:pt idx="14">
                  <c:v>1984</c:v>
                </c:pt>
                <c:pt idx="15">
                  <c:v>1985</c:v>
                </c:pt>
                <c:pt idx="16">
                  <c:v>1986</c:v>
                </c:pt>
                <c:pt idx="17">
                  <c:v>1987</c:v>
                </c:pt>
                <c:pt idx="18">
                  <c:v>1988</c:v>
                </c:pt>
                <c:pt idx="19">
                  <c:v>1989</c:v>
                </c:pt>
                <c:pt idx="20">
                  <c:v>1990</c:v>
                </c:pt>
                <c:pt idx="21">
                  <c:v>1991</c:v>
                </c:pt>
                <c:pt idx="22">
                  <c:v>1992</c:v>
                </c:pt>
                <c:pt idx="23">
                  <c:v>1993</c:v>
                </c:pt>
                <c:pt idx="24">
                  <c:v>1994</c:v>
                </c:pt>
                <c:pt idx="25">
                  <c:v>1995</c:v>
                </c:pt>
                <c:pt idx="26">
                  <c:v>1996</c:v>
                </c:pt>
                <c:pt idx="27">
                  <c:v>1997</c:v>
                </c:pt>
                <c:pt idx="28">
                  <c:v>1998</c:v>
                </c:pt>
                <c:pt idx="29">
                  <c:v>1999</c:v>
                </c:pt>
                <c:pt idx="30">
                  <c:v>2000</c:v>
                </c:pt>
                <c:pt idx="31">
                  <c:v>2001</c:v>
                </c:pt>
                <c:pt idx="32">
                  <c:v>2002</c:v>
                </c:pt>
                <c:pt idx="33">
                  <c:v>2003</c:v>
                </c:pt>
                <c:pt idx="34">
                  <c:v>2004</c:v>
                </c:pt>
                <c:pt idx="35">
                  <c:v>2005</c:v>
                </c:pt>
                <c:pt idx="36">
                  <c:v>2006</c:v>
                </c:pt>
                <c:pt idx="37">
                  <c:v>2007</c:v>
                </c:pt>
                <c:pt idx="38">
                  <c:v>2008</c:v>
                </c:pt>
                <c:pt idx="39">
                  <c:v>2009</c:v>
                </c:pt>
                <c:pt idx="40">
                  <c:v>2010</c:v>
                </c:pt>
              </c:numCache>
            </c:numRef>
          </c:cat>
          <c:val>
            <c:numRef>
              <c:f>Sheet1!$D$2:$D$43</c:f>
              <c:numCache>
                <c:formatCode>General</c:formatCode>
                <c:ptCount val="42"/>
                <c:pt idx="0">
                  <c:v>68.510000000000005</c:v>
                </c:pt>
                <c:pt idx="1">
                  <c:v>68.86</c:v>
                </c:pt>
                <c:pt idx="2">
                  <c:v>68.760000000000005</c:v>
                </c:pt>
                <c:pt idx="3">
                  <c:v>68.760000000000005</c:v>
                </c:pt>
                <c:pt idx="4">
                  <c:v>68.77</c:v>
                </c:pt>
                <c:pt idx="5">
                  <c:v>68.169999999999987</c:v>
                </c:pt>
                <c:pt idx="6">
                  <c:v>67.92</c:v>
                </c:pt>
                <c:pt idx="7">
                  <c:v>67.88</c:v>
                </c:pt>
                <c:pt idx="8">
                  <c:v>67.88</c:v>
                </c:pt>
                <c:pt idx="9">
                  <c:v>67.48</c:v>
                </c:pt>
                <c:pt idx="10">
                  <c:v>67.540000000000006</c:v>
                </c:pt>
                <c:pt idx="11">
                  <c:v>67.78</c:v>
                </c:pt>
                <c:pt idx="12">
                  <c:v>68.39</c:v>
                </c:pt>
                <c:pt idx="13">
                  <c:v>68.2</c:v>
                </c:pt>
                <c:pt idx="14">
                  <c:v>67.61</c:v>
                </c:pt>
                <c:pt idx="15">
                  <c:v>68.31</c:v>
                </c:pt>
                <c:pt idx="16">
                  <c:v>70</c:v>
                </c:pt>
                <c:pt idx="17">
                  <c:v>70.010000000000005</c:v>
                </c:pt>
                <c:pt idx="18">
                  <c:v>69.790000000000006</c:v>
                </c:pt>
                <c:pt idx="19">
                  <c:v>69.649999999999991</c:v>
                </c:pt>
                <c:pt idx="20">
                  <c:v>69.28</c:v>
                </c:pt>
                <c:pt idx="21">
                  <c:v>69.02</c:v>
                </c:pt>
                <c:pt idx="22">
                  <c:v>67.900000000000006</c:v>
                </c:pt>
                <c:pt idx="23">
                  <c:v>65.400000000000006</c:v>
                </c:pt>
                <c:pt idx="24">
                  <c:v>64</c:v>
                </c:pt>
                <c:pt idx="25">
                  <c:v>64.669999999999987</c:v>
                </c:pt>
                <c:pt idx="26">
                  <c:v>65.92</c:v>
                </c:pt>
                <c:pt idx="27">
                  <c:v>66.86</c:v>
                </c:pt>
                <c:pt idx="28">
                  <c:v>67.22</c:v>
                </c:pt>
                <c:pt idx="29">
                  <c:v>66.010000000000005</c:v>
                </c:pt>
                <c:pt idx="30">
                  <c:v>65.430000000000007</c:v>
                </c:pt>
                <c:pt idx="31">
                  <c:v>65.34</c:v>
                </c:pt>
                <c:pt idx="32">
                  <c:v>65.099999999999994</c:v>
                </c:pt>
                <c:pt idx="33">
                  <c:v>64.940000000000012</c:v>
                </c:pt>
                <c:pt idx="34">
                  <c:v>65.410000000000011</c:v>
                </c:pt>
                <c:pt idx="35">
                  <c:v>65.36999999999999</c:v>
                </c:pt>
                <c:pt idx="36">
                  <c:v>66.669999999999987</c:v>
                </c:pt>
                <c:pt idx="37">
                  <c:v>67.61999999999999</c:v>
                </c:pt>
                <c:pt idx="38">
                  <c:v>67.989999999999995</c:v>
                </c:pt>
                <c:pt idx="39">
                  <c:v>68.760000000000005</c:v>
                </c:pt>
                <c:pt idx="40">
                  <c:v>69.03</c:v>
                </c:pt>
              </c:numCache>
            </c:numRef>
          </c:val>
          <c:smooth val="0"/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Ukraine</c:v>
                </c:pt>
              </c:strCache>
            </c:strRef>
          </c:tx>
          <c:marker>
            <c:symbol val="none"/>
          </c:marker>
          <c:cat>
            <c:numRef>
              <c:f>Sheet1!$A$2:$A$43</c:f>
              <c:numCache>
                <c:formatCode>General</c:formatCode>
                <c:ptCount val="42"/>
                <c:pt idx="0">
                  <c:v>1970</c:v>
                </c:pt>
                <c:pt idx="1">
                  <c:v>1971</c:v>
                </c:pt>
                <c:pt idx="2">
                  <c:v>1972</c:v>
                </c:pt>
                <c:pt idx="3">
                  <c:v>1973</c:v>
                </c:pt>
                <c:pt idx="4">
                  <c:v>1974</c:v>
                </c:pt>
                <c:pt idx="5">
                  <c:v>1975</c:v>
                </c:pt>
                <c:pt idx="6">
                  <c:v>1976</c:v>
                </c:pt>
                <c:pt idx="7">
                  <c:v>1977</c:v>
                </c:pt>
                <c:pt idx="8">
                  <c:v>1978</c:v>
                </c:pt>
                <c:pt idx="9">
                  <c:v>1979</c:v>
                </c:pt>
                <c:pt idx="10">
                  <c:v>1980</c:v>
                </c:pt>
                <c:pt idx="11">
                  <c:v>1981</c:v>
                </c:pt>
                <c:pt idx="12">
                  <c:v>1982</c:v>
                </c:pt>
                <c:pt idx="13">
                  <c:v>1983</c:v>
                </c:pt>
                <c:pt idx="14">
                  <c:v>1984</c:v>
                </c:pt>
                <c:pt idx="15">
                  <c:v>1985</c:v>
                </c:pt>
                <c:pt idx="16">
                  <c:v>1986</c:v>
                </c:pt>
                <c:pt idx="17">
                  <c:v>1987</c:v>
                </c:pt>
                <c:pt idx="18">
                  <c:v>1988</c:v>
                </c:pt>
                <c:pt idx="19">
                  <c:v>1989</c:v>
                </c:pt>
                <c:pt idx="20">
                  <c:v>1990</c:v>
                </c:pt>
                <c:pt idx="21">
                  <c:v>1991</c:v>
                </c:pt>
                <c:pt idx="22">
                  <c:v>1992</c:v>
                </c:pt>
                <c:pt idx="23">
                  <c:v>1993</c:v>
                </c:pt>
                <c:pt idx="24">
                  <c:v>1994</c:v>
                </c:pt>
                <c:pt idx="25">
                  <c:v>1995</c:v>
                </c:pt>
                <c:pt idx="26">
                  <c:v>1996</c:v>
                </c:pt>
                <c:pt idx="27">
                  <c:v>1997</c:v>
                </c:pt>
                <c:pt idx="28">
                  <c:v>1998</c:v>
                </c:pt>
                <c:pt idx="29">
                  <c:v>1999</c:v>
                </c:pt>
                <c:pt idx="30">
                  <c:v>2000</c:v>
                </c:pt>
                <c:pt idx="31">
                  <c:v>2001</c:v>
                </c:pt>
                <c:pt idx="32">
                  <c:v>2002</c:v>
                </c:pt>
                <c:pt idx="33">
                  <c:v>2003</c:v>
                </c:pt>
                <c:pt idx="34">
                  <c:v>2004</c:v>
                </c:pt>
                <c:pt idx="35">
                  <c:v>2005</c:v>
                </c:pt>
                <c:pt idx="36">
                  <c:v>2006</c:v>
                </c:pt>
                <c:pt idx="37">
                  <c:v>2007</c:v>
                </c:pt>
                <c:pt idx="38">
                  <c:v>2008</c:v>
                </c:pt>
                <c:pt idx="39">
                  <c:v>2009</c:v>
                </c:pt>
                <c:pt idx="40">
                  <c:v>2010</c:v>
                </c:pt>
              </c:numCache>
            </c:numRef>
          </c:cat>
          <c:val>
            <c:numRef>
              <c:f>Sheet1!$E$2:$E$43</c:f>
              <c:numCache>
                <c:formatCode>General</c:formatCode>
                <c:ptCount val="42"/>
                <c:pt idx="0">
                  <c:v>70.58</c:v>
                </c:pt>
                <c:pt idx="1">
                  <c:v>70.83</c:v>
                </c:pt>
                <c:pt idx="2">
                  <c:v>70.63</c:v>
                </c:pt>
                <c:pt idx="3">
                  <c:v>70.83</c:v>
                </c:pt>
                <c:pt idx="4">
                  <c:v>70.739999999999995</c:v>
                </c:pt>
                <c:pt idx="5">
                  <c:v>70.16</c:v>
                </c:pt>
                <c:pt idx="6">
                  <c:v>69.95</c:v>
                </c:pt>
                <c:pt idx="7">
                  <c:v>69.86999999999999</c:v>
                </c:pt>
                <c:pt idx="8">
                  <c:v>69.819999999999993</c:v>
                </c:pt>
                <c:pt idx="9">
                  <c:v>69.679999999999993</c:v>
                </c:pt>
                <c:pt idx="10">
                  <c:v>69.63</c:v>
                </c:pt>
                <c:pt idx="11">
                  <c:v>69.77</c:v>
                </c:pt>
                <c:pt idx="12">
                  <c:v>70</c:v>
                </c:pt>
                <c:pt idx="13">
                  <c:v>69.98</c:v>
                </c:pt>
                <c:pt idx="14">
                  <c:v>69.679999999999993</c:v>
                </c:pt>
                <c:pt idx="15">
                  <c:v>69.940000000000012</c:v>
                </c:pt>
                <c:pt idx="16">
                  <c:v>71.36999999999999</c:v>
                </c:pt>
                <c:pt idx="17">
                  <c:v>71.14</c:v>
                </c:pt>
                <c:pt idx="18">
                  <c:v>71.03</c:v>
                </c:pt>
                <c:pt idx="19">
                  <c:v>70.98</c:v>
                </c:pt>
                <c:pt idx="20">
                  <c:v>70.540000000000006</c:v>
                </c:pt>
                <c:pt idx="21">
                  <c:v>69.679999999999993</c:v>
                </c:pt>
                <c:pt idx="22">
                  <c:v>69.08</c:v>
                </c:pt>
                <c:pt idx="23">
                  <c:v>68.319999999999993</c:v>
                </c:pt>
                <c:pt idx="24">
                  <c:v>67.7</c:v>
                </c:pt>
                <c:pt idx="25">
                  <c:v>66.86</c:v>
                </c:pt>
                <c:pt idx="26">
                  <c:v>67.169999999999987</c:v>
                </c:pt>
                <c:pt idx="27">
                  <c:v>67.760000000000005</c:v>
                </c:pt>
                <c:pt idx="28">
                  <c:v>68.61</c:v>
                </c:pt>
                <c:pt idx="29">
                  <c:v>68.179999999999993</c:v>
                </c:pt>
                <c:pt idx="30">
                  <c:v>67.86</c:v>
                </c:pt>
                <c:pt idx="31">
                  <c:v>68.069999999999993</c:v>
                </c:pt>
                <c:pt idx="32">
                  <c:v>67.849999999999994</c:v>
                </c:pt>
                <c:pt idx="33">
                  <c:v>67.83</c:v>
                </c:pt>
                <c:pt idx="34">
                  <c:v>67.709999999999994</c:v>
                </c:pt>
                <c:pt idx="35">
                  <c:v>67.3</c:v>
                </c:pt>
                <c:pt idx="36">
                  <c:v>68</c:v>
                </c:pt>
                <c:pt idx="37">
                  <c:v>67.669999999999987</c:v>
                </c:pt>
                <c:pt idx="38">
                  <c:v>68.069999999999993</c:v>
                </c:pt>
                <c:pt idx="39">
                  <c:v>69.7</c:v>
                </c:pt>
                <c:pt idx="40">
                  <c:v>70.319999999999993</c:v>
                </c:pt>
                <c:pt idx="41">
                  <c:v>71.11999999999999</c:v>
                </c:pt>
              </c:numCache>
            </c:numRef>
          </c:val>
          <c:smooth val="0"/>
        </c:ser>
        <c:ser>
          <c:idx val="4"/>
          <c:order val="4"/>
          <c:tx>
            <c:strRef>
              <c:f>Sheet1!$F$1</c:f>
              <c:strCache>
                <c:ptCount val="1"/>
                <c:pt idx="0">
                  <c:v>EU 15</c:v>
                </c:pt>
              </c:strCache>
            </c:strRef>
          </c:tx>
          <c:marker>
            <c:symbol val="none"/>
          </c:marker>
          <c:cat>
            <c:numRef>
              <c:f>Sheet1!$A$2:$A$43</c:f>
              <c:numCache>
                <c:formatCode>General</c:formatCode>
                <c:ptCount val="42"/>
                <c:pt idx="0">
                  <c:v>1970</c:v>
                </c:pt>
                <c:pt idx="1">
                  <c:v>1971</c:v>
                </c:pt>
                <c:pt idx="2">
                  <c:v>1972</c:v>
                </c:pt>
                <c:pt idx="3">
                  <c:v>1973</c:v>
                </c:pt>
                <c:pt idx="4">
                  <c:v>1974</c:v>
                </c:pt>
                <c:pt idx="5">
                  <c:v>1975</c:v>
                </c:pt>
                <c:pt idx="6">
                  <c:v>1976</c:v>
                </c:pt>
                <c:pt idx="7">
                  <c:v>1977</c:v>
                </c:pt>
                <c:pt idx="8">
                  <c:v>1978</c:v>
                </c:pt>
                <c:pt idx="9">
                  <c:v>1979</c:v>
                </c:pt>
                <c:pt idx="10">
                  <c:v>1980</c:v>
                </c:pt>
                <c:pt idx="11">
                  <c:v>1981</c:v>
                </c:pt>
                <c:pt idx="12">
                  <c:v>1982</c:v>
                </c:pt>
                <c:pt idx="13">
                  <c:v>1983</c:v>
                </c:pt>
                <c:pt idx="14">
                  <c:v>1984</c:v>
                </c:pt>
                <c:pt idx="15">
                  <c:v>1985</c:v>
                </c:pt>
                <c:pt idx="16">
                  <c:v>1986</c:v>
                </c:pt>
                <c:pt idx="17">
                  <c:v>1987</c:v>
                </c:pt>
                <c:pt idx="18">
                  <c:v>1988</c:v>
                </c:pt>
                <c:pt idx="19">
                  <c:v>1989</c:v>
                </c:pt>
                <c:pt idx="20">
                  <c:v>1990</c:v>
                </c:pt>
                <c:pt idx="21">
                  <c:v>1991</c:v>
                </c:pt>
                <c:pt idx="22">
                  <c:v>1992</c:v>
                </c:pt>
                <c:pt idx="23">
                  <c:v>1993</c:v>
                </c:pt>
                <c:pt idx="24">
                  <c:v>1994</c:v>
                </c:pt>
                <c:pt idx="25">
                  <c:v>1995</c:v>
                </c:pt>
                <c:pt idx="26">
                  <c:v>1996</c:v>
                </c:pt>
                <c:pt idx="27">
                  <c:v>1997</c:v>
                </c:pt>
                <c:pt idx="28">
                  <c:v>1998</c:v>
                </c:pt>
                <c:pt idx="29">
                  <c:v>1999</c:v>
                </c:pt>
                <c:pt idx="30">
                  <c:v>2000</c:v>
                </c:pt>
                <c:pt idx="31">
                  <c:v>2001</c:v>
                </c:pt>
                <c:pt idx="32">
                  <c:v>2002</c:v>
                </c:pt>
                <c:pt idx="33">
                  <c:v>2003</c:v>
                </c:pt>
                <c:pt idx="34">
                  <c:v>2004</c:v>
                </c:pt>
                <c:pt idx="35">
                  <c:v>2005</c:v>
                </c:pt>
                <c:pt idx="36">
                  <c:v>2006</c:v>
                </c:pt>
                <c:pt idx="37">
                  <c:v>2007</c:v>
                </c:pt>
                <c:pt idx="38">
                  <c:v>2008</c:v>
                </c:pt>
                <c:pt idx="39">
                  <c:v>2009</c:v>
                </c:pt>
                <c:pt idx="40">
                  <c:v>2010</c:v>
                </c:pt>
              </c:numCache>
            </c:numRef>
          </c:cat>
          <c:val>
            <c:numRef>
              <c:f>Sheet1!$F$2:$F$43</c:f>
              <c:numCache>
                <c:formatCode>General</c:formatCode>
                <c:ptCount val="42"/>
                <c:pt idx="0">
                  <c:v>71.83</c:v>
                </c:pt>
                <c:pt idx="1">
                  <c:v>71.989999999999995</c:v>
                </c:pt>
                <c:pt idx="2">
                  <c:v>72.2</c:v>
                </c:pt>
                <c:pt idx="3">
                  <c:v>72.31</c:v>
                </c:pt>
                <c:pt idx="4">
                  <c:v>72.7</c:v>
                </c:pt>
                <c:pt idx="5">
                  <c:v>72.69</c:v>
                </c:pt>
                <c:pt idx="6">
                  <c:v>72.989999999999995</c:v>
                </c:pt>
                <c:pt idx="7">
                  <c:v>73.53</c:v>
                </c:pt>
                <c:pt idx="8">
                  <c:v>73.61</c:v>
                </c:pt>
                <c:pt idx="9">
                  <c:v>74</c:v>
                </c:pt>
                <c:pt idx="10">
                  <c:v>74.179999999999993</c:v>
                </c:pt>
                <c:pt idx="11">
                  <c:v>74.47</c:v>
                </c:pt>
                <c:pt idx="12">
                  <c:v>74.760000000000005</c:v>
                </c:pt>
                <c:pt idx="13">
                  <c:v>74.78</c:v>
                </c:pt>
                <c:pt idx="14">
                  <c:v>75.28</c:v>
                </c:pt>
                <c:pt idx="15">
                  <c:v>75.319999999999993</c:v>
                </c:pt>
                <c:pt idx="16">
                  <c:v>75.55</c:v>
                </c:pt>
                <c:pt idx="17">
                  <c:v>76.010000000000005</c:v>
                </c:pt>
                <c:pt idx="18">
                  <c:v>76.16</c:v>
                </c:pt>
                <c:pt idx="19">
                  <c:v>76.34</c:v>
                </c:pt>
                <c:pt idx="20">
                  <c:v>76.48</c:v>
                </c:pt>
                <c:pt idx="21">
                  <c:v>76.61</c:v>
                </c:pt>
                <c:pt idx="22">
                  <c:v>76.97</c:v>
                </c:pt>
                <c:pt idx="23">
                  <c:v>77</c:v>
                </c:pt>
                <c:pt idx="24">
                  <c:v>77.410000000000011</c:v>
                </c:pt>
                <c:pt idx="25">
                  <c:v>77.510000000000005</c:v>
                </c:pt>
                <c:pt idx="26">
                  <c:v>77.75</c:v>
                </c:pt>
                <c:pt idx="27">
                  <c:v>78.099999999999994</c:v>
                </c:pt>
                <c:pt idx="28">
                  <c:v>78.179999999999993</c:v>
                </c:pt>
                <c:pt idx="29">
                  <c:v>78.349999999999994</c:v>
                </c:pt>
                <c:pt idx="30">
                  <c:v>78.760000000000005</c:v>
                </c:pt>
                <c:pt idx="31">
                  <c:v>79.010000000000005</c:v>
                </c:pt>
                <c:pt idx="32">
                  <c:v>79.13</c:v>
                </c:pt>
                <c:pt idx="33">
                  <c:v>79.11999999999999</c:v>
                </c:pt>
                <c:pt idx="34">
                  <c:v>79.760000000000005</c:v>
                </c:pt>
                <c:pt idx="35">
                  <c:v>79.97</c:v>
                </c:pt>
                <c:pt idx="36">
                  <c:v>80.47</c:v>
                </c:pt>
                <c:pt idx="37">
                  <c:v>80.649999999999991</c:v>
                </c:pt>
                <c:pt idx="38">
                  <c:v>80.8</c:v>
                </c:pt>
                <c:pt idx="39">
                  <c:v>81.09</c:v>
                </c:pt>
                <c:pt idx="40">
                  <c:v>81.34</c:v>
                </c:pt>
                <c:pt idx="41">
                  <c:v>81.400000000000006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03950592"/>
        <c:axId val="104005632"/>
      </c:lineChart>
      <c:catAx>
        <c:axId val="10395059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400" b="1"/>
            </a:pPr>
            <a:endParaRPr lang="ru-RU"/>
          </a:p>
        </c:txPr>
        <c:crossAx val="104005632"/>
        <c:crosses val="autoZero"/>
        <c:auto val="1"/>
        <c:lblAlgn val="ctr"/>
        <c:lblOffset val="100"/>
        <c:noMultiLvlLbl val="0"/>
      </c:catAx>
      <c:valAx>
        <c:axId val="104005632"/>
        <c:scaling>
          <c:orientation val="minMax"/>
          <c:max val="85"/>
          <c:min val="55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400" b="1"/>
            </a:pPr>
            <a:endParaRPr lang="ru-RU"/>
          </a:p>
        </c:txPr>
        <c:crossAx val="103950592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1075139646005788"/>
          <c:y val="3.1036745406824155E-2"/>
          <c:w val="0.84224005653139533"/>
          <c:h val="0.48520689796587946"/>
        </c:manualLayout>
      </c:layout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Беларусь</c:v>
                </c:pt>
              </c:strCache>
            </c:strRef>
          </c:tx>
          <c:marker>
            <c:symbol val="none"/>
          </c:marker>
          <c:cat>
            <c:numRef>
              <c:f>Sheet1!$A$2:$A$43</c:f>
              <c:numCache>
                <c:formatCode>General</c:formatCode>
                <c:ptCount val="42"/>
                <c:pt idx="0">
                  <c:v>1970</c:v>
                </c:pt>
                <c:pt idx="1">
                  <c:v>1971</c:v>
                </c:pt>
                <c:pt idx="2">
                  <c:v>1972</c:v>
                </c:pt>
                <c:pt idx="3">
                  <c:v>1973</c:v>
                </c:pt>
                <c:pt idx="4">
                  <c:v>1974</c:v>
                </c:pt>
                <c:pt idx="5">
                  <c:v>1975</c:v>
                </c:pt>
                <c:pt idx="6">
                  <c:v>1976</c:v>
                </c:pt>
                <c:pt idx="7">
                  <c:v>1977</c:v>
                </c:pt>
                <c:pt idx="8">
                  <c:v>1978</c:v>
                </c:pt>
                <c:pt idx="9">
                  <c:v>1979</c:v>
                </c:pt>
                <c:pt idx="10">
                  <c:v>1980</c:v>
                </c:pt>
                <c:pt idx="11">
                  <c:v>1981</c:v>
                </c:pt>
                <c:pt idx="12">
                  <c:v>1982</c:v>
                </c:pt>
                <c:pt idx="13">
                  <c:v>1983</c:v>
                </c:pt>
                <c:pt idx="14">
                  <c:v>1984</c:v>
                </c:pt>
                <c:pt idx="15">
                  <c:v>1985</c:v>
                </c:pt>
                <c:pt idx="16">
                  <c:v>1986</c:v>
                </c:pt>
                <c:pt idx="17">
                  <c:v>1987</c:v>
                </c:pt>
                <c:pt idx="18">
                  <c:v>1988</c:v>
                </c:pt>
                <c:pt idx="19">
                  <c:v>1989</c:v>
                </c:pt>
                <c:pt idx="20">
                  <c:v>1990</c:v>
                </c:pt>
                <c:pt idx="21">
                  <c:v>1991</c:v>
                </c:pt>
                <c:pt idx="22">
                  <c:v>1992</c:v>
                </c:pt>
                <c:pt idx="23">
                  <c:v>1993</c:v>
                </c:pt>
                <c:pt idx="24">
                  <c:v>1994</c:v>
                </c:pt>
                <c:pt idx="25">
                  <c:v>1995</c:v>
                </c:pt>
                <c:pt idx="26">
                  <c:v>1996</c:v>
                </c:pt>
                <c:pt idx="27">
                  <c:v>1997</c:v>
                </c:pt>
                <c:pt idx="28">
                  <c:v>1998</c:v>
                </c:pt>
                <c:pt idx="29">
                  <c:v>1999</c:v>
                </c:pt>
                <c:pt idx="30">
                  <c:v>2000</c:v>
                </c:pt>
                <c:pt idx="31">
                  <c:v>2001</c:v>
                </c:pt>
                <c:pt idx="32">
                  <c:v>2002</c:v>
                </c:pt>
                <c:pt idx="33">
                  <c:v>2003</c:v>
                </c:pt>
                <c:pt idx="34">
                  <c:v>2004</c:v>
                </c:pt>
                <c:pt idx="35">
                  <c:v>2005</c:v>
                </c:pt>
                <c:pt idx="36">
                  <c:v>2006</c:v>
                </c:pt>
                <c:pt idx="37">
                  <c:v>2007</c:v>
                </c:pt>
                <c:pt idx="38">
                  <c:v>2008</c:v>
                </c:pt>
                <c:pt idx="39">
                  <c:v>2009</c:v>
                </c:pt>
                <c:pt idx="40">
                  <c:v>2010</c:v>
                </c:pt>
                <c:pt idx="41">
                  <c:v>2011</c:v>
                </c:pt>
              </c:numCache>
            </c:numRef>
          </c:cat>
          <c:val>
            <c:numRef>
              <c:f>Sheet1!$B$2:$B$43</c:f>
              <c:numCache>
                <c:formatCode>General</c:formatCode>
                <c:ptCount val="42"/>
                <c:pt idx="11">
                  <c:v>31.110000000000003</c:v>
                </c:pt>
                <c:pt idx="12">
                  <c:v>31.08</c:v>
                </c:pt>
                <c:pt idx="15">
                  <c:v>30.16</c:v>
                </c:pt>
                <c:pt idx="16">
                  <c:v>30.82</c:v>
                </c:pt>
                <c:pt idx="17">
                  <c:v>30.89</c:v>
                </c:pt>
                <c:pt idx="18">
                  <c:v>30.810000000000002</c:v>
                </c:pt>
                <c:pt idx="19">
                  <c:v>30.77</c:v>
                </c:pt>
                <c:pt idx="20">
                  <c:v>30.17</c:v>
                </c:pt>
                <c:pt idx="21">
                  <c:v>29.759999999999998</c:v>
                </c:pt>
                <c:pt idx="22">
                  <c:v>29.64</c:v>
                </c:pt>
                <c:pt idx="23">
                  <c:v>28.5</c:v>
                </c:pt>
                <c:pt idx="24">
                  <c:v>28.47</c:v>
                </c:pt>
                <c:pt idx="25">
                  <c:v>28.1</c:v>
                </c:pt>
                <c:pt idx="26">
                  <c:v>27.93</c:v>
                </c:pt>
                <c:pt idx="27">
                  <c:v>27.95</c:v>
                </c:pt>
                <c:pt idx="28">
                  <c:v>27.89</c:v>
                </c:pt>
                <c:pt idx="29">
                  <c:v>27.59</c:v>
                </c:pt>
                <c:pt idx="30">
                  <c:v>28.19</c:v>
                </c:pt>
                <c:pt idx="31">
                  <c:v>27.72</c:v>
                </c:pt>
                <c:pt idx="32">
                  <c:v>27.23</c:v>
                </c:pt>
                <c:pt idx="33">
                  <c:v>27.56</c:v>
                </c:pt>
                <c:pt idx="34">
                  <c:v>27.89</c:v>
                </c:pt>
                <c:pt idx="35">
                  <c:v>27.82</c:v>
                </c:pt>
                <c:pt idx="37">
                  <c:v>28.91</c:v>
                </c:pt>
                <c:pt idx="38">
                  <c:v>28.959999999999997</c:v>
                </c:pt>
                <c:pt idx="39">
                  <c:v>29.04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Казахстан</c:v>
                </c:pt>
              </c:strCache>
            </c:strRef>
          </c:tx>
          <c:marker>
            <c:symbol val="none"/>
          </c:marker>
          <c:cat>
            <c:numRef>
              <c:f>Sheet1!$A$2:$A$43</c:f>
              <c:numCache>
                <c:formatCode>General</c:formatCode>
                <c:ptCount val="42"/>
                <c:pt idx="0">
                  <c:v>1970</c:v>
                </c:pt>
                <c:pt idx="1">
                  <c:v>1971</c:v>
                </c:pt>
                <c:pt idx="2">
                  <c:v>1972</c:v>
                </c:pt>
                <c:pt idx="3">
                  <c:v>1973</c:v>
                </c:pt>
                <c:pt idx="4">
                  <c:v>1974</c:v>
                </c:pt>
                <c:pt idx="5">
                  <c:v>1975</c:v>
                </c:pt>
                <c:pt idx="6">
                  <c:v>1976</c:v>
                </c:pt>
                <c:pt idx="7">
                  <c:v>1977</c:v>
                </c:pt>
                <c:pt idx="8">
                  <c:v>1978</c:v>
                </c:pt>
                <c:pt idx="9">
                  <c:v>1979</c:v>
                </c:pt>
                <c:pt idx="10">
                  <c:v>1980</c:v>
                </c:pt>
                <c:pt idx="11">
                  <c:v>1981</c:v>
                </c:pt>
                <c:pt idx="12">
                  <c:v>1982</c:v>
                </c:pt>
                <c:pt idx="13">
                  <c:v>1983</c:v>
                </c:pt>
                <c:pt idx="14">
                  <c:v>1984</c:v>
                </c:pt>
                <c:pt idx="15">
                  <c:v>1985</c:v>
                </c:pt>
                <c:pt idx="16">
                  <c:v>1986</c:v>
                </c:pt>
                <c:pt idx="17">
                  <c:v>1987</c:v>
                </c:pt>
                <c:pt idx="18">
                  <c:v>1988</c:v>
                </c:pt>
                <c:pt idx="19">
                  <c:v>1989</c:v>
                </c:pt>
                <c:pt idx="20">
                  <c:v>1990</c:v>
                </c:pt>
                <c:pt idx="21">
                  <c:v>1991</c:v>
                </c:pt>
                <c:pt idx="22">
                  <c:v>1992</c:v>
                </c:pt>
                <c:pt idx="23">
                  <c:v>1993</c:v>
                </c:pt>
                <c:pt idx="24">
                  <c:v>1994</c:v>
                </c:pt>
                <c:pt idx="25">
                  <c:v>1995</c:v>
                </c:pt>
                <c:pt idx="26">
                  <c:v>1996</c:v>
                </c:pt>
                <c:pt idx="27">
                  <c:v>1997</c:v>
                </c:pt>
                <c:pt idx="28">
                  <c:v>1998</c:v>
                </c:pt>
                <c:pt idx="29">
                  <c:v>1999</c:v>
                </c:pt>
                <c:pt idx="30">
                  <c:v>2000</c:v>
                </c:pt>
                <c:pt idx="31">
                  <c:v>2001</c:v>
                </c:pt>
                <c:pt idx="32">
                  <c:v>2002</c:v>
                </c:pt>
                <c:pt idx="33">
                  <c:v>2003</c:v>
                </c:pt>
                <c:pt idx="34">
                  <c:v>2004</c:v>
                </c:pt>
                <c:pt idx="35">
                  <c:v>2005</c:v>
                </c:pt>
                <c:pt idx="36">
                  <c:v>2006</c:v>
                </c:pt>
                <c:pt idx="37">
                  <c:v>2007</c:v>
                </c:pt>
                <c:pt idx="38">
                  <c:v>2008</c:v>
                </c:pt>
                <c:pt idx="39">
                  <c:v>2009</c:v>
                </c:pt>
                <c:pt idx="40">
                  <c:v>2010</c:v>
                </c:pt>
                <c:pt idx="41">
                  <c:v>2011</c:v>
                </c:pt>
              </c:numCache>
            </c:numRef>
          </c:cat>
          <c:val>
            <c:numRef>
              <c:f>Sheet1!$C$2:$C$43</c:f>
              <c:numCache>
                <c:formatCode>General</c:formatCode>
                <c:ptCount val="42"/>
                <c:pt idx="11">
                  <c:v>29.36</c:v>
                </c:pt>
                <c:pt idx="12">
                  <c:v>29.630000000000003</c:v>
                </c:pt>
                <c:pt idx="15">
                  <c:v>29.08</c:v>
                </c:pt>
                <c:pt idx="16">
                  <c:v>29.85</c:v>
                </c:pt>
                <c:pt idx="17">
                  <c:v>29.610000000000003</c:v>
                </c:pt>
                <c:pt idx="18">
                  <c:v>29.36</c:v>
                </c:pt>
                <c:pt idx="19">
                  <c:v>29.43</c:v>
                </c:pt>
                <c:pt idx="20">
                  <c:v>29.49</c:v>
                </c:pt>
                <c:pt idx="21">
                  <c:v>29.25</c:v>
                </c:pt>
                <c:pt idx="22">
                  <c:v>29.07</c:v>
                </c:pt>
                <c:pt idx="23">
                  <c:v>27.84</c:v>
                </c:pt>
                <c:pt idx="24">
                  <c:v>27.17</c:v>
                </c:pt>
                <c:pt idx="25">
                  <c:v>26.37</c:v>
                </c:pt>
                <c:pt idx="26">
                  <c:v>26.08</c:v>
                </c:pt>
                <c:pt idx="27">
                  <c:v>26.41</c:v>
                </c:pt>
                <c:pt idx="28">
                  <c:v>26.38</c:v>
                </c:pt>
                <c:pt idx="29">
                  <c:v>26.89</c:v>
                </c:pt>
                <c:pt idx="30">
                  <c:v>26.71</c:v>
                </c:pt>
                <c:pt idx="31">
                  <c:v>26.74</c:v>
                </c:pt>
                <c:pt idx="32">
                  <c:v>26.72</c:v>
                </c:pt>
                <c:pt idx="33">
                  <c:v>26.330000000000002</c:v>
                </c:pt>
                <c:pt idx="34">
                  <c:v>26.810000000000002</c:v>
                </c:pt>
                <c:pt idx="35">
                  <c:v>26.74</c:v>
                </c:pt>
                <c:pt idx="36">
                  <c:v>27.04</c:v>
                </c:pt>
                <c:pt idx="37">
                  <c:v>27.29</c:v>
                </c:pt>
                <c:pt idx="38">
                  <c:v>28.05</c:v>
                </c:pt>
                <c:pt idx="39">
                  <c:v>28.86</c:v>
                </c:pt>
                <c:pt idx="40">
                  <c:v>28.5</c:v>
                </c:pt>
              </c:numCache>
            </c:numRef>
          </c:val>
          <c:smooth val="0"/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Российская Фед.</c:v>
                </c:pt>
              </c:strCache>
            </c:strRef>
          </c:tx>
          <c:marker>
            <c:symbol val="none"/>
          </c:marker>
          <c:cat>
            <c:numRef>
              <c:f>Sheet1!$A$2:$A$43</c:f>
              <c:numCache>
                <c:formatCode>General</c:formatCode>
                <c:ptCount val="42"/>
                <c:pt idx="0">
                  <c:v>1970</c:v>
                </c:pt>
                <c:pt idx="1">
                  <c:v>1971</c:v>
                </c:pt>
                <c:pt idx="2">
                  <c:v>1972</c:v>
                </c:pt>
                <c:pt idx="3">
                  <c:v>1973</c:v>
                </c:pt>
                <c:pt idx="4">
                  <c:v>1974</c:v>
                </c:pt>
                <c:pt idx="5">
                  <c:v>1975</c:v>
                </c:pt>
                <c:pt idx="6">
                  <c:v>1976</c:v>
                </c:pt>
                <c:pt idx="7">
                  <c:v>1977</c:v>
                </c:pt>
                <c:pt idx="8">
                  <c:v>1978</c:v>
                </c:pt>
                <c:pt idx="9">
                  <c:v>1979</c:v>
                </c:pt>
                <c:pt idx="10">
                  <c:v>1980</c:v>
                </c:pt>
                <c:pt idx="11">
                  <c:v>1981</c:v>
                </c:pt>
                <c:pt idx="12">
                  <c:v>1982</c:v>
                </c:pt>
                <c:pt idx="13">
                  <c:v>1983</c:v>
                </c:pt>
                <c:pt idx="14">
                  <c:v>1984</c:v>
                </c:pt>
                <c:pt idx="15">
                  <c:v>1985</c:v>
                </c:pt>
                <c:pt idx="16">
                  <c:v>1986</c:v>
                </c:pt>
                <c:pt idx="17">
                  <c:v>1987</c:v>
                </c:pt>
                <c:pt idx="18">
                  <c:v>1988</c:v>
                </c:pt>
                <c:pt idx="19">
                  <c:v>1989</c:v>
                </c:pt>
                <c:pt idx="20">
                  <c:v>1990</c:v>
                </c:pt>
                <c:pt idx="21">
                  <c:v>1991</c:v>
                </c:pt>
                <c:pt idx="22">
                  <c:v>1992</c:v>
                </c:pt>
                <c:pt idx="23">
                  <c:v>1993</c:v>
                </c:pt>
                <c:pt idx="24">
                  <c:v>1994</c:v>
                </c:pt>
                <c:pt idx="25">
                  <c:v>1995</c:v>
                </c:pt>
                <c:pt idx="26">
                  <c:v>1996</c:v>
                </c:pt>
                <c:pt idx="27">
                  <c:v>1997</c:v>
                </c:pt>
                <c:pt idx="28">
                  <c:v>1998</c:v>
                </c:pt>
                <c:pt idx="29">
                  <c:v>1999</c:v>
                </c:pt>
                <c:pt idx="30">
                  <c:v>2000</c:v>
                </c:pt>
                <c:pt idx="31">
                  <c:v>2001</c:v>
                </c:pt>
                <c:pt idx="32">
                  <c:v>2002</c:v>
                </c:pt>
                <c:pt idx="33">
                  <c:v>2003</c:v>
                </c:pt>
                <c:pt idx="34">
                  <c:v>2004</c:v>
                </c:pt>
                <c:pt idx="35">
                  <c:v>2005</c:v>
                </c:pt>
                <c:pt idx="36">
                  <c:v>2006</c:v>
                </c:pt>
                <c:pt idx="37">
                  <c:v>2007</c:v>
                </c:pt>
                <c:pt idx="38">
                  <c:v>2008</c:v>
                </c:pt>
                <c:pt idx="39">
                  <c:v>2009</c:v>
                </c:pt>
                <c:pt idx="40">
                  <c:v>2010</c:v>
                </c:pt>
                <c:pt idx="41">
                  <c:v>2011</c:v>
                </c:pt>
              </c:numCache>
            </c:numRef>
          </c:cat>
          <c:val>
            <c:numRef>
              <c:f>Sheet1!$D$2:$D$43</c:f>
              <c:numCache>
                <c:formatCode>General</c:formatCode>
                <c:ptCount val="42"/>
                <c:pt idx="10">
                  <c:v>28.67</c:v>
                </c:pt>
                <c:pt idx="11">
                  <c:v>28.88</c:v>
                </c:pt>
                <c:pt idx="12">
                  <c:v>29.14</c:v>
                </c:pt>
                <c:pt idx="13">
                  <c:v>28.84</c:v>
                </c:pt>
                <c:pt idx="14">
                  <c:v>28.41</c:v>
                </c:pt>
                <c:pt idx="15">
                  <c:v>28.68</c:v>
                </c:pt>
                <c:pt idx="16">
                  <c:v>29.67</c:v>
                </c:pt>
                <c:pt idx="17">
                  <c:v>29.56</c:v>
                </c:pt>
                <c:pt idx="18">
                  <c:v>29.5</c:v>
                </c:pt>
                <c:pt idx="19">
                  <c:v>29.55</c:v>
                </c:pt>
                <c:pt idx="20">
                  <c:v>29.2</c:v>
                </c:pt>
                <c:pt idx="21">
                  <c:v>29.17</c:v>
                </c:pt>
                <c:pt idx="22">
                  <c:v>28.52</c:v>
                </c:pt>
                <c:pt idx="23">
                  <c:v>26.57</c:v>
                </c:pt>
                <c:pt idx="24">
                  <c:v>25.54</c:v>
                </c:pt>
                <c:pt idx="25">
                  <c:v>26.2</c:v>
                </c:pt>
                <c:pt idx="26">
                  <c:v>27.01</c:v>
                </c:pt>
                <c:pt idx="27">
                  <c:v>27.58</c:v>
                </c:pt>
                <c:pt idx="28">
                  <c:v>27.89</c:v>
                </c:pt>
                <c:pt idx="29">
                  <c:v>27.07</c:v>
                </c:pt>
                <c:pt idx="30">
                  <c:v>26.630000000000003</c:v>
                </c:pt>
                <c:pt idx="31">
                  <c:v>26.43</c:v>
                </c:pt>
                <c:pt idx="32">
                  <c:v>26.05</c:v>
                </c:pt>
                <c:pt idx="33">
                  <c:v>25.87</c:v>
                </c:pt>
                <c:pt idx="34">
                  <c:v>26.35</c:v>
                </c:pt>
                <c:pt idx="35">
                  <c:v>26.36</c:v>
                </c:pt>
                <c:pt idx="36">
                  <c:v>27.310000000000002</c:v>
                </c:pt>
                <c:pt idx="37">
                  <c:v>28</c:v>
                </c:pt>
                <c:pt idx="38">
                  <c:v>28.130000000000003</c:v>
                </c:pt>
                <c:pt idx="39">
                  <c:v>28.62</c:v>
                </c:pt>
                <c:pt idx="40">
                  <c:v>28.84</c:v>
                </c:pt>
              </c:numCache>
            </c:numRef>
          </c:val>
          <c:smooth val="0"/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Украина</c:v>
                </c:pt>
              </c:strCache>
            </c:strRef>
          </c:tx>
          <c:marker>
            <c:symbol val="none"/>
          </c:marker>
          <c:cat>
            <c:numRef>
              <c:f>Sheet1!$A$2:$A$43</c:f>
              <c:numCache>
                <c:formatCode>General</c:formatCode>
                <c:ptCount val="42"/>
                <c:pt idx="0">
                  <c:v>1970</c:v>
                </c:pt>
                <c:pt idx="1">
                  <c:v>1971</c:v>
                </c:pt>
                <c:pt idx="2">
                  <c:v>1972</c:v>
                </c:pt>
                <c:pt idx="3">
                  <c:v>1973</c:v>
                </c:pt>
                <c:pt idx="4">
                  <c:v>1974</c:v>
                </c:pt>
                <c:pt idx="5">
                  <c:v>1975</c:v>
                </c:pt>
                <c:pt idx="6">
                  <c:v>1976</c:v>
                </c:pt>
                <c:pt idx="7">
                  <c:v>1977</c:v>
                </c:pt>
                <c:pt idx="8">
                  <c:v>1978</c:v>
                </c:pt>
                <c:pt idx="9">
                  <c:v>1979</c:v>
                </c:pt>
                <c:pt idx="10">
                  <c:v>1980</c:v>
                </c:pt>
                <c:pt idx="11">
                  <c:v>1981</c:v>
                </c:pt>
                <c:pt idx="12">
                  <c:v>1982</c:v>
                </c:pt>
                <c:pt idx="13">
                  <c:v>1983</c:v>
                </c:pt>
                <c:pt idx="14">
                  <c:v>1984</c:v>
                </c:pt>
                <c:pt idx="15">
                  <c:v>1985</c:v>
                </c:pt>
                <c:pt idx="16">
                  <c:v>1986</c:v>
                </c:pt>
                <c:pt idx="17">
                  <c:v>1987</c:v>
                </c:pt>
                <c:pt idx="18">
                  <c:v>1988</c:v>
                </c:pt>
                <c:pt idx="19">
                  <c:v>1989</c:v>
                </c:pt>
                <c:pt idx="20">
                  <c:v>1990</c:v>
                </c:pt>
                <c:pt idx="21">
                  <c:v>1991</c:v>
                </c:pt>
                <c:pt idx="22">
                  <c:v>1992</c:v>
                </c:pt>
                <c:pt idx="23">
                  <c:v>1993</c:v>
                </c:pt>
                <c:pt idx="24">
                  <c:v>1994</c:v>
                </c:pt>
                <c:pt idx="25">
                  <c:v>1995</c:v>
                </c:pt>
                <c:pt idx="26">
                  <c:v>1996</c:v>
                </c:pt>
                <c:pt idx="27">
                  <c:v>1997</c:v>
                </c:pt>
                <c:pt idx="28">
                  <c:v>1998</c:v>
                </c:pt>
                <c:pt idx="29">
                  <c:v>1999</c:v>
                </c:pt>
                <c:pt idx="30">
                  <c:v>2000</c:v>
                </c:pt>
                <c:pt idx="31">
                  <c:v>2001</c:v>
                </c:pt>
                <c:pt idx="32">
                  <c:v>2002</c:v>
                </c:pt>
                <c:pt idx="33">
                  <c:v>2003</c:v>
                </c:pt>
                <c:pt idx="34">
                  <c:v>2004</c:v>
                </c:pt>
                <c:pt idx="35">
                  <c:v>2005</c:v>
                </c:pt>
                <c:pt idx="36">
                  <c:v>2006</c:v>
                </c:pt>
                <c:pt idx="37">
                  <c:v>2007</c:v>
                </c:pt>
                <c:pt idx="38">
                  <c:v>2008</c:v>
                </c:pt>
                <c:pt idx="39">
                  <c:v>2009</c:v>
                </c:pt>
                <c:pt idx="40">
                  <c:v>2010</c:v>
                </c:pt>
                <c:pt idx="41">
                  <c:v>2011</c:v>
                </c:pt>
              </c:numCache>
            </c:numRef>
          </c:cat>
          <c:val>
            <c:numRef>
              <c:f>Sheet1!$E$2:$E$43</c:f>
              <c:numCache>
                <c:formatCode>General</c:formatCode>
                <c:ptCount val="42"/>
                <c:pt idx="11">
                  <c:v>29.62</c:v>
                </c:pt>
                <c:pt idx="12">
                  <c:v>29.68</c:v>
                </c:pt>
                <c:pt idx="15">
                  <c:v>29.27</c:v>
                </c:pt>
                <c:pt idx="16">
                  <c:v>30.310000000000002</c:v>
                </c:pt>
                <c:pt idx="17">
                  <c:v>30.04</c:v>
                </c:pt>
                <c:pt idx="18">
                  <c:v>29.99</c:v>
                </c:pt>
                <c:pt idx="19">
                  <c:v>30.04</c:v>
                </c:pt>
                <c:pt idx="20">
                  <c:v>29.630000000000003</c:v>
                </c:pt>
                <c:pt idx="21">
                  <c:v>29.05</c:v>
                </c:pt>
                <c:pt idx="22">
                  <c:v>28.67</c:v>
                </c:pt>
                <c:pt idx="23">
                  <c:v>28.04</c:v>
                </c:pt>
                <c:pt idx="24">
                  <c:v>27.64</c:v>
                </c:pt>
                <c:pt idx="25">
                  <c:v>27.07</c:v>
                </c:pt>
                <c:pt idx="26">
                  <c:v>27.24</c:v>
                </c:pt>
                <c:pt idx="27">
                  <c:v>27.57</c:v>
                </c:pt>
                <c:pt idx="28">
                  <c:v>28.18</c:v>
                </c:pt>
                <c:pt idx="29">
                  <c:v>27.9</c:v>
                </c:pt>
                <c:pt idx="30">
                  <c:v>27.64</c:v>
                </c:pt>
                <c:pt idx="31">
                  <c:v>27.82</c:v>
                </c:pt>
                <c:pt idx="32">
                  <c:v>27.610000000000003</c:v>
                </c:pt>
                <c:pt idx="33">
                  <c:v>27.5</c:v>
                </c:pt>
                <c:pt idx="34">
                  <c:v>27.479999999999997</c:v>
                </c:pt>
                <c:pt idx="35">
                  <c:v>27.22</c:v>
                </c:pt>
                <c:pt idx="36">
                  <c:v>27.74</c:v>
                </c:pt>
                <c:pt idx="38">
                  <c:v>28</c:v>
                </c:pt>
                <c:pt idx="39">
                  <c:v>28.959999999999997</c:v>
                </c:pt>
                <c:pt idx="40">
                  <c:v>29.310000000000002</c:v>
                </c:pt>
                <c:pt idx="41">
                  <c:v>29.93</c:v>
                </c:pt>
              </c:numCache>
            </c:numRef>
          </c:val>
          <c:smooth val="0"/>
        </c:ser>
        <c:ser>
          <c:idx val="4"/>
          <c:order val="4"/>
          <c:tx>
            <c:strRef>
              <c:f>Sheet1!$F$1</c:f>
              <c:strCache>
                <c:ptCount val="1"/>
                <c:pt idx="0">
                  <c:v>ЕС15</c:v>
                </c:pt>
              </c:strCache>
            </c:strRef>
          </c:tx>
          <c:marker>
            <c:symbol val="none"/>
          </c:marker>
          <c:cat>
            <c:numRef>
              <c:f>Sheet1!$A$2:$A$43</c:f>
              <c:numCache>
                <c:formatCode>General</c:formatCode>
                <c:ptCount val="42"/>
                <c:pt idx="0">
                  <c:v>1970</c:v>
                </c:pt>
                <c:pt idx="1">
                  <c:v>1971</c:v>
                </c:pt>
                <c:pt idx="2">
                  <c:v>1972</c:v>
                </c:pt>
                <c:pt idx="3">
                  <c:v>1973</c:v>
                </c:pt>
                <c:pt idx="4">
                  <c:v>1974</c:v>
                </c:pt>
                <c:pt idx="5">
                  <c:v>1975</c:v>
                </c:pt>
                <c:pt idx="6">
                  <c:v>1976</c:v>
                </c:pt>
                <c:pt idx="7">
                  <c:v>1977</c:v>
                </c:pt>
                <c:pt idx="8">
                  <c:v>1978</c:v>
                </c:pt>
                <c:pt idx="9">
                  <c:v>1979</c:v>
                </c:pt>
                <c:pt idx="10">
                  <c:v>1980</c:v>
                </c:pt>
                <c:pt idx="11">
                  <c:v>1981</c:v>
                </c:pt>
                <c:pt idx="12">
                  <c:v>1982</c:v>
                </c:pt>
                <c:pt idx="13">
                  <c:v>1983</c:v>
                </c:pt>
                <c:pt idx="14">
                  <c:v>1984</c:v>
                </c:pt>
                <c:pt idx="15">
                  <c:v>1985</c:v>
                </c:pt>
                <c:pt idx="16">
                  <c:v>1986</c:v>
                </c:pt>
                <c:pt idx="17">
                  <c:v>1987</c:v>
                </c:pt>
                <c:pt idx="18">
                  <c:v>1988</c:v>
                </c:pt>
                <c:pt idx="19">
                  <c:v>1989</c:v>
                </c:pt>
                <c:pt idx="20">
                  <c:v>1990</c:v>
                </c:pt>
                <c:pt idx="21">
                  <c:v>1991</c:v>
                </c:pt>
                <c:pt idx="22">
                  <c:v>1992</c:v>
                </c:pt>
                <c:pt idx="23">
                  <c:v>1993</c:v>
                </c:pt>
                <c:pt idx="24">
                  <c:v>1994</c:v>
                </c:pt>
                <c:pt idx="25">
                  <c:v>1995</c:v>
                </c:pt>
                <c:pt idx="26">
                  <c:v>1996</c:v>
                </c:pt>
                <c:pt idx="27">
                  <c:v>1997</c:v>
                </c:pt>
                <c:pt idx="28">
                  <c:v>1998</c:v>
                </c:pt>
                <c:pt idx="29">
                  <c:v>1999</c:v>
                </c:pt>
                <c:pt idx="30">
                  <c:v>2000</c:v>
                </c:pt>
                <c:pt idx="31">
                  <c:v>2001</c:v>
                </c:pt>
                <c:pt idx="32">
                  <c:v>2002</c:v>
                </c:pt>
                <c:pt idx="33">
                  <c:v>2003</c:v>
                </c:pt>
                <c:pt idx="34">
                  <c:v>2004</c:v>
                </c:pt>
                <c:pt idx="35">
                  <c:v>2005</c:v>
                </c:pt>
                <c:pt idx="36">
                  <c:v>2006</c:v>
                </c:pt>
                <c:pt idx="37">
                  <c:v>2007</c:v>
                </c:pt>
                <c:pt idx="38">
                  <c:v>2008</c:v>
                </c:pt>
                <c:pt idx="39">
                  <c:v>2009</c:v>
                </c:pt>
                <c:pt idx="40">
                  <c:v>2010</c:v>
                </c:pt>
                <c:pt idx="41">
                  <c:v>2011</c:v>
                </c:pt>
              </c:numCache>
            </c:numRef>
          </c:cat>
          <c:val>
            <c:numRef>
              <c:f>Sheet1!$F$2:$F$43</c:f>
              <c:numCache>
                <c:formatCode>General</c:formatCode>
                <c:ptCount val="42"/>
                <c:pt idx="0">
                  <c:v>30.67</c:v>
                </c:pt>
                <c:pt idx="1">
                  <c:v>30.759999999999998</c:v>
                </c:pt>
                <c:pt idx="2">
                  <c:v>30.88</c:v>
                </c:pt>
                <c:pt idx="3">
                  <c:v>30.89</c:v>
                </c:pt>
                <c:pt idx="4">
                  <c:v>31.1</c:v>
                </c:pt>
                <c:pt idx="5">
                  <c:v>31.09</c:v>
                </c:pt>
                <c:pt idx="6">
                  <c:v>31.21</c:v>
                </c:pt>
                <c:pt idx="7">
                  <c:v>31.64</c:v>
                </c:pt>
                <c:pt idx="8">
                  <c:v>31.650000000000002</c:v>
                </c:pt>
                <c:pt idx="9">
                  <c:v>31.93</c:v>
                </c:pt>
                <c:pt idx="10">
                  <c:v>32.04</c:v>
                </c:pt>
                <c:pt idx="11">
                  <c:v>32.220000000000006</c:v>
                </c:pt>
                <c:pt idx="12">
                  <c:v>32.43</c:v>
                </c:pt>
                <c:pt idx="13">
                  <c:v>32.379999999999995</c:v>
                </c:pt>
                <c:pt idx="14">
                  <c:v>32.78</c:v>
                </c:pt>
                <c:pt idx="15">
                  <c:v>32.74</c:v>
                </c:pt>
                <c:pt idx="16">
                  <c:v>32.93</c:v>
                </c:pt>
                <c:pt idx="17">
                  <c:v>33.370000000000005</c:v>
                </c:pt>
                <c:pt idx="18">
                  <c:v>33.49</c:v>
                </c:pt>
                <c:pt idx="19">
                  <c:v>33.660000000000004</c:v>
                </c:pt>
                <c:pt idx="20">
                  <c:v>33.800000000000011</c:v>
                </c:pt>
                <c:pt idx="21">
                  <c:v>33.949999999999996</c:v>
                </c:pt>
                <c:pt idx="22">
                  <c:v>34.230000000000011</c:v>
                </c:pt>
                <c:pt idx="23">
                  <c:v>34.200000000000003</c:v>
                </c:pt>
                <c:pt idx="24">
                  <c:v>34.57</c:v>
                </c:pt>
                <c:pt idx="25">
                  <c:v>34.620000000000005</c:v>
                </c:pt>
                <c:pt idx="26">
                  <c:v>34.790000000000006</c:v>
                </c:pt>
                <c:pt idx="27">
                  <c:v>35.04</c:v>
                </c:pt>
                <c:pt idx="28">
                  <c:v>35.06</c:v>
                </c:pt>
                <c:pt idx="29">
                  <c:v>35.200000000000003</c:v>
                </c:pt>
                <c:pt idx="30">
                  <c:v>35.56</c:v>
                </c:pt>
                <c:pt idx="31">
                  <c:v>35.790000000000006</c:v>
                </c:pt>
                <c:pt idx="32">
                  <c:v>35.849999999999994</c:v>
                </c:pt>
                <c:pt idx="33">
                  <c:v>35.790000000000006</c:v>
                </c:pt>
                <c:pt idx="34">
                  <c:v>36.36</c:v>
                </c:pt>
                <c:pt idx="35">
                  <c:v>36.51</c:v>
                </c:pt>
                <c:pt idx="36">
                  <c:v>36.96</c:v>
                </c:pt>
                <c:pt idx="37">
                  <c:v>37.120000000000005</c:v>
                </c:pt>
                <c:pt idx="38">
                  <c:v>37.230000000000011</c:v>
                </c:pt>
                <c:pt idx="39">
                  <c:v>37.49</c:v>
                </c:pt>
                <c:pt idx="40">
                  <c:v>37.690000000000005</c:v>
                </c:pt>
                <c:pt idx="41">
                  <c:v>37.75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04063360"/>
        <c:axId val="104064896"/>
      </c:lineChart>
      <c:catAx>
        <c:axId val="10406336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400" b="1"/>
            </a:pPr>
            <a:endParaRPr lang="ru-RU"/>
          </a:p>
        </c:txPr>
        <c:crossAx val="104064896"/>
        <c:crosses val="autoZero"/>
        <c:auto val="1"/>
        <c:lblAlgn val="ctr"/>
        <c:lblOffset val="100"/>
        <c:noMultiLvlLbl val="0"/>
      </c:catAx>
      <c:valAx>
        <c:axId val="104064896"/>
        <c:scaling>
          <c:orientation val="minMax"/>
          <c:max val="40"/>
          <c:min val="20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400" b="1"/>
            </a:pPr>
            <a:endParaRPr lang="ru-RU"/>
          </a:p>
        </c:txPr>
        <c:crossAx val="104063360"/>
        <c:crosses val="autoZero"/>
        <c:crossBetween val="between"/>
        <c:majorUnit val="5"/>
      </c:valAx>
    </c:plotArea>
    <c:legend>
      <c:legendPos val="b"/>
      <c:layout/>
      <c:overlay val="0"/>
      <c:txPr>
        <a:bodyPr/>
        <a:lstStyle/>
        <a:p>
          <a:pPr>
            <a:defRPr sz="1600" b="1"/>
          </a:pPr>
          <a:endParaRPr lang="ru-RU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7009259123017925"/>
          <c:y val="3.8490813648293973E-2"/>
          <c:w val="0.80882255276284387"/>
          <c:h val="0.78688408881322258"/>
        </c:manualLayout>
      </c:layout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Belarus</c:v>
                </c:pt>
              </c:strCache>
            </c:strRef>
          </c:tx>
          <c:marker>
            <c:symbol val="none"/>
          </c:marker>
          <c:cat>
            <c:numRef>
              <c:f>Sheet1!$A$2:$A$43</c:f>
              <c:numCache>
                <c:formatCode>General</c:formatCode>
                <c:ptCount val="42"/>
                <c:pt idx="0">
                  <c:v>1970</c:v>
                </c:pt>
                <c:pt idx="1">
                  <c:v>1971</c:v>
                </c:pt>
                <c:pt idx="2">
                  <c:v>1972</c:v>
                </c:pt>
                <c:pt idx="3">
                  <c:v>1973</c:v>
                </c:pt>
                <c:pt idx="4">
                  <c:v>1974</c:v>
                </c:pt>
                <c:pt idx="5">
                  <c:v>1975</c:v>
                </c:pt>
                <c:pt idx="6">
                  <c:v>1976</c:v>
                </c:pt>
                <c:pt idx="7">
                  <c:v>1977</c:v>
                </c:pt>
                <c:pt idx="8">
                  <c:v>1978</c:v>
                </c:pt>
                <c:pt idx="9">
                  <c:v>1979</c:v>
                </c:pt>
                <c:pt idx="10">
                  <c:v>1980</c:v>
                </c:pt>
                <c:pt idx="11">
                  <c:v>1981</c:v>
                </c:pt>
                <c:pt idx="12">
                  <c:v>1982</c:v>
                </c:pt>
                <c:pt idx="13">
                  <c:v>1983</c:v>
                </c:pt>
                <c:pt idx="14">
                  <c:v>1984</c:v>
                </c:pt>
                <c:pt idx="15">
                  <c:v>1985</c:v>
                </c:pt>
                <c:pt idx="16">
                  <c:v>1986</c:v>
                </c:pt>
                <c:pt idx="17">
                  <c:v>1987</c:v>
                </c:pt>
                <c:pt idx="18">
                  <c:v>1988</c:v>
                </c:pt>
                <c:pt idx="19">
                  <c:v>1989</c:v>
                </c:pt>
                <c:pt idx="20">
                  <c:v>1990</c:v>
                </c:pt>
                <c:pt idx="21">
                  <c:v>1991</c:v>
                </c:pt>
                <c:pt idx="22">
                  <c:v>1992</c:v>
                </c:pt>
                <c:pt idx="23">
                  <c:v>1993</c:v>
                </c:pt>
                <c:pt idx="24">
                  <c:v>1994</c:v>
                </c:pt>
                <c:pt idx="25">
                  <c:v>1995</c:v>
                </c:pt>
                <c:pt idx="26">
                  <c:v>1996</c:v>
                </c:pt>
                <c:pt idx="27">
                  <c:v>1997</c:v>
                </c:pt>
                <c:pt idx="28">
                  <c:v>1998</c:v>
                </c:pt>
                <c:pt idx="29">
                  <c:v>1999</c:v>
                </c:pt>
                <c:pt idx="30">
                  <c:v>2000</c:v>
                </c:pt>
                <c:pt idx="31">
                  <c:v>2001</c:v>
                </c:pt>
                <c:pt idx="32">
                  <c:v>2002</c:v>
                </c:pt>
                <c:pt idx="33">
                  <c:v>2003</c:v>
                </c:pt>
                <c:pt idx="34">
                  <c:v>2004</c:v>
                </c:pt>
                <c:pt idx="35">
                  <c:v>2005</c:v>
                </c:pt>
                <c:pt idx="36">
                  <c:v>2006</c:v>
                </c:pt>
                <c:pt idx="37">
                  <c:v>2007</c:v>
                </c:pt>
                <c:pt idx="38">
                  <c:v>2008</c:v>
                </c:pt>
                <c:pt idx="39">
                  <c:v>2009</c:v>
                </c:pt>
                <c:pt idx="40">
                  <c:v>2010</c:v>
                </c:pt>
                <c:pt idx="41">
                  <c:v>2011</c:v>
                </c:pt>
              </c:numCache>
            </c:numRef>
          </c:cat>
          <c:val>
            <c:numRef>
              <c:f>Sheet1!$B$2:$B$43</c:f>
              <c:numCache>
                <c:formatCode>General</c:formatCode>
                <c:ptCount val="42"/>
                <c:pt idx="11">
                  <c:v>15.84</c:v>
                </c:pt>
                <c:pt idx="12">
                  <c:v>15.89</c:v>
                </c:pt>
                <c:pt idx="15">
                  <c:v>14.98</c:v>
                </c:pt>
                <c:pt idx="16">
                  <c:v>15.39</c:v>
                </c:pt>
                <c:pt idx="17">
                  <c:v>15.49</c:v>
                </c:pt>
                <c:pt idx="18">
                  <c:v>15.450000000000001</c:v>
                </c:pt>
                <c:pt idx="19">
                  <c:v>15.739999999999998</c:v>
                </c:pt>
                <c:pt idx="20">
                  <c:v>15.28</c:v>
                </c:pt>
                <c:pt idx="21">
                  <c:v>15.02</c:v>
                </c:pt>
                <c:pt idx="22">
                  <c:v>15.12</c:v>
                </c:pt>
                <c:pt idx="23">
                  <c:v>14.46</c:v>
                </c:pt>
                <c:pt idx="24">
                  <c:v>14.4</c:v>
                </c:pt>
                <c:pt idx="25">
                  <c:v>14.33</c:v>
                </c:pt>
                <c:pt idx="26">
                  <c:v>13.9</c:v>
                </c:pt>
                <c:pt idx="27">
                  <c:v>14.06</c:v>
                </c:pt>
                <c:pt idx="28">
                  <c:v>14.139999999999999</c:v>
                </c:pt>
                <c:pt idx="29">
                  <c:v>13.82</c:v>
                </c:pt>
                <c:pt idx="30">
                  <c:v>14.17</c:v>
                </c:pt>
                <c:pt idx="31">
                  <c:v>13.94</c:v>
                </c:pt>
                <c:pt idx="32">
                  <c:v>13.7</c:v>
                </c:pt>
                <c:pt idx="33">
                  <c:v>13.89</c:v>
                </c:pt>
                <c:pt idx="34">
                  <c:v>14.12</c:v>
                </c:pt>
                <c:pt idx="35">
                  <c:v>14.139999999999999</c:v>
                </c:pt>
                <c:pt idx="37">
                  <c:v>14.7</c:v>
                </c:pt>
                <c:pt idx="38">
                  <c:v>14.78</c:v>
                </c:pt>
                <c:pt idx="39">
                  <c:v>14.81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Kazakhstan</c:v>
                </c:pt>
              </c:strCache>
            </c:strRef>
          </c:tx>
          <c:marker>
            <c:symbol val="none"/>
          </c:marker>
          <c:cat>
            <c:numRef>
              <c:f>Sheet1!$A$2:$A$43</c:f>
              <c:numCache>
                <c:formatCode>General</c:formatCode>
                <c:ptCount val="42"/>
                <c:pt idx="0">
                  <c:v>1970</c:v>
                </c:pt>
                <c:pt idx="1">
                  <c:v>1971</c:v>
                </c:pt>
                <c:pt idx="2">
                  <c:v>1972</c:v>
                </c:pt>
                <c:pt idx="3">
                  <c:v>1973</c:v>
                </c:pt>
                <c:pt idx="4">
                  <c:v>1974</c:v>
                </c:pt>
                <c:pt idx="5">
                  <c:v>1975</c:v>
                </c:pt>
                <c:pt idx="6">
                  <c:v>1976</c:v>
                </c:pt>
                <c:pt idx="7">
                  <c:v>1977</c:v>
                </c:pt>
                <c:pt idx="8">
                  <c:v>1978</c:v>
                </c:pt>
                <c:pt idx="9">
                  <c:v>1979</c:v>
                </c:pt>
                <c:pt idx="10">
                  <c:v>1980</c:v>
                </c:pt>
                <c:pt idx="11">
                  <c:v>1981</c:v>
                </c:pt>
                <c:pt idx="12">
                  <c:v>1982</c:v>
                </c:pt>
                <c:pt idx="13">
                  <c:v>1983</c:v>
                </c:pt>
                <c:pt idx="14">
                  <c:v>1984</c:v>
                </c:pt>
                <c:pt idx="15">
                  <c:v>1985</c:v>
                </c:pt>
                <c:pt idx="16">
                  <c:v>1986</c:v>
                </c:pt>
                <c:pt idx="17">
                  <c:v>1987</c:v>
                </c:pt>
                <c:pt idx="18">
                  <c:v>1988</c:v>
                </c:pt>
                <c:pt idx="19">
                  <c:v>1989</c:v>
                </c:pt>
                <c:pt idx="20">
                  <c:v>1990</c:v>
                </c:pt>
                <c:pt idx="21">
                  <c:v>1991</c:v>
                </c:pt>
                <c:pt idx="22">
                  <c:v>1992</c:v>
                </c:pt>
                <c:pt idx="23">
                  <c:v>1993</c:v>
                </c:pt>
                <c:pt idx="24">
                  <c:v>1994</c:v>
                </c:pt>
                <c:pt idx="25">
                  <c:v>1995</c:v>
                </c:pt>
                <c:pt idx="26">
                  <c:v>1996</c:v>
                </c:pt>
                <c:pt idx="27">
                  <c:v>1997</c:v>
                </c:pt>
                <c:pt idx="28">
                  <c:v>1998</c:v>
                </c:pt>
                <c:pt idx="29">
                  <c:v>1999</c:v>
                </c:pt>
                <c:pt idx="30">
                  <c:v>2000</c:v>
                </c:pt>
                <c:pt idx="31">
                  <c:v>2001</c:v>
                </c:pt>
                <c:pt idx="32">
                  <c:v>2002</c:v>
                </c:pt>
                <c:pt idx="33">
                  <c:v>2003</c:v>
                </c:pt>
                <c:pt idx="34">
                  <c:v>2004</c:v>
                </c:pt>
                <c:pt idx="35">
                  <c:v>2005</c:v>
                </c:pt>
                <c:pt idx="36">
                  <c:v>2006</c:v>
                </c:pt>
                <c:pt idx="37">
                  <c:v>2007</c:v>
                </c:pt>
                <c:pt idx="38">
                  <c:v>2008</c:v>
                </c:pt>
                <c:pt idx="39">
                  <c:v>2009</c:v>
                </c:pt>
                <c:pt idx="40">
                  <c:v>2010</c:v>
                </c:pt>
                <c:pt idx="41">
                  <c:v>2011</c:v>
                </c:pt>
              </c:numCache>
            </c:numRef>
          </c:cat>
          <c:val>
            <c:numRef>
              <c:f>Sheet1!$C$2:$C$43</c:f>
              <c:numCache>
                <c:formatCode>General</c:formatCode>
                <c:ptCount val="42"/>
                <c:pt idx="11">
                  <c:v>15.450000000000001</c:v>
                </c:pt>
                <c:pt idx="12">
                  <c:v>15.54</c:v>
                </c:pt>
                <c:pt idx="15">
                  <c:v>14.83</c:v>
                </c:pt>
                <c:pt idx="16">
                  <c:v>15.229999999999999</c:v>
                </c:pt>
                <c:pt idx="17">
                  <c:v>14.98</c:v>
                </c:pt>
                <c:pt idx="18">
                  <c:v>14.709999999999999</c:v>
                </c:pt>
                <c:pt idx="19">
                  <c:v>14.94</c:v>
                </c:pt>
                <c:pt idx="20">
                  <c:v>15.09</c:v>
                </c:pt>
                <c:pt idx="21">
                  <c:v>14.81</c:v>
                </c:pt>
                <c:pt idx="22">
                  <c:v>14.7</c:v>
                </c:pt>
                <c:pt idx="23">
                  <c:v>14.01</c:v>
                </c:pt>
                <c:pt idx="24">
                  <c:v>13.39</c:v>
                </c:pt>
                <c:pt idx="25">
                  <c:v>13.32</c:v>
                </c:pt>
                <c:pt idx="26">
                  <c:v>13.19</c:v>
                </c:pt>
                <c:pt idx="27">
                  <c:v>13.32</c:v>
                </c:pt>
                <c:pt idx="28">
                  <c:v>13.209999999999999</c:v>
                </c:pt>
                <c:pt idx="29">
                  <c:v>13.31</c:v>
                </c:pt>
                <c:pt idx="30">
                  <c:v>13.34</c:v>
                </c:pt>
                <c:pt idx="31">
                  <c:v>13.26</c:v>
                </c:pt>
                <c:pt idx="32">
                  <c:v>13.25</c:v>
                </c:pt>
                <c:pt idx="33">
                  <c:v>12.91</c:v>
                </c:pt>
                <c:pt idx="34">
                  <c:v>13.39</c:v>
                </c:pt>
                <c:pt idx="35">
                  <c:v>13.34</c:v>
                </c:pt>
                <c:pt idx="36">
                  <c:v>13.5</c:v>
                </c:pt>
                <c:pt idx="37">
                  <c:v>13.58</c:v>
                </c:pt>
                <c:pt idx="38">
                  <c:v>13.81</c:v>
                </c:pt>
                <c:pt idx="39">
                  <c:v>14.34</c:v>
                </c:pt>
                <c:pt idx="40">
                  <c:v>14.09</c:v>
                </c:pt>
              </c:numCache>
            </c:numRef>
          </c:val>
          <c:smooth val="0"/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Russian Fed. </c:v>
                </c:pt>
              </c:strCache>
            </c:strRef>
          </c:tx>
          <c:marker>
            <c:symbol val="none"/>
          </c:marker>
          <c:cat>
            <c:numRef>
              <c:f>Sheet1!$A$2:$A$43</c:f>
              <c:numCache>
                <c:formatCode>General</c:formatCode>
                <c:ptCount val="42"/>
                <c:pt idx="0">
                  <c:v>1970</c:v>
                </c:pt>
                <c:pt idx="1">
                  <c:v>1971</c:v>
                </c:pt>
                <c:pt idx="2">
                  <c:v>1972</c:v>
                </c:pt>
                <c:pt idx="3">
                  <c:v>1973</c:v>
                </c:pt>
                <c:pt idx="4">
                  <c:v>1974</c:v>
                </c:pt>
                <c:pt idx="5">
                  <c:v>1975</c:v>
                </c:pt>
                <c:pt idx="6">
                  <c:v>1976</c:v>
                </c:pt>
                <c:pt idx="7">
                  <c:v>1977</c:v>
                </c:pt>
                <c:pt idx="8">
                  <c:v>1978</c:v>
                </c:pt>
                <c:pt idx="9">
                  <c:v>1979</c:v>
                </c:pt>
                <c:pt idx="10">
                  <c:v>1980</c:v>
                </c:pt>
                <c:pt idx="11">
                  <c:v>1981</c:v>
                </c:pt>
                <c:pt idx="12">
                  <c:v>1982</c:v>
                </c:pt>
                <c:pt idx="13">
                  <c:v>1983</c:v>
                </c:pt>
                <c:pt idx="14">
                  <c:v>1984</c:v>
                </c:pt>
                <c:pt idx="15">
                  <c:v>1985</c:v>
                </c:pt>
                <c:pt idx="16">
                  <c:v>1986</c:v>
                </c:pt>
                <c:pt idx="17">
                  <c:v>1987</c:v>
                </c:pt>
                <c:pt idx="18">
                  <c:v>1988</c:v>
                </c:pt>
                <c:pt idx="19">
                  <c:v>1989</c:v>
                </c:pt>
                <c:pt idx="20">
                  <c:v>1990</c:v>
                </c:pt>
                <c:pt idx="21">
                  <c:v>1991</c:v>
                </c:pt>
                <c:pt idx="22">
                  <c:v>1992</c:v>
                </c:pt>
                <c:pt idx="23">
                  <c:v>1993</c:v>
                </c:pt>
                <c:pt idx="24">
                  <c:v>1994</c:v>
                </c:pt>
                <c:pt idx="25">
                  <c:v>1995</c:v>
                </c:pt>
                <c:pt idx="26">
                  <c:v>1996</c:v>
                </c:pt>
                <c:pt idx="27">
                  <c:v>1997</c:v>
                </c:pt>
                <c:pt idx="28">
                  <c:v>1998</c:v>
                </c:pt>
                <c:pt idx="29">
                  <c:v>1999</c:v>
                </c:pt>
                <c:pt idx="30">
                  <c:v>2000</c:v>
                </c:pt>
                <c:pt idx="31">
                  <c:v>2001</c:v>
                </c:pt>
                <c:pt idx="32">
                  <c:v>2002</c:v>
                </c:pt>
                <c:pt idx="33">
                  <c:v>2003</c:v>
                </c:pt>
                <c:pt idx="34">
                  <c:v>2004</c:v>
                </c:pt>
                <c:pt idx="35">
                  <c:v>2005</c:v>
                </c:pt>
                <c:pt idx="36">
                  <c:v>2006</c:v>
                </c:pt>
                <c:pt idx="37">
                  <c:v>2007</c:v>
                </c:pt>
                <c:pt idx="38">
                  <c:v>2008</c:v>
                </c:pt>
                <c:pt idx="39">
                  <c:v>2009</c:v>
                </c:pt>
                <c:pt idx="40">
                  <c:v>2010</c:v>
                </c:pt>
                <c:pt idx="41">
                  <c:v>2011</c:v>
                </c:pt>
              </c:numCache>
            </c:numRef>
          </c:cat>
          <c:val>
            <c:numRef>
              <c:f>Sheet1!$D$2:$D$43</c:f>
              <c:numCache>
                <c:formatCode>General</c:formatCode>
                <c:ptCount val="42"/>
                <c:pt idx="10">
                  <c:v>14.31</c:v>
                </c:pt>
                <c:pt idx="11">
                  <c:v>14.48</c:v>
                </c:pt>
                <c:pt idx="12">
                  <c:v>14.729999999999999</c:v>
                </c:pt>
                <c:pt idx="13">
                  <c:v>14.49</c:v>
                </c:pt>
                <c:pt idx="14">
                  <c:v>14.16</c:v>
                </c:pt>
                <c:pt idx="15">
                  <c:v>14.18</c:v>
                </c:pt>
                <c:pt idx="16">
                  <c:v>14.67</c:v>
                </c:pt>
                <c:pt idx="17">
                  <c:v>14.57</c:v>
                </c:pt>
                <c:pt idx="18">
                  <c:v>14.56</c:v>
                </c:pt>
                <c:pt idx="19">
                  <c:v>14.83</c:v>
                </c:pt>
                <c:pt idx="20">
                  <c:v>14.69</c:v>
                </c:pt>
                <c:pt idx="21">
                  <c:v>14.7</c:v>
                </c:pt>
                <c:pt idx="22">
                  <c:v>14.53</c:v>
                </c:pt>
                <c:pt idx="23">
                  <c:v>13.59</c:v>
                </c:pt>
                <c:pt idx="24">
                  <c:v>13.26</c:v>
                </c:pt>
                <c:pt idx="25">
                  <c:v>13.61</c:v>
                </c:pt>
                <c:pt idx="26">
                  <c:v>13.860000000000001</c:v>
                </c:pt>
                <c:pt idx="27">
                  <c:v>13.89</c:v>
                </c:pt>
                <c:pt idx="28">
                  <c:v>14.04</c:v>
                </c:pt>
                <c:pt idx="29">
                  <c:v>13.67</c:v>
                </c:pt>
                <c:pt idx="30">
                  <c:v>13.6</c:v>
                </c:pt>
                <c:pt idx="31">
                  <c:v>13.61</c:v>
                </c:pt>
                <c:pt idx="32">
                  <c:v>13.41</c:v>
                </c:pt>
                <c:pt idx="33">
                  <c:v>13.3</c:v>
                </c:pt>
                <c:pt idx="34">
                  <c:v>13.69</c:v>
                </c:pt>
                <c:pt idx="35">
                  <c:v>13.65</c:v>
                </c:pt>
                <c:pt idx="36">
                  <c:v>14.01</c:v>
                </c:pt>
                <c:pt idx="37">
                  <c:v>14.32</c:v>
                </c:pt>
                <c:pt idx="38">
                  <c:v>14.42</c:v>
                </c:pt>
                <c:pt idx="39">
                  <c:v>14.69</c:v>
                </c:pt>
                <c:pt idx="40">
                  <c:v>14.8</c:v>
                </c:pt>
              </c:numCache>
            </c:numRef>
          </c:val>
          <c:smooth val="0"/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Ukraine</c:v>
                </c:pt>
              </c:strCache>
            </c:strRef>
          </c:tx>
          <c:marker>
            <c:symbol val="none"/>
          </c:marker>
          <c:cat>
            <c:numRef>
              <c:f>Sheet1!$A$2:$A$43</c:f>
              <c:numCache>
                <c:formatCode>General</c:formatCode>
                <c:ptCount val="42"/>
                <c:pt idx="0">
                  <c:v>1970</c:v>
                </c:pt>
                <c:pt idx="1">
                  <c:v>1971</c:v>
                </c:pt>
                <c:pt idx="2">
                  <c:v>1972</c:v>
                </c:pt>
                <c:pt idx="3">
                  <c:v>1973</c:v>
                </c:pt>
                <c:pt idx="4">
                  <c:v>1974</c:v>
                </c:pt>
                <c:pt idx="5">
                  <c:v>1975</c:v>
                </c:pt>
                <c:pt idx="6">
                  <c:v>1976</c:v>
                </c:pt>
                <c:pt idx="7">
                  <c:v>1977</c:v>
                </c:pt>
                <c:pt idx="8">
                  <c:v>1978</c:v>
                </c:pt>
                <c:pt idx="9">
                  <c:v>1979</c:v>
                </c:pt>
                <c:pt idx="10">
                  <c:v>1980</c:v>
                </c:pt>
                <c:pt idx="11">
                  <c:v>1981</c:v>
                </c:pt>
                <c:pt idx="12">
                  <c:v>1982</c:v>
                </c:pt>
                <c:pt idx="13">
                  <c:v>1983</c:v>
                </c:pt>
                <c:pt idx="14">
                  <c:v>1984</c:v>
                </c:pt>
                <c:pt idx="15">
                  <c:v>1985</c:v>
                </c:pt>
                <c:pt idx="16">
                  <c:v>1986</c:v>
                </c:pt>
                <c:pt idx="17">
                  <c:v>1987</c:v>
                </c:pt>
                <c:pt idx="18">
                  <c:v>1988</c:v>
                </c:pt>
                <c:pt idx="19">
                  <c:v>1989</c:v>
                </c:pt>
                <c:pt idx="20">
                  <c:v>1990</c:v>
                </c:pt>
                <c:pt idx="21">
                  <c:v>1991</c:v>
                </c:pt>
                <c:pt idx="22">
                  <c:v>1992</c:v>
                </c:pt>
                <c:pt idx="23">
                  <c:v>1993</c:v>
                </c:pt>
                <c:pt idx="24">
                  <c:v>1994</c:v>
                </c:pt>
                <c:pt idx="25">
                  <c:v>1995</c:v>
                </c:pt>
                <c:pt idx="26">
                  <c:v>1996</c:v>
                </c:pt>
                <c:pt idx="27">
                  <c:v>1997</c:v>
                </c:pt>
                <c:pt idx="28">
                  <c:v>1998</c:v>
                </c:pt>
                <c:pt idx="29">
                  <c:v>1999</c:v>
                </c:pt>
                <c:pt idx="30">
                  <c:v>2000</c:v>
                </c:pt>
                <c:pt idx="31">
                  <c:v>2001</c:v>
                </c:pt>
                <c:pt idx="32">
                  <c:v>2002</c:v>
                </c:pt>
                <c:pt idx="33">
                  <c:v>2003</c:v>
                </c:pt>
                <c:pt idx="34">
                  <c:v>2004</c:v>
                </c:pt>
                <c:pt idx="35">
                  <c:v>2005</c:v>
                </c:pt>
                <c:pt idx="36">
                  <c:v>2006</c:v>
                </c:pt>
                <c:pt idx="37">
                  <c:v>2007</c:v>
                </c:pt>
                <c:pt idx="38">
                  <c:v>2008</c:v>
                </c:pt>
                <c:pt idx="39">
                  <c:v>2009</c:v>
                </c:pt>
                <c:pt idx="40">
                  <c:v>2010</c:v>
                </c:pt>
                <c:pt idx="41">
                  <c:v>2011</c:v>
                </c:pt>
              </c:numCache>
            </c:numRef>
          </c:cat>
          <c:val>
            <c:numRef>
              <c:f>Sheet1!$E$2:$E$43</c:f>
              <c:numCache>
                <c:formatCode>General</c:formatCode>
                <c:ptCount val="42"/>
                <c:pt idx="11">
                  <c:v>14.58</c:v>
                </c:pt>
                <c:pt idx="12">
                  <c:v>14.719999999999999</c:v>
                </c:pt>
                <c:pt idx="15">
                  <c:v>14.209999999999999</c:v>
                </c:pt>
                <c:pt idx="16">
                  <c:v>14.9</c:v>
                </c:pt>
                <c:pt idx="17">
                  <c:v>14.719999999999999</c:v>
                </c:pt>
                <c:pt idx="18">
                  <c:v>14.67</c:v>
                </c:pt>
                <c:pt idx="19">
                  <c:v>14.96</c:v>
                </c:pt>
                <c:pt idx="20">
                  <c:v>14.76</c:v>
                </c:pt>
                <c:pt idx="21">
                  <c:v>14.42</c:v>
                </c:pt>
                <c:pt idx="22">
                  <c:v>14.27</c:v>
                </c:pt>
                <c:pt idx="23">
                  <c:v>13.8</c:v>
                </c:pt>
                <c:pt idx="24">
                  <c:v>13.66</c:v>
                </c:pt>
                <c:pt idx="25">
                  <c:v>13.58</c:v>
                </c:pt>
                <c:pt idx="26">
                  <c:v>13.67</c:v>
                </c:pt>
                <c:pt idx="27">
                  <c:v>13.78</c:v>
                </c:pt>
                <c:pt idx="28">
                  <c:v>14.02</c:v>
                </c:pt>
                <c:pt idx="29">
                  <c:v>13.91</c:v>
                </c:pt>
                <c:pt idx="30">
                  <c:v>13.8</c:v>
                </c:pt>
                <c:pt idx="31">
                  <c:v>13.97</c:v>
                </c:pt>
                <c:pt idx="32">
                  <c:v>13.870000000000001</c:v>
                </c:pt>
                <c:pt idx="33">
                  <c:v>13.739999999999998</c:v>
                </c:pt>
                <c:pt idx="34">
                  <c:v>13.93</c:v>
                </c:pt>
                <c:pt idx="35">
                  <c:v>13.8</c:v>
                </c:pt>
                <c:pt idx="36">
                  <c:v>14</c:v>
                </c:pt>
                <c:pt idx="37">
                  <c:v>14.15</c:v>
                </c:pt>
                <c:pt idx="38">
                  <c:v>14.3</c:v>
                </c:pt>
                <c:pt idx="39">
                  <c:v>14.54</c:v>
                </c:pt>
                <c:pt idx="40">
                  <c:v>14.53</c:v>
                </c:pt>
                <c:pt idx="41">
                  <c:v>15.08</c:v>
                </c:pt>
              </c:numCache>
            </c:numRef>
          </c:val>
          <c:smooth val="0"/>
        </c:ser>
        <c:ser>
          <c:idx val="4"/>
          <c:order val="4"/>
          <c:tx>
            <c:strRef>
              <c:f>Sheet1!$F$1</c:f>
              <c:strCache>
                <c:ptCount val="1"/>
                <c:pt idx="0">
                  <c:v>EU 2004</c:v>
                </c:pt>
              </c:strCache>
            </c:strRef>
          </c:tx>
          <c:marker>
            <c:symbol val="none"/>
          </c:marker>
          <c:cat>
            <c:numRef>
              <c:f>Sheet1!$A$2:$A$43</c:f>
              <c:numCache>
                <c:formatCode>General</c:formatCode>
                <c:ptCount val="42"/>
                <c:pt idx="0">
                  <c:v>1970</c:v>
                </c:pt>
                <c:pt idx="1">
                  <c:v>1971</c:v>
                </c:pt>
                <c:pt idx="2">
                  <c:v>1972</c:v>
                </c:pt>
                <c:pt idx="3">
                  <c:v>1973</c:v>
                </c:pt>
                <c:pt idx="4">
                  <c:v>1974</c:v>
                </c:pt>
                <c:pt idx="5">
                  <c:v>1975</c:v>
                </c:pt>
                <c:pt idx="6">
                  <c:v>1976</c:v>
                </c:pt>
                <c:pt idx="7">
                  <c:v>1977</c:v>
                </c:pt>
                <c:pt idx="8">
                  <c:v>1978</c:v>
                </c:pt>
                <c:pt idx="9">
                  <c:v>1979</c:v>
                </c:pt>
                <c:pt idx="10">
                  <c:v>1980</c:v>
                </c:pt>
                <c:pt idx="11">
                  <c:v>1981</c:v>
                </c:pt>
                <c:pt idx="12">
                  <c:v>1982</c:v>
                </c:pt>
                <c:pt idx="13">
                  <c:v>1983</c:v>
                </c:pt>
                <c:pt idx="14">
                  <c:v>1984</c:v>
                </c:pt>
                <c:pt idx="15">
                  <c:v>1985</c:v>
                </c:pt>
                <c:pt idx="16">
                  <c:v>1986</c:v>
                </c:pt>
                <c:pt idx="17">
                  <c:v>1987</c:v>
                </c:pt>
                <c:pt idx="18">
                  <c:v>1988</c:v>
                </c:pt>
                <c:pt idx="19">
                  <c:v>1989</c:v>
                </c:pt>
                <c:pt idx="20">
                  <c:v>1990</c:v>
                </c:pt>
                <c:pt idx="21">
                  <c:v>1991</c:v>
                </c:pt>
                <c:pt idx="22">
                  <c:v>1992</c:v>
                </c:pt>
                <c:pt idx="23">
                  <c:v>1993</c:v>
                </c:pt>
                <c:pt idx="24">
                  <c:v>1994</c:v>
                </c:pt>
                <c:pt idx="25">
                  <c:v>1995</c:v>
                </c:pt>
                <c:pt idx="26">
                  <c:v>1996</c:v>
                </c:pt>
                <c:pt idx="27">
                  <c:v>1997</c:v>
                </c:pt>
                <c:pt idx="28">
                  <c:v>1998</c:v>
                </c:pt>
                <c:pt idx="29">
                  <c:v>1999</c:v>
                </c:pt>
                <c:pt idx="30">
                  <c:v>2000</c:v>
                </c:pt>
                <c:pt idx="31">
                  <c:v>2001</c:v>
                </c:pt>
                <c:pt idx="32">
                  <c:v>2002</c:v>
                </c:pt>
                <c:pt idx="33">
                  <c:v>2003</c:v>
                </c:pt>
                <c:pt idx="34">
                  <c:v>2004</c:v>
                </c:pt>
                <c:pt idx="35">
                  <c:v>2005</c:v>
                </c:pt>
                <c:pt idx="36">
                  <c:v>2006</c:v>
                </c:pt>
                <c:pt idx="37">
                  <c:v>2007</c:v>
                </c:pt>
                <c:pt idx="38">
                  <c:v>2008</c:v>
                </c:pt>
                <c:pt idx="39">
                  <c:v>2009</c:v>
                </c:pt>
                <c:pt idx="40">
                  <c:v>2010</c:v>
                </c:pt>
                <c:pt idx="41">
                  <c:v>2011</c:v>
                </c:pt>
              </c:numCache>
            </c:numRef>
          </c:cat>
          <c:val>
            <c:numRef>
              <c:f>Sheet1!$F$2:$F$43</c:f>
              <c:numCache>
                <c:formatCode>General</c:formatCode>
                <c:ptCount val="42"/>
                <c:pt idx="0">
                  <c:v>14.59</c:v>
                </c:pt>
                <c:pt idx="1">
                  <c:v>14.65</c:v>
                </c:pt>
                <c:pt idx="2">
                  <c:v>14.76</c:v>
                </c:pt>
                <c:pt idx="3">
                  <c:v>14.719999999999999</c:v>
                </c:pt>
                <c:pt idx="4">
                  <c:v>14.94</c:v>
                </c:pt>
                <c:pt idx="5">
                  <c:v>14.9</c:v>
                </c:pt>
                <c:pt idx="6">
                  <c:v>15.01</c:v>
                </c:pt>
                <c:pt idx="7">
                  <c:v>15.39</c:v>
                </c:pt>
                <c:pt idx="8">
                  <c:v>15.4</c:v>
                </c:pt>
                <c:pt idx="9">
                  <c:v>15.66</c:v>
                </c:pt>
                <c:pt idx="10">
                  <c:v>15.709999999999999</c:v>
                </c:pt>
                <c:pt idx="11">
                  <c:v>15.84</c:v>
                </c:pt>
                <c:pt idx="12">
                  <c:v>15.99</c:v>
                </c:pt>
                <c:pt idx="13">
                  <c:v>15.92</c:v>
                </c:pt>
                <c:pt idx="14">
                  <c:v>16.3</c:v>
                </c:pt>
                <c:pt idx="15">
                  <c:v>16.22</c:v>
                </c:pt>
                <c:pt idx="16">
                  <c:v>16.36</c:v>
                </c:pt>
                <c:pt idx="17">
                  <c:v>16.760000000000002</c:v>
                </c:pt>
                <c:pt idx="18">
                  <c:v>16.84</c:v>
                </c:pt>
                <c:pt idx="19">
                  <c:v>16.95</c:v>
                </c:pt>
                <c:pt idx="20">
                  <c:v>17.059999999999999</c:v>
                </c:pt>
                <c:pt idx="21">
                  <c:v>17.18</c:v>
                </c:pt>
                <c:pt idx="22">
                  <c:v>17.420000000000002</c:v>
                </c:pt>
                <c:pt idx="23">
                  <c:v>17.34</c:v>
                </c:pt>
                <c:pt idx="24">
                  <c:v>17.66</c:v>
                </c:pt>
                <c:pt idx="25">
                  <c:v>17.670000000000005</c:v>
                </c:pt>
                <c:pt idx="26">
                  <c:v>17.8</c:v>
                </c:pt>
                <c:pt idx="27">
                  <c:v>17.979999999999997</c:v>
                </c:pt>
                <c:pt idx="28">
                  <c:v>17.95</c:v>
                </c:pt>
                <c:pt idx="29">
                  <c:v>18.05</c:v>
                </c:pt>
                <c:pt idx="30">
                  <c:v>18.39</c:v>
                </c:pt>
                <c:pt idx="31">
                  <c:v>18.600000000000001</c:v>
                </c:pt>
                <c:pt idx="32">
                  <c:v>18.62</c:v>
                </c:pt>
                <c:pt idx="33">
                  <c:v>18.53</c:v>
                </c:pt>
                <c:pt idx="34">
                  <c:v>19.059999999999999</c:v>
                </c:pt>
                <c:pt idx="35">
                  <c:v>19.18</c:v>
                </c:pt>
                <c:pt idx="36">
                  <c:v>19.610000000000003</c:v>
                </c:pt>
                <c:pt idx="37">
                  <c:v>19.739999999999995</c:v>
                </c:pt>
                <c:pt idx="38">
                  <c:v>19.82</c:v>
                </c:pt>
                <c:pt idx="39">
                  <c:v>20.059999999999999</c:v>
                </c:pt>
                <c:pt idx="40">
                  <c:v>20.23</c:v>
                </c:pt>
                <c:pt idx="41">
                  <c:v>20.279999999999998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39803264"/>
        <c:axId val="139825536"/>
      </c:lineChart>
      <c:catAx>
        <c:axId val="13980326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400" b="1"/>
            </a:pPr>
            <a:endParaRPr lang="ru-RU"/>
          </a:p>
        </c:txPr>
        <c:crossAx val="139825536"/>
        <c:crosses val="autoZero"/>
        <c:auto val="1"/>
        <c:lblAlgn val="ctr"/>
        <c:lblOffset val="100"/>
        <c:noMultiLvlLbl val="0"/>
      </c:catAx>
      <c:valAx>
        <c:axId val="139825536"/>
        <c:scaling>
          <c:orientation val="minMax"/>
          <c:max val="25"/>
          <c:min val="10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400" b="1"/>
            </a:pPr>
            <a:endParaRPr lang="ru-RU"/>
          </a:p>
        </c:txPr>
        <c:crossAx val="139803264"/>
        <c:crosses val="autoZero"/>
        <c:crossBetween val="between"/>
        <c:majorUnit val="5"/>
      </c:valAx>
    </c:plotArea>
    <c:plotVisOnly val="1"/>
    <c:dispBlanksAs val="gap"/>
    <c:showDLblsOverMax val="0"/>
  </c:chart>
  <c:externalData r:id="rId1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 dirty="0"/>
              <a:t>2007</a:t>
            </a:r>
            <a:endParaRPr lang="ru-RU" dirty="0"/>
          </a:p>
        </c:rich>
      </c:tx>
      <c:layout/>
      <c:overlay val="0"/>
    </c:title>
    <c:autoTitleDeleted val="0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10150695258837326"/>
          <c:y val="0.26002234517982603"/>
          <c:w val="0.8984930474116265"/>
          <c:h val="0.71887422855926864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explosion val="25"/>
          <c:dPt>
            <c:idx val="0"/>
            <c:bubble3D val="0"/>
            <c:explosion val="13"/>
            <c:spPr>
              <a:solidFill>
                <a:srgbClr val="FFC000"/>
              </a:solidFill>
            </c:spPr>
          </c:dPt>
          <c:dPt>
            <c:idx val="1"/>
            <c:bubble3D val="0"/>
            <c:explosion val="19"/>
            <c:spPr>
              <a:solidFill>
                <a:srgbClr val="00B050"/>
              </a:solidFill>
            </c:spPr>
          </c:dPt>
          <c:dLbls>
            <c:dLbl>
              <c:idx val="2"/>
              <c:layout>
                <c:manualLayout>
                  <c:x val="-4.9443934639749033E-2"/>
                  <c:y val="3.557634548258790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delete val="1"/>
            </c:dLbl>
            <c:showLegendKey val="0"/>
            <c:showVal val="1"/>
            <c:showCatName val="0"/>
            <c:showSerName val="0"/>
            <c:showPercent val="0"/>
            <c:showBubbleSize val="0"/>
            <c:showLeaderLines val="1"/>
          </c:dLbls>
          <c:cat>
            <c:strRef>
              <c:f>Лист1!$A$2:$A$5</c:f>
              <c:strCache>
                <c:ptCount val="3"/>
                <c:pt idx="0">
                  <c:v>Major concern</c:v>
                </c:pt>
                <c:pt idx="1">
                  <c:v>Minor concern</c:v>
                </c:pt>
                <c:pt idx="2">
                  <c:v>No concern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55</c:v>
                </c:pt>
                <c:pt idx="1">
                  <c:v>44</c:v>
                </c:pt>
                <c:pt idx="2">
                  <c:v>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noFill/>
        <a:ln w="25388">
          <a:noFill/>
        </a:ln>
      </c:spPr>
    </c:plotArea>
    <c:plotVisOnly val="1"/>
    <c:dispBlanksAs val="zero"/>
    <c:showDLblsOverMax val="0"/>
  </c:chart>
  <c:txPr>
    <a:bodyPr/>
    <a:lstStyle/>
    <a:p>
      <a:pPr>
        <a:defRPr sz="2000" b="1">
          <a:effectLst/>
        </a:defRPr>
      </a:pPr>
      <a:endParaRPr lang="ru-RU"/>
    </a:p>
  </c:txPr>
  <c:externalData r:id="rId1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2400"/>
            </a:pPr>
            <a:r>
              <a:rPr lang="en-US" sz="2400" dirty="0"/>
              <a:t>2003</a:t>
            </a:r>
            <a:endParaRPr lang="ru-RU" sz="2400" dirty="0"/>
          </a:p>
        </c:rich>
      </c:tx>
      <c:layout>
        <c:manualLayout>
          <c:xMode val="edge"/>
          <c:yMode val="edge"/>
          <c:x val="0.1859934302690692"/>
          <c:y val="7.3156908813817645E-2"/>
        </c:manualLayout>
      </c:layout>
      <c:overlay val="0"/>
    </c:title>
    <c:autoTitleDeleted val="0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"/>
          <c:y val="5.1109029718059425E-2"/>
          <c:w val="0.65898440866533481"/>
          <c:h val="0.89243935737871471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%</c:v>
                </c:pt>
              </c:strCache>
            </c:strRef>
          </c:tx>
          <c:explosion val="25"/>
          <c:dPt>
            <c:idx val="0"/>
            <c:bubble3D val="0"/>
            <c:spPr>
              <a:solidFill>
                <a:srgbClr val="FFC000"/>
              </a:solidFill>
            </c:spPr>
          </c:dPt>
          <c:dPt>
            <c:idx val="1"/>
            <c:bubble3D val="0"/>
            <c:explosion val="4"/>
            <c:spPr>
              <a:solidFill>
                <a:srgbClr val="00B050"/>
              </a:solidFill>
            </c:spPr>
          </c:dPt>
          <c:dLbls>
            <c:dLbl>
              <c:idx val="2"/>
              <c:delete val="1"/>
            </c:dLbl>
            <c:dLbl>
              <c:idx val="3"/>
              <c:delete val="1"/>
            </c:dLbl>
            <c:txPr>
              <a:bodyPr/>
              <a:lstStyle/>
              <a:p>
                <a:pPr>
                  <a:defRPr sz="200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</c:dLbls>
          <c:cat>
            <c:strRef>
              <c:f>Лист1!$A$2:$A$4</c:f>
              <c:strCache>
                <c:ptCount val="3"/>
                <c:pt idx="0">
                  <c:v>Высокий</c:v>
                </c:pt>
                <c:pt idx="1">
                  <c:v>Низкий</c:v>
                </c:pt>
                <c:pt idx="2">
                  <c:v>Отсутствие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56</c:v>
                </c:pt>
                <c:pt idx="1">
                  <c:v>44</c:v>
                </c:pt>
                <c:pt idx="2">
                  <c:v>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noFill/>
        <a:ln w="25392">
          <a:noFill/>
        </a:ln>
      </c:spPr>
    </c:plotArea>
    <c:legend>
      <c:legendPos val="r"/>
      <c:layout>
        <c:manualLayout>
          <c:xMode val="edge"/>
          <c:yMode val="edge"/>
          <c:x val="0.65689720687899111"/>
          <c:y val="0.12951891587569689"/>
          <c:w val="0.34310259724997066"/>
          <c:h val="0.60801801587490378"/>
        </c:manualLayout>
      </c:layout>
      <c:overlay val="0"/>
    </c:legend>
    <c:plotVisOnly val="1"/>
    <c:dispBlanksAs val="zero"/>
    <c:showDLblsOverMax val="0"/>
  </c:chart>
  <c:txPr>
    <a:bodyPr/>
    <a:lstStyle/>
    <a:p>
      <a:pPr>
        <a:defRPr sz="1798" b="1">
          <a:effectLst/>
        </a:defRPr>
      </a:pPr>
      <a:endParaRPr lang="ru-RU"/>
    </a:p>
  </c:txPr>
  <c:externalData r:id="rId1">
    <c:autoUpdate val="0"/>
  </c:externalData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2009</c:v>
                </c:pt>
              </c:strCache>
            </c:strRef>
          </c:tx>
          <c:explosion val="27"/>
          <c:dPt>
            <c:idx val="0"/>
            <c:bubble3D val="0"/>
            <c:explosion val="10"/>
            <c:spPr>
              <a:solidFill>
                <a:srgbClr val="FFC000"/>
              </a:solidFill>
            </c:spPr>
          </c:dPt>
          <c:dPt>
            <c:idx val="1"/>
            <c:bubble3D val="0"/>
            <c:explosion val="15"/>
            <c:spPr>
              <a:solidFill>
                <a:srgbClr val="00B050"/>
              </a:solidFill>
            </c:spPr>
          </c:dPt>
          <c:dLbls>
            <c:txPr>
              <a:bodyPr/>
              <a:lstStyle/>
              <a:p>
                <a:pPr>
                  <a:defRPr sz="200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</c:dLbls>
          <c:cat>
            <c:numRef>
              <c:f>Sheet1!$A$2:$A$4</c:f>
              <c:numCache>
                <c:formatCode>General</c:formatCode>
                <c:ptCount val="3"/>
              </c:numCache>
            </c:numRef>
          </c:cat>
          <c:val>
            <c:numRef>
              <c:f>Sheet1!$B$2:$B$4</c:f>
              <c:numCache>
                <c:formatCode>General</c:formatCode>
                <c:ptCount val="3"/>
                <c:pt idx="0">
                  <c:v>55</c:v>
                </c:pt>
                <c:pt idx="1">
                  <c:v>42</c:v>
                </c:pt>
                <c:pt idx="2">
                  <c:v>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noFill/>
        <a:ln w="25386">
          <a:noFill/>
        </a:ln>
      </c:spPr>
    </c:plotArea>
    <c:plotVisOnly val="1"/>
    <c:dispBlanksAs val="zero"/>
    <c:showDLblsOverMax val="0"/>
  </c:chart>
  <c:txPr>
    <a:bodyPr/>
    <a:lstStyle/>
    <a:p>
      <a:pPr>
        <a:defRPr sz="1799" b="1"/>
      </a:pPr>
      <a:endParaRPr lang="ru-RU"/>
    </a:p>
  </c:txPr>
  <c:externalData r:id="rId1">
    <c:autoUpdate val="0"/>
  </c:externalData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Column1</c:v>
                </c:pt>
              </c:strCache>
            </c:strRef>
          </c:tx>
          <c:explosion val="9"/>
          <c:dPt>
            <c:idx val="0"/>
            <c:bubble3D val="0"/>
            <c:spPr>
              <a:solidFill>
                <a:srgbClr val="FFC000"/>
              </a:solidFill>
            </c:spPr>
          </c:dPt>
          <c:dPt>
            <c:idx val="1"/>
            <c:bubble3D val="0"/>
            <c:spPr>
              <a:solidFill>
                <a:srgbClr val="00B050"/>
              </a:solidFill>
            </c:spPr>
          </c:dPt>
          <c:dLbls>
            <c:dLbl>
              <c:idx val="3"/>
              <c:delete val="1"/>
            </c:dLbl>
            <c:txPr>
              <a:bodyPr/>
              <a:lstStyle/>
              <a:p>
                <a:pPr>
                  <a:defRPr sz="2000" b="1">
                    <a:solidFill>
                      <a:schemeClr val="tx1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</c:dLbls>
          <c:cat>
            <c:strRef>
              <c:f>Sheet1!$A$2:$A$5</c:f>
              <c:strCache>
                <c:ptCount val="3"/>
                <c:pt idx="0">
                  <c:v>Major</c:v>
                </c:pt>
                <c:pt idx="1">
                  <c:v>Minor</c:v>
                </c:pt>
                <c:pt idx="2">
                  <c:v>No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54</c:v>
                </c:pt>
                <c:pt idx="1">
                  <c:v>43</c:v>
                </c:pt>
                <c:pt idx="2">
                  <c:v>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plotVisOnly val="1"/>
    <c:dispBlanksAs val="zero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1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ru-RU" dirty="0" smtClean="0"/>
              <a:t>Африка</a:t>
            </a:r>
            <a:endParaRPr lang="en-US" dirty="0"/>
          </a:p>
        </c:rich>
      </c:tx>
      <c:layout>
        <c:manualLayout>
          <c:xMode val="edge"/>
          <c:yMode val="edge"/>
          <c:x val="9.8624927981563387E-2"/>
          <c:y val="5.6920621408810414E-2"/>
        </c:manualLayout>
      </c:layout>
      <c:overlay val="0"/>
    </c:title>
    <c:autoTitleDeleted val="0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Africa</c:v>
                </c:pt>
              </c:strCache>
            </c:strRef>
          </c:tx>
          <c:explosion val="25"/>
          <c:dPt>
            <c:idx val="0"/>
            <c:bubble3D val="0"/>
            <c:spPr>
              <a:solidFill>
                <a:srgbClr val="FFC000"/>
              </a:solidFill>
            </c:spPr>
          </c:dPt>
          <c:dPt>
            <c:idx val="1"/>
            <c:bubble3D val="0"/>
            <c:spPr>
              <a:solidFill>
                <a:srgbClr val="00B050"/>
              </a:solidFill>
            </c:spPr>
          </c:dPt>
          <c:dPt>
            <c:idx val="2"/>
            <c:bubble3D val="0"/>
            <c:spPr>
              <a:solidFill>
                <a:srgbClr val="00B0F0"/>
              </a:solidFill>
            </c:spPr>
          </c:dPt>
          <c:dLbls>
            <c:dLbl>
              <c:idx val="0"/>
              <c:layout>
                <c:manualLayout>
                  <c:x val="-0.14708989501312339"/>
                  <c:y val="6.466441694788152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-6.3358889349357642E-2"/>
                  <c:y val="1.035950051698083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showLegendKey val="0"/>
            <c:showVal val="1"/>
            <c:showCatName val="0"/>
            <c:showSerName val="0"/>
            <c:showPercent val="0"/>
            <c:showBubbleSize val="0"/>
            <c:showLeaderLines val="1"/>
          </c:dLbls>
          <c:cat>
            <c:strRef>
              <c:f>Sheet1!$A$2:$A$4</c:f>
              <c:strCache>
                <c:ptCount val="3"/>
                <c:pt idx="0">
                  <c:v>Major concern</c:v>
                </c:pt>
                <c:pt idx="1">
                  <c:v>Minor concern</c:v>
                </c:pt>
                <c:pt idx="2">
                  <c:v>No concern</c:v>
                </c:pt>
              </c:strCache>
            </c:strRef>
          </c:cat>
          <c:val>
            <c:numRef>
              <c:f>Sheet1!$B$2:$B$4</c:f>
              <c:numCache>
                <c:formatCode>General</c:formatCode>
                <c:ptCount val="3"/>
                <c:pt idx="0">
                  <c:v>30</c:v>
                </c:pt>
                <c:pt idx="1">
                  <c:v>63</c:v>
                </c:pt>
                <c:pt idx="2">
                  <c:v>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plotVisOnly val="1"/>
    <c:dispBlanksAs val="zero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1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ru-RU" dirty="0" smtClean="0"/>
              <a:t>Европа</a:t>
            </a:r>
            <a:endParaRPr lang="en-US" dirty="0"/>
          </a:p>
        </c:rich>
      </c:tx>
      <c:layout/>
      <c:overlay val="0"/>
    </c:title>
    <c:autoTitleDeleted val="0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Europe</c:v>
                </c:pt>
              </c:strCache>
            </c:strRef>
          </c:tx>
          <c:explosion val="25"/>
          <c:dPt>
            <c:idx val="0"/>
            <c:bubble3D val="0"/>
            <c:spPr>
              <a:solidFill>
                <a:srgbClr val="FFC000"/>
              </a:solidFill>
            </c:spPr>
          </c:dPt>
          <c:dPt>
            <c:idx val="1"/>
            <c:bubble3D val="0"/>
            <c:explosion val="16"/>
            <c:spPr>
              <a:solidFill>
                <a:srgbClr val="00B050"/>
              </a:solidFill>
            </c:spPr>
          </c:dPt>
          <c:dLbls>
            <c:dLbl>
              <c:idx val="0"/>
              <c:layout>
                <c:manualLayout>
                  <c:x val="-4.6735892388451446E-2"/>
                  <c:y val="-0.2517979002624670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-5.0065252260134148E-2"/>
                  <c:y val="8.0225483178239226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showLegendKey val="0"/>
            <c:showVal val="0"/>
            <c:showCatName val="0"/>
            <c:showSerName val="0"/>
            <c:showPercent val="0"/>
            <c:showBubbleSize val="0"/>
          </c:dLbls>
          <c:cat>
            <c:strRef>
              <c:f>Sheet1!$A$2:$A$4</c:f>
              <c:strCache>
                <c:ptCount val="3"/>
                <c:pt idx="0">
                  <c:v>Major concern</c:v>
                </c:pt>
                <c:pt idx="1">
                  <c:v>Minor concern</c:v>
                </c:pt>
                <c:pt idx="2">
                  <c:v>No concern</c:v>
                </c:pt>
              </c:strCache>
            </c:strRef>
          </c:cat>
          <c:val>
            <c:numRef>
              <c:f>Sheet1!$B$2:$B$4</c:f>
              <c:numCache>
                <c:formatCode>General</c:formatCode>
                <c:ptCount val="3"/>
                <c:pt idx="0">
                  <c:v>88</c:v>
                </c:pt>
                <c:pt idx="1">
                  <c:v>12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</c:pie3DChart>
    </c:plotArea>
    <c:plotVisOnly val="1"/>
    <c:dispBlanksAs val="zero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47"/>
    </mc:Choice>
    <mc:Fallback>
      <c:style val="47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 sz="1800"/>
            </a:pPr>
            <a:r>
              <a:rPr lang="ru-RU" sz="1800" dirty="0" smtClean="0"/>
              <a:t>ЕС-11</a:t>
            </a:r>
            <a:endParaRPr lang="en-US" sz="1800" dirty="0"/>
          </a:p>
        </c:rich>
      </c:tx>
      <c:layout>
        <c:manualLayout>
          <c:xMode val="edge"/>
          <c:yMode val="edge"/>
          <c:x val="0.35087750054307859"/>
          <c:y val="6.3157894736842107E-2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0.22511966263007818"/>
          <c:y val="0.16794156651471198"/>
          <c:w val="0.67844082139021722"/>
          <c:h val="0.69408728002947084"/>
        </c:manualLayout>
      </c:layout>
      <c:scatterChart>
        <c:scatterStyle val="lineMarker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Y-Values</c:v>
                </c:pt>
              </c:strCache>
            </c:strRef>
          </c:tx>
          <c:spPr>
            <a:ln w="47588">
              <a:noFill/>
            </a:ln>
          </c:spPr>
          <c:dPt>
            <c:idx val="10"/>
            <c:marker>
              <c:spPr>
                <a:solidFill>
                  <a:schemeClr val="bg1"/>
                </a:solidFill>
              </c:spPr>
            </c:marker>
            <c:bubble3D val="0"/>
          </c:dPt>
          <c:dPt>
            <c:idx val="11"/>
            <c:marker>
              <c:symbol val="circle"/>
              <c:size val="8"/>
              <c:spPr>
                <a:solidFill>
                  <a:schemeClr val="bg1"/>
                </a:solidFill>
              </c:spPr>
            </c:marker>
            <c:bubble3D val="0"/>
          </c:dPt>
          <c:xVal>
            <c:numRef>
              <c:f>Sheet1!$A$2:$A$14</c:f>
              <c:numCache>
                <c:formatCode>General</c:formatCode>
                <c:ptCount val="13"/>
                <c:pt idx="0">
                  <c:v>5</c:v>
                </c:pt>
                <c:pt idx="1">
                  <c:v>15</c:v>
                </c:pt>
                <c:pt idx="2">
                  <c:v>16</c:v>
                </c:pt>
                <c:pt idx="3">
                  <c:v>19</c:v>
                </c:pt>
                <c:pt idx="4">
                  <c:v>20</c:v>
                </c:pt>
                <c:pt idx="5">
                  <c:v>22</c:v>
                </c:pt>
                <c:pt idx="6">
                  <c:v>24</c:v>
                </c:pt>
                <c:pt idx="7">
                  <c:v>29</c:v>
                </c:pt>
                <c:pt idx="8">
                  <c:v>37</c:v>
                </c:pt>
                <c:pt idx="9">
                  <c:v>48</c:v>
                </c:pt>
                <c:pt idx="10">
                  <c:v>1</c:v>
                </c:pt>
                <c:pt idx="11">
                  <c:v>196</c:v>
                </c:pt>
                <c:pt idx="12">
                  <c:v>9</c:v>
                </c:pt>
              </c:numCache>
            </c:numRef>
          </c:xVal>
          <c:yVal>
            <c:numRef>
              <c:f>Sheet1!$B$2:$B$14</c:f>
              <c:numCache>
                <c:formatCode>General</c:formatCode>
                <c:ptCount val="13"/>
                <c:pt idx="0">
                  <c:v>24.2</c:v>
                </c:pt>
                <c:pt idx="1">
                  <c:v>22.5</c:v>
                </c:pt>
                <c:pt idx="2">
                  <c:v>22.4</c:v>
                </c:pt>
                <c:pt idx="3" formatCode="d\-mmm">
                  <c:v>22.1</c:v>
                </c:pt>
                <c:pt idx="4">
                  <c:v>21.9</c:v>
                </c:pt>
                <c:pt idx="5">
                  <c:v>21.8</c:v>
                </c:pt>
                <c:pt idx="6">
                  <c:v>21.3</c:v>
                </c:pt>
                <c:pt idx="7" formatCode="d\-mmm">
                  <c:v>20</c:v>
                </c:pt>
                <c:pt idx="8">
                  <c:v>18.8</c:v>
                </c:pt>
                <c:pt idx="9">
                  <c:v>17.3</c:v>
                </c:pt>
                <c:pt idx="10">
                  <c:v>29.7</c:v>
                </c:pt>
                <c:pt idx="11">
                  <c:v>1.9000000000000001</c:v>
                </c:pt>
                <c:pt idx="12">
                  <c:v>23.1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92348800"/>
        <c:axId val="92350336"/>
      </c:scatterChart>
      <c:valAx>
        <c:axId val="92348800"/>
        <c:scaling>
          <c:orientation val="minMax"/>
          <c:max val="200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 rot="0" vert="horz"/>
          <a:lstStyle/>
          <a:p>
            <a:pPr>
              <a:defRPr sz="1800"/>
            </a:pPr>
            <a:endParaRPr lang="ru-RU"/>
          </a:p>
        </c:txPr>
        <c:crossAx val="92350336"/>
        <c:crosses val="autoZero"/>
        <c:crossBetween val="midCat"/>
      </c:valAx>
      <c:valAx>
        <c:axId val="92350336"/>
        <c:scaling>
          <c:orientation val="minMax"/>
          <c:max val="30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800"/>
            </a:pPr>
            <a:endParaRPr lang="ru-RU"/>
          </a:p>
        </c:txPr>
        <c:crossAx val="92348800"/>
        <c:crosses val="autoZero"/>
        <c:crossBetween val="midCat"/>
      </c:valAx>
      <c:spPr>
        <a:solidFill>
          <a:schemeClr val="tx1"/>
        </a:solidFill>
      </c:spPr>
    </c:plotArea>
    <c:plotVisOnly val="1"/>
    <c:dispBlanksAs val="gap"/>
    <c:showDLblsOverMax val="0"/>
  </c:chart>
  <c:txPr>
    <a:bodyPr/>
    <a:lstStyle/>
    <a:p>
      <a:pPr>
        <a:defRPr sz="1200"/>
      </a:pPr>
      <a:endParaRPr lang="ru-RU"/>
    </a:p>
  </c:txPr>
  <c:externalData r:id="rId2">
    <c:autoUpdate val="0"/>
  </c:externalData>
  <c:userShapes r:id="rId3"/>
</c:chartSpace>
</file>

<file path=ppt/charts/chart2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ru-RU" dirty="0" smtClean="0"/>
              <a:t>Лат. Америка и Карибский бассейн</a:t>
            </a:r>
            <a:endParaRPr lang="en-US" dirty="0"/>
          </a:p>
        </c:rich>
      </c:tx>
      <c:layout>
        <c:manualLayout>
          <c:xMode val="edge"/>
          <c:yMode val="edge"/>
          <c:x val="2.2945756780402445E-2"/>
          <c:y val="5.9706182560513285E-2"/>
        </c:manualLayout>
      </c:layout>
      <c:overlay val="0"/>
    </c:title>
    <c:autoTitleDeleted val="0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L.America-Caribbean</c:v>
                </c:pt>
              </c:strCache>
            </c:strRef>
          </c:tx>
          <c:explosion val="25"/>
          <c:dPt>
            <c:idx val="0"/>
            <c:bubble3D val="0"/>
            <c:spPr>
              <a:solidFill>
                <a:srgbClr val="FFC000"/>
              </a:solidFill>
            </c:spPr>
          </c:dPt>
          <c:dPt>
            <c:idx val="1"/>
            <c:bubble3D val="0"/>
            <c:spPr>
              <a:solidFill>
                <a:srgbClr val="00B050"/>
              </a:solidFill>
            </c:spPr>
          </c:dPt>
          <c:dPt>
            <c:idx val="2"/>
            <c:bubble3D val="0"/>
            <c:spPr>
              <a:solidFill>
                <a:srgbClr val="00B0F0"/>
              </a:solidFill>
            </c:spPr>
          </c:dPt>
          <c:dLbls>
            <c:dLbl>
              <c:idx val="0"/>
              <c:layout>
                <c:manualLayout>
                  <c:x val="-0.12412948381452318"/>
                  <c:y val="-0.1402041411490231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2.7410433070866155E-2"/>
                  <c:y val="-3.925015838537426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showLegendKey val="0"/>
            <c:showVal val="0"/>
            <c:showCatName val="0"/>
            <c:showSerName val="0"/>
            <c:showPercent val="0"/>
            <c:showBubbleSize val="0"/>
          </c:dLbls>
          <c:cat>
            <c:strRef>
              <c:f>Sheet1!$A$2:$A$4</c:f>
              <c:strCache>
                <c:ptCount val="3"/>
                <c:pt idx="0">
                  <c:v>Major concern</c:v>
                </c:pt>
                <c:pt idx="1">
                  <c:v>2nd Qtr</c:v>
                </c:pt>
                <c:pt idx="2">
                  <c:v>3rd Qtr</c:v>
                </c:pt>
              </c:strCache>
            </c:strRef>
          </c:cat>
          <c:val>
            <c:numRef>
              <c:f>Sheet1!$B$2:$B$4</c:f>
              <c:numCache>
                <c:formatCode>General</c:formatCode>
                <c:ptCount val="3"/>
                <c:pt idx="0">
                  <c:v>73</c:v>
                </c:pt>
                <c:pt idx="1">
                  <c:v>27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</c:pie3DChart>
    </c:plotArea>
    <c:plotVisOnly val="1"/>
    <c:dispBlanksAs val="zero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2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ru-RU" dirty="0" smtClean="0"/>
              <a:t>Сев. Америка</a:t>
            </a:r>
            <a:endParaRPr lang="en-US" dirty="0"/>
          </a:p>
        </c:rich>
      </c:tx>
      <c:layout>
        <c:manualLayout>
          <c:xMode val="edge"/>
          <c:yMode val="edge"/>
          <c:x val="0.23140921723019928"/>
          <c:y val="0.11764705882352942"/>
        </c:manualLayout>
      </c:layout>
      <c:overlay val="0"/>
    </c:title>
    <c:autoTitleDeleted val="0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11642156862745098"/>
          <c:y val="0.23287362976686737"/>
          <c:w val="0.84068627450980427"/>
          <c:h val="0.6623899953682264"/>
        </c:manualLayout>
      </c:layout>
      <c:pie3D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N. America</c:v>
                </c:pt>
              </c:strCache>
            </c:strRef>
          </c:tx>
          <c:explosion val="25"/>
          <c:dPt>
            <c:idx val="0"/>
            <c:bubble3D val="0"/>
            <c:spPr>
              <a:solidFill>
                <a:srgbClr val="FFC000"/>
              </a:solidFill>
            </c:spPr>
          </c:dPt>
          <c:cat>
            <c:strRef>
              <c:f>Sheet1!$A$2:$A$4</c:f>
              <c:strCache>
                <c:ptCount val="3"/>
                <c:pt idx="0">
                  <c:v>1st Qtr</c:v>
                </c:pt>
                <c:pt idx="1">
                  <c:v>2nd Qtr</c:v>
                </c:pt>
                <c:pt idx="2">
                  <c:v>3rd Qtr</c:v>
                </c:pt>
              </c:strCache>
            </c:strRef>
          </c:cat>
          <c:val>
            <c:numRef>
              <c:f>Sheet1!$B$2:$B$4</c:f>
              <c:numCache>
                <c:formatCode>General</c:formatCode>
                <c:ptCount val="3"/>
                <c:pt idx="0">
                  <c:v>100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</c:pie3DChart>
    </c:plotArea>
    <c:plotVisOnly val="1"/>
    <c:dispBlanksAs val="zero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2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ru-RU" dirty="0" smtClean="0"/>
              <a:t>Океания</a:t>
            </a:r>
            <a:endParaRPr lang="en-US" dirty="0"/>
          </a:p>
        </c:rich>
      </c:tx>
      <c:layout>
        <c:manualLayout>
          <c:xMode val="edge"/>
          <c:yMode val="edge"/>
          <c:x val="0.29897200349956288"/>
          <c:y val="0.1304347826086957"/>
        </c:manualLayout>
      </c:layout>
      <c:overlay val="0"/>
    </c:title>
    <c:autoTitleDeleted val="0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Oceania</c:v>
                </c:pt>
              </c:strCache>
            </c:strRef>
          </c:tx>
          <c:spPr>
            <a:solidFill>
              <a:srgbClr val="00B050"/>
            </a:solidFill>
          </c:spPr>
          <c:explosion val="25"/>
          <c:dPt>
            <c:idx val="0"/>
            <c:bubble3D val="0"/>
            <c:spPr>
              <a:solidFill>
                <a:srgbClr val="FFC000"/>
              </a:solidFill>
            </c:spPr>
          </c:dPt>
          <c:dPt>
            <c:idx val="2"/>
            <c:bubble3D val="0"/>
            <c:spPr>
              <a:solidFill>
                <a:srgbClr val="00B0F0"/>
              </a:solidFill>
            </c:spPr>
          </c:dPt>
          <c:dLbls>
            <c:dLbl>
              <c:idx val="1"/>
              <c:layout>
                <c:manualLayout>
                  <c:x val="0.17883089613798278"/>
                  <c:y val="2.746402389356503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showLegendKey val="0"/>
            <c:showVal val="1"/>
            <c:showCatName val="0"/>
            <c:showSerName val="0"/>
            <c:showPercent val="0"/>
            <c:showBubbleSize val="0"/>
            <c:showLeaderLines val="1"/>
          </c:dLbls>
          <c:cat>
            <c:strRef>
              <c:f>Sheet1!$A$2:$A$4</c:f>
              <c:strCache>
                <c:ptCount val="3"/>
                <c:pt idx="0">
                  <c:v>1st Qtr</c:v>
                </c:pt>
                <c:pt idx="1">
                  <c:v>2nd Qtr</c:v>
                </c:pt>
                <c:pt idx="2">
                  <c:v>3rd Qtr</c:v>
                </c:pt>
              </c:strCache>
            </c:strRef>
          </c:cat>
          <c:val>
            <c:numRef>
              <c:f>Sheet1!$B$2:$B$4</c:f>
              <c:numCache>
                <c:formatCode>General</c:formatCode>
                <c:ptCount val="3"/>
                <c:pt idx="0">
                  <c:v>67</c:v>
                </c:pt>
                <c:pt idx="1">
                  <c:v>25</c:v>
                </c:pt>
                <c:pt idx="2">
                  <c:v>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plotVisOnly val="1"/>
    <c:dispBlanksAs val="zero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2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ru-RU" dirty="0" smtClean="0"/>
              <a:t>Азия</a:t>
            </a:r>
            <a:endParaRPr lang="en-US" dirty="0"/>
          </a:p>
        </c:rich>
      </c:tx>
      <c:layout/>
      <c:overlay val="0"/>
    </c:title>
    <c:autoTitleDeleted val="0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Asia</c:v>
                </c:pt>
              </c:strCache>
            </c:strRef>
          </c:tx>
          <c:explosion val="25"/>
          <c:dPt>
            <c:idx val="0"/>
            <c:bubble3D val="0"/>
            <c:spPr>
              <a:solidFill>
                <a:srgbClr val="FFC000"/>
              </a:solidFill>
            </c:spPr>
          </c:dPt>
          <c:dPt>
            <c:idx val="1"/>
            <c:bubble3D val="0"/>
            <c:spPr>
              <a:solidFill>
                <a:srgbClr val="00B050"/>
              </a:solidFill>
            </c:spPr>
          </c:dPt>
          <c:dPt>
            <c:idx val="2"/>
            <c:bubble3D val="0"/>
            <c:spPr>
              <a:solidFill>
                <a:srgbClr val="00B0F0"/>
              </a:solidFill>
            </c:spPr>
          </c:dPt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1"/>
          </c:dLbls>
          <c:cat>
            <c:strRef>
              <c:f>Sheet1!$A$2:$A$4</c:f>
              <c:strCache>
                <c:ptCount val="3"/>
                <c:pt idx="0">
                  <c:v>Высокий</c:v>
                </c:pt>
                <c:pt idx="1">
                  <c:v>Низкий</c:v>
                </c:pt>
                <c:pt idx="2">
                  <c:v>Отсутствие</c:v>
                </c:pt>
              </c:strCache>
            </c:strRef>
          </c:cat>
          <c:val>
            <c:numRef>
              <c:f>Sheet1!$B$2:$B$4</c:f>
              <c:numCache>
                <c:formatCode>General</c:formatCode>
                <c:ptCount val="3"/>
                <c:pt idx="0">
                  <c:v>60</c:v>
                </c:pt>
                <c:pt idx="1">
                  <c:v>36</c:v>
                </c:pt>
                <c:pt idx="2">
                  <c:v>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legend>
      <c:legendPos val="b"/>
      <c:layout>
        <c:manualLayout>
          <c:xMode val="edge"/>
          <c:yMode val="edge"/>
          <c:x val="3.3576691071510796E-2"/>
          <c:y val="0.66561238668695821"/>
          <c:w val="0.91237878159966834"/>
          <c:h val="0.29657248726262203"/>
        </c:manualLayout>
      </c:layout>
      <c:overlay val="0"/>
      <c:spPr>
        <a:ln>
          <a:noFill/>
        </a:ln>
      </c:spPr>
    </c:legend>
    <c:plotVisOnly val="1"/>
    <c:dispBlanksAs val="zero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2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ru-RU" dirty="0" smtClean="0"/>
              <a:t>Африка</a:t>
            </a:r>
            <a:endParaRPr lang="en-US" dirty="0"/>
          </a:p>
        </c:rich>
      </c:tx>
      <c:layout/>
      <c:overlay val="0"/>
    </c:title>
    <c:autoTitleDeleted val="0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Africa</c:v>
                </c:pt>
              </c:strCache>
            </c:strRef>
          </c:tx>
          <c:explosion val="25"/>
          <c:dPt>
            <c:idx val="0"/>
            <c:bubble3D val="0"/>
            <c:spPr>
              <a:solidFill>
                <a:srgbClr val="FF0000"/>
              </a:solidFill>
            </c:spPr>
          </c:dPt>
          <c:dPt>
            <c:idx val="1"/>
            <c:bubble3D val="0"/>
            <c:spPr>
              <a:solidFill>
                <a:srgbClr val="FFFF00"/>
              </a:solidFill>
            </c:spPr>
          </c:dPt>
          <c:dLbls>
            <c:dLbl>
              <c:idx val="0"/>
              <c:layout>
                <c:manualLayout>
                  <c:x val="-0.17166584645669294"/>
                  <c:y val="-0.13047812773403325"/>
                </c:manualLayout>
              </c:layout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0.16984826115485568"/>
                  <c:y val="5.476946631671042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delete val="1"/>
            </c:dLbl>
            <c:showLegendKey val="0"/>
            <c:showVal val="1"/>
            <c:showCatName val="0"/>
            <c:showSerName val="0"/>
            <c:showPercent val="0"/>
            <c:showBubbleSize val="0"/>
            <c:showLeaderLines val="1"/>
          </c:dLbls>
          <c:cat>
            <c:numRef>
              <c:f>Sheet1!$A$2:$A$4</c:f>
              <c:numCache>
                <c:formatCode>General</c:formatCode>
                <c:ptCount val="3"/>
              </c:numCache>
            </c:numRef>
          </c:cat>
          <c:val>
            <c:numRef>
              <c:f>Sheet1!$B$2:$B$4</c:f>
              <c:numCache>
                <c:formatCode>General</c:formatCode>
                <c:ptCount val="3"/>
                <c:pt idx="0">
                  <c:v>73</c:v>
                </c:pt>
                <c:pt idx="1">
                  <c:v>27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plotVisOnly val="1"/>
    <c:dispBlanksAs val="zero"/>
    <c:showDLblsOverMax val="0"/>
  </c:chart>
  <c:txPr>
    <a:bodyPr/>
    <a:lstStyle/>
    <a:p>
      <a:pPr>
        <a:defRPr sz="2000" b="1">
          <a:effectLst/>
        </a:defRPr>
      </a:pPr>
      <a:endParaRPr lang="ru-RU"/>
    </a:p>
  </c:txPr>
  <c:externalData r:id="rId1">
    <c:autoUpdate val="0"/>
  </c:externalData>
</c:chartSpace>
</file>

<file path=ppt/charts/chart2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ru-RU" dirty="0" smtClean="0"/>
              <a:t>Азия</a:t>
            </a:r>
            <a:endParaRPr lang="en-US" dirty="0"/>
          </a:p>
        </c:rich>
      </c:tx>
      <c:layout/>
      <c:overlay val="0"/>
    </c:title>
    <c:autoTitleDeleted val="0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Asia</c:v>
                </c:pt>
              </c:strCache>
            </c:strRef>
          </c:tx>
          <c:explosion val="25"/>
          <c:dPt>
            <c:idx val="0"/>
            <c:bubble3D val="0"/>
            <c:spPr>
              <a:solidFill>
                <a:srgbClr val="FF0000"/>
              </a:solidFill>
            </c:spPr>
          </c:dPt>
          <c:dPt>
            <c:idx val="1"/>
            <c:bubble3D val="0"/>
            <c:spPr>
              <a:solidFill>
                <a:srgbClr val="FFFF00"/>
              </a:solidFill>
            </c:spPr>
          </c:dPt>
          <c:dLbls>
            <c:dLbl>
              <c:idx val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-3.150170603674541E-2"/>
                  <c:y val="2.410913752060064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showLegendKey val="0"/>
            <c:showVal val="1"/>
            <c:showCatName val="0"/>
            <c:showSerName val="0"/>
            <c:showPercent val="0"/>
            <c:showBubbleSize val="0"/>
            <c:showLeaderLines val="1"/>
          </c:dLbls>
          <c:cat>
            <c:strRef>
              <c:f>Sheet1!$A$2:$A$4</c:f>
              <c:strCache>
                <c:ptCount val="3"/>
                <c:pt idx="0">
                  <c:v>Высокий</c:v>
                </c:pt>
                <c:pt idx="1">
                  <c:v>Низкий</c:v>
                </c:pt>
                <c:pt idx="2">
                  <c:v>Отсутствие</c:v>
                </c:pt>
              </c:strCache>
            </c:strRef>
          </c:cat>
          <c:val>
            <c:numRef>
              <c:f>Sheet1!$B$2:$B$4</c:f>
              <c:numCache>
                <c:formatCode>General</c:formatCode>
                <c:ptCount val="3"/>
                <c:pt idx="0">
                  <c:v>62</c:v>
                </c:pt>
                <c:pt idx="1">
                  <c:v>34</c:v>
                </c:pt>
                <c:pt idx="2">
                  <c:v>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legend>
      <c:legendPos val="b"/>
      <c:layout>
        <c:manualLayout>
          <c:xMode val="edge"/>
          <c:yMode val="edge"/>
          <c:x val="1.8269291338582683E-2"/>
          <c:y val="0.58497192211438731"/>
          <c:w val="0.98173070866141732"/>
          <c:h val="0.38871218400331536"/>
        </c:manualLayout>
      </c:layout>
      <c:overlay val="0"/>
      <c:spPr>
        <a:ln>
          <a:noFill/>
        </a:ln>
      </c:spPr>
      <c:txPr>
        <a:bodyPr/>
        <a:lstStyle/>
        <a:p>
          <a:pPr>
            <a:defRPr sz="1600"/>
          </a:pPr>
          <a:endParaRPr lang="ru-RU"/>
        </a:p>
      </c:txPr>
    </c:legend>
    <c:plotVisOnly val="1"/>
    <c:dispBlanksAs val="zero"/>
    <c:showDLblsOverMax val="0"/>
  </c:chart>
  <c:txPr>
    <a:bodyPr/>
    <a:lstStyle/>
    <a:p>
      <a:pPr>
        <a:defRPr sz="2000" b="1">
          <a:effectLst/>
        </a:defRPr>
      </a:pPr>
      <a:endParaRPr lang="ru-RU"/>
    </a:p>
  </c:txPr>
  <c:externalData r:id="rId1">
    <c:autoUpdate val="0"/>
  </c:externalData>
</c:chartSpace>
</file>

<file path=ppt/charts/chart2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ru-RU" dirty="0" smtClean="0"/>
              <a:t>Европа</a:t>
            </a:r>
            <a:endParaRPr lang="en-US" dirty="0"/>
          </a:p>
        </c:rich>
      </c:tx>
      <c:layout/>
      <c:overlay val="0"/>
    </c:title>
    <c:autoTitleDeleted val="0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Europe</c:v>
                </c:pt>
              </c:strCache>
            </c:strRef>
          </c:tx>
          <c:explosion val="25"/>
          <c:dPt>
            <c:idx val="0"/>
            <c:bubble3D val="0"/>
            <c:spPr>
              <a:solidFill>
                <a:srgbClr val="FF0000"/>
              </a:solidFill>
            </c:spPr>
          </c:dPt>
          <c:dPt>
            <c:idx val="1"/>
            <c:bubble3D val="0"/>
            <c:spPr>
              <a:solidFill>
                <a:srgbClr val="FFFF00"/>
              </a:solidFill>
            </c:spPr>
          </c:dPt>
          <c:dLbls>
            <c:dLbl>
              <c:idx val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0.16414141414141417"/>
                  <c:y val="1.75651481064866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showLegendKey val="0"/>
            <c:showVal val="1"/>
            <c:showCatName val="0"/>
            <c:showSerName val="0"/>
            <c:showPercent val="0"/>
            <c:showBubbleSize val="0"/>
            <c:showLeaderLines val="1"/>
          </c:dLbls>
          <c:cat>
            <c:strRef>
              <c:f>Sheet1!$A$2:$A$4</c:f>
              <c:strCache>
                <c:ptCount val="3"/>
                <c:pt idx="0">
                  <c:v>1st Qtr</c:v>
                </c:pt>
                <c:pt idx="1">
                  <c:v>2nd Qtr</c:v>
                </c:pt>
                <c:pt idx="2">
                  <c:v>3rd Qtr</c:v>
                </c:pt>
              </c:strCache>
            </c:strRef>
          </c:cat>
          <c:val>
            <c:numRef>
              <c:f>Sheet1!$B$2:$B$4</c:f>
              <c:numCache>
                <c:formatCode>General</c:formatCode>
                <c:ptCount val="3"/>
                <c:pt idx="0">
                  <c:v>65</c:v>
                </c:pt>
                <c:pt idx="1">
                  <c:v>21</c:v>
                </c:pt>
                <c:pt idx="2">
                  <c:v>14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plotVisOnly val="1"/>
    <c:dispBlanksAs val="zero"/>
    <c:showDLblsOverMax val="0"/>
  </c:chart>
  <c:txPr>
    <a:bodyPr/>
    <a:lstStyle/>
    <a:p>
      <a:pPr>
        <a:defRPr sz="2000" b="1">
          <a:effectLst/>
        </a:defRPr>
      </a:pPr>
      <a:endParaRPr lang="ru-RU"/>
    </a:p>
  </c:txPr>
  <c:externalData r:id="rId1">
    <c:autoUpdate val="0"/>
  </c:externalData>
</c:chartSpace>
</file>

<file path=ppt/charts/chart2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L. America-Caribbean</c:v>
                </c:pt>
              </c:strCache>
            </c:strRef>
          </c:tx>
          <c:explosion val="25"/>
          <c:dPt>
            <c:idx val="0"/>
            <c:bubble3D val="0"/>
            <c:spPr>
              <a:solidFill>
                <a:srgbClr val="FF0000"/>
              </a:solidFill>
            </c:spPr>
          </c:dPt>
          <c:dPt>
            <c:idx val="1"/>
            <c:bubble3D val="0"/>
            <c:spPr>
              <a:solidFill>
                <a:srgbClr val="FFFF00"/>
              </a:solidFill>
            </c:spPr>
          </c:dPt>
          <c:dLbls>
            <c:dLbl>
              <c:idx val="0"/>
              <c:layout>
                <c:manualLayout>
                  <c:x val="-0.17824184476940388"/>
                  <c:y val="5.4343898577812209E-2"/>
                </c:manualLayout>
              </c:layout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5.3532946539577297E-3"/>
                  <c:y val="3.75415812080234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showLegendKey val="0"/>
            <c:showVal val="1"/>
            <c:showCatName val="0"/>
            <c:showSerName val="0"/>
            <c:showPercent val="0"/>
            <c:showBubbleSize val="0"/>
            <c:showLeaderLines val="1"/>
          </c:dLbls>
          <c:cat>
            <c:numRef>
              <c:f>Sheet1!$A$2:$A$4</c:f>
              <c:numCache>
                <c:formatCode>General</c:formatCode>
                <c:ptCount val="3"/>
              </c:numCache>
            </c:numRef>
          </c:cat>
          <c:val>
            <c:numRef>
              <c:f>Sheet1!$B$2:$B$4</c:f>
              <c:numCache>
                <c:formatCode>General</c:formatCode>
                <c:ptCount val="3"/>
                <c:pt idx="0">
                  <c:v>37</c:v>
                </c:pt>
                <c:pt idx="1">
                  <c:v>48</c:v>
                </c:pt>
                <c:pt idx="2">
                  <c:v>15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plotVisOnly val="1"/>
    <c:dispBlanksAs val="zero"/>
    <c:showDLblsOverMax val="0"/>
  </c:chart>
  <c:txPr>
    <a:bodyPr/>
    <a:lstStyle/>
    <a:p>
      <a:pPr>
        <a:defRPr sz="2000" b="1">
          <a:effectLst/>
        </a:defRPr>
      </a:pPr>
      <a:endParaRPr lang="ru-RU"/>
    </a:p>
  </c:txPr>
  <c:externalData r:id="rId1">
    <c:autoUpdate val="0"/>
  </c:externalData>
</c:chartSpace>
</file>

<file path=ppt/charts/chart2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ru-RU" dirty="0" smtClean="0"/>
              <a:t>Сев. Америка</a:t>
            </a:r>
            <a:endParaRPr lang="en-US" dirty="0"/>
          </a:p>
        </c:rich>
      </c:tx>
      <c:layout/>
      <c:overlay val="0"/>
    </c:title>
    <c:autoTitleDeleted val="0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N. America</c:v>
                </c:pt>
              </c:strCache>
            </c:strRef>
          </c:tx>
          <c:spPr>
            <a:solidFill>
              <a:srgbClr val="FF0000"/>
            </a:solidFill>
          </c:spPr>
          <c:explosion val="25"/>
          <c:cat>
            <c:numRef>
              <c:f>Sheet1!$A$2:$A$4</c:f>
              <c:numCache>
                <c:formatCode>General</c:formatCode>
                <c:ptCount val="3"/>
              </c:numCache>
            </c:numRef>
          </c:cat>
          <c:val>
            <c:numRef>
              <c:f>Sheet1!$B$2:$B$4</c:f>
              <c:numCache>
                <c:formatCode>General</c:formatCode>
                <c:ptCount val="3"/>
                <c:pt idx="0">
                  <c:v>100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</c:pie3DChart>
    </c:plotArea>
    <c:plotVisOnly val="1"/>
    <c:dispBlanksAs val="zero"/>
    <c:showDLblsOverMax val="0"/>
  </c:chart>
  <c:txPr>
    <a:bodyPr/>
    <a:lstStyle/>
    <a:p>
      <a:pPr>
        <a:defRPr sz="2000" b="1">
          <a:effectLst/>
        </a:defRPr>
      </a:pPr>
      <a:endParaRPr lang="ru-RU"/>
    </a:p>
  </c:txPr>
  <c:externalData r:id="rId1">
    <c:autoUpdate val="0"/>
  </c:externalData>
</c:chartSpace>
</file>

<file path=ppt/charts/chart2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ru-RU" dirty="0" smtClean="0"/>
              <a:t>Океания</a:t>
            </a:r>
            <a:endParaRPr lang="en-US" dirty="0"/>
          </a:p>
        </c:rich>
      </c:tx>
      <c:layout/>
      <c:overlay val="0"/>
    </c:title>
    <c:autoTitleDeleted val="0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Oceania</c:v>
                </c:pt>
              </c:strCache>
            </c:strRef>
          </c:tx>
          <c:explosion val="25"/>
          <c:dPt>
            <c:idx val="0"/>
            <c:bubble3D val="0"/>
            <c:spPr>
              <a:solidFill>
                <a:srgbClr val="FF0000"/>
              </a:solidFill>
            </c:spPr>
          </c:dPt>
          <c:dPt>
            <c:idx val="1"/>
            <c:bubble3D val="0"/>
            <c:spPr>
              <a:solidFill>
                <a:srgbClr val="FFFF00"/>
              </a:solidFill>
            </c:spPr>
          </c:dPt>
          <c:dLbls>
            <c:dLbl>
              <c:idx val="0"/>
              <c:layout>
                <c:manualLayout>
                  <c:x val="-0.20070061806790279"/>
                  <c:y val="-0.14576708328965199"/>
                </c:manualLayout>
              </c:layout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0.1650351367369402"/>
                  <c:y val="6.021667889744397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showLegendKey val="0"/>
            <c:showVal val="1"/>
            <c:showCatName val="0"/>
            <c:showSerName val="0"/>
            <c:showPercent val="0"/>
            <c:showBubbleSize val="0"/>
            <c:showLeaderLines val="1"/>
          </c:dLbls>
          <c:cat>
            <c:numRef>
              <c:f>Sheet1!$A$2:$A$4</c:f>
              <c:numCache>
                <c:formatCode>General</c:formatCode>
                <c:ptCount val="3"/>
              </c:numCache>
            </c:numRef>
          </c:cat>
          <c:val>
            <c:numRef>
              <c:f>Sheet1!$B$2:$B$4</c:f>
              <c:numCache>
                <c:formatCode>General</c:formatCode>
                <c:ptCount val="3"/>
                <c:pt idx="0">
                  <c:v>67</c:v>
                </c:pt>
                <c:pt idx="1">
                  <c:v>27</c:v>
                </c:pt>
                <c:pt idx="2">
                  <c:v>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plotVisOnly val="1"/>
    <c:dispBlanksAs val="zero"/>
    <c:showDLblsOverMax val="0"/>
  </c:chart>
  <c:txPr>
    <a:bodyPr/>
    <a:lstStyle/>
    <a:p>
      <a:pPr>
        <a:defRPr sz="2000" b="1">
          <a:effectLst/>
        </a:defRPr>
      </a:pPr>
      <a:endParaRPr lang="ru-RU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45"/>
    </mc:Choice>
    <mc:Fallback>
      <c:style val="45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 sz="1800"/>
            </a:pPr>
            <a:r>
              <a:rPr lang="ru-RU" sz="1800"/>
              <a:t>ЮВЕ</a:t>
            </a:r>
            <a:endParaRPr lang="en-US" sz="1800"/>
          </a:p>
        </c:rich>
      </c:tx>
      <c:layout>
        <c:manualLayout>
          <c:xMode val="edge"/>
          <c:yMode val="edge"/>
          <c:x val="0.36827681667153661"/>
          <c:y val="6.3258190512163845E-2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0.23712899173713053"/>
          <c:y val="0.16396880279263987"/>
          <c:w val="0.65810777559055322"/>
          <c:h val="0.69958575288789993"/>
        </c:manualLayout>
      </c:layout>
      <c:scatterChart>
        <c:scatterStyle val="lineMarker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Y-Values</c:v>
                </c:pt>
              </c:strCache>
            </c:strRef>
          </c:tx>
          <c:spPr>
            <a:ln w="47588">
              <a:noFill/>
            </a:ln>
          </c:spPr>
          <c:marker>
            <c:spPr>
              <a:solidFill>
                <a:srgbClr val="FFFF00"/>
              </a:solidFill>
            </c:spPr>
          </c:marker>
          <c:dPt>
            <c:idx val="7"/>
            <c:marker>
              <c:spPr>
                <a:solidFill>
                  <a:schemeClr val="bg1"/>
                </a:solidFill>
              </c:spPr>
            </c:marker>
            <c:bubble3D val="0"/>
          </c:dPt>
          <c:dPt>
            <c:idx val="8"/>
            <c:marker>
              <c:symbol val="circle"/>
              <c:size val="8"/>
              <c:spPr>
                <a:solidFill>
                  <a:schemeClr val="bg1"/>
                </a:solidFill>
              </c:spPr>
            </c:marker>
            <c:bubble3D val="0"/>
          </c:dPt>
          <c:xVal>
            <c:numRef>
              <c:f>Sheet1!$A$2:$A$9</c:f>
              <c:numCache>
                <c:formatCode>General</c:formatCode>
                <c:ptCount val="8"/>
                <c:pt idx="0">
                  <c:v>60</c:v>
                </c:pt>
                <c:pt idx="1">
                  <c:v>38</c:v>
                </c:pt>
                <c:pt idx="2">
                  <c:v>31</c:v>
                </c:pt>
                <c:pt idx="3">
                  <c:v>47</c:v>
                </c:pt>
                <c:pt idx="4">
                  <c:v>50</c:v>
                </c:pt>
                <c:pt idx="6">
                  <c:v>1</c:v>
                </c:pt>
                <c:pt idx="7">
                  <c:v>196</c:v>
                </c:pt>
              </c:numCache>
            </c:numRef>
          </c:xVal>
          <c:yVal>
            <c:numRef>
              <c:f>Sheet1!$B$2:$B$9</c:f>
              <c:numCache>
                <c:formatCode>General</c:formatCode>
                <c:ptCount val="8"/>
                <c:pt idx="0">
                  <c:v>13</c:v>
                </c:pt>
                <c:pt idx="1">
                  <c:v>18.7</c:v>
                </c:pt>
                <c:pt idx="2">
                  <c:v>19.399999999999999</c:v>
                </c:pt>
                <c:pt idx="3">
                  <c:v>17.5</c:v>
                </c:pt>
                <c:pt idx="4">
                  <c:v>16.5</c:v>
                </c:pt>
                <c:pt idx="6">
                  <c:v>29.7</c:v>
                </c:pt>
                <c:pt idx="7">
                  <c:v>1.9000000000000001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92396928"/>
        <c:axId val="92398720"/>
      </c:scatterChart>
      <c:valAx>
        <c:axId val="92396928"/>
        <c:scaling>
          <c:orientation val="minMax"/>
          <c:max val="200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 rot="0" vert="horz"/>
          <a:lstStyle/>
          <a:p>
            <a:pPr>
              <a:defRPr sz="1800"/>
            </a:pPr>
            <a:endParaRPr lang="ru-RU"/>
          </a:p>
        </c:txPr>
        <c:crossAx val="92398720"/>
        <c:crosses val="autoZero"/>
        <c:crossBetween val="midCat"/>
      </c:valAx>
      <c:valAx>
        <c:axId val="92398720"/>
        <c:scaling>
          <c:orientation val="minMax"/>
          <c:max val="30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800"/>
            </a:pPr>
            <a:endParaRPr lang="ru-RU"/>
          </a:p>
        </c:txPr>
        <c:crossAx val="92396928"/>
        <c:crosses val="autoZero"/>
        <c:crossBetween val="midCat"/>
      </c:valAx>
      <c:spPr>
        <a:noFill/>
      </c:spPr>
    </c:plotArea>
    <c:plotVisOnly val="1"/>
    <c:dispBlanksAs val="gap"/>
    <c:showDLblsOverMax val="0"/>
  </c:chart>
  <c:txPr>
    <a:bodyPr/>
    <a:lstStyle/>
    <a:p>
      <a:pPr>
        <a:defRPr sz="1200"/>
      </a:pPr>
      <a:endParaRPr lang="ru-RU"/>
    </a:p>
  </c:txPr>
  <c:externalData r:id="rId2">
    <c:autoUpdate val="0"/>
  </c:externalData>
  <c:userShapes r:id="rId3"/>
</c:chartSpace>
</file>

<file path=ppt/charts/chart3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ЕС 15</c:v>
                </c:pt>
              </c:strCache>
            </c:strRef>
          </c:tx>
          <c:spPr>
            <a:ln w="50800">
              <a:solidFill>
                <a:srgbClr val="7030A0"/>
              </a:solidFill>
            </a:ln>
          </c:spPr>
          <c:marker>
            <c:symbol val="square"/>
            <c:size val="6"/>
            <c:spPr>
              <a:solidFill>
                <a:schemeClr val="accent1"/>
              </a:solidFill>
            </c:spPr>
          </c:marker>
          <c:cat>
            <c:numRef>
              <c:f>Sheet1!$A$2:$A$17</c:f>
              <c:numCache>
                <c:formatCode>General</c:formatCode>
                <c:ptCount val="16"/>
                <c:pt idx="0">
                  <c:v>1995</c:v>
                </c:pt>
                <c:pt idx="1">
                  <c:v>1996</c:v>
                </c:pt>
                <c:pt idx="2">
                  <c:v>1997</c:v>
                </c:pt>
                <c:pt idx="3">
                  <c:v>1998</c:v>
                </c:pt>
                <c:pt idx="4">
                  <c:v>1999</c:v>
                </c:pt>
                <c:pt idx="5">
                  <c:v>2000</c:v>
                </c:pt>
                <c:pt idx="6">
                  <c:v>2001</c:v>
                </c:pt>
                <c:pt idx="7">
                  <c:v>2002</c:v>
                </c:pt>
                <c:pt idx="8">
                  <c:v>2003</c:v>
                </c:pt>
                <c:pt idx="9">
                  <c:v>2004</c:v>
                </c:pt>
                <c:pt idx="10">
                  <c:v>2005</c:v>
                </c:pt>
                <c:pt idx="11">
                  <c:v>2006</c:v>
                </c:pt>
                <c:pt idx="12">
                  <c:v>2007</c:v>
                </c:pt>
                <c:pt idx="13">
                  <c:v>2008</c:v>
                </c:pt>
                <c:pt idx="14">
                  <c:v>2009</c:v>
                </c:pt>
                <c:pt idx="15">
                  <c:v>2010</c:v>
                </c:pt>
              </c:numCache>
            </c:numRef>
          </c:cat>
          <c:val>
            <c:numRef>
              <c:f>Sheet1!$B$2:$B$17</c:f>
              <c:numCache>
                <c:formatCode>General</c:formatCode>
                <c:ptCount val="16"/>
                <c:pt idx="0">
                  <c:v>8.5</c:v>
                </c:pt>
                <c:pt idx="1">
                  <c:v>8.61</c:v>
                </c:pt>
                <c:pt idx="2">
                  <c:v>8.5300000000000011</c:v>
                </c:pt>
                <c:pt idx="3">
                  <c:v>8.5300000000000011</c:v>
                </c:pt>
                <c:pt idx="4">
                  <c:v>8.6300000000000008</c:v>
                </c:pt>
                <c:pt idx="5">
                  <c:v>8.68</c:v>
                </c:pt>
                <c:pt idx="6">
                  <c:v>8.8600000000000048</c:v>
                </c:pt>
                <c:pt idx="7">
                  <c:v>9.09</c:v>
                </c:pt>
                <c:pt idx="8">
                  <c:v>9.43</c:v>
                </c:pt>
                <c:pt idx="9">
                  <c:v>9.49</c:v>
                </c:pt>
                <c:pt idx="10">
                  <c:v>9.65</c:v>
                </c:pt>
                <c:pt idx="11">
                  <c:v>9.6300000000000008</c:v>
                </c:pt>
                <c:pt idx="12">
                  <c:v>9.5400000000000009</c:v>
                </c:pt>
                <c:pt idx="13">
                  <c:v>9.84</c:v>
                </c:pt>
                <c:pt idx="14">
                  <c:v>10.66</c:v>
                </c:pt>
                <c:pt idx="15">
                  <c:v>10.6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ЕС 12</c:v>
                </c:pt>
              </c:strCache>
            </c:strRef>
          </c:tx>
          <c:spPr>
            <a:ln w="50800">
              <a:solidFill>
                <a:srgbClr val="0070C0"/>
              </a:solidFill>
            </a:ln>
          </c:spPr>
          <c:marker>
            <c:symbol val="square"/>
            <c:size val="6"/>
            <c:spPr>
              <a:solidFill>
                <a:schemeClr val="bg1"/>
              </a:solidFill>
            </c:spPr>
          </c:marker>
          <c:cat>
            <c:numRef>
              <c:f>Sheet1!$A$2:$A$17</c:f>
              <c:numCache>
                <c:formatCode>General</c:formatCode>
                <c:ptCount val="16"/>
                <c:pt idx="0">
                  <c:v>1995</c:v>
                </c:pt>
                <c:pt idx="1">
                  <c:v>1996</c:v>
                </c:pt>
                <c:pt idx="2">
                  <c:v>1997</c:v>
                </c:pt>
                <c:pt idx="3">
                  <c:v>1998</c:v>
                </c:pt>
                <c:pt idx="4">
                  <c:v>1999</c:v>
                </c:pt>
                <c:pt idx="5">
                  <c:v>2000</c:v>
                </c:pt>
                <c:pt idx="6">
                  <c:v>2001</c:v>
                </c:pt>
                <c:pt idx="7">
                  <c:v>2002</c:v>
                </c:pt>
                <c:pt idx="8">
                  <c:v>2003</c:v>
                </c:pt>
                <c:pt idx="9">
                  <c:v>2004</c:v>
                </c:pt>
                <c:pt idx="10">
                  <c:v>2005</c:v>
                </c:pt>
                <c:pt idx="11">
                  <c:v>2006</c:v>
                </c:pt>
                <c:pt idx="12">
                  <c:v>2007</c:v>
                </c:pt>
                <c:pt idx="13">
                  <c:v>2008</c:v>
                </c:pt>
                <c:pt idx="14">
                  <c:v>2009</c:v>
                </c:pt>
                <c:pt idx="15">
                  <c:v>2010</c:v>
                </c:pt>
              </c:numCache>
            </c:numRef>
          </c:cat>
          <c:val>
            <c:numRef>
              <c:f>Sheet1!$C$2:$C$17</c:f>
              <c:numCache>
                <c:formatCode>General</c:formatCode>
                <c:ptCount val="16"/>
                <c:pt idx="0">
                  <c:v>5.42</c:v>
                </c:pt>
                <c:pt idx="1">
                  <c:v>5.55</c:v>
                </c:pt>
                <c:pt idx="2">
                  <c:v>5.67</c:v>
                </c:pt>
                <c:pt idx="3">
                  <c:v>5.8</c:v>
                </c:pt>
                <c:pt idx="4">
                  <c:v>5.9300000000000024</c:v>
                </c:pt>
                <c:pt idx="5">
                  <c:v>5.85</c:v>
                </c:pt>
                <c:pt idx="6">
                  <c:v>6.1099999999999985</c:v>
                </c:pt>
                <c:pt idx="7">
                  <c:v>6.46</c:v>
                </c:pt>
                <c:pt idx="8">
                  <c:v>6.48</c:v>
                </c:pt>
                <c:pt idx="9">
                  <c:v>6.4700000000000024</c:v>
                </c:pt>
                <c:pt idx="10">
                  <c:v>6.5</c:v>
                </c:pt>
                <c:pt idx="11">
                  <c:v>6.37</c:v>
                </c:pt>
                <c:pt idx="12">
                  <c:v>6.42</c:v>
                </c:pt>
                <c:pt idx="13">
                  <c:v>6.73</c:v>
                </c:pt>
                <c:pt idx="14">
                  <c:v>7.1899999999999995</c:v>
                </c:pt>
                <c:pt idx="15">
                  <c:v>7.1099999999999985</c:v>
                </c:pt>
              </c:numCache>
            </c:numRef>
          </c:val>
          <c:smooth val="0"/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СНГ</c:v>
                </c:pt>
              </c:strCache>
            </c:strRef>
          </c:tx>
          <c:spPr>
            <a:ln w="50800">
              <a:solidFill>
                <a:srgbClr val="C00000"/>
              </a:solidFill>
            </a:ln>
          </c:spPr>
          <c:marker>
            <c:symbol val="square"/>
            <c:size val="6"/>
            <c:spPr>
              <a:solidFill>
                <a:srgbClr val="FF0000"/>
              </a:solidFill>
            </c:spPr>
          </c:marker>
          <c:cat>
            <c:numRef>
              <c:f>Sheet1!$A$2:$A$17</c:f>
              <c:numCache>
                <c:formatCode>General</c:formatCode>
                <c:ptCount val="16"/>
                <c:pt idx="0">
                  <c:v>1995</c:v>
                </c:pt>
                <c:pt idx="1">
                  <c:v>1996</c:v>
                </c:pt>
                <c:pt idx="2">
                  <c:v>1997</c:v>
                </c:pt>
                <c:pt idx="3">
                  <c:v>1998</c:v>
                </c:pt>
                <c:pt idx="4">
                  <c:v>1999</c:v>
                </c:pt>
                <c:pt idx="5">
                  <c:v>2000</c:v>
                </c:pt>
                <c:pt idx="6">
                  <c:v>2001</c:v>
                </c:pt>
                <c:pt idx="7">
                  <c:v>2002</c:v>
                </c:pt>
                <c:pt idx="8">
                  <c:v>2003</c:v>
                </c:pt>
                <c:pt idx="9">
                  <c:v>2004</c:v>
                </c:pt>
                <c:pt idx="10">
                  <c:v>2005</c:v>
                </c:pt>
                <c:pt idx="11">
                  <c:v>2006</c:v>
                </c:pt>
                <c:pt idx="12">
                  <c:v>2007</c:v>
                </c:pt>
                <c:pt idx="13">
                  <c:v>2008</c:v>
                </c:pt>
                <c:pt idx="14">
                  <c:v>2009</c:v>
                </c:pt>
                <c:pt idx="15">
                  <c:v>2010</c:v>
                </c:pt>
              </c:numCache>
            </c:numRef>
          </c:cat>
          <c:val>
            <c:numRef>
              <c:f>Sheet1!$D$2:$D$17</c:f>
              <c:numCache>
                <c:formatCode>General</c:formatCode>
                <c:ptCount val="16"/>
                <c:pt idx="0">
                  <c:v>5.63</c:v>
                </c:pt>
                <c:pt idx="1">
                  <c:v>5.6599999999999975</c:v>
                </c:pt>
                <c:pt idx="2">
                  <c:v>6.46</c:v>
                </c:pt>
                <c:pt idx="3">
                  <c:v>6.37</c:v>
                </c:pt>
                <c:pt idx="4">
                  <c:v>5.7</c:v>
                </c:pt>
                <c:pt idx="5">
                  <c:v>5.42</c:v>
                </c:pt>
                <c:pt idx="6">
                  <c:v>5.54</c:v>
                </c:pt>
                <c:pt idx="7">
                  <c:v>5.8199999999999985</c:v>
                </c:pt>
                <c:pt idx="8">
                  <c:v>5.79</c:v>
                </c:pt>
                <c:pt idx="9">
                  <c:v>5.58</c:v>
                </c:pt>
                <c:pt idx="10">
                  <c:v>5.57</c:v>
                </c:pt>
                <c:pt idx="11">
                  <c:v>5.59</c:v>
                </c:pt>
                <c:pt idx="12">
                  <c:v>5.54</c:v>
                </c:pt>
                <c:pt idx="13">
                  <c:v>5.28</c:v>
                </c:pt>
                <c:pt idx="14">
                  <c:v>6.06</c:v>
                </c:pt>
                <c:pt idx="15">
                  <c:v>5.74</c:v>
                </c:pt>
              </c:numCache>
            </c:numRef>
          </c:val>
          <c:smooth val="0"/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Россия</c:v>
                </c:pt>
              </c:strCache>
            </c:strRef>
          </c:tx>
          <c:spPr>
            <a:ln w="38100">
              <a:solidFill>
                <a:srgbClr val="FF0000"/>
              </a:solidFill>
            </a:ln>
          </c:spPr>
          <c:marker>
            <c:symbol val="x"/>
            <c:size val="5"/>
            <c:spPr>
              <a:solidFill>
                <a:srgbClr val="FFC000"/>
              </a:solidFill>
            </c:spPr>
          </c:marker>
          <c:cat>
            <c:numRef>
              <c:f>Sheet1!$A$2:$A$17</c:f>
              <c:numCache>
                <c:formatCode>General</c:formatCode>
                <c:ptCount val="16"/>
                <c:pt idx="0">
                  <c:v>1995</c:v>
                </c:pt>
                <c:pt idx="1">
                  <c:v>1996</c:v>
                </c:pt>
                <c:pt idx="2">
                  <c:v>1997</c:v>
                </c:pt>
                <c:pt idx="3">
                  <c:v>1998</c:v>
                </c:pt>
                <c:pt idx="4">
                  <c:v>1999</c:v>
                </c:pt>
                <c:pt idx="5">
                  <c:v>2000</c:v>
                </c:pt>
                <c:pt idx="6">
                  <c:v>2001</c:v>
                </c:pt>
                <c:pt idx="7">
                  <c:v>2002</c:v>
                </c:pt>
                <c:pt idx="8">
                  <c:v>2003</c:v>
                </c:pt>
                <c:pt idx="9">
                  <c:v>2004</c:v>
                </c:pt>
                <c:pt idx="10">
                  <c:v>2005</c:v>
                </c:pt>
                <c:pt idx="11">
                  <c:v>2006</c:v>
                </c:pt>
                <c:pt idx="12">
                  <c:v>2007</c:v>
                </c:pt>
                <c:pt idx="13">
                  <c:v>2008</c:v>
                </c:pt>
                <c:pt idx="14">
                  <c:v>2009</c:v>
                </c:pt>
                <c:pt idx="15">
                  <c:v>2010</c:v>
                </c:pt>
              </c:numCache>
            </c:numRef>
          </c:cat>
          <c:val>
            <c:numRef>
              <c:f>Sheet1!$E$2:$E$17</c:f>
              <c:numCache>
                <c:formatCode>General</c:formatCode>
                <c:ptCount val="16"/>
                <c:pt idx="0">
                  <c:v>5.3599999999999985</c:v>
                </c:pt>
                <c:pt idx="1">
                  <c:v>5.56</c:v>
                </c:pt>
                <c:pt idx="2">
                  <c:v>7.1</c:v>
                </c:pt>
                <c:pt idx="3">
                  <c:v>6.6199999999999966</c:v>
                </c:pt>
                <c:pt idx="4">
                  <c:v>5.8</c:v>
                </c:pt>
                <c:pt idx="5">
                  <c:v>5.42</c:v>
                </c:pt>
                <c:pt idx="6">
                  <c:v>5.68</c:v>
                </c:pt>
                <c:pt idx="7">
                  <c:v>6</c:v>
                </c:pt>
                <c:pt idx="8">
                  <c:v>5.6199999999999966</c:v>
                </c:pt>
                <c:pt idx="9">
                  <c:v>5.2</c:v>
                </c:pt>
                <c:pt idx="10">
                  <c:v>5.22</c:v>
                </c:pt>
                <c:pt idx="11">
                  <c:v>5.3</c:v>
                </c:pt>
                <c:pt idx="12">
                  <c:v>5.38</c:v>
                </c:pt>
                <c:pt idx="13">
                  <c:v>4.84</c:v>
                </c:pt>
                <c:pt idx="14">
                  <c:v>5.58</c:v>
                </c:pt>
                <c:pt idx="15">
                  <c:v>5.08</c:v>
                </c:pt>
              </c:numCache>
            </c:numRef>
          </c:val>
          <c:smooth val="0"/>
        </c:ser>
        <c:ser>
          <c:idx val="4"/>
          <c:order val="4"/>
          <c:tx>
            <c:strRef>
              <c:f>Sheet1!$F$1</c:f>
              <c:strCache>
                <c:ptCount val="1"/>
                <c:pt idx="0">
                  <c:v>Украина</c:v>
                </c:pt>
              </c:strCache>
            </c:strRef>
          </c:tx>
          <c:spPr>
            <a:ln w="38100">
              <a:solidFill>
                <a:srgbClr val="FFC000"/>
              </a:solidFill>
            </a:ln>
          </c:spPr>
          <c:marker>
            <c:symbol val="circle"/>
            <c:size val="9"/>
            <c:spPr>
              <a:solidFill>
                <a:srgbClr val="FFFF00"/>
              </a:solidFill>
            </c:spPr>
          </c:marker>
          <c:cat>
            <c:numRef>
              <c:f>Sheet1!$A$2:$A$17</c:f>
              <c:numCache>
                <c:formatCode>General</c:formatCode>
                <c:ptCount val="16"/>
                <c:pt idx="0">
                  <c:v>1995</c:v>
                </c:pt>
                <c:pt idx="1">
                  <c:v>1996</c:v>
                </c:pt>
                <c:pt idx="2">
                  <c:v>1997</c:v>
                </c:pt>
                <c:pt idx="3">
                  <c:v>1998</c:v>
                </c:pt>
                <c:pt idx="4">
                  <c:v>1999</c:v>
                </c:pt>
                <c:pt idx="5">
                  <c:v>2000</c:v>
                </c:pt>
                <c:pt idx="6">
                  <c:v>2001</c:v>
                </c:pt>
                <c:pt idx="7">
                  <c:v>2002</c:v>
                </c:pt>
                <c:pt idx="8">
                  <c:v>2003</c:v>
                </c:pt>
                <c:pt idx="9">
                  <c:v>2004</c:v>
                </c:pt>
                <c:pt idx="10">
                  <c:v>2005</c:v>
                </c:pt>
                <c:pt idx="11">
                  <c:v>2006</c:v>
                </c:pt>
                <c:pt idx="12">
                  <c:v>2007</c:v>
                </c:pt>
                <c:pt idx="13">
                  <c:v>2008</c:v>
                </c:pt>
                <c:pt idx="14">
                  <c:v>2009</c:v>
                </c:pt>
                <c:pt idx="15">
                  <c:v>2010</c:v>
                </c:pt>
              </c:numCache>
            </c:numRef>
          </c:cat>
          <c:val>
            <c:numRef>
              <c:f>Sheet1!$F$2:$F$17</c:f>
              <c:numCache>
                <c:formatCode>General</c:formatCode>
                <c:ptCount val="16"/>
                <c:pt idx="0">
                  <c:v>6.78</c:v>
                </c:pt>
                <c:pt idx="1">
                  <c:v>6.14</c:v>
                </c:pt>
                <c:pt idx="2">
                  <c:v>6.08</c:v>
                </c:pt>
                <c:pt idx="3">
                  <c:v>6.6199999999999966</c:v>
                </c:pt>
                <c:pt idx="4">
                  <c:v>5.9</c:v>
                </c:pt>
                <c:pt idx="5">
                  <c:v>5.6</c:v>
                </c:pt>
                <c:pt idx="6">
                  <c:v>5.6599999999999975</c:v>
                </c:pt>
                <c:pt idx="7">
                  <c:v>6.26</c:v>
                </c:pt>
                <c:pt idx="8">
                  <c:v>6.94</c:v>
                </c:pt>
                <c:pt idx="9">
                  <c:v>6.6199999999999966</c:v>
                </c:pt>
                <c:pt idx="10">
                  <c:v>6.42</c:v>
                </c:pt>
                <c:pt idx="11">
                  <c:v>6.4</c:v>
                </c:pt>
                <c:pt idx="12">
                  <c:v>6.3599999999999985</c:v>
                </c:pt>
                <c:pt idx="13">
                  <c:v>6.64</c:v>
                </c:pt>
                <c:pt idx="14">
                  <c:v>7.8</c:v>
                </c:pt>
                <c:pt idx="15">
                  <c:v>7.72</c:v>
                </c:pt>
              </c:numCache>
            </c:numRef>
          </c:val>
          <c:smooth val="0"/>
        </c:ser>
        <c:ser>
          <c:idx val="5"/>
          <c:order val="5"/>
          <c:tx>
            <c:strRef>
              <c:f>Sheet1!$G$1</c:f>
              <c:strCache>
                <c:ptCount val="1"/>
                <c:pt idx="0">
                  <c:v>Молдова</c:v>
                </c:pt>
              </c:strCache>
            </c:strRef>
          </c:tx>
          <c:spPr>
            <a:ln w="63500">
              <a:solidFill>
                <a:srgbClr val="7030A0"/>
              </a:solidFill>
            </a:ln>
          </c:spPr>
          <c:marker>
            <c:symbol val="circle"/>
            <c:size val="9"/>
            <c:spPr>
              <a:solidFill>
                <a:srgbClr val="FFFF00"/>
              </a:solidFill>
              <a:ln>
                <a:solidFill>
                  <a:srgbClr val="7030A0"/>
                </a:solidFill>
              </a:ln>
            </c:spPr>
          </c:marker>
          <c:cat>
            <c:numRef>
              <c:f>Sheet1!$A$2:$A$17</c:f>
              <c:numCache>
                <c:formatCode>General</c:formatCode>
                <c:ptCount val="16"/>
                <c:pt idx="0">
                  <c:v>1995</c:v>
                </c:pt>
                <c:pt idx="1">
                  <c:v>1996</c:v>
                </c:pt>
                <c:pt idx="2">
                  <c:v>1997</c:v>
                </c:pt>
                <c:pt idx="3">
                  <c:v>1998</c:v>
                </c:pt>
                <c:pt idx="4">
                  <c:v>1999</c:v>
                </c:pt>
                <c:pt idx="5">
                  <c:v>2000</c:v>
                </c:pt>
                <c:pt idx="6">
                  <c:v>2001</c:v>
                </c:pt>
                <c:pt idx="7">
                  <c:v>2002</c:v>
                </c:pt>
                <c:pt idx="8">
                  <c:v>2003</c:v>
                </c:pt>
                <c:pt idx="9">
                  <c:v>2004</c:v>
                </c:pt>
                <c:pt idx="10">
                  <c:v>2005</c:v>
                </c:pt>
                <c:pt idx="11">
                  <c:v>2006</c:v>
                </c:pt>
                <c:pt idx="12">
                  <c:v>2007</c:v>
                </c:pt>
                <c:pt idx="13">
                  <c:v>2008</c:v>
                </c:pt>
                <c:pt idx="14">
                  <c:v>2009</c:v>
                </c:pt>
                <c:pt idx="15">
                  <c:v>2010</c:v>
                </c:pt>
              </c:numCache>
            </c:numRef>
          </c:cat>
          <c:val>
            <c:numRef>
              <c:f>Sheet1!$G$2:$G$17</c:f>
              <c:numCache>
                <c:formatCode>General</c:formatCode>
                <c:ptCount val="16"/>
                <c:pt idx="0">
                  <c:v>9.06</c:v>
                </c:pt>
                <c:pt idx="1">
                  <c:v>10.28</c:v>
                </c:pt>
                <c:pt idx="2">
                  <c:v>9.4600000000000026</c:v>
                </c:pt>
                <c:pt idx="3">
                  <c:v>7.7</c:v>
                </c:pt>
                <c:pt idx="4">
                  <c:v>5.9</c:v>
                </c:pt>
                <c:pt idx="5">
                  <c:v>6.6599999999999975</c:v>
                </c:pt>
                <c:pt idx="6">
                  <c:v>7.1199999999999966</c:v>
                </c:pt>
                <c:pt idx="7">
                  <c:v>8.08</c:v>
                </c:pt>
                <c:pt idx="8">
                  <c:v>8.34</c:v>
                </c:pt>
                <c:pt idx="9">
                  <c:v>8.5</c:v>
                </c:pt>
                <c:pt idx="10">
                  <c:v>9.16</c:v>
                </c:pt>
                <c:pt idx="11">
                  <c:v>10.64</c:v>
                </c:pt>
                <c:pt idx="12">
                  <c:v>10.88</c:v>
                </c:pt>
                <c:pt idx="13">
                  <c:v>11.42</c:v>
                </c:pt>
                <c:pt idx="14">
                  <c:v>12.5</c:v>
                </c:pt>
                <c:pt idx="15">
                  <c:v>11.68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55091712"/>
        <c:axId val="155093248"/>
      </c:lineChart>
      <c:catAx>
        <c:axId val="15509171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155093248"/>
        <c:crosses val="autoZero"/>
        <c:auto val="1"/>
        <c:lblAlgn val="ctr"/>
        <c:lblOffset val="100"/>
        <c:noMultiLvlLbl val="0"/>
      </c:catAx>
      <c:valAx>
        <c:axId val="155093248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155091712"/>
        <c:crosses val="autoZero"/>
        <c:crossBetween val="between"/>
      </c:valAx>
    </c:plotArea>
    <c:legend>
      <c:legendPos val="r"/>
      <c:layout/>
      <c:overlay val="0"/>
    </c:legend>
    <c:plotVisOnly val="1"/>
    <c:dispBlanksAs val="gap"/>
    <c:showDLblsOverMax val="0"/>
  </c:chart>
  <c:txPr>
    <a:bodyPr/>
    <a:lstStyle/>
    <a:p>
      <a:pPr>
        <a:defRPr sz="1800">
          <a:solidFill>
            <a:schemeClr val="tx1"/>
          </a:solidFill>
          <a:latin typeface="Palatino Linotype" pitchFamily="18" charset="0"/>
        </a:defRPr>
      </a:pPr>
      <a:endParaRPr lang="ru-RU"/>
    </a:p>
  </c:txPr>
  <c:externalData r:id="rId1">
    <c:autoUpdate val="0"/>
  </c:externalData>
</c:chartSpace>
</file>

<file path=ppt/charts/chart3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ЕС15</c:v>
                </c:pt>
              </c:strCache>
            </c:strRef>
          </c:tx>
          <c:spPr>
            <a:ln w="50800">
              <a:solidFill>
                <a:srgbClr val="7030A0"/>
              </a:solidFill>
            </a:ln>
          </c:spPr>
          <c:marker>
            <c:symbol val="circle"/>
            <c:size val="6"/>
            <c:spPr>
              <a:solidFill>
                <a:srgbClr val="0070C0"/>
              </a:solidFill>
            </c:spPr>
          </c:marker>
          <c:cat>
            <c:numRef>
              <c:f>Sheet1!$A$2:$A$17</c:f>
              <c:numCache>
                <c:formatCode>General</c:formatCode>
                <c:ptCount val="16"/>
                <c:pt idx="0">
                  <c:v>1995</c:v>
                </c:pt>
                <c:pt idx="1">
                  <c:v>1996</c:v>
                </c:pt>
                <c:pt idx="2">
                  <c:v>1997</c:v>
                </c:pt>
                <c:pt idx="3">
                  <c:v>1998</c:v>
                </c:pt>
                <c:pt idx="4">
                  <c:v>1999</c:v>
                </c:pt>
                <c:pt idx="5">
                  <c:v>2000</c:v>
                </c:pt>
                <c:pt idx="6">
                  <c:v>2001</c:v>
                </c:pt>
                <c:pt idx="7">
                  <c:v>2002</c:v>
                </c:pt>
                <c:pt idx="8">
                  <c:v>2003</c:v>
                </c:pt>
                <c:pt idx="9">
                  <c:v>2004</c:v>
                </c:pt>
                <c:pt idx="10">
                  <c:v>2005</c:v>
                </c:pt>
                <c:pt idx="11">
                  <c:v>2006</c:v>
                </c:pt>
                <c:pt idx="12">
                  <c:v>2007</c:v>
                </c:pt>
                <c:pt idx="13">
                  <c:v>2008</c:v>
                </c:pt>
                <c:pt idx="14">
                  <c:v>2009</c:v>
                </c:pt>
                <c:pt idx="15">
                  <c:v>2010</c:v>
                </c:pt>
              </c:numCache>
            </c:numRef>
          </c:cat>
          <c:val>
            <c:numRef>
              <c:f>Sheet1!$B$2:$B$17</c:f>
              <c:numCache>
                <c:formatCode>General</c:formatCode>
                <c:ptCount val="16"/>
                <c:pt idx="0">
                  <c:v>1734</c:v>
                </c:pt>
                <c:pt idx="1">
                  <c:v>1819</c:v>
                </c:pt>
                <c:pt idx="2">
                  <c:v>1878</c:v>
                </c:pt>
                <c:pt idx="3">
                  <c:v>1961</c:v>
                </c:pt>
                <c:pt idx="4">
                  <c:v>2058</c:v>
                </c:pt>
                <c:pt idx="5">
                  <c:v>2193</c:v>
                </c:pt>
                <c:pt idx="6">
                  <c:v>2345</c:v>
                </c:pt>
                <c:pt idx="7">
                  <c:v>2490</c:v>
                </c:pt>
                <c:pt idx="8">
                  <c:v>2626</c:v>
                </c:pt>
                <c:pt idx="9">
                  <c:v>2757</c:v>
                </c:pt>
                <c:pt idx="10">
                  <c:v>2916</c:v>
                </c:pt>
                <c:pt idx="11">
                  <c:v>3134</c:v>
                </c:pt>
                <c:pt idx="12">
                  <c:v>3269</c:v>
                </c:pt>
                <c:pt idx="13">
                  <c:v>3487</c:v>
                </c:pt>
                <c:pt idx="14">
                  <c:v>3670</c:v>
                </c:pt>
                <c:pt idx="15">
                  <c:v>3708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ЕС10</c:v>
                </c:pt>
              </c:strCache>
            </c:strRef>
          </c:tx>
          <c:spPr>
            <a:ln w="50800">
              <a:solidFill>
                <a:srgbClr val="00B0F0"/>
              </a:solidFill>
            </a:ln>
          </c:spPr>
          <c:marker>
            <c:symbol val="circle"/>
            <c:size val="6"/>
            <c:spPr>
              <a:solidFill>
                <a:schemeClr val="bg1"/>
              </a:solidFill>
            </c:spPr>
          </c:marker>
          <c:cat>
            <c:numRef>
              <c:f>Sheet1!$A$2:$A$17</c:f>
              <c:numCache>
                <c:formatCode>General</c:formatCode>
                <c:ptCount val="16"/>
                <c:pt idx="0">
                  <c:v>1995</c:v>
                </c:pt>
                <c:pt idx="1">
                  <c:v>1996</c:v>
                </c:pt>
                <c:pt idx="2">
                  <c:v>1997</c:v>
                </c:pt>
                <c:pt idx="3">
                  <c:v>1998</c:v>
                </c:pt>
                <c:pt idx="4">
                  <c:v>1999</c:v>
                </c:pt>
                <c:pt idx="5">
                  <c:v>2000</c:v>
                </c:pt>
                <c:pt idx="6">
                  <c:v>2001</c:v>
                </c:pt>
                <c:pt idx="7">
                  <c:v>2002</c:v>
                </c:pt>
                <c:pt idx="8">
                  <c:v>2003</c:v>
                </c:pt>
                <c:pt idx="9">
                  <c:v>2004</c:v>
                </c:pt>
                <c:pt idx="10">
                  <c:v>2005</c:v>
                </c:pt>
                <c:pt idx="11">
                  <c:v>2006</c:v>
                </c:pt>
                <c:pt idx="12">
                  <c:v>2007</c:v>
                </c:pt>
                <c:pt idx="13">
                  <c:v>2008</c:v>
                </c:pt>
                <c:pt idx="14">
                  <c:v>2009</c:v>
                </c:pt>
                <c:pt idx="15">
                  <c:v>2010</c:v>
                </c:pt>
              </c:numCache>
            </c:numRef>
          </c:cat>
          <c:val>
            <c:numRef>
              <c:f>Sheet1!$C$2:$C$17</c:f>
              <c:numCache>
                <c:formatCode>General</c:formatCode>
                <c:ptCount val="16"/>
                <c:pt idx="0">
                  <c:v>441</c:v>
                </c:pt>
                <c:pt idx="1">
                  <c:v>477</c:v>
                </c:pt>
                <c:pt idx="2">
                  <c:v>503</c:v>
                </c:pt>
                <c:pt idx="3">
                  <c:v>538</c:v>
                </c:pt>
                <c:pt idx="4">
                  <c:v>566</c:v>
                </c:pt>
                <c:pt idx="5">
                  <c:v>592</c:v>
                </c:pt>
                <c:pt idx="6">
                  <c:v>664</c:v>
                </c:pt>
                <c:pt idx="7">
                  <c:v>753</c:v>
                </c:pt>
                <c:pt idx="8">
                  <c:v>807</c:v>
                </c:pt>
                <c:pt idx="9">
                  <c:v>872</c:v>
                </c:pt>
                <c:pt idx="10">
                  <c:v>934</c:v>
                </c:pt>
                <c:pt idx="11">
                  <c:v>1019</c:v>
                </c:pt>
                <c:pt idx="12">
                  <c:v>1130</c:v>
                </c:pt>
                <c:pt idx="13">
                  <c:v>1292</c:v>
                </c:pt>
                <c:pt idx="14">
                  <c:v>1382</c:v>
                </c:pt>
                <c:pt idx="15">
                  <c:v>1399</c:v>
                </c:pt>
              </c:numCache>
            </c:numRef>
          </c:val>
          <c:smooth val="0"/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СНГ</c:v>
                </c:pt>
              </c:strCache>
            </c:strRef>
          </c:tx>
          <c:spPr>
            <a:ln w="50800">
              <a:solidFill>
                <a:srgbClr val="C00000"/>
              </a:solidFill>
            </a:ln>
          </c:spPr>
          <c:marker>
            <c:symbol val="circle"/>
            <c:size val="6"/>
            <c:spPr>
              <a:solidFill>
                <a:srgbClr val="FF0000"/>
              </a:solidFill>
            </c:spPr>
          </c:marker>
          <c:cat>
            <c:numRef>
              <c:f>Sheet1!$A$2:$A$17</c:f>
              <c:numCache>
                <c:formatCode>General</c:formatCode>
                <c:ptCount val="16"/>
                <c:pt idx="0">
                  <c:v>1995</c:v>
                </c:pt>
                <c:pt idx="1">
                  <c:v>1996</c:v>
                </c:pt>
                <c:pt idx="2">
                  <c:v>1997</c:v>
                </c:pt>
                <c:pt idx="3">
                  <c:v>1998</c:v>
                </c:pt>
                <c:pt idx="4">
                  <c:v>1999</c:v>
                </c:pt>
                <c:pt idx="5">
                  <c:v>2000</c:v>
                </c:pt>
                <c:pt idx="6">
                  <c:v>2001</c:v>
                </c:pt>
                <c:pt idx="7">
                  <c:v>2002</c:v>
                </c:pt>
                <c:pt idx="8">
                  <c:v>2003</c:v>
                </c:pt>
                <c:pt idx="9">
                  <c:v>2004</c:v>
                </c:pt>
                <c:pt idx="10">
                  <c:v>2005</c:v>
                </c:pt>
                <c:pt idx="11">
                  <c:v>2006</c:v>
                </c:pt>
                <c:pt idx="12">
                  <c:v>2007</c:v>
                </c:pt>
                <c:pt idx="13">
                  <c:v>2008</c:v>
                </c:pt>
                <c:pt idx="14">
                  <c:v>2009</c:v>
                </c:pt>
                <c:pt idx="15">
                  <c:v>2010</c:v>
                </c:pt>
              </c:numCache>
            </c:numRef>
          </c:cat>
          <c:val>
            <c:numRef>
              <c:f>Sheet1!$D$2:$D$17</c:f>
              <c:numCache>
                <c:formatCode>General</c:formatCode>
                <c:ptCount val="16"/>
                <c:pt idx="0">
                  <c:v>228</c:v>
                </c:pt>
                <c:pt idx="1">
                  <c:v>224</c:v>
                </c:pt>
                <c:pt idx="2">
                  <c:v>278</c:v>
                </c:pt>
                <c:pt idx="3">
                  <c:v>261</c:v>
                </c:pt>
                <c:pt idx="4">
                  <c:v>247</c:v>
                </c:pt>
                <c:pt idx="5">
                  <c:v>265</c:v>
                </c:pt>
                <c:pt idx="6">
                  <c:v>297</c:v>
                </c:pt>
                <c:pt idx="7">
                  <c:v>340</c:v>
                </c:pt>
                <c:pt idx="8">
                  <c:v>377</c:v>
                </c:pt>
                <c:pt idx="9">
                  <c:v>399</c:v>
                </c:pt>
                <c:pt idx="10">
                  <c:v>454</c:v>
                </c:pt>
                <c:pt idx="11">
                  <c:v>558</c:v>
                </c:pt>
                <c:pt idx="12">
                  <c:v>624</c:v>
                </c:pt>
                <c:pt idx="13">
                  <c:v>676</c:v>
                </c:pt>
                <c:pt idx="14">
                  <c:v>728</c:v>
                </c:pt>
                <c:pt idx="15">
                  <c:v>713</c:v>
                </c:pt>
              </c:numCache>
            </c:numRef>
          </c:val>
          <c:smooth val="0"/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Россия</c:v>
                </c:pt>
              </c:strCache>
            </c:strRef>
          </c:tx>
          <c:spPr>
            <a:ln w="50800">
              <a:solidFill>
                <a:srgbClr val="FF0000"/>
              </a:solidFill>
            </a:ln>
          </c:spPr>
          <c:marker>
            <c:symbol val="diamond"/>
            <c:size val="6"/>
            <c:spPr>
              <a:solidFill>
                <a:srgbClr val="FFC000"/>
              </a:solidFill>
            </c:spPr>
          </c:marker>
          <c:cat>
            <c:numRef>
              <c:f>Sheet1!$A$2:$A$17</c:f>
              <c:numCache>
                <c:formatCode>General</c:formatCode>
                <c:ptCount val="16"/>
                <c:pt idx="0">
                  <c:v>1995</c:v>
                </c:pt>
                <c:pt idx="1">
                  <c:v>1996</c:v>
                </c:pt>
                <c:pt idx="2">
                  <c:v>1997</c:v>
                </c:pt>
                <c:pt idx="3">
                  <c:v>1998</c:v>
                </c:pt>
                <c:pt idx="4">
                  <c:v>1999</c:v>
                </c:pt>
                <c:pt idx="5">
                  <c:v>2000</c:v>
                </c:pt>
                <c:pt idx="6">
                  <c:v>2001</c:v>
                </c:pt>
                <c:pt idx="7">
                  <c:v>2002</c:v>
                </c:pt>
                <c:pt idx="8">
                  <c:v>2003</c:v>
                </c:pt>
                <c:pt idx="9">
                  <c:v>2004</c:v>
                </c:pt>
                <c:pt idx="10">
                  <c:v>2005</c:v>
                </c:pt>
                <c:pt idx="11">
                  <c:v>2006</c:v>
                </c:pt>
                <c:pt idx="12">
                  <c:v>2007</c:v>
                </c:pt>
                <c:pt idx="13">
                  <c:v>2008</c:v>
                </c:pt>
                <c:pt idx="14">
                  <c:v>2009</c:v>
                </c:pt>
                <c:pt idx="15">
                  <c:v>2010</c:v>
                </c:pt>
              </c:numCache>
            </c:numRef>
          </c:cat>
          <c:val>
            <c:numRef>
              <c:f>Sheet1!$E$2:$E$17</c:f>
              <c:numCache>
                <c:formatCode>General</c:formatCode>
                <c:ptCount val="16"/>
                <c:pt idx="0">
                  <c:v>300</c:v>
                </c:pt>
                <c:pt idx="1">
                  <c:v>305</c:v>
                </c:pt>
                <c:pt idx="2">
                  <c:v>404</c:v>
                </c:pt>
                <c:pt idx="3">
                  <c:v>361</c:v>
                </c:pt>
                <c:pt idx="4">
                  <c:v>343</c:v>
                </c:pt>
                <c:pt idx="5">
                  <c:v>369</c:v>
                </c:pt>
                <c:pt idx="6">
                  <c:v>417</c:v>
                </c:pt>
                <c:pt idx="7">
                  <c:v>480</c:v>
                </c:pt>
                <c:pt idx="8">
                  <c:v>517</c:v>
                </c:pt>
                <c:pt idx="9">
                  <c:v>530</c:v>
                </c:pt>
                <c:pt idx="10">
                  <c:v>615</c:v>
                </c:pt>
                <c:pt idx="11">
                  <c:v>790</c:v>
                </c:pt>
                <c:pt idx="12">
                  <c:v>896</c:v>
                </c:pt>
                <c:pt idx="13">
                  <c:v>972</c:v>
                </c:pt>
                <c:pt idx="14">
                  <c:v>1043</c:v>
                </c:pt>
                <c:pt idx="15">
                  <c:v>998</c:v>
                </c:pt>
              </c:numCache>
            </c:numRef>
          </c:val>
          <c:smooth val="0"/>
        </c:ser>
        <c:ser>
          <c:idx val="4"/>
          <c:order val="4"/>
          <c:tx>
            <c:strRef>
              <c:f>Sheet1!$F$1</c:f>
              <c:strCache>
                <c:ptCount val="1"/>
                <c:pt idx="0">
                  <c:v>Украина</c:v>
                </c:pt>
              </c:strCache>
            </c:strRef>
          </c:tx>
          <c:spPr>
            <a:ln w="50800">
              <a:solidFill>
                <a:srgbClr val="FFC000"/>
              </a:solidFill>
            </a:ln>
          </c:spPr>
          <c:marker>
            <c:symbol val="circle"/>
            <c:size val="6"/>
            <c:spPr>
              <a:solidFill>
                <a:srgbClr val="FFFF00"/>
              </a:solidFill>
              <a:ln w="38100">
                <a:solidFill>
                  <a:srgbClr val="FFC000"/>
                </a:solidFill>
              </a:ln>
            </c:spPr>
          </c:marker>
          <c:cat>
            <c:numRef>
              <c:f>Sheet1!$A$2:$A$17</c:f>
              <c:numCache>
                <c:formatCode>General</c:formatCode>
                <c:ptCount val="16"/>
                <c:pt idx="0">
                  <c:v>1995</c:v>
                </c:pt>
                <c:pt idx="1">
                  <c:v>1996</c:v>
                </c:pt>
                <c:pt idx="2">
                  <c:v>1997</c:v>
                </c:pt>
                <c:pt idx="3">
                  <c:v>1998</c:v>
                </c:pt>
                <c:pt idx="4">
                  <c:v>1999</c:v>
                </c:pt>
                <c:pt idx="5">
                  <c:v>2000</c:v>
                </c:pt>
                <c:pt idx="6">
                  <c:v>2001</c:v>
                </c:pt>
                <c:pt idx="7">
                  <c:v>2002</c:v>
                </c:pt>
                <c:pt idx="8">
                  <c:v>2003</c:v>
                </c:pt>
                <c:pt idx="9">
                  <c:v>2004</c:v>
                </c:pt>
                <c:pt idx="10">
                  <c:v>2005</c:v>
                </c:pt>
                <c:pt idx="11">
                  <c:v>2006</c:v>
                </c:pt>
                <c:pt idx="12">
                  <c:v>2007</c:v>
                </c:pt>
                <c:pt idx="13">
                  <c:v>2008</c:v>
                </c:pt>
                <c:pt idx="14">
                  <c:v>2009</c:v>
                </c:pt>
                <c:pt idx="15">
                  <c:v>2010</c:v>
                </c:pt>
              </c:numCache>
            </c:numRef>
          </c:cat>
          <c:val>
            <c:numRef>
              <c:f>Sheet1!$F$2:$F$17</c:f>
              <c:numCache>
                <c:formatCode>General</c:formatCode>
                <c:ptCount val="16"/>
                <c:pt idx="0">
                  <c:v>216</c:v>
                </c:pt>
                <c:pt idx="1">
                  <c:v>181</c:v>
                </c:pt>
                <c:pt idx="2">
                  <c:v>179</c:v>
                </c:pt>
                <c:pt idx="3">
                  <c:v>195</c:v>
                </c:pt>
                <c:pt idx="4">
                  <c:v>178</c:v>
                </c:pt>
                <c:pt idx="5">
                  <c:v>184</c:v>
                </c:pt>
                <c:pt idx="6">
                  <c:v>210</c:v>
                </c:pt>
                <c:pt idx="7">
                  <c:v>250</c:v>
                </c:pt>
                <c:pt idx="8">
                  <c:v>313</c:v>
                </c:pt>
                <c:pt idx="9">
                  <c:v>346</c:v>
                </c:pt>
                <c:pt idx="10">
                  <c:v>359</c:v>
                </c:pt>
                <c:pt idx="11">
                  <c:v>400</c:v>
                </c:pt>
                <c:pt idx="12">
                  <c:v>444</c:v>
                </c:pt>
                <c:pt idx="13">
                  <c:v>486</c:v>
                </c:pt>
                <c:pt idx="14">
                  <c:v>495</c:v>
                </c:pt>
                <c:pt idx="15">
                  <c:v>518</c:v>
                </c:pt>
              </c:numCache>
            </c:numRef>
          </c:val>
          <c:smooth val="0"/>
        </c:ser>
        <c:ser>
          <c:idx val="5"/>
          <c:order val="5"/>
          <c:tx>
            <c:strRef>
              <c:f>Sheet1!$G$1</c:f>
              <c:strCache>
                <c:ptCount val="1"/>
                <c:pt idx="0">
                  <c:v>Молдова</c:v>
                </c:pt>
              </c:strCache>
            </c:strRef>
          </c:tx>
          <c:spPr>
            <a:ln w="57150">
              <a:solidFill>
                <a:srgbClr val="7030A0"/>
              </a:solidFill>
            </a:ln>
          </c:spPr>
          <c:marker>
            <c:symbol val="circle"/>
            <c:size val="9"/>
            <c:spPr>
              <a:solidFill>
                <a:srgbClr val="FFFF00"/>
              </a:solidFill>
              <a:ln>
                <a:solidFill>
                  <a:srgbClr val="7030A0"/>
                </a:solidFill>
              </a:ln>
            </c:spPr>
          </c:marker>
          <c:cat>
            <c:numRef>
              <c:f>Sheet1!$A$2:$A$17</c:f>
              <c:numCache>
                <c:formatCode>General</c:formatCode>
                <c:ptCount val="16"/>
                <c:pt idx="0">
                  <c:v>1995</c:v>
                </c:pt>
                <c:pt idx="1">
                  <c:v>1996</c:v>
                </c:pt>
                <c:pt idx="2">
                  <c:v>1997</c:v>
                </c:pt>
                <c:pt idx="3">
                  <c:v>1998</c:v>
                </c:pt>
                <c:pt idx="4">
                  <c:v>1999</c:v>
                </c:pt>
                <c:pt idx="5">
                  <c:v>2000</c:v>
                </c:pt>
                <c:pt idx="6">
                  <c:v>2001</c:v>
                </c:pt>
                <c:pt idx="7">
                  <c:v>2002</c:v>
                </c:pt>
                <c:pt idx="8">
                  <c:v>2003</c:v>
                </c:pt>
                <c:pt idx="9">
                  <c:v>2004</c:v>
                </c:pt>
                <c:pt idx="10">
                  <c:v>2005</c:v>
                </c:pt>
                <c:pt idx="11">
                  <c:v>2006</c:v>
                </c:pt>
                <c:pt idx="12">
                  <c:v>2007</c:v>
                </c:pt>
                <c:pt idx="13">
                  <c:v>2008</c:v>
                </c:pt>
                <c:pt idx="14">
                  <c:v>2009</c:v>
                </c:pt>
                <c:pt idx="15">
                  <c:v>2010</c:v>
                </c:pt>
              </c:numCache>
            </c:numRef>
          </c:cat>
          <c:val>
            <c:numRef>
              <c:f>Sheet1!$G$2:$G$17</c:f>
              <c:numCache>
                <c:formatCode>General</c:formatCode>
                <c:ptCount val="16"/>
                <c:pt idx="0">
                  <c:v>115.2</c:v>
                </c:pt>
                <c:pt idx="1">
                  <c:v>126.98</c:v>
                </c:pt>
                <c:pt idx="2">
                  <c:v>122.16</c:v>
                </c:pt>
                <c:pt idx="3">
                  <c:v>98.7</c:v>
                </c:pt>
                <c:pt idx="4">
                  <c:v>72.42</c:v>
                </c:pt>
                <c:pt idx="5">
                  <c:v>97.72</c:v>
                </c:pt>
                <c:pt idx="6">
                  <c:v>113.66</c:v>
                </c:pt>
                <c:pt idx="7">
                  <c:v>141.47999999999999</c:v>
                </c:pt>
                <c:pt idx="8">
                  <c:v>159.62</c:v>
                </c:pt>
                <c:pt idx="9">
                  <c:v>179.9800000000001</c:v>
                </c:pt>
                <c:pt idx="10">
                  <c:v>216.22</c:v>
                </c:pt>
                <c:pt idx="11">
                  <c:v>272.22000000000003</c:v>
                </c:pt>
                <c:pt idx="12">
                  <c:v>296.62</c:v>
                </c:pt>
                <c:pt idx="13">
                  <c:v>343.14000000000021</c:v>
                </c:pt>
                <c:pt idx="14">
                  <c:v>356.7</c:v>
                </c:pt>
                <c:pt idx="15">
                  <c:v>360.4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54973696"/>
        <c:axId val="154975232"/>
      </c:lineChart>
      <c:catAx>
        <c:axId val="15497369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154975232"/>
        <c:crosses val="autoZero"/>
        <c:auto val="1"/>
        <c:lblAlgn val="ctr"/>
        <c:lblOffset val="100"/>
        <c:noMultiLvlLbl val="0"/>
      </c:catAx>
      <c:valAx>
        <c:axId val="154975232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154973696"/>
        <c:crosses val="autoZero"/>
        <c:crossBetween val="between"/>
      </c:valAx>
    </c:plotArea>
    <c:legend>
      <c:legendPos val="r"/>
      <c:layout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3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Общая</c:v>
                </c:pt>
              </c:strCache>
            </c:strRef>
          </c:tx>
          <c:invertIfNegative val="0"/>
          <c:cat>
            <c:strRef>
              <c:f>Sheet1!$A$2:$A$15</c:f>
              <c:strCache>
                <c:ptCount val="14"/>
                <c:pt idx="0">
                  <c:v>Азербайджан</c:v>
                </c:pt>
                <c:pt idx="1">
                  <c:v>Армения</c:v>
                </c:pt>
                <c:pt idx="2">
                  <c:v>Беларусь</c:v>
                </c:pt>
                <c:pt idx="3">
                  <c:v>Грузия</c:v>
                </c:pt>
                <c:pt idx="4">
                  <c:v>Казахстан</c:v>
                </c:pt>
                <c:pt idx="5">
                  <c:v>Кыргызстан</c:v>
                </c:pt>
                <c:pt idx="6">
                  <c:v>Респ. Молдова</c:v>
                </c:pt>
                <c:pt idx="7">
                  <c:v>Российская Фед.</c:v>
                </c:pt>
                <c:pt idx="8">
                  <c:v>Таджикистан</c:v>
                </c:pt>
                <c:pt idx="9">
                  <c:v>Туркменистан</c:v>
                </c:pt>
                <c:pt idx="10">
                  <c:v>Узбекистан</c:v>
                </c:pt>
                <c:pt idx="11">
                  <c:v>Украина</c:v>
                </c:pt>
                <c:pt idx="12">
                  <c:v>Европа</c:v>
                </c:pt>
                <c:pt idx="13">
                  <c:v>Западная Европа</c:v>
                </c:pt>
              </c:strCache>
            </c:strRef>
          </c:cat>
          <c:val>
            <c:numRef>
              <c:f>Sheet1!$B$2:$B$15</c:f>
              <c:numCache>
                <c:formatCode>General</c:formatCode>
                <c:ptCount val="14"/>
                <c:pt idx="0">
                  <c:v>11.2</c:v>
                </c:pt>
                <c:pt idx="1">
                  <c:v>24.4</c:v>
                </c:pt>
                <c:pt idx="2">
                  <c:v>3.2</c:v>
                </c:pt>
                <c:pt idx="3">
                  <c:v>45.6</c:v>
                </c:pt>
                <c:pt idx="4">
                  <c:v>9.3000000000000007</c:v>
                </c:pt>
                <c:pt idx="5">
                  <c:v>13.3</c:v>
                </c:pt>
                <c:pt idx="6">
                  <c:v>6.4</c:v>
                </c:pt>
                <c:pt idx="7">
                  <c:v>5.4</c:v>
                </c:pt>
                <c:pt idx="8">
                  <c:v>14.2</c:v>
                </c:pt>
                <c:pt idx="9">
                  <c:v>13</c:v>
                </c:pt>
                <c:pt idx="10">
                  <c:v>13.4</c:v>
                </c:pt>
                <c:pt idx="11">
                  <c:v>21.7</c:v>
                </c:pt>
                <c:pt idx="12">
                  <c:v>6.2</c:v>
                </c:pt>
                <c:pt idx="13">
                  <c:v>3.7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Женщины</c:v>
                </c:pt>
              </c:strCache>
            </c:strRef>
          </c:tx>
          <c:invertIfNegative val="0"/>
          <c:cat>
            <c:strRef>
              <c:f>Sheet1!$A$2:$A$15</c:f>
              <c:strCache>
                <c:ptCount val="14"/>
                <c:pt idx="0">
                  <c:v>Азербайджан</c:v>
                </c:pt>
                <c:pt idx="1">
                  <c:v>Армения</c:v>
                </c:pt>
                <c:pt idx="2">
                  <c:v>Беларусь</c:v>
                </c:pt>
                <c:pt idx="3">
                  <c:v>Грузия</c:v>
                </c:pt>
                <c:pt idx="4">
                  <c:v>Казахстан</c:v>
                </c:pt>
                <c:pt idx="5">
                  <c:v>Кыргызстан</c:v>
                </c:pt>
                <c:pt idx="6">
                  <c:v>Респ. Молдова</c:v>
                </c:pt>
                <c:pt idx="7">
                  <c:v>Российская Фед.</c:v>
                </c:pt>
                <c:pt idx="8">
                  <c:v>Таджикистан</c:v>
                </c:pt>
                <c:pt idx="9">
                  <c:v>Туркменистан</c:v>
                </c:pt>
                <c:pt idx="10">
                  <c:v>Узбекистан</c:v>
                </c:pt>
                <c:pt idx="11">
                  <c:v>Украина</c:v>
                </c:pt>
                <c:pt idx="12">
                  <c:v>Европа</c:v>
                </c:pt>
                <c:pt idx="13">
                  <c:v>Западная Европа</c:v>
                </c:pt>
              </c:strCache>
            </c:strRef>
          </c:cat>
          <c:val>
            <c:numRef>
              <c:f>Sheet1!$C$2:$C$15</c:f>
              <c:numCache>
                <c:formatCode>General</c:formatCode>
                <c:ptCount val="14"/>
                <c:pt idx="0">
                  <c:v>10.1</c:v>
                </c:pt>
                <c:pt idx="1">
                  <c:v>18.100000000000001</c:v>
                </c:pt>
                <c:pt idx="2">
                  <c:v>2</c:v>
                </c:pt>
                <c:pt idx="3">
                  <c:v>40.6</c:v>
                </c:pt>
                <c:pt idx="4">
                  <c:v>7.8</c:v>
                </c:pt>
                <c:pt idx="5">
                  <c:v>8.3000000000000007</c:v>
                </c:pt>
                <c:pt idx="6">
                  <c:v>4.2</c:v>
                </c:pt>
                <c:pt idx="7">
                  <c:v>4.0999999999999996</c:v>
                </c:pt>
                <c:pt idx="8">
                  <c:v>8.7000000000000011</c:v>
                </c:pt>
                <c:pt idx="9">
                  <c:v>7.6</c:v>
                </c:pt>
                <c:pt idx="10">
                  <c:v>7.8</c:v>
                </c:pt>
                <c:pt idx="11">
                  <c:v>20.6</c:v>
                </c:pt>
                <c:pt idx="12">
                  <c:v>4.8</c:v>
                </c:pt>
                <c:pt idx="13">
                  <c:v>2.4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Мужчины</c:v>
                </c:pt>
              </c:strCache>
            </c:strRef>
          </c:tx>
          <c:invertIfNegative val="0"/>
          <c:cat>
            <c:strRef>
              <c:f>Sheet1!$A$2:$A$15</c:f>
              <c:strCache>
                <c:ptCount val="14"/>
                <c:pt idx="0">
                  <c:v>Азербайджан</c:v>
                </c:pt>
                <c:pt idx="1">
                  <c:v>Армения</c:v>
                </c:pt>
                <c:pt idx="2">
                  <c:v>Беларусь</c:v>
                </c:pt>
                <c:pt idx="3">
                  <c:v>Грузия</c:v>
                </c:pt>
                <c:pt idx="4">
                  <c:v>Казахстан</c:v>
                </c:pt>
                <c:pt idx="5">
                  <c:v>Кыргызстан</c:v>
                </c:pt>
                <c:pt idx="6">
                  <c:v>Респ. Молдова</c:v>
                </c:pt>
                <c:pt idx="7">
                  <c:v>Российская Фед.</c:v>
                </c:pt>
                <c:pt idx="8">
                  <c:v>Таджикистан</c:v>
                </c:pt>
                <c:pt idx="9">
                  <c:v>Туркменистан</c:v>
                </c:pt>
                <c:pt idx="10">
                  <c:v>Узбекистан</c:v>
                </c:pt>
                <c:pt idx="11">
                  <c:v>Украина</c:v>
                </c:pt>
                <c:pt idx="12">
                  <c:v>Европа</c:v>
                </c:pt>
                <c:pt idx="13">
                  <c:v>Западная Европа</c:v>
                </c:pt>
              </c:strCache>
            </c:strRef>
          </c:cat>
          <c:val>
            <c:numRef>
              <c:f>Sheet1!$D$2:$D$15</c:f>
              <c:numCache>
                <c:formatCode>General</c:formatCode>
                <c:ptCount val="14"/>
                <c:pt idx="0">
                  <c:v>12.8</c:v>
                </c:pt>
                <c:pt idx="1">
                  <c:v>34.800000000000011</c:v>
                </c:pt>
                <c:pt idx="2">
                  <c:v>5.7</c:v>
                </c:pt>
                <c:pt idx="3">
                  <c:v>53.7</c:v>
                </c:pt>
                <c:pt idx="4">
                  <c:v>12.4</c:v>
                </c:pt>
                <c:pt idx="5">
                  <c:v>20.8</c:v>
                </c:pt>
                <c:pt idx="6">
                  <c:v>10.200000000000001</c:v>
                </c:pt>
                <c:pt idx="7">
                  <c:v>8.2000000000000011</c:v>
                </c:pt>
                <c:pt idx="8">
                  <c:v>21.4</c:v>
                </c:pt>
                <c:pt idx="9">
                  <c:v>21</c:v>
                </c:pt>
                <c:pt idx="10">
                  <c:v>20.8</c:v>
                </c:pt>
                <c:pt idx="11">
                  <c:v>23.9</c:v>
                </c:pt>
                <c:pt idx="12">
                  <c:v>8.4</c:v>
                </c:pt>
                <c:pt idx="13">
                  <c:v>5.4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54913408"/>
        <c:axId val="154919296"/>
      </c:barChart>
      <c:catAx>
        <c:axId val="154913408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sz="1400"/>
            </a:pPr>
            <a:endParaRPr lang="ru-RU"/>
          </a:p>
        </c:txPr>
        <c:crossAx val="154919296"/>
        <c:crosses val="autoZero"/>
        <c:auto val="1"/>
        <c:lblAlgn val="ctr"/>
        <c:lblOffset val="100"/>
        <c:noMultiLvlLbl val="0"/>
      </c:catAx>
      <c:valAx>
        <c:axId val="154919296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600"/>
            </a:pPr>
            <a:endParaRPr lang="ru-RU"/>
          </a:p>
        </c:txPr>
        <c:crossAx val="154913408"/>
        <c:crosses val="autoZero"/>
        <c:crossBetween val="between"/>
      </c:valAx>
      <c:spPr>
        <a:solidFill>
          <a:schemeClr val="tx1"/>
        </a:solidFill>
      </c:spPr>
    </c:plotArea>
    <c:legend>
      <c:legendPos val="r"/>
      <c:layout/>
      <c:overlay val="0"/>
      <c:txPr>
        <a:bodyPr/>
        <a:lstStyle/>
        <a:p>
          <a:pPr>
            <a:defRPr sz="1800"/>
          </a:pPr>
          <a:endParaRPr lang="ru-RU"/>
        </a:p>
      </c:txPr>
    </c:legend>
    <c:plotVisOnly val="1"/>
    <c:dispBlanksAs val="gap"/>
    <c:showDLblsOverMax val="0"/>
  </c:chart>
  <c:spPr>
    <a:solidFill>
      <a:schemeClr val="tx1"/>
    </a:solidFill>
  </c:spPr>
  <c:txPr>
    <a:bodyPr/>
    <a:lstStyle/>
    <a:p>
      <a:pPr>
        <a:defRPr>
          <a:solidFill>
            <a:schemeClr val="bg1"/>
          </a:solidFill>
        </a:defRPr>
      </a:pPr>
      <a:endParaRPr lang="ru-RU"/>
    </a:p>
  </c:txPr>
  <c:externalData r:id="rId2">
    <c:autoUpdate val="0"/>
  </c:externalData>
</c:chartSpace>
</file>

<file path=ppt/charts/chart3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Азербайджан</c:v>
                </c:pt>
              </c:strCache>
            </c:strRef>
          </c:tx>
          <c:spPr>
            <a:ln w="38100">
              <a:solidFill>
                <a:schemeClr val="bg1"/>
              </a:solidFill>
            </a:ln>
          </c:spPr>
          <c:marker>
            <c:symbol val="diamond"/>
            <c:size val="10"/>
            <c:spPr>
              <a:solidFill>
                <a:schemeClr val="bg1"/>
              </a:solidFill>
              <a:ln>
                <a:solidFill>
                  <a:schemeClr val="tx1"/>
                </a:solidFill>
              </a:ln>
            </c:spPr>
          </c:marker>
          <c:cat>
            <c:numRef>
              <c:f>Sheet1!$A$2:$A$5</c:f>
              <c:numCache>
                <c:formatCode>General</c:formatCode>
                <c:ptCount val="4"/>
                <c:pt idx="0">
                  <c:v>1990</c:v>
                </c:pt>
                <c:pt idx="1">
                  <c:v>2000</c:v>
                </c:pt>
                <c:pt idx="2">
                  <c:v>2011</c:v>
                </c:pt>
                <c:pt idx="3">
                  <c:v>2020</c:v>
                </c:pt>
              </c:numCache>
            </c:numRef>
          </c:cat>
          <c:val>
            <c:numRef>
              <c:f>Sheet1!$B$2:$B$5</c:f>
              <c:numCache>
                <c:formatCode>General</c:formatCode>
                <c:ptCount val="4"/>
                <c:pt idx="0">
                  <c:v>9.6</c:v>
                </c:pt>
                <c:pt idx="1">
                  <c:v>13.8</c:v>
                </c:pt>
                <c:pt idx="2">
                  <c:v>11.2</c:v>
                </c:pt>
                <c:pt idx="3">
                  <c:v>13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Армения</c:v>
                </c:pt>
              </c:strCache>
            </c:strRef>
          </c:tx>
          <c:spPr>
            <a:ln w="38100">
              <a:solidFill>
                <a:schemeClr val="bg1"/>
              </a:solidFill>
            </a:ln>
          </c:spPr>
          <c:marker>
            <c:symbol val="square"/>
            <c:size val="10"/>
            <c:spPr>
              <a:solidFill>
                <a:schemeClr val="bg1"/>
              </a:solidFill>
            </c:spPr>
          </c:marker>
          <c:cat>
            <c:numRef>
              <c:f>Sheet1!$A$2:$A$5</c:f>
              <c:numCache>
                <c:formatCode>General</c:formatCode>
                <c:ptCount val="4"/>
                <c:pt idx="0">
                  <c:v>1990</c:v>
                </c:pt>
                <c:pt idx="1">
                  <c:v>2000</c:v>
                </c:pt>
                <c:pt idx="2">
                  <c:v>2011</c:v>
                </c:pt>
                <c:pt idx="3">
                  <c:v>2020</c:v>
                </c:pt>
              </c:numCache>
            </c:numRef>
          </c:cat>
          <c:val>
            <c:numRef>
              <c:f>Sheet1!$C$2:$C$5</c:f>
              <c:numCache>
                <c:formatCode>General</c:formatCode>
                <c:ptCount val="4"/>
                <c:pt idx="0">
                  <c:v>20.6</c:v>
                </c:pt>
                <c:pt idx="1">
                  <c:v>19.899999999999999</c:v>
                </c:pt>
                <c:pt idx="2">
                  <c:v>24.4</c:v>
                </c:pt>
                <c:pt idx="3">
                  <c:v>25.2</c:v>
                </c:pt>
              </c:numCache>
            </c:numRef>
          </c:val>
          <c:smooth val="0"/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Беларусь</c:v>
                </c:pt>
              </c:strCache>
            </c:strRef>
          </c:tx>
          <c:spPr>
            <a:ln w="38100">
              <a:solidFill>
                <a:schemeClr val="bg1"/>
              </a:solidFill>
            </a:ln>
          </c:spPr>
          <c:marker>
            <c:symbol val="triangle"/>
            <c:size val="10"/>
            <c:spPr>
              <a:solidFill>
                <a:srgbClr val="92D050"/>
              </a:solidFill>
            </c:spPr>
          </c:marker>
          <c:cat>
            <c:numRef>
              <c:f>Sheet1!$A$2:$A$5</c:f>
              <c:numCache>
                <c:formatCode>General</c:formatCode>
                <c:ptCount val="4"/>
                <c:pt idx="0">
                  <c:v>1990</c:v>
                </c:pt>
                <c:pt idx="1">
                  <c:v>2000</c:v>
                </c:pt>
                <c:pt idx="2">
                  <c:v>2011</c:v>
                </c:pt>
                <c:pt idx="3">
                  <c:v>2020</c:v>
                </c:pt>
              </c:numCache>
            </c:numRef>
          </c:cat>
          <c:val>
            <c:numRef>
              <c:f>Sheet1!$D$2:$D$5</c:f>
              <c:numCache>
                <c:formatCode>General</c:formatCode>
                <c:ptCount val="4"/>
                <c:pt idx="0">
                  <c:v>7</c:v>
                </c:pt>
                <c:pt idx="1">
                  <c:v>2.8</c:v>
                </c:pt>
                <c:pt idx="2">
                  <c:v>3.2</c:v>
                </c:pt>
                <c:pt idx="3">
                  <c:v>3.2</c:v>
                </c:pt>
              </c:numCache>
            </c:numRef>
          </c:val>
          <c:smooth val="0"/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Грузия</c:v>
                </c:pt>
              </c:strCache>
            </c:strRef>
          </c:tx>
          <c:spPr>
            <a:ln w="38100">
              <a:solidFill>
                <a:schemeClr val="bg1"/>
              </a:solidFill>
            </a:ln>
          </c:spPr>
          <c:marker>
            <c:symbol val="x"/>
            <c:size val="10"/>
            <c:spPr>
              <a:solidFill>
                <a:schemeClr val="bg1"/>
              </a:solidFill>
              <a:ln>
                <a:solidFill>
                  <a:schemeClr val="tx1"/>
                </a:solidFill>
              </a:ln>
            </c:spPr>
          </c:marker>
          <c:cat>
            <c:numRef>
              <c:f>Sheet1!$A$2:$A$5</c:f>
              <c:numCache>
                <c:formatCode>General</c:formatCode>
                <c:ptCount val="4"/>
                <c:pt idx="0">
                  <c:v>1990</c:v>
                </c:pt>
                <c:pt idx="1">
                  <c:v>2000</c:v>
                </c:pt>
                <c:pt idx="2">
                  <c:v>2011</c:v>
                </c:pt>
                <c:pt idx="3">
                  <c:v>2020</c:v>
                </c:pt>
              </c:numCache>
            </c:numRef>
          </c:cat>
          <c:val>
            <c:numRef>
              <c:f>Sheet1!$E$2:$E$5</c:f>
              <c:numCache>
                <c:formatCode>General</c:formatCode>
                <c:ptCount val="4"/>
                <c:pt idx="0">
                  <c:v>36.1</c:v>
                </c:pt>
                <c:pt idx="1">
                  <c:v>49.4</c:v>
                </c:pt>
                <c:pt idx="2">
                  <c:v>45.6</c:v>
                </c:pt>
                <c:pt idx="3">
                  <c:v>43.3</c:v>
                </c:pt>
              </c:numCache>
            </c:numRef>
          </c:val>
          <c:smooth val="0"/>
        </c:ser>
        <c:ser>
          <c:idx val="4"/>
          <c:order val="4"/>
          <c:tx>
            <c:strRef>
              <c:f>Sheet1!$F$1</c:f>
              <c:strCache>
                <c:ptCount val="1"/>
                <c:pt idx="0">
                  <c:v>Казахстан</c:v>
                </c:pt>
              </c:strCache>
            </c:strRef>
          </c:tx>
          <c:spPr>
            <a:ln w="38100">
              <a:solidFill>
                <a:schemeClr val="bg1"/>
              </a:solidFill>
            </a:ln>
          </c:spPr>
          <c:marker>
            <c:symbol val="star"/>
            <c:size val="10"/>
            <c:spPr>
              <a:solidFill>
                <a:schemeClr val="bg1"/>
              </a:solidFill>
            </c:spPr>
          </c:marker>
          <c:cat>
            <c:numRef>
              <c:f>Sheet1!$A$2:$A$5</c:f>
              <c:numCache>
                <c:formatCode>General</c:formatCode>
                <c:ptCount val="4"/>
                <c:pt idx="0">
                  <c:v>1990</c:v>
                </c:pt>
                <c:pt idx="1">
                  <c:v>2000</c:v>
                </c:pt>
                <c:pt idx="2">
                  <c:v>2011</c:v>
                </c:pt>
                <c:pt idx="3">
                  <c:v>2020</c:v>
                </c:pt>
              </c:numCache>
            </c:numRef>
          </c:cat>
          <c:val>
            <c:numRef>
              <c:f>Sheet1!$F$2:$F$5</c:f>
              <c:numCache>
                <c:formatCode>General</c:formatCode>
                <c:ptCount val="4"/>
                <c:pt idx="0">
                  <c:v>6</c:v>
                </c:pt>
                <c:pt idx="1">
                  <c:v>12.3</c:v>
                </c:pt>
                <c:pt idx="2">
                  <c:v>9.3000000000000007</c:v>
                </c:pt>
                <c:pt idx="3">
                  <c:v>9.3000000000000007</c:v>
                </c:pt>
              </c:numCache>
            </c:numRef>
          </c:val>
          <c:smooth val="0"/>
        </c:ser>
        <c:ser>
          <c:idx val="5"/>
          <c:order val="5"/>
          <c:tx>
            <c:strRef>
              <c:f>Sheet1!$G$1</c:f>
              <c:strCache>
                <c:ptCount val="1"/>
                <c:pt idx="0">
                  <c:v>Кыргызстан</c:v>
                </c:pt>
              </c:strCache>
            </c:strRef>
          </c:tx>
          <c:spPr>
            <a:ln w="38100">
              <a:solidFill>
                <a:schemeClr val="bg1"/>
              </a:solidFill>
            </a:ln>
          </c:spPr>
          <c:marker>
            <c:symbol val="circle"/>
            <c:size val="10"/>
            <c:spPr>
              <a:solidFill>
                <a:schemeClr val="bg1"/>
              </a:solidFill>
            </c:spPr>
          </c:marker>
          <c:cat>
            <c:numRef>
              <c:f>Sheet1!$A$2:$A$5</c:f>
              <c:numCache>
                <c:formatCode>General</c:formatCode>
                <c:ptCount val="4"/>
                <c:pt idx="0">
                  <c:v>1990</c:v>
                </c:pt>
                <c:pt idx="1">
                  <c:v>2000</c:v>
                </c:pt>
                <c:pt idx="2">
                  <c:v>2011</c:v>
                </c:pt>
                <c:pt idx="3">
                  <c:v>2020</c:v>
                </c:pt>
              </c:numCache>
            </c:numRef>
          </c:cat>
          <c:val>
            <c:numRef>
              <c:f>Sheet1!$G$2:$G$5</c:f>
              <c:numCache>
                <c:formatCode>General</c:formatCode>
                <c:ptCount val="4"/>
                <c:pt idx="0">
                  <c:v>6.1</c:v>
                </c:pt>
                <c:pt idx="1">
                  <c:v>14.9</c:v>
                </c:pt>
                <c:pt idx="2">
                  <c:v>13.3</c:v>
                </c:pt>
                <c:pt idx="3">
                  <c:v>14</c:v>
                </c:pt>
              </c:numCache>
            </c:numRef>
          </c:val>
          <c:smooth val="0"/>
        </c:ser>
        <c:ser>
          <c:idx val="6"/>
          <c:order val="6"/>
          <c:tx>
            <c:strRef>
              <c:f>Sheet1!$H$1</c:f>
              <c:strCache>
                <c:ptCount val="1"/>
                <c:pt idx="0">
                  <c:v>Республика Молдова</c:v>
                </c:pt>
              </c:strCache>
            </c:strRef>
          </c:tx>
          <c:spPr>
            <a:ln w="38100">
              <a:solidFill>
                <a:schemeClr val="bg1"/>
              </a:solidFill>
            </a:ln>
          </c:spPr>
          <c:marker>
            <c:symbol val="triangle"/>
            <c:size val="10"/>
            <c:spPr>
              <a:solidFill>
                <a:schemeClr val="bg1"/>
              </a:solidFill>
              <a:ln>
                <a:solidFill>
                  <a:schemeClr val="tx1"/>
                </a:solidFill>
              </a:ln>
            </c:spPr>
          </c:marker>
          <c:cat>
            <c:numRef>
              <c:f>Sheet1!$A$2:$A$5</c:f>
              <c:numCache>
                <c:formatCode>General</c:formatCode>
                <c:ptCount val="4"/>
                <c:pt idx="0">
                  <c:v>1990</c:v>
                </c:pt>
                <c:pt idx="1">
                  <c:v>2000</c:v>
                </c:pt>
                <c:pt idx="2">
                  <c:v>2011</c:v>
                </c:pt>
                <c:pt idx="3">
                  <c:v>2020</c:v>
                </c:pt>
              </c:numCache>
            </c:numRef>
          </c:cat>
          <c:val>
            <c:numRef>
              <c:f>Sheet1!$H$2:$H$5</c:f>
              <c:numCache>
                <c:formatCode>General</c:formatCode>
                <c:ptCount val="4"/>
                <c:pt idx="0">
                  <c:v>6.1</c:v>
                </c:pt>
                <c:pt idx="1">
                  <c:v>18.5</c:v>
                </c:pt>
                <c:pt idx="2">
                  <c:v>6.4</c:v>
                </c:pt>
                <c:pt idx="3">
                  <c:v>8.5</c:v>
                </c:pt>
              </c:numCache>
            </c:numRef>
          </c:val>
          <c:smooth val="0"/>
        </c:ser>
        <c:ser>
          <c:idx val="7"/>
          <c:order val="7"/>
          <c:tx>
            <c:strRef>
              <c:f>Sheet1!$I$1</c:f>
              <c:strCache>
                <c:ptCount val="1"/>
                <c:pt idx="0">
                  <c:v>Российская Федерация</c:v>
                </c:pt>
              </c:strCache>
            </c:strRef>
          </c:tx>
          <c:spPr>
            <a:ln w="38100">
              <a:solidFill>
                <a:schemeClr val="bg1"/>
              </a:solidFill>
            </a:ln>
          </c:spPr>
          <c:marker>
            <c:symbol val="dot"/>
            <c:size val="10"/>
            <c:spPr>
              <a:solidFill>
                <a:schemeClr val="bg1"/>
              </a:solidFill>
            </c:spPr>
          </c:marker>
          <c:cat>
            <c:numRef>
              <c:f>Sheet1!$A$2:$A$5</c:f>
              <c:numCache>
                <c:formatCode>General</c:formatCode>
                <c:ptCount val="4"/>
                <c:pt idx="0">
                  <c:v>1990</c:v>
                </c:pt>
                <c:pt idx="1">
                  <c:v>2000</c:v>
                </c:pt>
                <c:pt idx="2">
                  <c:v>2011</c:v>
                </c:pt>
                <c:pt idx="3">
                  <c:v>2020</c:v>
                </c:pt>
              </c:numCache>
            </c:numRef>
          </c:cat>
          <c:val>
            <c:numRef>
              <c:f>Sheet1!$I$2:$I$5</c:f>
              <c:numCache>
                <c:formatCode>General</c:formatCode>
                <c:ptCount val="4"/>
                <c:pt idx="0">
                  <c:v>7.5</c:v>
                </c:pt>
                <c:pt idx="1">
                  <c:v>6</c:v>
                </c:pt>
                <c:pt idx="2">
                  <c:v>5.4</c:v>
                </c:pt>
                <c:pt idx="3">
                  <c:v>6.5</c:v>
                </c:pt>
              </c:numCache>
            </c:numRef>
          </c:val>
          <c:smooth val="0"/>
        </c:ser>
        <c:ser>
          <c:idx val="8"/>
          <c:order val="8"/>
          <c:tx>
            <c:strRef>
              <c:f>Sheet1!$J$1</c:f>
              <c:strCache>
                <c:ptCount val="1"/>
                <c:pt idx="0">
                  <c:v>Таджикистан</c:v>
                </c:pt>
              </c:strCache>
            </c:strRef>
          </c:tx>
          <c:spPr>
            <a:ln w="38100">
              <a:solidFill>
                <a:schemeClr val="bg1"/>
              </a:solidFill>
            </a:ln>
          </c:spPr>
          <c:marker>
            <c:symbol val="dash"/>
            <c:size val="10"/>
            <c:spPr>
              <a:solidFill>
                <a:schemeClr val="bg1"/>
              </a:solidFill>
              <a:ln>
                <a:solidFill>
                  <a:schemeClr val="tx1"/>
                </a:solidFill>
              </a:ln>
            </c:spPr>
          </c:marker>
          <c:cat>
            <c:numRef>
              <c:f>Sheet1!$A$2:$A$5</c:f>
              <c:numCache>
                <c:formatCode>General</c:formatCode>
                <c:ptCount val="4"/>
                <c:pt idx="0">
                  <c:v>1990</c:v>
                </c:pt>
                <c:pt idx="1">
                  <c:v>2000</c:v>
                </c:pt>
                <c:pt idx="2">
                  <c:v>2011</c:v>
                </c:pt>
                <c:pt idx="3">
                  <c:v>2020</c:v>
                </c:pt>
              </c:numCache>
            </c:numRef>
          </c:cat>
          <c:val>
            <c:numRef>
              <c:f>Sheet1!$J$2:$J$5</c:f>
              <c:numCache>
                <c:formatCode>General</c:formatCode>
                <c:ptCount val="4"/>
                <c:pt idx="0">
                  <c:v>12.6</c:v>
                </c:pt>
                <c:pt idx="1">
                  <c:v>14</c:v>
                </c:pt>
                <c:pt idx="2">
                  <c:v>14.2</c:v>
                </c:pt>
                <c:pt idx="3">
                  <c:v>14.1</c:v>
                </c:pt>
              </c:numCache>
            </c:numRef>
          </c:val>
          <c:smooth val="0"/>
        </c:ser>
        <c:ser>
          <c:idx val="9"/>
          <c:order val="9"/>
          <c:tx>
            <c:strRef>
              <c:f>Sheet1!$K$1</c:f>
              <c:strCache>
                <c:ptCount val="1"/>
                <c:pt idx="0">
                  <c:v>Туркменистан</c:v>
                </c:pt>
              </c:strCache>
            </c:strRef>
          </c:tx>
          <c:spPr>
            <a:ln w="19050">
              <a:solidFill>
                <a:schemeClr val="tx1"/>
              </a:solidFill>
            </a:ln>
          </c:spPr>
          <c:marker>
            <c:spPr>
              <a:pattFill prst="pct50">
                <a:fgClr>
                  <a:schemeClr val="tx1"/>
                </a:fgClr>
                <a:bgClr>
                  <a:schemeClr val="bg1"/>
                </a:bgClr>
              </a:pattFill>
            </c:spPr>
          </c:marker>
          <c:cat>
            <c:numRef>
              <c:f>Sheet1!$A$2:$A$5</c:f>
              <c:numCache>
                <c:formatCode>General</c:formatCode>
                <c:ptCount val="4"/>
                <c:pt idx="0">
                  <c:v>1990</c:v>
                </c:pt>
                <c:pt idx="1">
                  <c:v>2000</c:v>
                </c:pt>
                <c:pt idx="2">
                  <c:v>2011</c:v>
                </c:pt>
                <c:pt idx="3">
                  <c:v>2020</c:v>
                </c:pt>
              </c:numCache>
            </c:numRef>
          </c:cat>
          <c:val>
            <c:numRef>
              <c:f>Sheet1!$K$2:$K$5</c:f>
              <c:numCache>
                <c:formatCode>General</c:formatCode>
                <c:ptCount val="4"/>
                <c:pt idx="0">
                  <c:v>12.5</c:v>
                </c:pt>
                <c:pt idx="1">
                  <c:v>13</c:v>
                </c:pt>
                <c:pt idx="2">
                  <c:v>13</c:v>
                </c:pt>
                <c:pt idx="3">
                  <c:v>12.8</c:v>
                </c:pt>
              </c:numCache>
            </c:numRef>
          </c:val>
          <c:smooth val="0"/>
        </c:ser>
        <c:ser>
          <c:idx val="10"/>
          <c:order val="10"/>
          <c:tx>
            <c:strRef>
              <c:f>Sheet1!$L$1</c:f>
              <c:strCache>
                <c:ptCount val="1"/>
                <c:pt idx="0">
                  <c:v>Узбекистан</c:v>
                </c:pt>
              </c:strCache>
            </c:strRef>
          </c:tx>
          <c:spPr>
            <a:ln w="38100">
              <a:solidFill>
                <a:schemeClr val="bg1"/>
              </a:solidFill>
            </a:ln>
          </c:spPr>
          <c:marker>
            <c:symbol val="square"/>
            <c:size val="10"/>
            <c:spPr>
              <a:solidFill>
                <a:schemeClr val="bg1"/>
              </a:solidFill>
              <a:ln>
                <a:solidFill>
                  <a:schemeClr val="tx1"/>
                </a:solidFill>
              </a:ln>
            </c:spPr>
          </c:marker>
          <c:cat>
            <c:numRef>
              <c:f>Sheet1!$A$2:$A$5</c:f>
              <c:numCache>
                <c:formatCode>General</c:formatCode>
                <c:ptCount val="4"/>
                <c:pt idx="0">
                  <c:v>1990</c:v>
                </c:pt>
                <c:pt idx="1">
                  <c:v>2000</c:v>
                </c:pt>
                <c:pt idx="2">
                  <c:v>2011</c:v>
                </c:pt>
                <c:pt idx="3">
                  <c:v>2020</c:v>
                </c:pt>
              </c:numCache>
            </c:numRef>
          </c:cat>
          <c:val>
            <c:numRef>
              <c:f>Sheet1!$L$2:$L$5</c:f>
              <c:numCache>
                <c:formatCode>General</c:formatCode>
                <c:ptCount val="4"/>
                <c:pt idx="0">
                  <c:v>12.5</c:v>
                </c:pt>
                <c:pt idx="1">
                  <c:v>13</c:v>
                </c:pt>
                <c:pt idx="2">
                  <c:v>13.4</c:v>
                </c:pt>
                <c:pt idx="3">
                  <c:v>12.9</c:v>
                </c:pt>
              </c:numCache>
            </c:numRef>
          </c:val>
          <c:smooth val="0"/>
        </c:ser>
        <c:ser>
          <c:idx val="11"/>
          <c:order val="11"/>
          <c:tx>
            <c:strRef>
              <c:f>Sheet1!$M$1</c:f>
              <c:strCache>
                <c:ptCount val="1"/>
                <c:pt idx="0">
                  <c:v>Украина</c:v>
                </c:pt>
              </c:strCache>
            </c:strRef>
          </c:tx>
          <c:spPr>
            <a:ln w="38100">
              <a:solidFill>
                <a:srgbClr val="00B0F0"/>
              </a:solidFill>
            </a:ln>
          </c:spPr>
          <c:marker>
            <c:symbol val="triangle"/>
            <c:size val="10"/>
            <c:spPr>
              <a:solidFill>
                <a:srgbClr val="FFFF00"/>
              </a:solidFill>
              <a:ln>
                <a:solidFill>
                  <a:schemeClr val="tx1"/>
                </a:solidFill>
              </a:ln>
            </c:spPr>
          </c:marker>
          <c:cat>
            <c:numRef>
              <c:f>Sheet1!$A$2:$A$5</c:f>
              <c:numCache>
                <c:formatCode>General</c:formatCode>
                <c:ptCount val="4"/>
                <c:pt idx="0">
                  <c:v>1990</c:v>
                </c:pt>
                <c:pt idx="1">
                  <c:v>2000</c:v>
                </c:pt>
                <c:pt idx="2">
                  <c:v>2011</c:v>
                </c:pt>
                <c:pt idx="3">
                  <c:v>2020</c:v>
                </c:pt>
              </c:numCache>
            </c:numRef>
          </c:cat>
          <c:val>
            <c:numRef>
              <c:f>Sheet1!$M$2:$M$5</c:f>
              <c:numCache>
                <c:formatCode>General</c:formatCode>
                <c:ptCount val="4"/>
                <c:pt idx="0">
                  <c:v>6.8</c:v>
                </c:pt>
                <c:pt idx="1">
                  <c:v>13.1</c:v>
                </c:pt>
                <c:pt idx="2">
                  <c:v>21.7</c:v>
                </c:pt>
                <c:pt idx="3">
                  <c:v>20.7</c:v>
                </c:pt>
              </c:numCache>
            </c:numRef>
          </c:val>
          <c:smooth val="0"/>
        </c:ser>
        <c:ser>
          <c:idx val="12"/>
          <c:order val="12"/>
          <c:tx>
            <c:strRef>
              <c:f>Sheet1!$N$1</c:f>
              <c:strCache>
                <c:ptCount val="1"/>
                <c:pt idx="0">
                  <c:v>Западная Европа</c:v>
                </c:pt>
              </c:strCache>
            </c:strRef>
          </c:tx>
          <c:spPr>
            <a:ln w="38100">
              <a:solidFill>
                <a:srgbClr val="FFFF00"/>
              </a:solidFill>
            </a:ln>
          </c:spPr>
          <c:marker>
            <c:symbol val="circle"/>
            <c:size val="10"/>
            <c:spPr>
              <a:solidFill>
                <a:srgbClr val="FFFF00"/>
              </a:solidFill>
              <a:ln>
                <a:solidFill>
                  <a:schemeClr val="tx1"/>
                </a:solidFill>
              </a:ln>
            </c:spPr>
          </c:marker>
          <c:cat>
            <c:numRef>
              <c:f>Sheet1!$A$2:$A$5</c:f>
              <c:numCache>
                <c:formatCode>General</c:formatCode>
                <c:ptCount val="4"/>
                <c:pt idx="0">
                  <c:v>1990</c:v>
                </c:pt>
                <c:pt idx="1">
                  <c:v>2000</c:v>
                </c:pt>
                <c:pt idx="2">
                  <c:v>2011</c:v>
                </c:pt>
                <c:pt idx="3">
                  <c:v>2020</c:v>
                </c:pt>
              </c:numCache>
            </c:numRef>
          </c:cat>
          <c:val>
            <c:numRef>
              <c:f>Sheet1!$N$2:$N$5</c:f>
              <c:numCache>
                <c:formatCode>General</c:formatCode>
                <c:ptCount val="4"/>
                <c:pt idx="0">
                  <c:v>2.9</c:v>
                </c:pt>
                <c:pt idx="1">
                  <c:v>2.2999999999999998</c:v>
                </c:pt>
                <c:pt idx="2">
                  <c:v>3.7</c:v>
                </c:pt>
                <c:pt idx="3">
                  <c:v>4.3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55410432"/>
        <c:axId val="155411968"/>
      </c:lineChart>
      <c:catAx>
        <c:axId val="15541043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800" b="1"/>
            </a:pPr>
            <a:endParaRPr lang="ru-RU"/>
          </a:p>
        </c:txPr>
        <c:crossAx val="155411968"/>
        <c:crosses val="autoZero"/>
        <c:auto val="1"/>
        <c:lblAlgn val="ctr"/>
        <c:lblOffset val="100"/>
        <c:noMultiLvlLbl val="0"/>
      </c:catAx>
      <c:valAx>
        <c:axId val="155411968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800" b="1"/>
            </a:pPr>
            <a:endParaRPr lang="ru-RU"/>
          </a:p>
        </c:txPr>
        <c:crossAx val="155410432"/>
        <c:crosses val="autoZero"/>
        <c:crossBetween val="between"/>
      </c:valAx>
      <c:spPr>
        <a:solidFill>
          <a:schemeClr val="tx1"/>
        </a:solidFill>
      </c:spPr>
    </c:plotArea>
    <c:legend>
      <c:legendPos val="r"/>
      <c:layout>
        <c:manualLayout>
          <c:xMode val="edge"/>
          <c:yMode val="edge"/>
          <c:x val="0.65181972789115661"/>
          <c:y val="2.7932133483314612E-2"/>
          <c:w val="0.34818027210884378"/>
          <c:h val="0.95842144731908552"/>
        </c:manualLayout>
      </c:layout>
      <c:overlay val="0"/>
      <c:txPr>
        <a:bodyPr/>
        <a:lstStyle/>
        <a:p>
          <a:pPr>
            <a:defRPr sz="1600" b="1"/>
          </a:pPr>
          <a:endParaRPr lang="ru-RU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20934780879662782"/>
          <c:y val="0.16566658493955777"/>
          <c:w val="0.63566491688538995"/>
          <c:h val="0.69911973022412277"/>
        </c:manualLayout>
      </c:layout>
      <c:scatterChart>
        <c:scatterStyle val="lineMarker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% 60+</c:v>
                </c:pt>
              </c:strCache>
            </c:strRef>
          </c:tx>
          <c:spPr>
            <a:ln w="28575">
              <a:noFill/>
            </a:ln>
          </c:spPr>
          <c:marker>
            <c:symbol val="diamond"/>
            <c:size val="10"/>
            <c:spPr>
              <a:solidFill>
                <a:srgbClr val="FF0000"/>
              </a:solidFill>
              <a:ln w="9525">
                <a:solidFill>
                  <a:srgbClr val="FF0000"/>
                </a:solidFill>
              </a:ln>
            </c:spPr>
          </c:marker>
          <c:dPt>
            <c:idx val="0"/>
            <c:marker>
              <c:spPr>
                <a:solidFill>
                  <a:schemeClr val="bg1"/>
                </a:solidFill>
                <a:ln w="9525">
                  <a:solidFill>
                    <a:srgbClr val="FF0000"/>
                  </a:solidFill>
                </a:ln>
              </c:spPr>
            </c:marker>
            <c:bubble3D val="0"/>
          </c:dPt>
          <c:dPt>
            <c:idx val="13"/>
            <c:marker>
              <c:symbol val="circle"/>
              <c:size val="8"/>
              <c:spPr>
                <a:solidFill>
                  <a:schemeClr val="bg1"/>
                </a:solidFill>
                <a:ln w="9525">
                  <a:solidFill>
                    <a:srgbClr val="FF0000"/>
                  </a:solidFill>
                </a:ln>
              </c:spPr>
            </c:marker>
            <c:bubble3D val="0"/>
          </c:dPt>
          <c:xVal>
            <c:numRef>
              <c:f>Sheet1!$A$2:$A$15</c:f>
              <c:numCache>
                <c:formatCode>General</c:formatCode>
                <c:ptCount val="14"/>
                <c:pt idx="0">
                  <c:v>1</c:v>
                </c:pt>
                <c:pt idx="1">
                  <c:v>27</c:v>
                </c:pt>
                <c:pt idx="2">
                  <c:v>36</c:v>
                </c:pt>
                <c:pt idx="3">
                  <c:v>40</c:v>
                </c:pt>
                <c:pt idx="4">
                  <c:v>44</c:v>
                </c:pt>
                <c:pt idx="5">
                  <c:v>53</c:v>
                </c:pt>
                <c:pt idx="6">
                  <c:v>59</c:v>
                </c:pt>
                <c:pt idx="7">
                  <c:v>76</c:v>
                </c:pt>
                <c:pt idx="8">
                  <c:v>93</c:v>
                </c:pt>
                <c:pt idx="9">
                  <c:v>107</c:v>
                </c:pt>
                <c:pt idx="10">
                  <c:v>121</c:v>
                </c:pt>
                <c:pt idx="11">
                  <c:v>126</c:v>
                </c:pt>
                <c:pt idx="12">
                  <c:v>156</c:v>
                </c:pt>
                <c:pt idx="13">
                  <c:v>196</c:v>
                </c:pt>
              </c:numCache>
            </c:numRef>
          </c:xVal>
          <c:yVal>
            <c:numRef>
              <c:f>Sheet1!$B$2:$B$15</c:f>
              <c:numCache>
                <c:formatCode>General</c:formatCode>
                <c:ptCount val="14"/>
                <c:pt idx="0">
                  <c:v>29.7</c:v>
                </c:pt>
                <c:pt idx="1">
                  <c:v>20.8</c:v>
                </c:pt>
                <c:pt idx="2">
                  <c:v>18.8</c:v>
                </c:pt>
                <c:pt idx="3">
                  <c:v>18.100000000000001</c:v>
                </c:pt>
                <c:pt idx="4">
                  <c:v>17.8</c:v>
                </c:pt>
                <c:pt idx="5">
                  <c:v>15.6</c:v>
                </c:pt>
                <c:pt idx="6">
                  <c:v>14.4</c:v>
                </c:pt>
                <c:pt idx="7">
                  <c:v>10.1</c:v>
                </c:pt>
                <c:pt idx="8">
                  <c:v>8.6</c:v>
                </c:pt>
                <c:pt idx="9">
                  <c:v>7.2</c:v>
                </c:pt>
                <c:pt idx="10">
                  <c:v>6.2</c:v>
                </c:pt>
                <c:pt idx="11">
                  <c:v>6</c:v>
                </c:pt>
                <c:pt idx="12">
                  <c:v>5</c:v>
                </c:pt>
                <c:pt idx="13">
                  <c:v>1.9000000000000001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92338816"/>
        <c:axId val="92148096"/>
      </c:scatterChart>
      <c:valAx>
        <c:axId val="92338816"/>
        <c:scaling>
          <c:orientation val="minMax"/>
          <c:max val="200"/>
          <c:min val="0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800"/>
            </a:pPr>
            <a:endParaRPr lang="ru-RU"/>
          </a:p>
        </c:txPr>
        <c:crossAx val="92148096"/>
        <c:crosses val="autoZero"/>
        <c:crossBetween val="midCat"/>
        <c:majorUnit val="100"/>
        <c:minorUnit val="100"/>
      </c:valAx>
      <c:valAx>
        <c:axId val="92148096"/>
        <c:scaling>
          <c:orientation val="minMax"/>
          <c:max val="30"/>
          <c:min val="0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800"/>
            </a:pPr>
            <a:endParaRPr lang="ru-RU"/>
          </a:p>
        </c:txPr>
        <c:crossAx val="92338816"/>
        <c:crosses val="autoZero"/>
        <c:crossBetween val="midCat"/>
      </c:valAx>
      <c:spPr>
        <a:solidFill>
          <a:schemeClr val="tx1"/>
        </a:solidFill>
      </c:spPr>
    </c:plotArea>
    <c:plotVisOnly val="1"/>
    <c:dispBlanksAs val="gap"/>
    <c:showDLblsOverMax val="0"/>
  </c:chart>
  <c:spPr>
    <a:solidFill>
      <a:schemeClr val="tx1"/>
    </a:solidFill>
  </c:spPr>
  <c:txPr>
    <a:bodyPr/>
    <a:lstStyle/>
    <a:p>
      <a:pPr>
        <a:defRPr sz="1200">
          <a:solidFill>
            <a:schemeClr val="bg1"/>
          </a:solidFill>
        </a:defRPr>
      </a:pPr>
      <a:endParaRPr lang="ru-RU"/>
    </a:p>
  </c:txPr>
  <c:externalData r:id="rId2">
    <c:autoUpdate val="0"/>
  </c:externalData>
  <c:userShapes r:id="rId3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45"/>
    </mc:Choice>
    <mc:Fallback>
      <c:style val="45"/>
    </mc:Fallback>
  </mc:AlternateContent>
  <c:chart>
    <c:autoTitleDeleted val="0"/>
    <c:plotArea>
      <c:layout>
        <c:manualLayout>
          <c:layoutTarget val="inner"/>
          <c:xMode val="edge"/>
          <c:yMode val="edge"/>
          <c:x val="9.7814140419947501E-2"/>
          <c:y val="4.6093382786527977E-2"/>
          <c:w val="0.75024981252343692"/>
          <c:h val="0.82183090767692479"/>
        </c:manualLayout>
      </c:layout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Albania</c:v>
                </c:pt>
              </c:strCache>
            </c:strRef>
          </c:tx>
          <c:spPr>
            <a:ln>
              <a:solidFill>
                <a:srgbClr val="FFFF00"/>
              </a:solidFill>
            </a:ln>
          </c:spPr>
          <c:marker>
            <c:symbol val="none"/>
          </c:marker>
          <c:cat>
            <c:numRef>
              <c:f>Sheet1!$A$2:$A$5</c:f>
              <c:numCache>
                <c:formatCode>General</c:formatCode>
                <c:ptCount val="4"/>
                <c:pt idx="0">
                  <c:v>1950</c:v>
                </c:pt>
                <c:pt idx="1">
                  <c:v>1975</c:v>
                </c:pt>
                <c:pt idx="2">
                  <c:v>2011</c:v>
                </c:pt>
                <c:pt idx="3">
                  <c:v>2025</c:v>
                </c:pt>
              </c:numCache>
            </c:numRef>
          </c:cat>
          <c:val>
            <c:numRef>
              <c:f>Sheet1!$B$2:$B$5</c:f>
              <c:numCache>
                <c:formatCode>General</c:formatCode>
                <c:ptCount val="4"/>
                <c:pt idx="0">
                  <c:v>7.7</c:v>
                </c:pt>
                <c:pt idx="1">
                  <c:v>12.3</c:v>
                </c:pt>
                <c:pt idx="2">
                  <c:v>6.9</c:v>
                </c:pt>
                <c:pt idx="3">
                  <c:v>4.7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Bosnia and Herzegovina</c:v>
                </c:pt>
              </c:strCache>
            </c:strRef>
          </c:tx>
          <c:spPr>
            <a:ln>
              <a:solidFill>
                <a:srgbClr val="FFFF00"/>
              </a:solidFill>
            </a:ln>
          </c:spPr>
          <c:marker>
            <c:symbol val="none"/>
          </c:marker>
          <c:cat>
            <c:numRef>
              <c:f>Sheet1!$A$2:$A$5</c:f>
              <c:numCache>
                <c:formatCode>General</c:formatCode>
                <c:ptCount val="4"/>
                <c:pt idx="0">
                  <c:v>1950</c:v>
                </c:pt>
                <c:pt idx="1">
                  <c:v>1975</c:v>
                </c:pt>
                <c:pt idx="2">
                  <c:v>2011</c:v>
                </c:pt>
                <c:pt idx="3">
                  <c:v>2025</c:v>
                </c:pt>
              </c:numCache>
            </c:numRef>
          </c:cat>
          <c:val>
            <c:numRef>
              <c:f>Sheet1!$C$2:$C$5</c:f>
              <c:numCache>
                <c:formatCode>General</c:formatCode>
                <c:ptCount val="4"/>
                <c:pt idx="0">
                  <c:v>14.5</c:v>
                </c:pt>
                <c:pt idx="1">
                  <c:v>11.6</c:v>
                </c:pt>
                <c:pt idx="2">
                  <c:v>5</c:v>
                </c:pt>
                <c:pt idx="3">
                  <c:v>3.3</c:v>
                </c:pt>
              </c:numCache>
            </c:numRef>
          </c:val>
          <c:smooth val="0"/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Montenegro</c:v>
                </c:pt>
              </c:strCache>
            </c:strRef>
          </c:tx>
          <c:spPr>
            <a:ln>
              <a:solidFill>
                <a:srgbClr val="FFFF00"/>
              </a:solidFill>
            </a:ln>
          </c:spPr>
          <c:marker>
            <c:symbol val="none"/>
          </c:marker>
          <c:cat>
            <c:numRef>
              <c:f>Sheet1!$A$2:$A$5</c:f>
              <c:numCache>
                <c:formatCode>General</c:formatCode>
                <c:ptCount val="4"/>
                <c:pt idx="0">
                  <c:v>1950</c:v>
                </c:pt>
                <c:pt idx="1">
                  <c:v>1975</c:v>
                </c:pt>
                <c:pt idx="2">
                  <c:v>2011</c:v>
                </c:pt>
                <c:pt idx="3">
                  <c:v>2025</c:v>
                </c:pt>
              </c:numCache>
            </c:numRef>
          </c:cat>
          <c:val>
            <c:numRef>
              <c:f>Sheet1!$D$2:$D$5</c:f>
              <c:numCache>
                <c:formatCode>General</c:formatCode>
                <c:ptCount val="4"/>
                <c:pt idx="0">
                  <c:v>7.6</c:v>
                </c:pt>
                <c:pt idx="1">
                  <c:v>7.7</c:v>
                </c:pt>
                <c:pt idx="2">
                  <c:v>5.4</c:v>
                </c:pt>
                <c:pt idx="3">
                  <c:v>3.8</c:v>
                </c:pt>
              </c:numCache>
            </c:numRef>
          </c:val>
          <c:smooth val="0"/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Serbia</c:v>
                </c:pt>
              </c:strCache>
            </c:strRef>
          </c:tx>
          <c:spPr>
            <a:ln>
              <a:solidFill>
                <a:srgbClr val="FFFF00"/>
              </a:solidFill>
            </a:ln>
          </c:spPr>
          <c:marker>
            <c:symbol val="none"/>
          </c:marker>
          <c:cat>
            <c:numRef>
              <c:f>Sheet1!$A$2:$A$5</c:f>
              <c:numCache>
                <c:formatCode>General</c:formatCode>
                <c:ptCount val="4"/>
                <c:pt idx="0">
                  <c:v>1950</c:v>
                </c:pt>
                <c:pt idx="1">
                  <c:v>1975</c:v>
                </c:pt>
                <c:pt idx="2">
                  <c:v>2011</c:v>
                </c:pt>
                <c:pt idx="3">
                  <c:v>2025</c:v>
                </c:pt>
              </c:numCache>
            </c:numRef>
          </c:cat>
          <c:val>
            <c:numRef>
              <c:f>Sheet1!$E$2:$E$5</c:f>
              <c:numCache>
                <c:formatCode>General</c:formatCode>
                <c:ptCount val="4"/>
                <c:pt idx="0">
                  <c:v>8.4</c:v>
                </c:pt>
                <c:pt idx="1">
                  <c:v>7.1</c:v>
                </c:pt>
                <c:pt idx="2">
                  <c:v>4.7</c:v>
                </c:pt>
                <c:pt idx="3">
                  <c:v>3.7</c:v>
                </c:pt>
              </c:numCache>
            </c:numRef>
          </c:val>
          <c:smooth val="0"/>
        </c:ser>
        <c:ser>
          <c:idx val="4"/>
          <c:order val="4"/>
          <c:tx>
            <c:strRef>
              <c:f>Sheet1!$F$1</c:f>
              <c:strCache>
                <c:ptCount val="1"/>
                <c:pt idx="0">
                  <c:v>TfYR Macedonia</c:v>
                </c:pt>
              </c:strCache>
            </c:strRef>
          </c:tx>
          <c:spPr>
            <a:ln>
              <a:solidFill>
                <a:srgbClr val="FFFF00"/>
              </a:solidFill>
            </a:ln>
          </c:spPr>
          <c:marker>
            <c:symbol val="none"/>
          </c:marker>
          <c:cat>
            <c:numRef>
              <c:f>Sheet1!$A$2:$A$5</c:f>
              <c:numCache>
                <c:formatCode>General</c:formatCode>
                <c:ptCount val="4"/>
                <c:pt idx="0">
                  <c:v>1950</c:v>
                </c:pt>
                <c:pt idx="1">
                  <c:v>1975</c:v>
                </c:pt>
                <c:pt idx="2">
                  <c:v>2011</c:v>
                </c:pt>
                <c:pt idx="3">
                  <c:v>2025</c:v>
                </c:pt>
              </c:numCache>
            </c:numRef>
          </c:cat>
          <c:val>
            <c:numRef>
              <c:f>Sheet1!$F$2:$F$5</c:f>
              <c:numCache>
                <c:formatCode>General</c:formatCode>
                <c:ptCount val="4"/>
                <c:pt idx="0">
                  <c:v>6.6</c:v>
                </c:pt>
                <c:pt idx="1">
                  <c:v>10.200000000000001</c:v>
                </c:pt>
                <c:pt idx="2">
                  <c:v>5.9</c:v>
                </c:pt>
                <c:pt idx="3">
                  <c:v>4.0999999999999996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92756992"/>
        <c:axId val="92779264"/>
      </c:lineChart>
      <c:catAx>
        <c:axId val="9275699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92779264"/>
        <c:crosses val="autoZero"/>
        <c:auto val="1"/>
        <c:lblAlgn val="ctr"/>
        <c:lblOffset val="100"/>
        <c:noMultiLvlLbl val="0"/>
      </c:catAx>
      <c:valAx>
        <c:axId val="92779264"/>
        <c:scaling>
          <c:orientation val="minMax"/>
          <c:max val="18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92756992"/>
        <c:crosses val="autoZero"/>
        <c:crossBetween val="between"/>
      </c:valAx>
      <c:spPr>
        <a:solidFill>
          <a:schemeClr val="tx1"/>
        </a:solidFill>
      </c:spPr>
    </c:plotArea>
    <c:plotVisOnly val="1"/>
    <c:dispBlanksAs val="gap"/>
    <c:showDLblsOverMax val="0"/>
  </c:chart>
  <c:txPr>
    <a:bodyPr/>
    <a:lstStyle/>
    <a:p>
      <a:pPr>
        <a:defRPr sz="1799"/>
      </a:pPr>
      <a:endParaRPr lang="ru-RU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47"/>
    </mc:Choice>
    <mc:Fallback>
      <c:style val="47"/>
    </mc:Fallback>
  </mc:AlternateContent>
  <c:chart>
    <c:autoTitleDeleted val="0"/>
    <c:plotArea>
      <c:layout>
        <c:manualLayout>
          <c:layoutTarget val="inner"/>
          <c:xMode val="edge"/>
          <c:yMode val="edge"/>
          <c:x val="0.21340855615811924"/>
          <c:y val="4.3380009058822534E-2"/>
          <c:w val="0.75466048942807595"/>
          <c:h val="0.79194511835787629"/>
        </c:manualLayout>
      </c:layout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Croatia</c:v>
                </c:pt>
              </c:strCache>
            </c:strRef>
          </c:tx>
          <c:marker>
            <c:symbol val="none"/>
          </c:marker>
          <c:cat>
            <c:numRef>
              <c:f>Sheet1!$A$2:$A$5</c:f>
              <c:numCache>
                <c:formatCode>General</c:formatCode>
                <c:ptCount val="4"/>
                <c:pt idx="0">
                  <c:v>1950</c:v>
                </c:pt>
                <c:pt idx="1">
                  <c:v>1975</c:v>
                </c:pt>
                <c:pt idx="2">
                  <c:v>2011</c:v>
                </c:pt>
                <c:pt idx="3">
                  <c:v>2025</c:v>
                </c:pt>
              </c:numCache>
            </c:numRef>
          </c:cat>
          <c:val>
            <c:numRef>
              <c:f>Sheet1!$B$2:$B$5</c:f>
              <c:numCache>
                <c:formatCode>General</c:formatCode>
                <c:ptCount val="4"/>
                <c:pt idx="0">
                  <c:v>8.3000000000000007</c:v>
                </c:pt>
                <c:pt idx="1">
                  <c:v>5.0999999999999996</c:v>
                </c:pt>
                <c:pt idx="2">
                  <c:v>3.9</c:v>
                </c:pt>
                <c:pt idx="3">
                  <c:v>2.9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Bulgaria</c:v>
                </c:pt>
              </c:strCache>
            </c:strRef>
          </c:tx>
          <c:spPr>
            <a:ln>
              <a:solidFill>
                <a:srgbClr val="00B0F0"/>
              </a:solidFill>
            </a:ln>
          </c:spPr>
          <c:marker>
            <c:symbol val="none"/>
          </c:marker>
          <c:cat>
            <c:numRef>
              <c:f>Sheet1!$A$2:$A$5</c:f>
              <c:numCache>
                <c:formatCode>General</c:formatCode>
                <c:ptCount val="4"/>
                <c:pt idx="0">
                  <c:v>1950</c:v>
                </c:pt>
                <c:pt idx="1">
                  <c:v>1975</c:v>
                </c:pt>
                <c:pt idx="2">
                  <c:v>2011</c:v>
                </c:pt>
                <c:pt idx="3">
                  <c:v>2025</c:v>
                </c:pt>
              </c:numCache>
            </c:numRef>
          </c:cat>
          <c:val>
            <c:numRef>
              <c:f>Sheet1!$C$2:$C$5</c:f>
              <c:numCache>
                <c:formatCode>General</c:formatCode>
                <c:ptCount val="4"/>
                <c:pt idx="0">
                  <c:v>9.9</c:v>
                </c:pt>
                <c:pt idx="1">
                  <c:v>6.1</c:v>
                </c:pt>
                <c:pt idx="2">
                  <c:v>3.8</c:v>
                </c:pt>
                <c:pt idx="3">
                  <c:v>3</c:v>
                </c:pt>
              </c:numCache>
            </c:numRef>
          </c:val>
          <c:smooth val="0"/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Czech rep.</c:v>
                </c:pt>
              </c:strCache>
            </c:strRef>
          </c:tx>
          <c:spPr>
            <a:ln>
              <a:solidFill>
                <a:srgbClr val="00B0F0"/>
              </a:solidFill>
            </a:ln>
          </c:spPr>
          <c:marker>
            <c:symbol val="none"/>
          </c:marker>
          <c:cat>
            <c:numRef>
              <c:f>Sheet1!$A$2:$A$5</c:f>
              <c:numCache>
                <c:formatCode>General</c:formatCode>
                <c:ptCount val="4"/>
                <c:pt idx="0">
                  <c:v>1950</c:v>
                </c:pt>
                <c:pt idx="1">
                  <c:v>1975</c:v>
                </c:pt>
                <c:pt idx="2">
                  <c:v>2011</c:v>
                </c:pt>
                <c:pt idx="3">
                  <c:v>2025</c:v>
                </c:pt>
              </c:numCache>
            </c:numRef>
          </c:cat>
          <c:val>
            <c:numRef>
              <c:f>Sheet1!$D$2:$D$5</c:f>
              <c:numCache>
                <c:formatCode>General</c:formatCode>
                <c:ptCount val="4"/>
                <c:pt idx="0">
                  <c:v>8.2000000000000011</c:v>
                </c:pt>
                <c:pt idx="1">
                  <c:v>5</c:v>
                </c:pt>
                <c:pt idx="2">
                  <c:v>4.5999999999999996</c:v>
                </c:pt>
                <c:pt idx="3">
                  <c:v>3</c:v>
                </c:pt>
              </c:numCache>
            </c:numRef>
          </c:val>
          <c:smooth val="0"/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Estonia</c:v>
                </c:pt>
              </c:strCache>
            </c:strRef>
          </c:tx>
          <c:spPr>
            <a:ln>
              <a:solidFill>
                <a:srgbClr val="00B0F0"/>
              </a:solidFill>
            </a:ln>
          </c:spPr>
          <c:marker>
            <c:symbol val="none"/>
          </c:marker>
          <c:cat>
            <c:numRef>
              <c:f>Sheet1!$A$2:$A$5</c:f>
              <c:numCache>
                <c:formatCode>General</c:formatCode>
                <c:ptCount val="4"/>
                <c:pt idx="0">
                  <c:v>1950</c:v>
                </c:pt>
                <c:pt idx="1">
                  <c:v>1975</c:v>
                </c:pt>
                <c:pt idx="2">
                  <c:v>2011</c:v>
                </c:pt>
                <c:pt idx="3">
                  <c:v>2025</c:v>
                </c:pt>
              </c:numCache>
            </c:numRef>
          </c:cat>
          <c:val>
            <c:numRef>
              <c:f>Sheet1!$E$2:$E$5</c:f>
              <c:numCache>
                <c:formatCode>General</c:formatCode>
                <c:ptCount val="4"/>
                <c:pt idx="0">
                  <c:v>6</c:v>
                </c:pt>
                <c:pt idx="1">
                  <c:v>5.4</c:v>
                </c:pt>
                <c:pt idx="2">
                  <c:v>3.9</c:v>
                </c:pt>
                <c:pt idx="3">
                  <c:v>3.1</c:v>
                </c:pt>
              </c:numCache>
            </c:numRef>
          </c:val>
          <c:smooth val="0"/>
        </c:ser>
        <c:ser>
          <c:idx val="4"/>
          <c:order val="4"/>
          <c:tx>
            <c:strRef>
              <c:f>Sheet1!$F$1</c:f>
              <c:strCache>
                <c:ptCount val="1"/>
                <c:pt idx="0">
                  <c:v>Hungary</c:v>
                </c:pt>
              </c:strCache>
            </c:strRef>
          </c:tx>
          <c:spPr>
            <a:ln>
              <a:solidFill>
                <a:srgbClr val="00B0F0"/>
              </a:solidFill>
            </a:ln>
          </c:spPr>
          <c:marker>
            <c:symbol val="none"/>
          </c:marker>
          <c:cat>
            <c:numRef>
              <c:f>Sheet1!$A$2:$A$5</c:f>
              <c:numCache>
                <c:formatCode>General</c:formatCode>
                <c:ptCount val="4"/>
                <c:pt idx="0">
                  <c:v>1950</c:v>
                </c:pt>
                <c:pt idx="1">
                  <c:v>1975</c:v>
                </c:pt>
                <c:pt idx="2">
                  <c:v>2011</c:v>
                </c:pt>
                <c:pt idx="3">
                  <c:v>2025</c:v>
                </c:pt>
              </c:numCache>
            </c:numRef>
          </c:cat>
          <c:val>
            <c:numRef>
              <c:f>Sheet1!$F$2:$F$5</c:f>
              <c:numCache>
                <c:formatCode>General</c:formatCode>
                <c:ptCount val="4"/>
                <c:pt idx="0">
                  <c:v>8.6</c:v>
                </c:pt>
                <c:pt idx="1">
                  <c:v>5.3</c:v>
                </c:pt>
                <c:pt idx="2">
                  <c:v>4.0999999999999996</c:v>
                </c:pt>
                <c:pt idx="3">
                  <c:v>3.2</c:v>
                </c:pt>
              </c:numCache>
            </c:numRef>
          </c:val>
          <c:smooth val="0"/>
        </c:ser>
        <c:ser>
          <c:idx val="5"/>
          <c:order val="5"/>
          <c:tx>
            <c:strRef>
              <c:f>Sheet1!$G$1</c:f>
              <c:strCache>
                <c:ptCount val="1"/>
                <c:pt idx="0">
                  <c:v>Latvia</c:v>
                </c:pt>
              </c:strCache>
            </c:strRef>
          </c:tx>
          <c:spPr>
            <a:ln>
              <a:solidFill>
                <a:srgbClr val="00B0F0"/>
              </a:solidFill>
            </a:ln>
          </c:spPr>
          <c:marker>
            <c:symbol val="none"/>
          </c:marker>
          <c:cat>
            <c:numRef>
              <c:f>Sheet1!$A$2:$A$5</c:f>
              <c:numCache>
                <c:formatCode>General</c:formatCode>
                <c:ptCount val="4"/>
                <c:pt idx="0">
                  <c:v>1950</c:v>
                </c:pt>
                <c:pt idx="1">
                  <c:v>1975</c:v>
                </c:pt>
                <c:pt idx="2">
                  <c:v>2011</c:v>
                </c:pt>
                <c:pt idx="3">
                  <c:v>2025</c:v>
                </c:pt>
              </c:numCache>
            </c:numRef>
          </c:cat>
          <c:val>
            <c:numRef>
              <c:f>Sheet1!$G$2:$G$5</c:f>
              <c:numCache>
                <c:formatCode>General</c:formatCode>
                <c:ptCount val="4"/>
                <c:pt idx="0">
                  <c:v>5.7</c:v>
                </c:pt>
                <c:pt idx="1">
                  <c:v>5.2</c:v>
                </c:pt>
                <c:pt idx="2">
                  <c:v>3.8</c:v>
                </c:pt>
                <c:pt idx="3">
                  <c:v>3.2</c:v>
                </c:pt>
              </c:numCache>
            </c:numRef>
          </c:val>
          <c:smooth val="0"/>
        </c:ser>
        <c:ser>
          <c:idx val="6"/>
          <c:order val="6"/>
          <c:tx>
            <c:strRef>
              <c:f>Sheet1!$H$1</c:f>
              <c:strCache>
                <c:ptCount val="1"/>
                <c:pt idx="0">
                  <c:v>Lithuania</c:v>
                </c:pt>
              </c:strCache>
            </c:strRef>
          </c:tx>
          <c:marker>
            <c:symbol val="none"/>
          </c:marker>
          <c:cat>
            <c:numRef>
              <c:f>Sheet1!$A$2:$A$5</c:f>
              <c:numCache>
                <c:formatCode>General</c:formatCode>
                <c:ptCount val="4"/>
                <c:pt idx="0">
                  <c:v>1950</c:v>
                </c:pt>
                <c:pt idx="1">
                  <c:v>1975</c:v>
                </c:pt>
                <c:pt idx="2">
                  <c:v>2011</c:v>
                </c:pt>
                <c:pt idx="3">
                  <c:v>2025</c:v>
                </c:pt>
              </c:numCache>
            </c:numRef>
          </c:cat>
          <c:val>
            <c:numRef>
              <c:f>Sheet1!$H$2:$H$5</c:f>
              <c:numCache>
                <c:formatCode>General</c:formatCode>
                <c:ptCount val="4"/>
                <c:pt idx="0">
                  <c:v>6.7</c:v>
                </c:pt>
                <c:pt idx="1">
                  <c:v>5.6</c:v>
                </c:pt>
                <c:pt idx="2">
                  <c:v>4.3</c:v>
                </c:pt>
                <c:pt idx="3">
                  <c:v>3.5</c:v>
                </c:pt>
              </c:numCache>
            </c:numRef>
          </c:val>
          <c:smooth val="0"/>
        </c:ser>
        <c:ser>
          <c:idx val="7"/>
          <c:order val="7"/>
          <c:tx>
            <c:strRef>
              <c:f>Sheet1!$I$1</c:f>
              <c:strCache>
                <c:ptCount val="1"/>
                <c:pt idx="0">
                  <c:v>Poland</c:v>
                </c:pt>
              </c:strCache>
            </c:strRef>
          </c:tx>
          <c:spPr>
            <a:ln>
              <a:solidFill>
                <a:srgbClr val="00B0F0"/>
              </a:solidFill>
            </a:ln>
          </c:spPr>
          <c:marker>
            <c:symbol val="none"/>
          </c:marker>
          <c:cat>
            <c:numRef>
              <c:f>Sheet1!$A$2:$A$5</c:f>
              <c:numCache>
                <c:formatCode>General</c:formatCode>
                <c:ptCount val="4"/>
                <c:pt idx="0">
                  <c:v>1950</c:v>
                </c:pt>
                <c:pt idx="1">
                  <c:v>1975</c:v>
                </c:pt>
                <c:pt idx="2">
                  <c:v>2011</c:v>
                </c:pt>
                <c:pt idx="3">
                  <c:v>2025</c:v>
                </c:pt>
              </c:numCache>
            </c:numRef>
          </c:cat>
          <c:val>
            <c:numRef>
              <c:f>Sheet1!$I$2:$I$5</c:f>
              <c:numCache>
                <c:formatCode>General</c:formatCode>
                <c:ptCount val="4"/>
                <c:pt idx="0">
                  <c:v>12.5</c:v>
                </c:pt>
                <c:pt idx="1">
                  <c:v>7</c:v>
                </c:pt>
                <c:pt idx="2">
                  <c:v>5.2</c:v>
                </c:pt>
                <c:pt idx="3">
                  <c:v>3.1</c:v>
                </c:pt>
              </c:numCache>
            </c:numRef>
          </c:val>
          <c:smooth val="0"/>
        </c:ser>
        <c:ser>
          <c:idx val="8"/>
          <c:order val="8"/>
          <c:tx>
            <c:strRef>
              <c:f>Sheet1!$J$1</c:f>
              <c:strCache>
                <c:ptCount val="1"/>
                <c:pt idx="0">
                  <c:v>Romania</c:v>
                </c:pt>
              </c:strCache>
            </c:strRef>
          </c:tx>
          <c:spPr>
            <a:ln>
              <a:solidFill>
                <a:srgbClr val="00B0F0"/>
              </a:solidFill>
            </a:ln>
          </c:spPr>
          <c:marker>
            <c:symbol val="none"/>
          </c:marker>
          <c:cat>
            <c:numRef>
              <c:f>Sheet1!$A$2:$A$5</c:f>
              <c:numCache>
                <c:formatCode>General</c:formatCode>
                <c:ptCount val="4"/>
                <c:pt idx="0">
                  <c:v>1950</c:v>
                </c:pt>
                <c:pt idx="1">
                  <c:v>1975</c:v>
                </c:pt>
                <c:pt idx="2">
                  <c:v>2011</c:v>
                </c:pt>
                <c:pt idx="3">
                  <c:v>2025</c:v>
                </c:pt>
              </c:numCache>
            </c:numRef>
          </c:cat>
          <c:val>
            <c:numRef>
              <c:f>Sheet1!$J$2:$J$5</c:f>
              <c:numCache>
                <c:formatCode>General</c:formatCode>
                <c:ptCount val="4"/>
                <c:pt idx="0">
                  <c:v>12.4</c:v>
                </c:pt>
                <c:pt idx="1">
                  <c:v>6.8</c:v>
                </c:pt>
                <c:pt idx="2">
                  <c:v>4.5999999999999996</c:v>
                </c:pt>
                <c:pt idx="3">
                  <c:v>3.5</c:v>
                </c:pt>
              </c:numCache>
            </c:numRef>
          </c:val>
          <c:smooth val="0"/>
        </c:ser>
        <c:ser>
          <c:idx val="9"/>
          <c:order val="9"/>
          <c:tx>
            <c:strRef>
              <c:f>Sheet1!$K$1</c:f>
              <c:strCache>
                <c:ptCount val="1"/>
                <c:pt idx="0">
                  <c:v>Slovakia</c:v>
                </c:pt>
              </c:strCache>
            </c:strRef>
          </c:tx>
          <c:spPr>
            <a:ln>
              <a:solidFill>
                <a:srgbClr val="00B0F0"/>
              </a:solidFill>
            </a:ln>
          </c:spPr>
          <c:marker>
            <c:symbol val="none"/>
          </c:marker>
          <c:cat>
            <c:numRef>
              <c:f>Sheet1!$A$2:$A$5</c:f>
              <c:numCache>
                <c:formatCode>General</c:formatCode>
                <c:ptCount val="4"/>
                <c:pt idx="0">
                  <c:v>1950</c:v>
                </c:pt>
                <c:pt idx="1">
                  <c:v>1975</c:v>
                </c:pt>
                <c:pt idx="2">
                  <c:v>2011</c:v>
                </c:pt>
                <c:pt idx="3">
                  <c:v>2025</c:v>
                </c:pt>
              </c:numCache>
            </c:numRef>
          </c:cat>
          <c:val>
            <c:numRef>
              <c:f>Sheet1!$K$2:$K$5</c:f>
              <c:numCache>
                <c:formatCode>General</c:formatCode>
                <c:ptCount val="4"/>
                <c:pt idx="0">
                  <c:v>9.8000000000000007</c:v>
                </c:pt>
                <c:pt idx="1">
                  <c:v>6.4</c:v>
                </c:pt>
                <c:pt idx="2">
                  <c:v>5.9</c:v>
                </c:pt>
                <c:pt idx="3">
                  <c:v>3.6</c:v>
                </c:pt>
              </c:numCache>
            </c:numRef>
          </c:val>
          <c:smooth val="0"/>
        </c:ser>
        <c:ser>
          <c:idx val="10"/>
          <c:order val="10"/>
          <c:tx>
            <c:strRef>
              <c:f>Sheet1!$L$1</c:f>
              <c:strCache>
                <c:ptCount val="1"/>
                <c:pt idx="0">
                  <c:v>Slovenia</c:v>
                </c:pt>
              </c:strCache>
            </c:strRef>
          </c:tx>
          <c:marker>
            <c:symbol val="none"/>
          </c:marker>
          <c:cat>
            <c:numRef>
              <c:f>Sheet1!$A$2:$A$5</c:f>
              <c:numCache>
                <c:formatCode>General</c:formatCode>
                <c:ptCount val="4"/>
                <c:pt idx="0">
                  <c:v>1950</c:v>
                </c:pt>
                <c:pt idx="1">
                  <c:v>1975</c:v>
                </c:pt>
                <c:pt idx="2">
                  <c:v>2011</c:v>
                </c:pt>
                <c:pt idx="3">
                  <c:v>2025</c:v>
                </c:pt>
              </c:numCache>
            </c:numRef>
          </c:cat>
          <c:val>
            <c:numRef>
              <c:f>Sheet1!$L$2:$L$5</c:f>
              <c:numCache>
                <c:formatCode>General</c:formatCode>
                <c:ptCount val="4"/>
                <c:pt idx="0">
                  <c:v>9.3000000000000007</c:v>
                </c:pt>
                <c:pt idx="1">
                  <c:v>5.9</c:v>
                </c:pt>
                <c:pt idx="2">
                  <c:v>4.0999999999999996</c:v>
                </c:pt>
                <c:pt idx="3">
                  <c:v>2.8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92479872"/>
        <c:axId val="92481408"/>
      </c:lineChart>
      <c:catAx>
        <c:axId val="9247987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92481408"/>
        <c:crosses val="autoZero"/>
        <c:auto val="1"/>
        <c:lblAlgn val="ctr"/>
        <c:lblOffset val="100"/>
        <c:noMultiLvlLbl val="0"/>
      </c:catAx>
      <c:valAx>
        <c:axId val="92481408"/>
        <c:scaling>
          <c:orientation val="minMax"/>
          <c:max val="18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92479872"/>
        <c:crosses val="autoZero"/>
        <c:crossBetween val="between"/>
      </c:valAx>
      <c:spPr>
        <a:solidFill>
          <a:schemeClr val="tx1"/>
        </a:solidFill>
      </c:spPr>
    </c:plotArea>
    <c:plotVisOnly val="1"/>
    <c:dispBlanksAs val="gap"/>
    <c:showDLblsOverMax val="0"/>
  </c:chart>
  <c:txPr>
    <a:bodyPr/>
    <a:lstStyle/>
    <a:p>
      <a:pPr>
        <a:defRPr sz="1799"/>
      </a:pPr>
      <a:endParaRPr lang="ru-RU"/>
    </a:p>
  </c:txPr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20948773644673752"/>
          <c:y val="3.9147505360155876E-2"/>
          <c:w val="0.78303062266238066"/>
          <c:h val="0.79626417438009145"/>
        </c:manualLayout>
      </c:layout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Austria</c:v>
                </c:pt>
              </c:strCache>
            </c:strRef>
          </c:tx>
          <c:marker>
            <c:symbol val="none"/>
          </c:marker>
          <c:cat>
            <c:numRef>
              <c:f>Sheet1!$A$2:$A$5</c:f>
              <c:numCache>
                <c:formatCode>General</c:formatCode>
                <c:ptCount val="4"/>
                <c:pt idx="0">
                  <c:v>1950</c:v>
                </c:pt>
                <c:pt idx="1">
                  <c:v>1975</c:v>
                </c:pt>
                <c:pt idx="2">
                  <c:v>2011</c:v>
                </c:pt>
                <c:pt idx="3">
                  <c:v>2025</c:v>
                </c:pt>
              </c:numCache>
            </c:numRef>
          </c:cat>
          <c:val>
            <c:numRef>
              <c:f>Sheet1!$B$2:$B$5</c:f>
              <c:numCache>
                <c:formatCode>General</c:formatCode>
                <c:ptCount val="4"/>
                <c:pt idx="0">
                  <c:v>6.4</c:v>
                </c:pt>
                <c:pt idx="1">
                  <c:v>4.2</c:v>
                </c:pt>
                <c:pt idx="2">
                  <c:v>3.8</c:v>
                </c:pt>
                <c:pt idx="3">
                  <c:v>2.9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Belgium</c:v>
                </c:pt>
              </c:strCache>
            </c:strRef>
          </c:tx>
          <c:marker>
            <c:symbol val="none"/>
          </c:marker>
          <c:cat>
            <c:numRef>
              <c:f>Sheet1!$A$2:$A$5</c:f>
              <c:numCache>
                <c:formatCode>General</c:formatCode>
                <c:ptCount val="4"/>
                <c:pt idx="0">
                  <c:v>1950</c:v>
                </c:pt>
                <c:pt idx="1">
                  <c:v>1975</c:v>
                </c:pt>
                <c:pt idx="2">
                  <c:v>2011</c:v>
                </c:pt>
                <c:pt idx="3">
                  <c:v>2025</c:v>
                </c:pt>
              </c:numCache>
            </c:numRef>
          </c:cat>
          <c:val>
            <c:numRef>
              <c:f>Sheet1!$C$2:$C$5</c:f>
              <c:numCache>
                <c:formatCode>General</c:formatCode>
                <c:ptCount val="4"/>
                <c:pt idx="0">
                  <c:v>6.2</c:v>
                </c:pt>
                <c:pt idx="1">
                  <c:v>4.5999999999999996</c:v>
                </c:pt>
                <c:pt idx="2">
                  <c:v>3.7</c:v>
                </c:pt>
                <c:pt idx="3">
                  <c:v>2.9</c:v>
                </c:pt>
              </c:numCache>
            </c:numRef>
          </c:val>
          <c:smooth val="0"/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Denmark</c:v>
                </c:pt>
              </c:strCache>
            </c:strRef>
          </c:tx>
          <c:spPr>
            <a:ln w="34925">
              <a:solidFill>
                <a:schemeClr val="bg1"/>
              </a:solidFill>
            </a:ln>
          </c:spPr>
          <c:marker>
            <c:symbol val="none"/>
          </c:marker>
          <c:cat>
            <c:numRef>
              <c:f>Sheet1!$A$2:$A$5</c:f>
              <c:numCache>
                <c:formatCode>General</c:formatCode>
                <c:ptCount val="4"/>
                <c:pt idx="0">
                  <c:v>1950</c:v>
                </c:pt>
                <c:pt idx="1">
                  <c:v>1975</c:v>
                </c:pt>
                <c:pt idx="2">
                  <c:v>2011</c:v>
                </c:pt>
                <c:pt idx="3">
                  <c:v>2025</c:v>
                </c:pt>
              </c:numCache>
            </c:numRef>
          </c:cat>
          <c:val>
            <c:numRef>
              <c:f>Sheet1!$D$2:$D$5</c:f>
              <c:numCache>
                <c:formatCode>General</c:formatCode>
                <c:ptCount val="4"/>
                <c:pt idx="0">
                  <c:v>7.2</c:v>
                </c:pt>
                <c:pt idx="1">
                  <c:v>4.5999999999999996</c:v>
                </c:pt>
                <c:pt idx="2">
                  <c:v>3.9</c:v>
                </c:pt>
                <c:pt idx="3">
                  <c:v>3</c:v>
                </c:pt>
              </c:numCache>
            </c:numRef>
          </c:val>
          <c:smooth val="0"/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Finland</c:v>
                </c:pt>
              </c:strCache>
            </c:strRef>
          </c:tx>
          <c:spPr>
            <a:ln w="34925">
              <a:solidFill>
                <a:schemeClr val="bg1"/>
              </a:solidFill>
            </a:ln>
          </c:spPr>
          <c:marker>
            <c:symbol val="none"/>
          </c:marker>
          <c:cat>
            <c:numRef>
              <c:f>Sheet1!$A$2:$A$5</c:f>
              <c:numCache>
                <c:formatCode>General</c:formatCode>
                <c:ptCount val="4"/>
                <c:pt idx="0">
                  <c:v>1950</c:v>
                </c:pt>
                <c:pt idx="1">
                  <c:v>1975</c:v>
                </c:pt>
                <c:pt idx="2">
                  <c:v>2011</c:v>
                </c:pt>
                <c:pt idx="3">
                  <c:v>2025</c:v>
                </c:pt>
              </c:numCache>
            </c:numRef>
          </c:cat>
          <c:val>
            <c:numRef>
              <c:f>Sheet1!$E$2:$E$5</c:f>
              <c:numCache>
                <c:formatCode>General</c:formatCode>
                <c:ptCount val="4"/>
                <c:pt idx="0">
                  <c:v>9.5</c:v>
                </c:pt>
                <c:pt idx="1">
                  <c:v>6.3</c:v>
                </c:pt>
                <c:pt idx="2">
                  <c:v>3.7</c:v>
                </c:pt>
                <c:pt idx="3">
                  <c:v>2.5</c:v>
                </c:pt>
              </c:numCache>
            </c:numRef>
          </c:val>
          <c:smooth val="0"/>
        </c:ser>
        <c:ser>
          <c:idx val="4"/>
          <c:order val="4"/>
          <c:tx>
            <c:strRef>
              <c:f>Sheet1!$F$1</c:f>
              <c:strCache>
                <c:ptCount val="1"/>
                <c:pt idx="0">
                  <c:v>France</c:v>
                </c:pt>
              </c:strCache>
            </c:strRef>
          </c:tx>
          <c:spPr>
            <a:ln w="47625">
              <a:solidFill>
                <a:schemeClr val="bg1"/>
              </a:solidFill>
            </a:ln>
          </c:spPr>
          <c:marker>
            <c:symbol val="none"/>
          </c:marker>
          <c:cat>
            <c:numRef>
              <c:f>Sheet1!$A$2:$A$5</c:f>
              <c:numCache>
                <c:formatCode>General</c:formatCode>
                <c:ptCount val="4"/>
                <c:pt idx="0">
                  <c:v>1950</c:v>
                </c:pt>
                <c:pt idx="1">
                  <c:v>1975</c:v>
                </c:pt>
                <c:pt idx="2">
                  <c:v>2011</c:v>
                </c:pt>
                <c:pt idx="3">
                  <c:v>2025</c:v>
                </c:pt>
              </c:numCache>
            </c:numRef>
          </c:cat>
          <c:val>
            <c:numRef>
              <c:f>Sheet1!$F$2:$F$5</c:f>
              <c:numCache>
                <c:formatCode>General</c:formatCode>
                <c:ptCount val="4"/>
                <c:pt idx="0">
                  <c:v>5.8</c:v>
                </c:pt>
                <c:pt idx="1">
                  <c:v>4.7</c:v>
                </c:pt>
                <c:pt idx="2">
                  <c:v>3.8</c:v>
                </c:pt>
                <c:pt idx="3">
                  <c:v>2.8</c:v>
                </c:pt>
              </c:numCache>
            </c:numRef>
          </c:val>
          <c:smooth val="0"/>
        </c:ser>
        <c:ser>
          <c:idx val="5"/>
          <c:order val="5"/>
          <c:tx>
            <c:strRef>
              <c:f>Sheet1!$G$1</c:f>
              <c:strCache>
                <c:ptCount val="1"/>
                <c:pt idx="0">
                  <c:v>Germany</c:v>
                </c:pt>
              </c:strCache>
            </c:strRef>
          </c:tx>
          <c:spPr>
            <a:ln w="34925">
              <a:solidFill>
                <a:schemeClr val="bg1"/>
              </a:solidFill>
            </a:ln>
          </c:spPr>
          <c:marker>
            <c:symbol val="none"/>
          </c:marker>
          <c:cat>
            <c:numRef>
              <c:f>Sheet1!$A$2:$A$5</c:f>
              <c:numCache>
                <c:formatCode>General</c:formatCode>
                <c:ptCount val="4"/>
                <c:pt idx="0">
                  <c:v>1950</c:v>
                </c:pt>
                <c:pt idx="1">
                  <c:v>1975</c:v>
                </c:pt>
                <c:pt idx="2">
                  <c:v>2011</c:v>
                </c:pt>
                <c:pt idx="3">
                  <c:v>2025</c:v>
                </c:pt>
              </c:numCache>
            </c:numRef>
          </c:cat>
          <c:val>
            <c:numRef>
              <c:f>Sheet1!$G$2:$G$5</c:f>
              <c:numCache>
                <c:formatCode>General</c:formatCode>
                <c:ptCount val="4"/>
                <c:pt idx="0">
                  <c:v>6.9</c:v>
                </c:pt>
                <c:pt idx="1">
                  <c:v>4.3</c:v>
                </c:pt>
                <c:pt idx="2">
                  <c:v>3.2</c:v>
                </c:pt>
                <c:pt idx="3">
                  <c:v>2.5</c:v>
                </c:pt>
              </c:numCache>
            </c:numRef>
          </c:val>
          <c:smooth val="0"/>
        </c:ser>
        <c:ser>
          <c:idx val="6"/>
          <c:order val="6"/>
          <c:tx>
            <c:strRef>
              <c:f>Sheet1!$H$1</c:f>
              <c:strCache>
                <c:ptCount val="1"/>
                <c:pt idx="0">
                  <c:v>Greece</c:v>
                </c:pt>
              </c:strCache>
            </c:strRef>
          </c:tx>
          <c:spPr>
            <a:ln w="47625">
              <a:solidFill>
                <a:schemeClr val="bg1"/>
              </a:solidFill>
            </a:ln>
          </c:spPr>
          <c:marker>
            <c:symbol val="none"/>
          </c:marker>
          <c:cat>
            <c:numRef>
              <c:f>Sheet1!$A$2:$A$5</c:f>
              <c:numCache>
                <c:formatCode>General</c:formatCode>
                <c:ptCount val="4"/>
                <c:pt idx="0">
                  <c:v>1950</c:v>
                </c:pt>
                <c:pt idx="1">
                  <c:v>1975</c:v>
                </c:pt>
                <c:pt idx="2">
                  <c:v>2011</c:v>
                </c:pt>
                <c:pt idx="3">
                  <c:v>2025</c:v>
                </c:pt>
              </c:numCache>
            </c:numRef>
          </c:cat>
          <c:val>
            <c:numRef>
              <c:f>Sheet1!$H$2:$H$5</c:f>
              <c:numCache>
                <c:formatCode>General</c:formatCode>
                <c:ptCount val="4"/>
                <c:pt idx="0">
                  <c:v>9.5</c:v>
                </c:pt>
                <c:pt idx="1">
                  <c:v>5.2</c:v>
                </c:pt>
                <c:pt idx="2">
                  <c:v>3.6</c:v>
                </c:pt>
                <c:pt idx="3">
                  <c:v>2.9</c:v>
                </c:pt>
              </c:numCache>
            </c:numRef>
          </c:val>
          <c:smooth val="0"/>
        </c:ser>
        <c:ser>
          <c:idx val="7"/>
          <c:order val="7"/>
          <c:tx>
            <c:strRef>
              <c:f>Sheet1!$I$1</c:f>
              <c:strCache>
                <c:ptCount val="1"/>
                <c:pt idx="0">
                  <c:v>Ireland</c:v>
                </c:pt>
              </c:strCache>
            </c:strRef>
          </c:tx>
          <c:spPr>
            <a:ln w="47625">
              <a:solidFill>
                <a:schemeClr val="bg1"/>
              </a:solidFill>
            </a:ln>
          </c:spPr>
          <c:marker>
            <c:symbol val="none"/>
          </c:marker>
          <c:cat>
            <c:numRef>
              <c:f>Sheet1!$A$2:$A$5</c:f>
              <c:numCache>
                <c:formatCode>General</c:formatCode>
                <c:ptCount val="4"/>
                <c:pt idx="0">
                  <c:v>1950</c:v>
                </c:pt>
                <c:pt idx="1">
                  <c:v>1975</c:v>
                </c:pt>
                <c:pt idx="2">
                  <c:v>2011</c:v>
                </c:pt>
                <c:pt idx="3">
                  <c:v>2025</c:v>
                </c:pt>
              </c:numCache>
            </c:numRef>
          </c:cat>
          <c:val>
            <c:numRef>
              <c:f>Sheet1!$I$2:$I$5</c:f>
              <c:numCache>
                <c:formatCode>General</c:formatCode>
                <c:ptCount val="4"/>
                <c:pt idx="0">
                  <c:v>5.5</c:v>
                </c:pt>
                <c:pt idx="1">
                  <c:v>5.4</c:v>
                </c:pt>
                <c:pt idx="2">
                  <c:v>5.6</c:v>
                </c:pt>
                <c:pt idx="3">
                  <c:v>4</c:v>
                </c:pt>
              </c:numCache>
            </c:numRef>
          </c:val>
          <c:smooth val="0"/>
        </c:ser>
        <c:ser>
          <c:idx val="8"/>
          <c:order val="8"/>
          <c:tx>
            <c:strRef>
              <c:f>Sheet1!$J$1</c:f>
              <c:strCache>
                <c:ptCount val="1"/>
                <c:pt idx="0">
                  <c:v>Italy</c:v>
                </c:pt>
              </c:strCache>
            </c:strRef>
          </c:tx>
          <c:spPr>
            <a:ln w="47625">
              <a:solidFill>
                <a:schemeClr val="bg1"/>
              </a:solidFill>
            </a:ln>
          </c:spPr>
          <c:marker>
            <c:symbol val="none"/>
          </c:marker>
          <c:cat>
            <c:numRef>
              <c:f>Sheet1!$A$2:$A$5</c:f>
              <c:numCache>
                <c:formatCode>General</c:formatCode>
                <c:ptCount val="4"/>
                <c:pt idx="0">
                  <c:v>1950</c:v>
                </c:pt>
                <c:pt idx="1">
                  <c:v>1975</c:v>
                </c:pt>
                <c:pt idx="2">
                  <c:v>2011</c:v>
                </c:pt>
                <c:pt idx="3">
                  <c:v>2025</c:v>
                </c:pt>
              </c:numCache>
            </c:numRef>
          </c:cat>
          <c:val>
            <c:numRef>
              <c:f>Sheet1!$J$2:$J$5</c:f>
              <c:numCache>
                <c:formatCode>General</c:formatCode>
                <c:ptCount val="4"/>
                <c:pt idx="0">
                  <c:v>8.1</c:v>
                </c:pt>
                <c:pt idx="1">
                  <c:v>5.2</c:v>
                </c:pt>
                <c:pt idx="2">
                  <c:v>3.2</c:v>
                </c:pt>
                <c:pt idx="3">
                  <c:v>2.6</c:v>
                </c:pt>
              </c:numCache>
            </c:numRef>
          </c:val>
          <c:smooth val="0"/>
        </c:ser>
        <c:ser>
          <c:idx val="9"/>
          <c:order val="9"/>
          <c:tx>
            <c:strRef>
              <c:f>Sheet1!$K$1</c:f>
              <c:strCache>
                <c:ptCount val="1"/>
                <c:pt idx="0">
                  <c:v>Luxemburg</c:v>
                </c:pt>
              </c:strCache>
            </c:strRef>
          </c:tx>
          <c:spPr>
            <a:ln w="47625">
              <a:solidFill>
                <a:schemeClr val="bg1"/>
              </a:solidFill>
            </a:ln>
          </c:spPr>
          <c:marker>
            <c:symbol val="none"/>
          </c:marker>
          <c:cat>
            <c:numRef>
              <c:f>Sheet1!$A$2:$A$5</c:f>
              <c:numCache>
                <c:formatCode>General</c:formatCode>
                <c:ptCount val="4"/>
                <c:pt idx="0">
                  <c:v>1950</c:v>
                </c:pt>
                <c:pt idx="1">
                  <c:v>1975</c:v>
                </c:pt>
                <c:pt idx="2">
                  <c:v>2011</c:v>
                </c:pt>
                <c:pt idx="3">
                  <c:v>2025</c:v>
                </c:pt>
              </c:numCache>
            </c:numRef>
          </c:cat>
          <c:val>
            <c:numRef>
              <c:f>Sheet1!$K$2:$K$5</c:f>
              <c:numCache>
                <c:formatCode>General</c:formatCode>
                <c:ptCount val="4"/>
                <c:pt idx="0">
                  <c:v>7.2</c:v>
                </c:pt>
                <c:pt idx="1">
                  <c:v>5.0999999999999996</c:v>
                </c:pt>
                <c:pt idx="2">
                  <c:v>4.9000000000000004</c:v>
                </c:pt>
                <c:pt idx="3">
                  <c:v>4.0999999999999996</c:v>
                </c:pt>
              </c:numCache>
            </c:numRef>
          </c:val>
          <c:smooth val="0"/>
        </c:ser>
        <c:ser>
          <c:idx val="10"/>
          <c:order val="10"/>
          <c:tx>
            <c:strRef>
              <c:f>Sheet1!$L$1</c:f>
              <c:strCache>
                <c:ptCount val="1"/>
                <c:pt idx="0">
                  <c:v>Netherlands</c:v>
                </c:pt>
              </c:strCache>
            </c:strRef>
          </c:tx>
          <c:spPr>
            <a:ln w="47625">
              <a:solidFill>
                <a:schemeClr val="bg1"/>
              </a:solidFill>
            </a:ln>
          </c:spPr>
          <c:marker>
            <c:symbol val="none"/>
          </c:marker>
          <c:cat>
            <c:numRef>
              <c:f>Sheet1!$A$2:$A$5</c:f>
              <c:numCache>
                <c:formatCode>General</c:formatCode>
                <c:ptCount val="4"/>
                <c:pt idx="0">
                  <c:v>1950</c:v>
                </c:pt>
                <c:pt idx="1">
                  <c:v>1975</c:v>
                </c:pt>
                <c:pt idx="2">
                  <c:v>2011</c:v>
                </c:pt>
                <c:pt idx="3">
                  <c:v>2025</c:v>
                </c:pt>
              </c:numCache>
            </c:numRef>
          </c:cat>
          <c:val>
            <c:numRef>
              <c:f>Sheet1!$L$2:$L$5</c:f>
              <c:numCache>
                <c:formatCode>General</c:formatCode>
                <c:ptCount val="4"/>
                <c:pt idx="0">
                  <c:v>8.2000000000000011</c:v>
                </c:pt>
                <c:pt idx="1">
                  <c:v>5.9</c:v>
                </c:pt>
                <c:pt idx="2">
                  <c:v>4.2</c:v>
                </c:pt>
                <c:pt idx="3">
                  <c:v>2.8</c:v>
                </c:pt>
              </c:numCache>
            </c:numRef>
          </c:val>
          <c:smooth val="0"/>
        </c:ser>
        <c:ser>
          <c:idx val="11"/>
          <c:order val="11"/>
          <c:tx>
            <c:strRef>
              <c:f>Sheet1!$M$1</c:f>
              <c:strCache>
                <c:ptCount val="1"/>
                <c:pt idx="0">
                  <c:v>Portugal</c:v>
                </c:pt>
              </c:strCache>
            </c:strRef>
          </c:tx>
          <c:spPr>
            <a:ln w="34925">
              <a:solidFill>
                <a:schemeClr val="bg1"/>
              </a:solidFill>
            </a:ln>
          </c:spPr>
          <c:marker>
            <c:symbol val="none"/>
          </c:marker>
          <c:cat>
            <c:numRef>
              <c:f>Sheet1!$A$2:$A$5</c:f>
              <c:numCache>
                <c:formatCode>General</c:formatCode>
                <c:ptCount val="4"/>
                <c:pt idx="0">
                  <c:v>1950</c:v>
                </c:pt>
                <c:pt idx="1">
                  <c:v>1975</c:v>
                </c:pt>
                <c:pt idx="2">
                  <c:v>2011</c:v>
                </c:pt>
                <c:pt idx="3">
                  <c:v>2025</c:v>
                </c:pt>
              </c:numCache>
            </c:numRef>
          </c:cat>
          <c:val>
            <c:numRef>
              <c:f>Sheet1!$M$2:$M$5</c:f>
              <c:numCache>
                <c:formatCode>General</c:formatCode>
                <c:ptCount val="4"/>
                <c:pt idx="0">
                  <c:v>9.1</c:v>
                </c:pt>
                <c:pt idx="1">
                  <c:v>5.9</c:v>
                </c:pt>
                <c:pt idx="2">
                  <c:v>3.7</c:v>
                </c:pt>
                <c:pt idx="3">
                  <c:v>2.8</c:v>
                </c:pt>
              </c:numCache>
            </c:numRef>
          </c:val>
          <c:smooth val="0"/>
        </c:ser>
        <c:ser>
          <c:idx val="12"/>
          <c:order val="12"/>
          <c:tx>
            <c:strRef>
              <c:f>Sheet1!$N$1</c:f>
              <c:strCache>
                <c:ptCount val="1"/>
                <c:pt idx="0">
                  <c:v>Spain</c:v>
                </c:pt>
              </c:strCache>
            </c:strRef>
          </c:tx>
          <c:spPr>
            <a:ln w="47625">
              <a:solidFill>
                <a:schemeClr val="bg1"/>
              </a:solidFill>
            </a:ln>
          </c:spPr>
          <c:marker>
            <c:symbol val="none"/>
          </c:marker>
          <c:cat>
            <c:numRef>
              <c:f>Sheet1!$A$2:$A$5</c:f>
              <c:numCache>
                <c:formatCode>General</c:formatCode>
                <c:ptCount val="4"/>
                <c:pt idx="0">
                  <c:v>1950</c:v>
                </c:pt>
                <c:pt idx="1">
                  <c:v>1975</c:v>
                </c:pt>
                <c:pt idx="2">
                  <c:v>2011</c:v>
                </c:pt>
                <c:pt idx="3">
                  <c:v>2025</c:v>
                </c:pt>
              </c:numCache>
            </c:numRef>
          </c:cat>
          <c:val>
            <c:numRef>
              <c:f>Sheet1!$N$2:$N$5</c:f>
              <c:numCache>
                <c:formatCode>General</c:formatCode>
                <c:ptCount val="4"/>
                <c:pt idx="0">
                  <c:v>9.2000000000000011</c:v>
                </c:pt>
                <c:pt idx="1">
                  <c:v>6</c:v>
                </c:pt>
                <c:pt idx="2">
                  <c:v>4</c:v>
                </c:pt>
                <c:pt idx="3">
                  <c:v>3.1</c:v>
                </c:pt>
              </c:numCache>
            </c:numRef>
          </c:val>
          <c:smooth val="0"/>
        </c:ser>
        <c:ser>
          <c:idx val="13"/>
          <c:order val="13"/>
          <c:tx>
            <c:strRef>
              <c:f>Sheet1!$O$1</c:f>
              <c:strCache>
                <c:ptCount val="1"/>
                <c:pt idx="0">
                  <c:v>Sweden</c:v>
                </c:pt>
              </c:strCache>
            </c:strRef>
          </c:tx>
          <c:spPr>
            <a:ln w="47625">
              <a:solidFill>
                <a:schemeClr val="bg1"/>
              </a:solidFill>
            </a:ln>
          </c:spPr>
          <c:marker>
            <c:symbol val="none"/>
          </c:marker>
          <c:cat>
            <c:numRef>
              <c:f>Sheet1!$A$2:$A$5</c:f>
              <c:numCache>
                <c:formatCode>General</c:formatCode>
                <c:ptCount val="4"/>
                <c:pt idx="0">
                  <c:v>1950</c:v>
                </c:pt>
                <c:pt idx="1">
                  <c:v>1975</c:v>
                </c:pt>
                <c:pt idx="2">
                  <c:v>2011</c:v>
                </c:pt>
                <c:pt idx="3">
                  <c:v>2025</c:v>
                </c:pt>
              </c:numCache>
            </c:numRef>
          </c:cat>
          <c:val>
            <c:numRef>
              <c:f>Sheet1!$O$2:$O$5</c:f>
              <c:numCache>
                <c:formatCode>General</c:formatCode>
                <c:ptCount val="4"/>
                <c:pt idx="0">
                  <c:v>6.5</c:v>
                </c:pt>
                <c:pt idx="1">
                  <c:v>4.2</c:v>
                </c:pt>
                <c:pt idx="2">
                  <c:v>3.5</c:v>
                </c:pt>
                <c:pt idx="3">
                  <c:v>2.8</c:v>
                </c:pt>
              </c:numCache>
            </c:numRef>
          </c:val>
          <c:smooth val="0"/>
        </c:ser>
        <c:ser>
          <c:idx val="14"/>
          <c:order val="14"/>
          <c:tx>
            <c:strRef>
              <c:f>Sheet1!$P$1</c:f>
              <c:strCache>
                <c:ptCount val="1"/>
                <c:pt idx="0">
                  <c:v>United Kingdom</c:v>
                </c:pt>
              </c:strCache>
            </c:strRef>
          </c:tx>
          <c:spPr>
            <a:ln w="47625">
              <a:solidFill>
                <a:schemeClr val="bg1"/>
              </a:solidFill>
            </a:ln>
          </c:spPr>
          <c:marker>
            <c:symbol val="none"/>
          </c:marker>
          <c:cat>
            <c:numRef>
              <c:f>Sheet1!$A$2:$A$5</c:f>
              <c:numCache>
                <c:formatCode>General</c:formatCode>
                <c:ptCount val="4"/>
                <c:pt idx="0">
                  <c:v>1950</c:v>
                </c:pt>
                <c:pt idx="1">
                  <c:v>1975</c:v>
                </c:pt>
                <c:pt idx="2">
                  <c:v>2011</c:v>
                </c:pt>
                <c:pt idx="3">
                  <c:v>2025</c:v>
                </c:pt>
              </c:numCache>
            </c:numRef>
          </c:cat>
          <c:val>
            <c:numRef>
              <c:f>Sheet1!$P$2:$P$5</c:f>
              <c:numCache>
                <c:formatCode>General</c:formatCode>
                <c:ptCount val="4"/>
                <c:pt idx="0">
                  <c:v>6.2</c:v>
                </c:pt>
                <c:pt idx="1">
                  <c:v>4.5</c:v>
                </c:pt>
                <c:pt idx="2">
                  <c:v>3.9</c:v>
                </c:pt>
                <c:pt idx="3">
                  <c:v>3.2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93157632"/>
        <c:axId val="93163520"/>
      </c:lineChart>
      <c:catAx>
        <c:axId val="9315763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>
                <a:solidFill>
                  <a:schemeClr val="bg1"/>
                </a:solidFill>
              </a:defRPr>
            </a:pPr>
            <a:endParaRPr lang="ru-RU"/>
          </a:p>
        </c:txPr>
        <c:crossAx val="93163520"/>
        <c:crosses val="autoZero"/>
        <c:auto val="1"/>
        <c:lblAlgn val="ctr"/>
        <c:lblOffset val="100"/>
        <c:noMultiLvlLbl val="0"/>
      </c:catAx>
      <c:valAx>
        <c:axId val="93163520"/>
        <c:scaling>
          <c:orientation val="minMax"/>
          <c:max val="18"/>
          <c:min val="0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>
                <a:solidFill>
                  <a:schemeClr val="bg1"/>
                </a:solidFill>
              </a:defRPr>
            </a:pPr>
            <a:endParaRPr lang="ru-RU"/>
          </a:p>
        </c:txPr>
        <c:crossAx val="93157632"/>
        <c:crosses val="autoZero"/>
        <c:crossBetween val="between"/>
      </c:valAx>
    </c:plotArea>
    <c:plotVisOnly val="1"/>
    <c:dispBlanksAs val="gap"/>
    <c:showDLblsOverMax val="0"/>
  </c:chart>
  <c:spPr>
    <a:solidFill>
      <a:schemeClr val="tx1"/>
    </a:solidFill>
  </c:spPr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48"/>
    </mc:Choice>
    <mc:Fallback>
      <c:style val="48"/>
    </mc:Fallback>
  </mc:AlternateContent>
  <c:chart>
    <c:autoTitleDeleted val="0"/>
    <c:plotArea>
      <c:layout>
        <c:manualLayout>
          <c:layoutTarget val="inner"/>
          <c:xMode val="edge"/>
          <c:yMode val="edge"/>
          <c:x val="0.20260769636707041"/>
          <c:y val="4.3380009058822534E-2"/>
          <c:w val="0.74002691353195305"/>
          <c:h val="0.82183090767692479"/>
        </c:manualLayout>
      </c:layout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Armenia</c:v>
                </c:pt>
              </c:strCache>
            </c:strRef>
          </c:tx>
          <c:marker>
            <c:symbol val="none"/>
          </c:marker>
          <c:cat>
            <c:numRef>
              <c:f>Sheet1!$A$2:$A$5</c:f>
              <c:numCache>
                <c:formatCode>General</c:formatCode>
                <c:ptCount val="4"/>
                <c:pt idx="0">
                  <c:v>1950</c:v>
                </c:pt>
                <c:pt idx="1">
                  <c:v>1975</c:v>
                </c:pt>
                <c:pt idx="2">
                  <c:v>2011</c:v>
                </c:pt>
                <c:pt idx="3">
                  <c:v>2025</c:v>
                </c:pt>
              </c:numCache>
            </c:numRef>
          </c:cat>
          <c:val>
            <c:numRef>
              <c:f>Sheet1!$B$2:$B$5</c:f>
              <c:numCache>
                <c:formatCode>General</c:formatCode>
                <c:ptCount val="4"/>
                <c:pt idx="0">
                  <c:v>7</c:v>
                </c:pt>
                <c:pt idx="1">
                  <c:v>10.3</c:v>
                </c:pt>
                <c:pt idx="2">
                  <c:v>6.3</c:v>
                </c:pt>
                <c:pt idx="3">
                  <c:v>4.2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Azerbaijan</c:v>
                </c:pt>
              </c:strCache>
            </c:strRef>
          </c:tx>
          <c:spPr>
            <a:ln>
              <a:solidFill>
                <a:srgbClr val="FF0000"/>
              </a:solidFill>
            </a:ln>
          </c:spPr>
          <c:marker>
            <c:symbol val="none"/>
          </c:marker>
          <c:cat>
            <c:numRef>
              <c:f>Sheet1!$A$2:$A$5</c:f>
              <c:numCache>
                <c:formatCode>General</c:formatCode>
                <c:ptCount val="4"/>
                <c:pt idx="0">
                  <c:v>1950</c:v>
                </c:pt>
                <c:pt idx="1">
                  <c:v>1975</c:v>
                </c:pt>
                <c:pt idx="2">
                  <c:v>2011</c:v>
                </c:pt>
                <c:pt idx="3">
                  <c:v>2025</c:v>
                </c:pt>
              </c:numCache>
            </c:numRef>
          </c:cat>
          <c:val>
            <c:numRef>
              <c:f>Sheet1!$C$2:$C$5</c:f>
              <c:numCache>
                <c:formatCode>General</c:formatCode>
                <c:ptCount val="4"/>
                <c:pt idx="0">
                  <c:v>8.8000000000000007</c:v>
                </c:pt>
                <c:pt idx="1">
                  <c:v>9.8000000000000007</c:v>
                </c:pt>
                <c:pt idx="2">
                  <c:v>10.3</c:v>
                </c:pt>
                <c:pt idx="3">
                  <c:v>6.8</c:v>
                </c:pt>
              </c:numCache>
            </c:numRef>
          </c:val>
          <c:smooth val="0"/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Belarus</c:v>
                </c:pt>
              </c:strCache>
            </c:strRef>
          </c:tx>
          <c:spPr>
            <a:ln>
              <a:solidFill>
                <a:srgbClr val="FF0000"/>
              </a:solidFill>
            </a:ln>
          </c:spPr>
          <c:marker>
            <c:symbol val="none"/>
          </c:marker>
          <c:cat>
            <c:numRef>
              <c:f>Sheet1!$A$2:$A$5</c:f>
              <c:numCache>
                <c:formatCode>General</c:formatCode>
                <c:ptCount val="4"/>
                <c:pt idx="0">
                  <c:v>1950</c:v>
                </c:pt>
                <c:pt idx="1">
                  <c:v>1975</c:v>
                </c:pt>
                <c:pt idx="2">
                  <c:v>2011</c:v>
                </c:pt>
                <c:pt idx="3">
                  <c:v>2025</c:v>
                </c:pt>
              </c:numCache>
            </c:numRef>
          </c:cat>
          <c:val>
            <c:numRef>
              <c:f>Sheet1!$D$2:$D$5</c:f>
              <c:numCache>
                <c:formatCode>General</c:formatCode>
                <c:ptCount val="4"/>
                <c:pt idx="0">
                  <c:v>7.6</c:v>
                </c:pt>
                <c:pt idx="1">
                  <c:v>6.5</c:v>
                </c:pt>
                <c:pt idx="2">
                  <c:v>5.3</c:v>
                </c:pt>
                <c:pt idx="3">
                  <c:v>3.9</c:v>
                </c:pt>
              </c:numCache>
            </c:numRef>
          </c:val>
          <c:smooth val="0"/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Georgia</c:v>
                </c:pt>
              </c:strCache>
            </c:strRef>
          </c:tx>
          <c:spPr>
            <a:ln>
              <a:solidFill>
                <a:srgbClr val="FF0000"/>
              </a:solidFill>
            </a:ln>
          </c:spPr>
          <c:marker>
            <c:symbol val="none"/>
          </c:marker>
          <c:cat>
            <c:numRef>
              <c:f>Sheet1!$A$2:$A$5</c:f>
              <c:numCache>
                <c:formatCode>General</c:formatCode>
                <c:ptCount val="4"/>
                <c:pt idx="0">
                  <c:v>1950</c:v>
                </c:pt>
                <c:pt idx="1">
                  <c:v>1975</c:v>
                </c:pt>
                <c:pt idx="2">
                  <c:v>2011</c:v>
                </c:pt>
                <c:pt idx="3">
                  <c:v>2025</c:v>
                </c:pt>
              </c:numCache>
            </c:numRef>
          </c:cat>
          <c:val>
            <c:numRef>
              <c:f>Sheet1!$E$2:$E$5</c:f>
              <c:numCache>
                <c:formatCode>General</c:formatCode>
                <c:ptCount val="4"/>
                <c:pt idx="0">
                  <c:v>6.2</c:v>
                </c:pt>
                <c:pt idx="1">
                  <c:v>7.4</c:v>
                </c:pt>
                <c:pt idx="2">
                  <c:v>4.8</c:v>
                </c:pt>
                <c:pt idx="3">
                  <c:v>3.4</c:v>
                </c:pt>
              </c:numCache>
            </c:numRef>
          </c:val>
          <c:smooth val="0"/>
        </c:ser>
        <c:ser>
          <c:idx val="4"/>
          <c:order val="4"/>
          <c:tx>
            <c:strRef>
              <c:f>Sheet1!$F$1</c:f>
              <c:strCache>
                <c:ptCount val="1"/>
                <c:pt idx="0">
                  <c:v>Kazakhstan</c:v>
                </c:pt>
              </c:strCache>
            </c:strRef>
          </c:tx>
          <c:spPr>
            <a:ln>
              <a:solidFill>
                <a:srgbClr val="FF0000"/>
              </a:solidFill>
            </a:ln>
          </c:spPr>
          <c:marker>
            <c:symbol val="none"/>
          </c:marker>
          <c:cat>
            <c:numRef>
              <c:f>Sheet1!$A$2:$A$5</c:f>
              <c:numCache>
                <c:formatCode>General</c:formatCode>
                <c:ptCount val="4"/>
                <c:pt idx="0">
                  <c:v>1950</c:v>
                </c:pt>
                <c:pt idx="1">
                  <c:v>1975</c:v>
                </c:pt>
                <c:pt idx="2">
                  <c:v>2011</c:v>
                </c:pt>
                <c:pt idx="3">
                  <c:v>2025</c:v>
                </c:pt>
              </c:numCache>
            </c:numRef>
          </c:cat>
          <c:val>
            <c:numRef>
              <c:f>Sheet1!$F$2:$F$5</c:f>
              <c:numCache>
                <c:formatCode>General</c:formatCode>
                <c:ptCount val="4"/>
                <c:pt idx="0">
                  <c:v>9.1</c:v>
                </c:pt>
                <c:pt idx="1">
                  <c:v>10.5</c:v>
                </c:pt>
                <c:pt idx="2">
                  <c:v>10.200000000000001</c:v>
                </c:pt>
                <c:pt idx="3">
                  <c:v>7</c:v>
                </c:pt>
              </c:numCache>
            </c:numRef>
          </c:val>
          <c:smooth val="0"/>
        </c:ser>
        <c:ser>
          <c:idx val="5"/>
          <c:order val="5"/>
          <c:tx>
            <c:strRef>
              <c:f>Sheet1!$G$1</c:f>
              <c:strCache>
                <c:ptCount val="1"/>
                <c:pt idx="0">
                  <c:v>Kyrgyzstan</c:v>
                </c:pt>
              </c:strCache>
            </c:strRef>
          </c:tx>
          <c:spPr>
            <a:ln>
              <a:solidFill>
                <a:srgbClr val="FF0000"/>
              </a:solidFill>
            </a:ln>
          </c:spPr>
          <c:marker>
            <c:symbol val="none"/>
          </c:marker>
          <c:cat>
            <c:numRef>
              <c:f>Sheet1!$A$2:$A$5</c:f>
              <c:numCache>
                <c:formatCode>General</c:formatCode>
                <c:ptCount val="4"/>
                <c:pt idx="0">
                  <c:v>1950</c:v>
                </c:pt>
                <c:pt idx="1">
                  <c:v>1975</c:v>
                </c:pt>
                <c:pt idx="2">
                  <c:v>2011</c:v>
                </c:pt>
                <c:pt idx="3">
                  <c:v>2025</c:v>
                </c:pt>
              </c:numCache>
            </c:numRef>
          </c:cat>
          <c:val>
            <c:numRef>
              <c:f>Sheet1!$G$2:$G$5</c:f>
              <c:numCache>
                <c:formatCode>General</c:formatCode>
                <c:ptCount val="4"/>
                <c:pt idx="0">
                  <c:v>7.7</c:v>
                </c:pt>
                <c:pt idx="1">
                  <c:v>9.1</c:v>
                </c:pt>
                <c:pt idx="2">
                  <c:v>15.1</c:v>
                </c:pt>
                <c:pt idx="3">
                  <c:v>10.8</c:v>
                </c:pt>
              </c:numCache>
            </c:numRef>
          </c:val>
          <c:smooth val="0"/>
        </c:ser>
        <c:ser>
          <c:idx val="6"/>
          <c:order val="6"/>
          <c:tx>
            <c:strRef>
              <c:f>Sheet1!$H$1</c:f>
              <c:strCache>
                <c:ptCount val="1"/>
                <c:pt idx="0">
                  <c:v>Rep. Moldova</c:v>
                </c:pt>
              </c:strCache>
            </c:strRef>
          </c:tx>
          <c:spPr>
            <a:ln>
              <a:solidFill>
                <a:srgbClr val="FF0000"/>
              </a:solidFill>
            </a:ln>
          </c:spPr>
          <c:marker>
            <c:symbol val="none"/>
          </c:marker>
          <c:cat>
            <c:numRef>
              <c:f>Sheet1!$A$2:$A$5</c:f>
              <c:numCache>
                <c:formatCode>General</c:formatCode>
                <c:ptCount val="4"/>
                <c:pt idx="0">
                  <c:v>1950</c:v>
                </c:pt>
                <c:pt idx="1">
                  <c:v>1975</c:v>
                </c:pt>
                <c:pt idx="2">
                  <c:v>2011</c:v>
                </c:pt>
                <c:pt idx="3">
                  <c:v>2025</c:v>
                </c:pt>
              </c:numCache>
            </c:numRef>
          </c:cat>
          <c:val>
            <c:numRef>
              <c:f>Sheet1!$H$2:$H$5</c:f>
              <c:numCache>
                <c:formatCode>General</c:formatCode>
                <c:ptCount val="4"/>
                <c:pt idx="0">
                  <c:v>8.3000000000000007</c:v>
                </c:pt>
                <c:pt idx="1">
                  <c:v>9.5</c:v>
                </c:pt>
                <c:pt idx="2">
                  <c:v>6.4</c:v>
                </c:pt>
                <c:pt idx="3">
                  <c:v>4.0999999999999996</c:v>
                </c:pt>
              </c:numCache>
            </c:numRef>
          </c:val>
          <c:smooth val="0"/>
        </c:ser>
        <c:ser>
          <c:idx val="7"/>
          <c:order val="7"/>
          <c:tx>
            <c:strRef>
              <c:f>Sheet1!$I$1</c:f>
              <c:strCache>
                <c:ptCount val="1"/>
                <c:pt idx="0">
                  <c:v>Russian Fed.</c:v>
                </c:pt>
              </c:strCache>
            </c:strRef>
          </c:tx>
          <c:spPr>
            <a:ln>
              <a:solidFill>
                <a:srgbClr val="FF0000"/>
              </a:solidFill>
            </a:ln>
          </c:spPr>
          <c:marker>
            <c:symbol val="none"/>
          </c:marker>
          <c:cat>
            <c:numRef>
              <c:f>Sheet1!$A$2:$A$5</c:f>
              <c:numCache>
                <c:formatCode>General</c:formatCode>
                <c:ptCount val="4"/>
                <c:pt idx="0">
                  <c:v>1950</c:v>
                </c:pt>
                <c:pt idx="1">
                  <c:v>1975</c:v>
                </c:pt>
                <c:pt idx="2">
                  <c:v>2011</c:v>
                </c:pt>
                <c:pt idx="3">
                  <c:v>2025</c:v>
                </c:pt>
              </c:numCache>
            </c:numRef>
          </c:cat>
          <c:val>
            <c:numRef>
              <c:f>Sheet1!$I$2:$I$5</c:f>
              <c:numCache>
                <c:formatCode>General</c:formatCode>
                <c:ptCount val="4"/>
                <c:pt idx="0">
                  <c:v>10.5</c:v>
                </c:pt>
                <c:pt idx="1">
                  <c:v>7.7</c:v>
                </c:pt>
                <c:pt idx="2">
                  <c:v>5.6</c:v>
                </c:pt>
                <c:pt idx="3">
                  <c:v>3.8</c:v>
                </c:pt>
              </c:numCache>
            </c:numRef>
          </c:val>
          <c:smooth val="0"/>
        </c:ser>
        <c:ser>
          <c:idx val="8"/>
          <c:order val="8"/>
          <c:tx>
            <c:strRef>
              <c:f>Sheet1!$J$1</c:f>
              <c:strCache>
                <c:ptCount val="1"/>
                <c:pt idx="0">
                  <c:v>Tajikistan</c:v>
                </c:pt>
              </c:strCache>
            </c:strRef>
          </c:tx>
          <c:spPr>
            <a:ln>
              <a:solidFill>
                <a:srgbClr val="FF0000"/>
              </a:solidFill>
            </a:ln>
          </c:spPr>
          <c:marker>
            <c:symbol val="none"/>
          </c:marker>
          <c:cat>
            <c:numRef>
              <c:f>Sheet1!$A$2:$A$5</c:f>
              <c:numCache>
                <c:formatCode>General</c:formatCode>
                <c:ptCount val="4"/>
                <c:pt idx="0">
                  <c:v>1950</c:v>
                </c:pt>
                <c:pt idx="1">
                  <c:v>1975</c:v>
                </c:pt>
                <c:pt idx="2">
                  <c:v>2011</c:v>
                </c:pt>
                <c:pt idx="3">
                  <c:v>2025</c:v>
                </c:pt>
              </c:numCache>
            </c:numRef>
          </c:cat>
          <c:val>
            <c:numRef>
              <c:f>Sheet1!$J$2:$J$5</c:f>
              <c:numCache>
                <c:formatCode>General</c:formatCode>
                <c:ptCount val="4"/>
                <c:pt idx="0">
                  <c:v>14.2</c:v>
                </c:pt>
                <c:pt idx="1">
                  <c:v>10.7</c:v>
                </c:pt>
                <c:pt idx="2">
                  <c:v>17.5</c:v>
                </c:pt>
                <c:pt idx="3">
                  <c:v>13.3</c:v>
                </c:pt>
              </c:numCache>
            </c:numRef>
          </c:val>
          <c:smooth val="0"/>
        </c:ser>
        <c:ser>
          <c:idx val="9"/>
          <c:order val="9"/>
          <c:tx>
            <c:strRef>
              <c:f>Sheet1!$K$1</c:f>
              <c:strCache>
                <c:ptCount val="1"/>
                <c:pt idx="0">
                  <c:v>Turkmenistan</c:v>
                </c:pt>
              </c:strCache>
            </c:strRef>
          </c:tx>
          <c:spPr>
            <a:ln>
              <a:solidFill>
                <a:srgbClr val="FF0000"/>
              </a:solidFill>
            </a:ln>
          </c:spPr>
          <c:marker>
            <c:symbol val="none"/>
          </c:marker>
          <c:cat>
            <c:numRef>
              <c:f>Sheet1!$A$2:$A$5</c:f>
              <c:numCache>
                <c:formatCode>General</c:formatCode>
                <c:ptCount val="4"/>
                <c:pt idx="0">
                  <c:v>1950</c:v>
                </c:pt>
                <c:pt idx="1">
                  <c:v>1975</c:v>
                </c:pt>
                <c:pt idx="2">
                  <c:v>2011</c:v>
                </c:pt>
                <c:pt idx="3">
                  <c:v>2025</c:v>
                </c:pt>
              </c:numCache>
            </c:numRef>
          </c:cat>
          <c:val>
            <c:numRef>
              <c:f>Sheet1!$K$2:$K$5</c:f>
              <c:numCache>
                <c:formatCode>General</c:formatCode>
                <c:ptCount val="4"/>
                <c:pt idx="0">
                  <c:v>10.5</c:v>
                </c:pt>
                <c:pt idx="1">
                  <c:v>11.6</c:v>
                </c:pt>
                <c:pt idx="2">
                  <c:v>16.399999999999999</c:v>
                </c:pt>
                <c:pt idx="3">
                  <c:v>10.8</c:v>
                </c:pt>
              </c:numCache>
            </c:numRef>
          </c:val>
          <c:smooth val="0"/>
        </c:ser>
        <c:ser>
          <c:idx val="10"/>
          <c:order val="10"/>
          <c:tx>
            <c:strRef>
              <c:f>Sheet1!$L$1</c:f>
              <c:strCache>
                <c:ptCount val="1"/>
                <c:pt idx="0">
                  <c:v>Ukraine</c:v>
                </c:pt>
              </c:strCache>
            </c:strRef>
          </c:tx>
          <c:spPr>
            <a:ln>
              <a:solidFill>
                <a:srgbClr val="FF0000"/>
              </a:solidFill>
            </a:ln>
          </c:spPr>
          <c:marker>
            <c:symbol val="x"/>
            <c:size val="7"/>
            <c:spPr>
              <a:solidFill>
                <a:srgbClr val="FFFF00"/>
              </a:solidFill>
            </c:spPr>
          </c:marker>
          <c:cat>
            <c:numRef>
              <c:f>Sheet1!$A$2:$A$5</c:f>
              <c:numCache>
                <c:formatCode>General</c:formatCode>
                <c:ptCount val="4"/>
                <c:pt idx="0">
                  <c:v>1950</c:v>
                </c:pt>
                <c:pt idx="1">
                  <c:v>1975</c:v>
                </c:pt>
                <c:pt idx="2">
                  <c:v>2011</c:v>
                </c:pt>
                <c:pt idx="3">
                  <c:v>2025</c:v>
                </c:pt>
              </c:numCache>
            </c:numRef>
          </c:cat>
          <c:val>
            <c:numRef>
              <c:f>Sheet1!$L$2:$L$5</c:f>
              <c:numCache>
                <c:formatCode>General</c:formatCode>
                <c:ptCount val="4"/>
                <c:pt idx="0">
                  <c:v>8.6</c:v>
                </c:pt>
                <c:pt idx="1">
                  <c:v>6.4</c:v>
                </c:pt>
                <c:pt idx="2">
                  <c:v>4.5999999999999996</c:v>
                </c:pt>
                <c:pt idx="3">
                  <c:v>3.8</c:v>
                </c:pt>
              </c:numCache>
            </c:numRef>
          </c:val>
          <c:smooth val="0"/>
        </c:ser>
        <c:ser>
          <c:idx val="11"/>
          <c:order val="11"/>
          <c:tx>
            <c:strRef>
              <c:f>Sheet1!$M$1</c:f>
              <c:strCache>
                <c:ptCount val="1"/>
                <c:pt idx="0">
                  <c:v>Uzbekistan</c:v>
                </c:pt>
              </c:strCache>
            </c:strRef>
          </c:tx>
          <c:spPr>
            <a:ln>
              <a:solidFill>
                <a:srgbClr val="FF0000"/>
              </a:solidFill>
            </a:ln>
          </c:spPr>
          <c:marker>
            <c:symbol val="none"/>
          </c:marker>
          <c:cat>
            <c:numRef>
              <c:f>Sheet1!$A$2:$A$5</c:f>
              <c:numCache>
                <c:formatCode>General</c:formatCode>
                <c:ptCount val="4"/>
                <c:pt idx="0">
                  <c:v>1950</c:v>
                </c:pt>
                <c:pt idx="1">
                  <c:v>1975</c:v>
                </c:pt>
                <c:pt idx="2">
                  <c:v>2011</c:v>
                </c:pt>
                <c:pt idx="3">
                  <c:v>2025</c:v>
                </c:pt>
              </c:numCache>
            </c:numRef>
          </c:cat>
          <c:val>
            <c:numRef>
              <c:f>Sheet1!$M$2:$M$5</c:f>
              <c:numCache>
                <c:formatCode>General</c:formatCode>
                <c:ptCount val="4"/>
                <c:pt idx="0">
                  <c:v>11.2</c:v>
                </c:pt>
                <c:pt idx="1">
                  <c:v>9.2000000000000011</c:v>
                </c:pt>
                <c:pt idx="2">
                  <c:v>15.5</c:v>
                </c:pt>
                <c:pt idx="3">
                  <c:v>10.200000000000001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92988160"/>
        <c:axId val="92989696"/>
      </c:lineChart>
      <c:catAx>
        <c:axId val="9298816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92989696"/>
        <c:crosses val="autoZero"/>
        <c:auto val="1"/>
        <c:lblAlgn val="ctr"/>
        <c:lblOffset val="100"/>
        <c:noMultiLvlLbl val="0"/>
      </c:catAx>
      <c:valAx>
        <c:axId val="92989696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92988160"/>
        <c:crosses val="autoZero"/>
        <c:crossBetween val="between"/>
      </c:valAx>
      <c:spPr>
        <a:solidFill>
          <a:schemeClr val="tx1"/>
        </a:solidFill>
      </c:spPr>
    </c:plotArea>
    <c:plotVisOnly val="1"/>
    <c:dispBlanksAs val="gap"/>
    <c:showDLblsOverMax val="0"/>
  </c:chart>
  <c:txPr>
    <a:bodyPr/>
    <a:lstStyle/>
    <a:p>
      <a:pPr>
        <a:defRPr sz="1798"/>
      </a:pPr>
      <a:endParaRPr lang="ru-RU"/>
    </a:p>
  </c:txPr>
  <c:externalData r:id="rId1">
    <c:autoUpdate val="0"/>
  </c:externalData>
  <c:userShapes r:id="rId2"/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9162053606935495"/>
          <c:y val="6.469371772076879E-2"/>
          <c:w val="0.78311500835122871"/>
          <c:h val="0.74187346541359767"/>
        </c:manualLayout>
      </c:layout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Column1</c:v>
                </c:pt>
              </c:strCache>
            </c:strRef>
          </c:tx>
          <c:marker>
            <c:symbol val="none"/>
          </c:marker>
          <c:cat>
            <c:numRef>
              <c:f>Sheet1!$A$2:$A$42</c:f>
              <c:numCache>
                <c:formatCode>General</c:formatCode>
                <c:ptCount val="41"/>
                <c:pt idx="0">
                  <c:v>1970</c:v>
                </c:pt>
                <c:pt idx="1">
                  <c:v>1971</c:v>
                </c:pt>
                <c:pt idx="2">
                  <c:v>1972</c:v>
                </c:pt>
                <c:pt idx="3">
                  <c:v>1973</c:v>
                </c:pt>
                <c:pt idx="4">
                  <c:v>1974</c:v>
                </c:pt>
                <c:pt idx="5">
                  <c:v>1975</c:v>
                </c:pt>
                <c:pt idx="6">
                  <c:v>1976</c:v>
                </c:pt>
                <c:pt idx="7">
                  <c:v>1977</c:v>
                </c:pt>
                <c:pt idx="8">
                  <c:v>1978</c:v>
                </c:pt>
                <c:pt idx="9">
                  <c:v>1979</c:v>
                </c:pt>
                <c:pt idx="10">
                  <c:v>1980</c:v>
                </c:pt>
                <c:pt idx="11">
                  <c:v>1981</c:v>
                </c:pt>
                <c:pt idx="12">
                  <c:v>1982</c:v>
                </c:pt>
                <c:pt idx="13">
                  <c:v>1983</c:v>
                </c:pt>
                <c:pt idx="14">
                  <c:v>1984</c:v>
                </c:pt>
                <c:pt idx="15">
                  <c:v>1985</c:v>
                </c:pt>
                <c:pt idx="16">
                  <c:v>1986</c:v>
                </c:pt>
                <c:pt idx="17">
                  <c:v>1987</c:v>
                </c:pt>
                <c:pt idx="18">
                  <c:v>1988</c:v>
                </c:pt>
                <c:pt idx="19">
                  <c:v>1989</c:v>
                </c:pt>
                <c:pt idx="20">
                  <c:v>1990</c:v>
                </c:pt>
                <c:pt idx="21">
                  <c:v>1991</c:v>
                </c:pt>
                <c:pt idx="22">
                  <c:v>1992</c:v>
                </c:pt>
                <c:pt idx="23">
                  <c:v>1993</c:v>
                </c:pt>
                <c:pt idx="24">
                  <c:v>1994</c:v>
                </c:pt>
                <c:pt idx="25">
                  <c:v>1995</c:v>
                </c:pt>
                <c:pt idx="26">
                  <c:v>1996</c:v>
                </c:pt>
                <c:pt idx="27">
                  <c:v>1997</c:v>
                </c:pt>
                <c:pt idx="28">
                  <c:v>1998</c:v>
                </c:pt>
                <c:pt idx="29">
                  <c:v>1999</c:v>
                </c:pt>
                <c:pt idx="30">
                  <c:v>2000</c:v>
                </c:pt>
                <c:pt idx="31">
                  <c:v>2001</c:v>
                </c:pt>
                <c:pt idx="32">
                  <c:v>2002</c:v>
                </c:pt>
                <c:pt idx="33">
                  <c:v>2003</c:v>
                </c:pt>
                <c:pt idx="34">
                  <c:v>2004</c:v>
                </c:pt>
                <c:pt idx="35">
                  <c:v>2005</c:v>
                </c:pt>
                <c:pt idx="36">
                  <c:v>2006</c:v>
                </c:pt>
                <c:pt idx="37">
                  <c:v>2007</c:v>
                </c:pt>
                <c:pt idx="38">
                  <c:v>2008</c:v>
                </c:pt>
                <c:pt idx="39">
                  <c:v>2009</c:v>
                </c:pt>
                <c:pt idx="40">
                  <c:v>2010</c:v>
                </c:pt>
              </c:numCache>
            </c:numRef>
          </c:cat>
          <c:val>
            <c:numRef>
              <c:f>Sheet1!$B$2:$B$42</c:f>
              <c:numCache>
                <c:formatCode>General</c:formatCode>
                <c:ptCount val="41"/>
              </c:numCache>
            </c:numRef>
          </c:val>
          <c:smooth val="0"/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Column2</c:v>
                </c:pt>
              </c:strCache>
            </c:strRef>
          </c:tx>
          <c:marker>
            <c:symbol val="none"/>
          </c:marker>
          <c:cat>
            <c:numRef>
              <c:f>Sheet1!$A$2:$A$42</c:f>
              <c:numCache>
                <c:formatCode>General</c:formatCode>
                <c:ptCount val="41"/>
                <c:pt idx="0">
                  <c:v>1970</c:v>
                </c:pt>
                <c:pt idx="1">
                  <c:v>1971</c:v>
                </c:pt>
                <c:pt idx="2">
                  <c:v>1972</c:v>
                </c:pt>
                <c:pt idx="3">
                  <c:v>1973</c:v>
                </c:pt>
                <c:pt idx="4">
                  <c:v>1974</c:v>
                </c:pt>
                <c:pt idx="5">
                  <c:v>1975</c:v>
                </c:pt>
                <c:pt idx="6">
                  <c:v>1976</c:v>
                </c:pt>
                <c:pt idx="7">
                  <c:v>1977</c:v>
                </c:pt>
                <c:pt idx="8">
                  <c:v>1978</c:v>
                </c:pt>
                <c:pt idx="9">
                  <c:v>1979</c:v>
                </c:pt>
                <c:pt idx="10">
                  <c:v>1980</c:v>
                </c:pt>
                <c:pt idx="11">
                  <c:v>1981</c:v>
                </c:pt>
                <c:pt idx="12">
                  <c:v>1982</c:v>
                </c:pt>
                <c:pt idx="13">
                  <c:v>1983</c:v>
                </c:pt>
                <c:pt idx="14">
                  <c:v>1984</c:v>
                </c:pt>
                <c:pt idx="15">
                  <c:v>1985</c:v>
                </c:pt>
                <c:pt idx="16">
                  <c:v>1986</c:v>
                </c:pt>
                <c:pt idx="17">
                  <c:v>1987</c:v>
                </c:pt>
                <c:pt idx="18">
                  <c:v>1988</c:v>
                </c:pt>
                <c:pt idx="19">
                  <c:v>1989</c:v>
                </c:pt>
                <c:pt idx="20">
                  <c:v>1990</c:v>
                </c:pt>
                <c:pt idx="21">
                  <c:v>1991</c:v>
                </c:pt>
                <c:pt idx="22">
                  <c:v>1992</c:v>
                </c:pt>
                <c:pt idx="23">
                  <c:v>1993</c:v>
                </c:pt>
                <c:pt idx="24">
                  <c:v>1994</c:v>
                </c:pt>
                <c:pt idx="25">
                  <c:v>1995</c:v>
                </c:pt>
                <c:pt idx="26">
                  <c:v>1996</c:v>
                </c:pt>
                <c:pt idx="27">
                  <c:v>1997</c:v>
                </c:pt>
                <c:pt idx="28">
                  <c:v>1998</c:v>
                </c:pt>
                <c:pt idx="29">
                  <c:v>1999</c:v>
                </c:pt>
                <c:pt idx="30">
                  <c:v>2000</c:v>
                </c:pt>
                <c:pt idx="31">
                  <c:v>2001</c:v>
                </c:pt>
                <c:pt idx="32">
                  <c:v>2002</c:v>
                </c:pt>
                <c:pt idx="33">
                  <c:v>2003</c:v>
                </c:pt>
                <c:pt idx="34">
                  <c:v>2004</c:v>
                </c:pt>
                <c:pt idx="35">
                  <c:v>2005</c:v>
                </c:pt>
                <c:pt idx="36">
                  <c:v>2006</c:v>
                </c:pt>
                <c:pt idx="37">
                  <c:v>2007</c:v>
                </c:pt>
                <c:pt idx="38">
                  <c:v>2008</c:v>
                </c:pt>
                <c:pt idx="39">
                  <c:v>2009</c:v>
                </c:pt>
                <c:pt idx="40">
                  <c:v>2010</c:v>
                </c:pt>
              </c:numCache>
            </c:numRef>
          </c:cat>
          <c:val>
            <c:numRef>
              <c:f>Sheet1!$C$2:$C$42</c:f>
              <c:numCache>
                <c:formatCode>General</c:formatCode>
                <c:ptCount val="41"/>
              </c:numCache>
            </c:numRef>
          </c:val>
          <c:smooth val="0"/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Column3</c:v>
                </c:pt>
              </c:strCache>
            </c:strRef>
          </c:tx>
          <c:marker>
            <c:symbol val="none"/>
          </c:marker>
          <c:cat>
            <c:numRef>
              <c:f>Sheet1!$A$2:$A$42</c:f>
              <c:numCache>
                <c:formatCode>General</c:formatCode>
                <c:ptCount val="41"/>
                <c:pt idx="0">
                  <c:v>1970</c:v>
                </c:pt>
                <c:pt idx="1">
                  <c:v>1971</c:v>
                </c:pt>
                <c:pt idx="2">
                  <c:v>1972</c:v>
                </c:pt>
                <c:pt idx="3">
                  <c:v>1973</c:v>
                </c:pt>
                <c:pt idx="4">
                  <c:v>1974</c:v>
                </c:pt>
                <c:pt idx="5">
                  <c:v>1975</c:v>
                </c:pt>
                <c:pt idx="6">
                  <c:v>1976</c:v>
                </c:pt>
                <c:pt idx="7">
                  <c:v>1977</c:v>
                </c:pt>
                <c:pt idx="8">
                  <c:v>1978</c:v>
                </c:pt>
                <c:pt idx="9">
                  <c:v>1979</c:v>
                </c:pt>
                <c:pt idx="10">
                  <c:v>1980</c:v>
                </c:pt>
                <c:pt idx="11">
                  <c:v>1981</c:v>
                </c:pt>
                <c:pt idx="12">
                  <c:v>1982</c:v>
                </c:pt>
                <c:pt idx="13">
                  <c:v>1983</c:v>
                </c:pt>
                <c:pt idx="14">
                  <c:v>1984</c:v>
                </c:pt>
                <c:pt idx="15">
                  <c:v>1985</c:v>
                </c:pt>
                <c:pt idx="16">
                  <c:v>1986</c:v>
                </c:pt>
                <c:pt idx="17">
                  <c:v>1987</c:v>
                </c:pt>
                <c:pt idx="18">
                  <c:v>1988</c:v>
                </c:pt>
                <c:pt idx="19">
                  <c:v>1989</c:v>
                </c:pt>
                <c:pt idx="20">
                  <c:v>1990</c:v>
                </c:pt>
                <c:pt idx="21">
                  <c:v>1991</c:v>
                </c:pt>
                <c:pt idx="22">
                  <c:v>1992</c:v>
                </c:pt>
                <c:pt idx="23">
                  <c:v>1993</c:v>
                </c:pt>
                <c:pt idx="24">
                  <c:v>1994</c:v>
                </c:pt>
                <c:pt idx="25">
                  <c:v>1995</c:v>
                </c:pt>
                <c:pt idx="26">
                  <c:v>1996</c:v>
                </c:pt>
                <c:pt idx="27">
                  <c:v>1997</c:v>
                </c:pt>
                <c:pt idx="28">
                  <c:v>1998</c:v>
                </c:pt>
                <c:pt idx="29">
                  <c:v>1999</c:v>
                </c:pt>
                <c:pt idx="30">
                  <c:v>2000</c:v>
                </c:pt>
                <c:pt idx="31">
                  <c:v>2001</c:v>
                </c:pt>
                <c:pt idx="32">
                  <c:v>2002</c:v>
                </c:pt>
                <c:pt idx="33">
                  <c:v>2003</c:v>
                </c:pt>
                <c:pt idx="34">
                  <c:v>2004</c:v>
                </c:pt>
                <c:pt idx="35">
                  <c:v>2005</c:v>
                </c:pt>
                <c:pt idx="36">
                  <c:v>2006</c:v>
                </c:pt>
                <c:pt idx="37">
                  <c:v>2007</c:v>
                </c:pt>
                <c:pt idx="38">
                  <c:v>2008</c:v>
                </c:pt>
                <c:pt idx="39">
                  <c:v>2009</c:v>
                </c:pt>
                <c:pt idx="40">
                  <c:v>2010</c:v>
                </c:pt>
              </c:numCache>
            </c:numRef>
          </c:cat>
          <c:val>
            <c:numRef>
              <c:f>Sheet1!$D$2:$D$42</c:f>
              <c:numCache>
                <c:formatCode>General</c:formatCode>
                <c:ptCount val="41"/>
              </c:numCache>
            </c:numRef>
          </c:val>
          <c:smooth val="0"/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ЕС-15</c:v>
                </c:pt>
              </c:strCache>
            </c:strRef>
          </c:tx>
          <c:spPr>
            <a:ln w="38100">
              <a:solidFill>
                <a:schemeClr val="bg1"/>
              </a:solidFill>
            </a:ln>
          </c:spPr>
          <c:marker>
            <c:symbol val="none"/>
          </c:marker>
          <c:cat>
            <c:numRef>
              <c:f>Sheet1!$A$2:$A$42</c:f>
              <c:numCache>
                <c:formatCode>General</c:formatCode>
                <c:ptCount val="41"/>
                <c:pt idx="0">
                  <c:v>1970</c:v>
                </c:pt>
                <c:pt idx="1">
                  <c:v>1971</c:v>
                </c:pt>
                <c:pt idx="2">
                  <c:v>1972</c:v>
                </c:pt>
                <c:pt idx="3">
                  <c:v>1973</c:v>
                </c:pt>
                <c:pt idx="4">
                  <c:v>1974</c:v>
                </c:pt>
                <c:pt idx="5">
                  <c:v>1975</c:v>
                </c:pt>
                <c:pt idx="6">
                  <c:v>1976</c:v>
                </c:pt>
                <c:pt idx="7">
                  <c:v>1977</c:v>
                </c:pt>
                <c:pt idx="8">
                  <c:v>1978</c:v>
                </c:pt>
                <c:pt idx="9">
                  <c:v>1979</c:v>
                </c:pt>
                <c:pt idx="10">
                  <c:v>1980</c:v>
                </c:pt>
                <c:pt idx="11">
                  <c:v>1981</c:v>
                </c:pt>
                <c:pt idx="12">
                  <c:v>1982</c:v>
                </c:pt>
                <c:pt idx="13">
                  <c:v>1983</c:v>
                </c:pt>
                <c:pt idx="14">
                  <c:v>1984</c:v>
                </c:pt>
                <c:pt idx="15">
                  <c:v>1985</c:v>
                </c:pt>
                <c:pt idx="16">
                  <c:v>1986</c:v>
                </c:pt>
                <c:pt idx="17">
                  <c:v>1987</c:v>
                </c:pt>
                <c:pt idx="18">
                  <c:v>1988</c:v>
                </c:pt>
                <c:pt idx="19">
                  <c:v>1989</c:v>
                </c:pt>
                <c:pt idx="20">
                  <c:v>1990</c:v>
                </c:pt>
                <c:pt idx="21">
                  <c:v>1991</c:v>
                </c:pt>
                <c:pt idx="22">
                  <c:v>1992</c:v>
                </c:pt>
                <c:pt idx="23">
                  <c:v>1993</c:v>
                </c:pt>
                <c:pt idx="24">
                  <c:v>1994</c:v>
                </c:pt>
                <c:pt idx="25">
                  <c:v>1995</c:v>
                </c:pt>
                <c:pt idx="26">
                  <c:v>1996</c:v>
                </c:pt>
                <c:pt idx="27">
                  <c:v>1997</c:v>
                </c:pt>
                <c:pt idx="28">
                  <c:v>1998</c:v>
                </c:pt>
                <c:pt idx="29">
                  <c:v>1999</c:v>
                </c:pt>
                <c:pt idx="30">
                  <c:v>2000</c:v>
                </c:pt>
                <c:pt idx="31">
                  <c:v>2001</c:v>
                </c:pt>
                <c:pt idx="32">
                  <c:v>2002</c:v>
                </c:pt>
                <c:pt idx="33">
                  <c:v>2003</c:v>
                </c:pt>
                <c:pt idx="34">
                  <c:v>2004</c:v>
                </c:pt>
                <c:pt idx="35">
                  <c:v>2005</c:v>
                </c:pt>
                <c:pt idx="36">
                  <c:v>2006</c:v>
                </c:pt>
                <c:pt idx="37">
                  <c:v>2007</c:v>
                </c:pt>
                <c:pt idx="38">
                  <c:v>2008</c:v>
                </c:pt>
                <c:pt idx="39">
                  <c:v>2009</c:v>
                </c:pt>
                <c:pt idx="40">
                  <c:v>2010</c:v>
                </c:pt>
              </c:numCache>
            </c:numRef>
          </c:cat>
          <c:val>
            <c:numRef>
              <c:f>Sheet1!$E$2:$E$42</c:f>
              <c:numCache>
                <c:formatCode>General</c:formatCode>
                <c:ptCount val="41"/>
                <c:pt idx="0">
                  <c:v>71.83</c:v>
                </c:pt>
                <c:pt idx="1">
                  <c:v>71.989999999999995</c:v>
                </c:pt>
                <c:pt idx="2">
                  <c:v>72.2</c:v>
                </c:pt>
                <c:pt idx="3">
                  <c:v>72.31</c:v>
                </c:pt>
                <c:pt idx="4">
                  <c:v>72.7</c:v>
                </c:pt>
                <c:pt idx="5">
                  <c:v>72.69</c:v>
                </c:pt>
                <c:pt idx="6">
                  <c:v>72.989999999999995</c:v>
                </c:pt>
                <c:pt idx="7">
                  <c:v>73.53</c:v>
                </c:pt>
                <c:pt idx="8">
                  <c:v>73.61</c:v>
                </c:pt>
                <c:pt idx="9">
                  <c:v>74</c:v>
                </c:pt>
                <c:pt idx="10">
                  <c:v>74.179999999999993</c:v>
                </c:pt>
                <c:pt idx="11">
                  <c:v>74.47</c:v>
                </c:pt>
                <c:pt idx="12">
                  <c:v>74.760000000000005</c:v>
                </c:pt>
                <c:pt idx="13">
                  <c:v>74.78</c:v>
                </c:pt>
                <c:pt idx="14">
                  <c:v>75.28</c:v>
                </c:pt>
                <c:pt idx="15">
                  <c:v>75.319999999999993</c:v>
                </c:pt>
                <c:pt idx="16">
                  <c:v>75.55</c:v>
                </c:pt>
                <c:pt idx="17">
                  <c:v>76.010000000000005</c:v>
                </c:pt>
                <c:pt idx="18">
                  <c:v>76.16</c:v>
                </c:pt>
                <c:pt idx="19">
                  <c:v>76.34</c:v>
                </c:pt>
                <c:pt idx="20">
                  <c:v>76.48</c:v>
                </c:pt>
                <c:pt idx="21">
                  <c:v>76.61</c:v>
                </c:pt>
                <c:pt idx="22">
                  <c:v>76.97</c:v>
                </c:pt>
                <c:pt idx="23">
                  <c:v>77</c:v>
                </c:pt>
                <c:pt idx="24">
                  <c:v>77.410000000000011</c:v>
                </c:pt>
                <c:pt idx="25">
                  <c:v>77.510000000000005</c:v>
                </c:pt>
                <c:pt idx="26">
                  <c:v>77.75</c:v>
                </c:pt>
                <c:pt idx="27">
                  <c:v>78.099999999999994</c:v>
                </c:pt>
                <c:pt idx="28">
                  <c:v>78.179999999999993</c:v>
                </c:pt>
                <c:pt idx="29">
                  <c:v>78.349999999999994</c:v>
                </c:pt>
                <c:pt idx="30">
                  <c:v>78.760000000000005</c:v>
                </c:pt>
                <c:pt idx="31">
                  <c:v>79.02</c:v>
                </c:pt>
                <c:pt idx="32">
                  <c:v>79.14</c:v>
                </c:pt>
                <c:pt idx="33">
                  <c:v>79.13</c:v>
                </c:pt>
                <c:pt idx="34">
                  <c:v>79.760000000000005</c:v>
                </c:pt>
                <c:pt idx="35">
                  <c:v>79.97</c:v>
                </c:pt>
                <c:pt idx="36">
                  <c:v>80.47</c:v>
                </c:pt>
                <c:pt idx="37">
                  <c:v>80.64</c:v>
                </c:pt>
                <c:pt idx="38">
                  <c:v>80.790000000000006</c:v>
                </c:pt>
                <c:pt idx="39">
                  <c:v>80.98</c:v>
                </c:pt>
              </c:numCache>
            </c:numRef>
          </c:val>
          <c:smooth val="0"/>
        </c:ser>
        <c:ser>
          <c:idx val="4"/>
          <c:order val="4"/>
          <c:tx>
            <c:strRef>
              <c:f>Sheet1!$F$1</c:f>
              <c:strCache>
                <c:ptCount val="1"/>
                <c:pt idx="0">
                  <c:v>ЕС-12</c:v>
                </c:pt>
              </c:strCache>
            </c:strRef>
          </c:tx>
          <c:spPr>
            <a:ln w="38100">
              <a:solidFill>
                <a:srgbClr val="00B0F0"/>
              </a:solidFill>
            </a:ln>
          </c:spPr>
          <c:marker>
            <c:symbol val="none"/>
          </c:marker>
          <c:cat>
            <c:numRef>
              <c:f>Sheet1!$A$2:$A$42</c:f>
              <c:numCache>
                <c:formatCode>General</c:formatCode>
                <c:ptCount val="41"/>
                <c:pt idx="0">
                  <c:v>1970</c:v>
                </c:pt>
                <c:pt idx="1">
                  <c:v>1971</c:v>
                </c:pt>
                <c:pt idx="2">
                  <c:v>1972</c:v>
                </c:pt>
                <c:pt idx="3">
                  <c:v>1973</c:v>
                </c:pt>
                <c:pt idx="4">
                  <c:v>1974</c:v>
                </c:pt>
                <c:pt idx="5">
                  <c:v>1975</c:v>
                </c:pt>
                <c:pt idx="6">
                  <c:v>1976</c:v>
                </c:pt>
                <c:pt idx="7">
                  <c:v>1977</c:v>
                </c:pt>
                <c:pt idx="8">
                  <c:v>1978</c:v>
                </c:pt>
                <c:pt idx="9">
                  <c:v>1979</c:v>
                </c:pt>
                <c:pt idx="10">
                  <c:v>1980</c:v>
                </c:pt>
                <c:pt idx="11">
                  <c:v>1981</c:v>
                </c:pt>
                <c:pt idx="12">
                  <c:v>1982</c:v>
                </c:pt>
                <c:pt idx="13">
                  <c:v>1983</c:v>
                </c:pt>
                <c:pt idx="14">
                  <c:v>1984</c:v>
                </c:pt>
                <c:pt idx="15">
                  <c:v>1985</c:v>
                </c:pt>
                <c:pt idx="16">
                  <c:v>1986</c:v>
                </c:pt>
                <c:pt idx="17">
                  <c:v>1987</c:v>
                </c:pt>
                <c:pt idx="18">
                  <c:v>1988</c:v>
                </c:pt>
                <c:pt idx="19">
                  <c:v>1989</c:v>
                </c:pt>
                <c:pt idx="20">
                  <c:v>1990</c:v>
                </c:pt>
                <c:pt idx="21">
                  <c:v>1991</c:v>
                </c:pt>
                <c:pt idx="22">
                  <c:v>1992</c:v>
                </c:pt>
                <c:pt idx="23">
                  <c:v>1993</c:v>
                </c:pt>
                <c:pt idx="24">
                  <c:v>1994</c:v>
                </c:pt>
                <c:pt idx="25">
                  <c:v>1995</c:v>
                </c:pt>
                <c:pt idx="26">
                  <c:v>1996</c:v>
                </c:pt>
                <c:pt idx="27">
                  <c:v>1997</c:v>
                </c:pt>
                <c:pt idx="28">
                  <c:v>1998</c:v>
                </c:pt>
                <c:pt idx="29">
                  <c:v>1999</c:v>
                </c:pt>
                <c:pt idx="30">
                  <c:v>2000</c:v>
                </c:pt>
                <c:pt idx="31">
                  <c:v>2001</c:v>
                </c:pt>
                <c:pt idx="32">
                  <c:v>2002</c:v>
                </c:pt>
                <c:pt idx="33">
                  <c:v>2003</c:v>
                </c:pt>
                <c:pt idx="34">
                  <c:v>2004</c:v>
                </c:pt>
                <c:pt idx="35">
                  <c:v>2005</c:v>
                </c:pt>
                <c:pt idx="36">
                  <c:v>2006</c:v>
                </c:pt>
                <c:pt idx="37">
                  <c:v>2007</c:v>
                </c:pt>
                <c:pt idx="38">
                  <c:v>2008</c:v>
                </c:pt>
                <c:pt idx="39">
                  <c:v>2009</c:v>
                </c:pt>
                <c:pt idx="40">
                  <c:v>2010</c:v>
                </c:pt>
              </c:numCache>
            </c:numRef>
          </c:cat>
          <c:val>
            <c:numRef>
              <c:f>Sheet1!$F$2:$F$42</c:f>
              <c:numCache>
                <c:formatCode>General</c:formatCode>
                <c:ptCount val="41"/>
                <c:pt idx="10">
                  <c:v>70.099999999999994</c:v>
                </c:pt>
                <c:pt idx="11">
                  <c:v>70.61</c:v>
                </c:pt>
                <c:pt idx="12">
                  <c:v>70.72</c:v>
                </c:pt>
                <c:pt idx="13">
                  <c:v>70.59</c:v>
                </c:pt>
                <c:pt idx="14">
                  <c:v>70.540000000000006</c:v>
                </c:pt>
                <c:pt idx="15">
                  <c:v>70.36</c:v>
                </c:pt>
                <c:pt idx="16">
                  <c:v>70.739999999999995</c:v>
                </c:pt>
                <c:pt idx="17">
                  <c:v>70.739999999999995</c:v>
                </c:pt>
                <c:pt idx="18">
                  <c:v>71.010000000000005</c:v>
                </c:pt>
                <c:pt idx="19">
                  <c:v>70.86</c:v>
                </c:pt>
                <c:pt idx="20">
                  <c:v>70.78</c:v>
                </c:pt>
                <c:pt idx="21">
                  <c:v>70.73</c:v>
                </c:pt>
                <c:pt idx="22">
                  <c:v>70.81</c:v>
                </c:pt>
                <c:pt idx="23">
                  <c:v>70.930000000000007</c:v>
                </c:pt>
                <c:pt idx="24">
                  <c:v>70.930000000000007</c:v>
                </c:pt>
                <c:pt idx="25">
                  <c:v>71.149999999999991</c:v>
                </c:pt>
                <c:pt idx="26">
                  <c:v>71.459999999999994</c:v>
                </c:pt>
                <c:pt idx="27">
                  <c:v>71.7</c:v>
                </c:pt>
                <c:pt idx="28">
                  <c:v>72.099999999999994</c:v>
                </c:pt>
                <c:pt idx="29">
                  <c:v>72.430000000000007</c:v>
                </c:pt>
                <c:pt idx="30">
                  <c:v>72.98</c:v>
                </c:pt>
                <c:pt idx="31">
                  <c:v>73.25</c:v>
                </c:pt>
                <c:pt idx="32">
                  <c:v>73.88</c:v>
                </c:pt>
                <c:pt idx="33">
                  <c:v>73.53</c:v>
                </c:pt>
                <c:pt idx="34">
                  <c:v>73.910000000000011</c:v>
                </c:pt>
                <c:pt idx="35">
                  <c:v>74.03</c:v>
                </c:pt>
                <c:pt idx="36">
                  <c:v>74.39</c:v>
                </c:pt>
                <c:pt idx="37">
                  <c:v>74.61999999999999</c:v>
                </c:pt>
                <c:pt idx="38">
                  <c:v>75</c:v>
                </c:pt>
                <c:pt idx="39">
                  <c:v>75.25</c:v>
                </c:pt>
                <c:pt idx="40">
                  <c:v>75.34</c:v>
                </c:pt>
              </c:numCache>
            </c:numRef>
          </c:val>
          <c:smooth val="0"/>
        </c:ser>
        <c:ser>
          <c:idx val="5"/>
          <c:order val="5"/>
          <c:tx>
            <c:strRef>
              <c:f>Sheet1!$G$1</c:f>
              <c:strCache>
                <c:ptCount val="1"/>
                <c:pt idx="0">
                  <c:v>СНГ</c:v>
                </c:pt>
              </c:strCache>
            </c:strRef>
          </c:tx>
          <c:spPr>
            <a:ln w="38100">
              <a:solidFill>
                <a:srgbClr val="FF0000"/>
              </a:solidFill>
            </a:ln>
          </c:spPr>
          <c:marker>
            <c:symbol val="none"/>
          </c:marker>
          <c:cat>
            <c:numRef>
              <c:f>Sheet1!$A$2:$A$42</c:f>
              <c:numCache>
                <c:formatCode>General</c:formatCode>
                <c:ptCount val="41"/>
                <c:pt idx="0">
                  <c:v>1970</c:v>
                </c:pt>
                <c:pt idx="1">
                  <c:v>1971</c:v>
                </c:pt>
                <c:pt idx="2">
                  <c:v>1972</c:v>
                </c:pt>
                <c:pt idx="3">
                  <c:v>1973</c:v>
                </c:pt>
                <c:pt idx="4">
                  <c:v>1974</c:v>
                </c:pt>
                <c:pt idx="5">
                  <c:v>1975</c:v>
                </c:pt>
                <c:pt idx="6">
                  <c:v>1976</c:v>
                </c:pt>
                <c:pt idx="7">
                  <c:v>1977</c:v>
                </c:pt>
                <c:pt idx="8">
                  <c:v>1978</c:v>
                </c:pt>
                <c:pt idx="9">
                  <c:v>1979</c:v>
                </c:pt>
                <c:pt idx="10">
                  <c:v>1980</c:v>
                </c:pt>
                <c:pt idx="11">
                  <c:v>1981</c:v>
                </c:pt>
                <c:pt idx="12">
                  <c:v>1982</c:v>
                </c:pt>
                <c:pt idx="13">
                  <c:v>1983</c:v>
                </c:pt>
                <c:pt idx="14">
                  <c:v>1984</c:v>
                </c:pt>
                <c:pt idx="15">
                  <c:v>1985</c:v>
                </c:pt>
                <c:pt idx="16">
                  <c:v>1986</c:v>
                </c:pt>
                <c:pt idx="17">
                  <c:v>1987</c:v>
                </c:pt>
                <c:pt idx="18">
                  <c:v>1988</c:v>
                </c:pt>
                <c:pt idx="19">
                  <c:v>1989</c:v>
                </c:pt>
                <c:pt idx="20">
                  <c:v>1990</c:v>
                </c:pt>
                <c:pt idx="21">
                  <c:v>1991</c:v>
                </c:pt>
                <c:pt idx="22">
                  <c:v>1992</c:v>
                </c:pt>
                <c:pt idx="23">
                  <c:v>1993</c:v>
                </c:pt>
                <c:pt idx="24">
                  <c:v>1994</c:v>
                </c:pt>
                <c:pt idx="25">
                  <c:v>1995</c:v>
                </c:pt>
                <c:pt idx="26">
                  <c:v>1996</c:v>
                </c:pt>
                <c:pt idx="27">
                  <c:v>1997</c:v>
                </c:pt>
                <c:pt idx="28">
                  <c:v>1998</c:v>
                </c:pt>
                <c:pt idx="29">
                  <c:v>1999</c:v>
                </c:pt>
                <c:pt idx="30">
                  <c:v>2000</c:v>
                </c:pt>
                <c:pt idx="31">
                  <c:v>2001</c:v>
                </c:pt>
                <c:pt idx="32">
                  <c:v>2002</c:v>
                </c:pt>
                <c:pt idx="33">
                  <c:v>2003</c:v>
                </c:pt>
                <c:pt idx="34">
                  <c:v>2004</c:v>
                </c:pt>
                <c:pt idx="35">
                  <c:v>2005</c:v>
                </c:pt>
                <c:pt idx="36">
                  <c:v>2006</c:v>
                </c:pt>
                <c:pt idx="37">
                  <c:v>2007</c:v>
                </c:pt>
                <c:pt idx="38">
                  <c:v>2008</c:v>
                </c:pt>
                <c:pt idx="39">
                  <c:v>2009</c:v>
                </c:pt>
                <c:pt idx="40">
                  <c:v>2010</c:v>
                </c:pt>
              </c:numCache>
            </c:numRef>
          </c:cat>
          <c:val>
            <c:numRef>
              <c:f>Sheet1!$G$2:$G$42</c:f>
              <c:numCache>
                <c:formatCode>General</c:formatCode>
                <c:ptCount val="41"/>
                <c:pt idx="10">
                  <c:v>68.11</c:v>
                </c:pt>
                <c:pt idx="11">
                  <c:v>68.36</c:v>
                </c:pt>
                <c:pt idx="12">
                  <c:v>68.760000000000005</c:v>
                </c:pt>
                <c:pt idx="13">
                  <c:v>68.63</c:v>
                </c:pt>
                <c:pt idx="14">
                  <c:v>68.239999999999995</c:v>
                </c:pt>
                <c:pt idx="15">
                  <c:v>68.72</c:v>
                </c:pt>
                <c:pt idx="16">
                  <c:v>70.13</c:v>
                </c:pt>
                <c:pt idx="17">
                  <c:v>70.099999999999994</c:v>
                </c:pt>
                <c:pt idx="18">
                  <c:v>69.739999999999995</c:v>
                </c:pt>
                <c:pt idx="19">
                  <c:v>69.92</c:v>
                </c:pt>
                <c:pt idx="20">
                  <c:v>69.709999999999994</c:v>
                </c:pt>
                <c:pt idx="21">
                  <c:v>69.3</c:v>
                </c:pt>
                <c:pt idx="22">
                  <c:v>68.410000000000011</c:v>
                </c:pt>
                <c:pt idx="23">
                  <c:v>66.39</c:v>
                </c:pt>
                <c:pt idx="24">
                  <c:v>65.61</c:v>
                </c:pt>
                <c:pt idx="25">
                  <c:v>65.849999999999994</c:v>
                </c:pt>
                <c:pt idx="26">
                  <c:v>66.61999999999999</c:v>
                </c:pt>
                <c:pt idx="27">
                  <c:v>67.410000000000011</c:v>
                </c:pt>
                <c:pt idx="28">
                  <c:v>67.84</c:v>
                </c:pt>
                <c:pt idx="29">
                  <c:v>67.3</c:v>
                </c:pt>
                <c:pt idx="30">
                  <c:v>66.95</c:v>
                </c:pt>
                <c:pt idx="31">
                  <c:v>67.06</c:v>
                </c:pt>
                <c:pt idx="32">
                  <c:v>66.86999999999999</c:v>
                </c:pt>
                <c:pt idx="33">
                  <c:v>66.83</c:v>
                </c:pt>
                <c:pt idx="34">
                  <c:v>67.2</c:v>
                </c:pt>
                <c:pt idx="35">
                  <c:v>67.069999999999993</c:v>
                </c:pt>
                <c:pt idx="36">
                  <c:v>67.95</c:v>
                </c:pt>
                <c:pt idx="37">
                  <c:v>68.52</c:v>
                </c:pt>
                <c:pt idx="38">
                  <c:v>68.78</c:v>
                </c:pt>
                <c:pt idx="39">
                  <c:v>69.53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03993728"/>
        <c:axId val="103995264"/>
      </c:lineChart>
      <c:catAx>
        <c:axId val="103993728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 rot="-5400000" vert="horz"/>
          <a:lstStyle/>
          <a:p>
            <a:pPr>
              <a:defRPr sz="1800" b="0" i="0" baseline="0">
                <a:solidFill>
                  <a:schemeClr val="bg1"/>
                </a:solidFill>
              </a:defRPr>
            </a:pPr>
            <a:endParaRPr lang="ru-RU"/>
          </a:p>
        </c:txPr>
        <c:crossAx val="103995264"/>
        <c:crosses val="autoZero"/>
        <c:auto val="1"/>
        <c:lblAlgn val="ctr"/>
        <c:lblOffset val="100"/>
        <c:noMultiLvlLbl val="0"/>
      </c:catAx>
      <c:valAx>
        <c:axId val="103995264"/>
        <c:scaling>
          <c:orientation val="minMax"/>
          <c:max val="85"/>
          <c:min val="55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800" b="0" i="0" baseline="0">
                <a:solidFill>
                  <a:schemeClr val="bg1"/>
                </a:solidFill>
              </a:defRPr>
            </a:pPr>
            <a:endParaRPr lang="ru-RU"/>
          </a:p>
        </c:txPr>
        <c:crossAx val="103993728"/>
        <c:crosses val="autoZero"/>
        <c:crossBetween val="between"/>
      </c:valAx>
      <c:spPr>
        <a:solidFill>
          <a:schemeClr val="tx1"/>
        </a:solidFill>
      </c:spPr>
    </c:plotArea>
    <c:plotVisOnly val="1"/>
    <c:dispBlanksAs val="gap"/>
    <c:showDLblsOverMax val="0"/>
  </c:chart>
  <c:spPr>
    <a:solidFill>
      <a:schemeClr val="tx1"/>
    </a:solidFill>
  </c:spPr>
  <c:txPr>
    <a:bodyPr/>
    <a:lstStyle/>
    <a:p>
      <a:pPr>
        <a:defRPr b="1" i="0" baseline="0"/>
      </a:pPr>
      <a:endParaRPr lang="ru-RU"/>
    </a:p>
  </c:txPr>
  <c:externalData r:id="rId1">
    <c:autoUpdate val="0"/>
  </c:externalData>
  <c:userShapes r:id="rId2"/>
</c:chartSpac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png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0.22353</cdr:x>
      <cdr:y>0.16375</cdr:y>
    </cdr:from>
    <cdr:to>
      <cdr:x>0.96864</cdr:x>
      <cdr:y>0.83746</cdr:y>
    </cdr:to>
    <cdr:grpSp>
      <cdr:nvGrpSpPr>
        <cdr:cNvPr id="4" name="Group 3"/>
        <cdr:cNvGrpSpPr/>
      </cdr:nvGrpSpPr>
      <cdr:grpSpPr>
        <a:xfrm xmlns:a="http://schemas.openxmlformats.org/drawingml/2006/main">
          <a:off x="457194" y="790258"/>
          <a:ext cx="1523999" cy="3251324"/>
          <a:chOff x="303907" y="790270"/>
          <a:chExt cx="1013000" cy="3251343"/>
        </a:xfrm>
      </cdr:grpSpPr>
      <cdr:sp macro="" textlink="">
        <cdr:nvSpPr>
          <cdr:cNvPr id="2" name="TextBox 7"/>
          <cdr:cNvSpPr txBox="1"/>
        </cdr:nvSpPr>
        <cdr:spPr>
          <a:xfrm xmlns:a="http://schemas.openxmlformats.org/drawingml/2006/main">
            <a:off x="331678" y="790270"/>
            <a:ext cx="985229" cy="307779"/>
          </a:xfrm>
          <a:prstGeom xmlns:a="http://schemas.openxmlformats.org/drawingml/2006/main" prst="rect">
            <a:avLst/>
          </a:prstGeom>
          <a:noFill xmlns:a="http://schemas.openxmlformats.org/drawingml/2006/main"/>
        </cdr:spPr>
        <cdr:txBody>
          <a:bodyPr xmlns:a="http://schemas.openxmlformats.org/drawingml/2006/main" wrap="square" rtlCol="0">
            <a:spAutoFit/>
          </a:bodyPr>
          <a:lstStyle xmlns:a="http://schemas.openxmlformats.org/drawingml/2006/main"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 xmlns:a="http://schemas.openxmlformats.org/drawingml/2006/main">
            <a:r>
              <a:rPr lang="ru-RU" sz="1400" b="1" dirty="0" smtClean="0">
                <a:solidFill>
                  <a:srgbClr val="FFFF00"/>
                </a:solidFill>
              </a:rPr>
              <a:t>Япония (30%-1)</a:t>
            </a:r>
            <a:endParaRPr lang="en-US" sz="1400" b="1" dirty="0">
              <a:solidFill>
                <a:srgbClr val="FFFF00"/>
              </a:solidFill>
            </a:endParaRPr>
          </a:p>
        </cdr:txBody>
      </cdr:sp>
      <cdr:sp macro="" textlink="">
        <cdr:nvSpPr>
          <cdr:cNvPr id="3" name="TextBox 6"/>
          <cdr:cNvSpPr txBox="1"/>
        </cdr:nvSpPr>
        <cdr:spPr>
          <a:xfrm xmlns:a="http://schemas.openxmlformats.org/drawingml/2006/main">
            <a:off x="303907" y="3733834"/>
            <a:ext cx="911700" cy="307779"/>
          </a:xfrm>
          <a:prstGeom xmlns:a="http://schemas.openxmlformats.org/drawingml/2006/main" prst="rect">
            <a:avLst/>
          </a:prstGeom>
          <a:noFill xmlns:a="http://schemas.openxmlformats.org/drawingml/2006/main"/>
        </cdr:spPr>
        <cdr:txBody>
          <a:bodyPr xmlns:a="http://schemas.openxmlformats.org/drawingml/2006/main" wrap="square" rtlCol="0">
            <a:spAutoFit/>
          </a:bodyPr>
          <a:lstStyle xmlns:a="http://schemas.openxmlformats.org/drawingml/2006/main"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 xmlns:a="http://schemas.openxmlformats.org/drawingml/2006/main">
            <a:pPr algn="l"/>
            <a:r>
              <a:rPr lang="ru-RU" sz="1400" b="1" dirty="0" smtClean="0">
                <a:solidFill>
                  <a:srgbClr val="FFFF00"/>
                </a:solidFill>
              </a:rPr>
              <a:t>Катар (2%-196)</a:t>
            </a:r>
            <a:endParaRPr lang="en-US" sz="1400" b="1" dirty="0">
              <a:solidFill>
                <a:srgbClr val="FFFF00"/>
              </a:solidFill>
            </a:endParaRPr>
          </a:p>
        </cdr:txBody>
      </cdr:sp>
    </cdr:grpSp>
  </cdr:relSizeAnchor>
  <cdr:relSizeAnchor xmlns:cdr="http://schemas.openxmlformats.org/drawingml/2006/chartDrawing">
    <cdr:from>
      <cdr:x>0.22353</cdr:x>
      <cdr:y>0.22105</cdr:y>
    </cdr:from>
    <cdr:to>
      <cdr:x>0.89413</cdr:x>
      <cdr:y>0.30195</cdr:y>
    </cdr:to>
    <cdr:sp macro="" textlink="">
      <cdr:nvSpPr>
        <cdr:cNvPr id="5" name="TextBox 4"/>
        <cdr:cNvSpPr txBox="1"/>
      </cdr:nvSpPr>
      <cdr:spPr>
        <a:xfrm xmlns:a="http://schemas.openxmlformats.org/drawingml/2006/main">
          <a:off x="457200" y="1066800"/>
          <a:ext cx="1371600" cy="390421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ru-RU" sz="1400" dirty="0" smtClean="0">
              <a:solidFill>
                <a:schemeClr val="bg1"/>
              </a:solidFill>
            </a:rPr>
            <a:t>Италия (26%-2)</a:t>
          </a:r>
          <a:endParaRPr lang="ru-RU" sz="1400" dirty="0">
            <a:solidFill>
              <a:schemeClr val="bg1"/>
            </a:solidFill>
          </a:endParaRPr>
        </a:p>
      </cdr:txBody>
    </cdr:sp>
  </cdr:relSizeAnchor>
  <cdr:relSizeAnchor xmlns:cdr="http://schemas.openxmlformats.org/drawingml/2006/chartDrawing">
    <cdr:from>
      <cdr:x>0.40345</cdr:x>
      <cdr:y>0.45789</cdr:y>
    </cdr:from>
    <cdr:to>
      <cdr:x>1</cdr:x>
      <cdr:y>0.58421</cdr:y>
    </cdr:to>
    <cdr:sp macro="" textlink="">
      <cdr:nvSpPr>
        <cdr:cNvPr id="6" name="TextBox 5"/>
        <cdr:cNvSpPr txBox="1"/>
      </cdr:nvSpPr>
      <cdr:spPr>
        <a:xfrm xmlns:a="http://schemas.openxmlformats.org/drawingml/2006/main">
          <a:off x="825190" y="2209800"/>
          <a:ext cx="1220145" cy="6096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pPr algn="l"/>
          <a:r>
            <a:rPr lang="ru-RU" sz="1400" dirty="0" smtClean="0">
              <a:solidFill>
                <a:schemeClr val="bg1"/>
              </a:solidFill>
            </a:rPr>
            <a:t>Ирландия (16%-52)</a:t>
          </a:r>
          <a:endParaRPr lang="ru-RU" sz="1400" dirty="0">
            <a:solidFill>
              <a:schemeClr val="bg1"/>
            </a:solidFill>
          </a:endParaRPr>
        </a:p>
      </cdr:txBody>
    </cdr:sp>
  </cdr:relSizeAnchor>
  <cdr:relSizeAnchor xmlns:cdr="http://schemas.openxmlformats.org/drawingml/2006/chartDrawing">
    <cdr:from>
      <cdr:x>0.23089</cdr:x>
      <cdr:y>0.0528</cdr:y>
    </cdr:from>
    <cdr:to>
      <cdr:x>0.71274</cdr:x>
      <cdr:y>0.10408</cdr:y>
    </cdr:to>
    <cdr:sp macro="" textlink="">
      <cdr:nvSpPr>
        <cdr:cNvPr id="7" name="Text Box 6"/>
        <cdr:cNvSpPr txBox="1"/>
      </cdr:nvSpPr>
      <cdr:spPr>
        <a:xfrm xmlns:a="http://schemas.openxmlformats.org/drawingml/2006/main">
          <a:off x="313898" y="254813"/>
          <a:ext cx="655093" cy="247477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pPr algn="ctr"/>
          <a:r>
            <a:rPr lang="ru-RU" sz="1800" b="1" dirty="0">
              <a:solidFill>
                <a:schemeClr val="bg1"/>
              </a:solidFill>
            </a:rPr>
            <a:t>ЕС-15</a:t>
          </a:r>
          <a:endParaRPr lang="en-US" sz="1800" b="1" dirty="0">
            <a:solidFill>
              <a:schemeClr val="bg1"/>
            </a:solidFill>
          </a:endParaRPr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8.82655E-6</cdr:x>
      <cdr:y>0</cdr:y>
    </cdr:from>
    <cdr:to>
      <cdr:x>8.82655E-6</cdr:x>
      <cdr:y>0</cdr:y>
    </cdr:to>
    <cdr:grpSp>
      <cdr:nvGrpSpPr>
        <cdr:cNvPr id="2" name="Group 1"/>
        <cdr:cNvGrpSpPr/>
      </cdr:nvGrpSpPr>
      <cdr:grpSpPr>
        <a:xfrm xmlns:a="http://schemas.openxmlformats.org/drawingml/2006/main">
          <a:off x="18" y="0"/>
          <a:ext cx="0" cy="0"/>
          <a:chOff x="18" y="0"/>
          <a:chExt cx="0" cy="0"/>
        </a:xfrm>
      </cdr:grpSpPr>
    </cdr:grpSp>
  </cdr:relSizeAnchor>
  <cdr:relSizeAnchor xmlns:cdr="http://schemas.openxmlformats.org/drawingml/2006/chartDrawing">
    <cdr:from>
      <cdr:x>0.18519</cdr:x>
      <cdr:y>0.25263</cdr:y>
    </cdr:from>
    <cdr:to>
      <cdr:x>0.82981</cdr:x>
      <cdr:y>0.36316</cdr:y>
    </cdr:to>
    <cdr:sp macro="" textlink="">
      <cdr:nvSpPr>
        <cdr:cNvPr id="5" name="TextBox 4"/>
        <cdr:cNvSpPr txBox="1"/>
      </cdr:nvSpPr>
      <cdr:spPr>
        <a:xfrm xmlns:a="http://schemas.openxmlformats.org/drawingml/2006/main">
          <a:off x="381000" y="1219200"/>
          <a:ext cx="1326241" cy="533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pPr algn="ctr"/>
          <a:r>
            <a:rPr lang="ru-RU" sz="1400" dirty="0" smtClean="0">
              <a:solidFill>
                <a:schemeClr val="bg1"/>
              </a:solidFill>
            </a:rPr>
            <a:t>Болгария (24%-5)</a:t>
          </a:r>
          <a:endParaRPr lang="ru-RU" sz="1400" dirty="0">
            <a:solidFill>
              <a:schemeClr val="bg1"/>
            </a:solidFill>
          </a:endParaRPr>
        </a:p>
      </cdr:txBody>
    </cdr:sp>
  </cdr:relSizeAnchor>
  <cdr:relSizeAnchor xmlns:cdr="http://schemas.openxmlformats.org/drawingml/2006/chartDrawing">
    <cdr:from>
      <cdr:x>0.33333</cdr:x>
      <cdr:y>0.45789</cdr:y>
    </cdr:from>
    <cdr:to>
      <cdr:x>0.92146</cdr:x>
      <cdr:y>0.58421</cdr:y>
    </cdr:to>
    <cdr:sp macro="" textlink="">
      <cdr:nvSpPr>
        <cdr:cNvPr id="6" name="TextBox 5"/>
        <cdr:cNvSpPr txBox="1"/>
      </cdr:nvSpPr>
      <cdr:spPr>
        <a:xfrm xmlns:a="http://schemas.openxmlformats.org/drawingml/2006/main">
          <a:off x="685800" y="2209800"/>
          <a:ext cx="1210019" cy="6096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ru-RU" sz="1400" dirty="0" smtClean="0">
              <a:solidFill>
                <a:schemeClr val="bg1"/>
              </a:solidFill>
            </a:rPr>
            <a:t>Словакия (17%-48)</a:t>
          </a:r>
          <a:endParaRPr lang="ru-RU" sz="1400" dirty="0">
            <a:solidFill>
              <a:schemeClr val="bg1"/>
            </a:solidFill>
          </a:endParaRPr>
        </a:p>
      </cdr:txBody>
    </cdr: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4.5188E-6</cdr:x>
      <cdr:y>0</cdr:y>
    </cdr:from>
    <cdr:to>
      <cdr:x>4.5188E-6</cdr:x>
      <cdr:y>0</cdr:y>
    </cdr:to>
    <cdr:grpSp>
      <cdr:nvGrpSpPr>
        <cdr:cNvPr id="2" name="Group 1"/>
        <cdr:cNvGrpSpPr/>
      </cdr:nvGrpSpPr>
      <cdr:grpSpPr>
        <a:xfrm xmlns:a="http://schemas.openxmlformats.org/drawingml/2006/main">
          <a:off x="9" y="0"/>
          <a:ext cx="0" cy="0"/>
          <a:chOff x="9" y="0"/>
          <a:chExt cx="0" cy="0"/>
        </a:xfrm>
      </cdr:grpSpPr>
    </cdr:grpSp>
  </cdr:relSizeAnchor>
  <cdr:relSizeAnchor xmlns:cdr="http://schemas.openxmlformats.org/drawingml/2006/chartDrawing">
    <cdr:from>
      <cdr:x>0.22461</cdr:x>
      <cdr:y>0.34792</cdr:y>
    </cdr:from>
    <cdr:to>
      <cdr:x>0.97333</cdr:x>
      <cdr:y>0.45862</cdr:y>
    </cdr:to>
    <cdr:sp macro="" textlink="">
      <cdr:nvSpPr>
        <cdr:cNvPr id="6" name="TextBox 5"/>
        <cdr:cNvSpPr txBox="1"/>
      </cdr:nvSpPr>
      <cdr:spPr>
        <a:xfrm xmlns:a="http://schemas.openxmlformats.org/drawingml/2006/main">
          <a:off x="457200" y="1676400"/>
          <a:ext cx="1524000" cy="533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ru-RU" sz="1400" dirty="0" smtClean="0">
              <a:solidFill>
                <a:schemeClr val="bg1"/>
              </a:solidFill>
            </a:rPr>
            <a:t>Сербия (19%-21)</a:t>
          </a:r>
          <a:endParaRPr lang="ru-RU" sz="1400" dirty="0">
            <a:solidFill>
              <a:schemeClr val="bg1"/>
            </a:solidFill>
          </a:endParaRPr>
        </a:p>
      </cdr:txBody>
    </cdr:sp>
  </cdr:relSizeAnchor>
  <cdr:relSizeAnchor xmlns:cdr="http://schemas.openxmlformats.org/drawingml/2006/chartDrawing">
    <cdr:from>
      <cdr:x>0.18718</cdr:x>
      <cdr:y>0.55351</cdr:y>
    </cdr:from>
    <cdr:to>
      <cdr:x>0.97333</cdr:x>
      <cdr:y>0.61181</cdr:y>
    </cdr:to>
    <cdr:sp macro="" textlink="">
      <cdr:nvSpPr>
        <cdr:cNvPr id="7" name="TextBox 6"/>
        <cdr:cNvSpPr txBox="1"/>
      </cdr:nvSpPr>
      <cdr:spPr>
        <a:xfrm xmlns:a="http://schemas.openxmlformats.org/drawingml/2006/main">
          <a:off x="381000" y="2667000"/>
          <a:ext cx="1600200" cy="28092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ru-RU" sz="1400" dirty="0" smtClean="0">
              <a:solidFill>
                <a:schemeClr val="bg1"/>
              </a:solidFill>
            </a:rPr>
            <a:t>Албания (13%-60)</a:t>
          </a:r>
          <a:endParaRPr lang="ru-RU" sz="1400" dirty="0">
            <a:solidFill>
              <a:schemeClr val="bg1"/>
            </a:solidFill>
          </a:endParaRPr>
        </a:p>
      </cdr:txBody>
    </cdr:sp>
  </cdr:relSizeAnchor>
</c:userShapes>
</file>

<file path=ppt/drawings/drawing4.xml><?xml version="1.0" encoding="utf-8"?>
<c:userShapes xmlns:c="http://schemas.openxmlformats.org/drawingml/2006/chart">
  <cdr:relSizeAnchor xmlns:cdr="http://schemas.openxmlformats.org/drawingml/2006/chartDrawing">
    <cdr:from>
      <cdr:x>0.27586</cdr:x>
      <cdr:y>0.33136</cdr:y>
    </cdr:from>
    <cdr:to>
      <cdr:x>0.96552</cdr:x>
      <cdr:y>0.39078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609600" y="1600200"/>
          <a:ext cx="1524000" cy="286937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ru-RU" sz="1400" dirty="0" smtClean="0">
              <a:solidFill>
                <a:schemeClr val="bg1"/>
              </a:solidFill>
            </a:rPr>
            <a:t>Украина (21%-27)</a:t>
          </a:r>
          <a:endParaRPr lang="ru-RU" sz="1400" dirty="0">
            <a:solidFill>
              <a:schemeClr val="bg1"/>
            </a:solidFill>
          </a:endParaRPr>
        </a:p>
      </cdr:txBody>
    </cdr:sp>
  </cdr:relSizeAnchor>
  <cdr:relSizeAnchor xmlns:cdr="http://schemas.openxmlformats.org/drawingml/2006/chartDrawing">
    <cdr:from>
      <cdr:x>0.19752</cdr:x>
      <cdr:y>0.73856</cdr:y>
    </cdr:from>
    <cdr:to>
      <cdr:x>1</cdr:x>
      <cdr:y>0.85207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436480" y="3566634"/>
          <a:ext cx="1773320" cy="54816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ru-RU" sz="1400" dirty="0" smtClean="0">
              <a:solidFill>
                <a:schemeClr val="bg1"/>
              </a:solidFill>
            </a:rPr>
            <a:t>Таджикистан (5%-156)</a:t>
          </a:r>
          <a:endParaRPr lang="ru-RU" sz="1400" dirty="0">
            <a:solidFill>
              <a:schemeClr val="bg1"/>
            </a:solidFill>
          </a:endParaRPr>
        </a:p>
      </cdr:txBody>
    </cdr:sp>
  </cdr:relSizeAnchor>
  <cdr:relSizeAnchor xmlns:cdr="http://schemas.openxmlformats.org/drawingml/2006/chartDrawing">
    <cdr:from>
      <cdr:x>0.19876</cdr:x>
      <cdr:y>0.06302</cdr:y>
    </cdr:from>
    <cdr:to>
      <cdr:x>0.7354</cdr:x>
      <cdr:y>0.11941</cdr:y>
    </cdr:to>
    <cdr:sp macro="" textlink="">
      <cdr:nvSpPr>
        <cdr:cNvPr id="4" name="Text Box 3"/>
        <cdr:cNvSpPr txBox="1"/>
      </cdr:nvSpPr>
      <cdr:spPr>
        <a:xfrm xmlns:a="http://schemas.openxmlformats.org/drawingml/2006/main">
          <a:off x="238539" y="302149"/>
          <a:ext cx="644055" cy="27034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pPr algn="ctr"/>
          <a:r>
            <a:rPr lang="ru-RU" sz="1800" b="1" dirty="0">
              <a:solidFill>
                <a:schemeClr val="bg1"/>
              </a:solidFill>
            </a:rPr>
            <a:t>СНГ</a:t>
          </a:r>
          <a:endParaRPr lang="en-US" sz="1800" b="1" dirty="0">
            <a:solidFill>
              <a:schemeClr val="bg1"/>
            </a:solidFill>
          </a:endParaRPr>
        </a:p>
      </cdr:txBody>
    </cdr:sp>
  </cdr:relSizeAnchor>
</c:userShapes>
</file>

<file path=ppt/drawings/drawing5.xml><?xml version="1.0" encoding="utf-8"?>
<c:userShapes xmlns:c="http://schemas.openxmlformats.org/drawingml/2006/chart">
  <cdr:relSizeAnchor xmlns:cdr="http://schemas.openxmlformats.org/drawingml/2006/chartDrawing">
    <cdr:from>
      <cdr:x>0.50037</cdr:x>
      <cdr:y>0.06311</cdr:y>
    </cdr:from>
    <cdr:to>
      <cdr:x>0.99044</cdr:x>
      <cdr:y>0.14251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1066800" y="288925"/>
          <a:ext cx="1044821" cy="363539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pPr algn="l"/>
          <a:r>
            <a:rPr lang="en-US" sz="1400" dirty="0" smtClean="0">
              <a:solidFill>
                <a:schemeClr val="bg1"/>
              </a:solidFill>
            </a:rPr>
            <a:t>Tajikistan</a:t>
          </a:r>
          <a:r>
            <a:rPr lang="ru-RU" sz="1400" dirty="0" smtClean="0">
              <a:solidFill>
                <a:schemeClr val="bg1"/>
              </a:solidFill>
            </a:rPr>
            <a:t>Таджикистан</a:t>
          </a:r>
          <a:endParaRPr lang="en-US" sz="1400" dirty="0">
            <a:solidFill>
              <a:schemeClr val="bg1"/>
            </a:solidFill>
          </a:endParaRPr>
        </a:p>
      </cdr:txBody>
    </cdr:sp>
  </cdr:relSizeAnchor>
</c:userShapes>
</file>

<file path=ppt/drawings/drawing6.xml><?xml version="1.0" encoding="utf-8"?>
<c:userShapes xmlns:c="http://schemas.openxmlformats.org/drawingml/2006/chart">
  <cdr:relSizeAnchor xmlns:cdr="http://schemas.openxmlformats.org/drawingml/2006/chartDrawing">
    <cdr:from>
      <cdr:x>0.43478</cdr:x>
      <cdr:y>0.02132</cdr:y>
    </cdr:from>
    <cdr:to>
      <cdr:x>0.67984</cdr:x>
      <cdr:y>0.08915</cdr:y>
    </cdr:to>
    <cdr:sp macro="" textlink="">
      <cdr:nvSpPr>
        <cdr:cNvPr id="2" name="Text Box 1"/>
        <cdr:cNvSpPr txBox="1"/>
      </cdr:nvSpPr>
      <cdr:spPr>
        <a:xfrm xmlns:a="http://schemas.openxmlformats.org/drawingml/2006/main">
          <a:off x="874644" y="87464"/>
          <a:ext cx="492981" cy="27829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pPr algn="ctr"/>
          <a:r>
            <a:rPr lang="ru-RU" sz="1200" b="1">
              <a:solidFill>
                <a:schemeClr val="bg1"/>
              </a:solidFill>
            </a:rPr>
            <a:t>А</a:t>
          </a:r>
          <a:endParaRPr lang="en-US" sz="1200" b="1">
            <a:solidFill>
              <a:schemeClr val="bg1"/>
            </a:solidFill>
          </a:endParaRPr>
        </a:p>
      </cdr:txBody>
    </cdr:sp>
  </cdr:relSizeAnchor>
</c:userShapes>
</file>

<file path=ppt/drawings/drawing7.xml><?xml version="1.0" encoding="utf-8"?>
<c:userShapes xmlns:c="http://schemas.openxmlformats.org/drawingml/2006/chart">
  <cdr:relSizeAnchor xmlns:cdr="http://schemas.openxmlformats.org/drawingml/2006/chartDrawing">
    <cdr:from>
      <cdr:x>0.59369</cdr:x>
      <cdr:y>0.01163</cdr:y>
    </cdr:from>
    <cdr:to>
      <cdr:x>0.8154</cdr:x>
      <cdr:y>0.0814</cdr:y>
    </cdr:to>
    <cdr:sp macro="" textlink="">
      <cdr:nvSpPr>
        <cdr:cNvPr id="2" name="Text Box 1"/>
        <cdr:cNvSpPr txBox="1"/>
      </cdr:nvSpPr>
      <cdr:spPr>
        <a:xfrm xmlns:a="http://schemas.openxmlformats.org/drawingml/2006/main">
          <a:off x="1916264" y="47707"/>
          <a:ext cx="715617" cy="286247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en-US" sz="1200">
            <a:solidFill>
              <a:schemeClr val="bg1"/>
            </a:solidFill>
          </a:endParaRPr>
        </a:p>
      </cdr:txBody>
    </cdr:sp>
  </cdr:relSizeAnchor>
  <cdr:relSizeAnchor xmlns:cdr="http://schemas.openxmlformats.org/drawingml/2006/chartDrawing">
    <cdr:from>
      <cdr:x>0.58138</cdr:x>
      <cdr:y>0.01744</cdr:y>
    </cdr:from>
    <cdr:to>
      <cdr:x>0.8154</cdr:x>
      <cdr:y>0.07752</cdr:y>
    </cdr:to>
    <cdr:sp macro="" textlink="">
      <cdr:nvSpPr>
        <cdr:cNvPr id="3" name="Text Box 2"/>
        <cdr:cNvSpPr txBox="1"/>
      </cdr:nvSpPr>
      <cdr:spPr>
        <a:xfrm xmlns:a="http://schemas.openxmlformats.org/drawingml/2006/main">
          <a:off x="1876508" y="71562"/>
          <a:ext cx="755373" cy="246491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pPr algn="ctr"/>
          <a:r>
            <a:rPr lang="ru-RU" sz="1200" b="1">
              <a:solidFill>
                <a:schemeClr val="bg1"/>
              </a:solidFill>
            </a:rPr>
            <a:t>Б</a:t>
          </a:r>
          <a:endParaRPr lang="en-US" sz="1200" b="1">
            <a:solidFill>
              <a:schemeClr val="bg1"/>
            </a:solidFill>
          </a:endParaRPr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60A997E-6BAC-484F-905E-4AB1E25DDF32}" type="datetimeFigureOut">
              <a:rPr lang="en-US" smtClean="0"/>
              <a:pPr/>
              <a:t>12/17/2013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0AC47F8-5499-4985-B2D3-F52750E43ED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788422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6323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dirty="0" smtClean="0"/>
          </a:p>
        </p:txBody>
      </p:sp>
      <p:sp>
        <p:nvSpPr>
          <p:cNvPr id="56324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4C7CC1FD-FEA6-43B6-951E-F39DB69DE2AF}" type="slidenum">
              <a:rPr lang="en-US" smtClean="0"/>
              <a:pPr/>
              <a:t>15</a:t>
            </a:fld>
            <a:endParaRPr 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Armenia, with lower indexes than Central or even South-Eastern</a:t>
            </a:r>
            <a:r>
              <a:rPr lang="en-US" baseline="0" dirty="0" smtClean="0"/>
              <a:t> European countries considers its life exp. acceptable.</a:t>
            </a:r>
          </a:p>
          <a:p>
            <a:r>
              <a:rPr lang="en-US" baseline="0" dirty="0" smtClean="0"/>
              <a:t>Same as with Slovakia: Uzbekistan has one of the lowest % of 60+ in the sub-region? Thus no major concern of life exp.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4B42454-7CF3-4E87-809F-33AD5D184D26}" type="slidenum">
              <a:rPr lang="en-US" smtClean="0"/>
              <a:pPr>
                <a:defRPr/>
              </a:pPr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2818837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9pPr>
          </a:lstStyle>
          <a:p>
            <a:pPr eaLnBrk="1" hangingPunct="1"/>
            <a:fld id="{0E2FB44F-3FC8-4DA5-AEBD-AFBFBCAFF887}" type="slidenum">
              <a:rPr lang="en-US" sz="1200">
                <a:latin typeface="Arial" pitchFamily="34" charset="0"/>
              </a:rPr>
              <a:pPr eaLnBrk="1" hangingPunct="1"/>
              <a:t>24</a:t>
            </a:fld>
            <a:endParaRPr lang="en-US" sz="1200">
              <a:latin typeface="Arial" pitchFamily="34" charset="0"/>
            </a:endParaRPr>
          </a:p>
        </p:txBody>
      </p:sp>
      <p:sp>
        <p:nvSpPr>
          <p:cNvPr id="307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3072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935" y="4343400"/>
            <a:ext cx="5028132" cy="4114800"/>
          </a:xfrm>
          <a:noFill/>
        </p:spPr>
        <p:txBody>
          <a:bodyPr/>
          <a:lstStyle/>
          <a:p>
            <a:pPr marL="228600" indent="-228600" eaLnBrk="1" hangingPunct="1"/>
            <a:endParaRPr lang="en-GB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AC22D82-4AEC-48F1-82BC-1E10A4D61E82}" type="slidenum">
              <a:rPr lang="en-GB"/>
              <a:pPr/>
              <a:t>26</a:t>
            </a:fld>
            <a:endParaRPr lang="en-GB"/>
          </a:p>
        </p:txBody>
      </p:sp>
      <p:sp>
        <p:nvSpPr>
          <p:cNvPr id="3092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92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228600" indent="-228600"/>
            <a:r>
              <a:rPr lang="en-GB" b="1" dirty="0"/>
              <a:t>2002: from Madrid to Berlin</a:t>
            </a:r>
          </a:p>
          <a:p>
            <a:pPr marL="228600" indent="-228600"/>
            <a:r>
              <a:rPr lang="en-GB" dirty="0"/>
              <a:t>Countries of the </a:t>
            </a:r>
            <a:r>
              <a:rPr lang="en-GB" dirty="0" err="1"/>
              <a:t>ECE</a:t>
            </a:r>
            <a:r>
              <a:rPr lang="en-GB" dirty="0"/>
              <a:t> region embarked on a regional implementation strategy in parallel with the work on drafting the Madrid International Action Plan on Ageing (</a:t>
            </a:r>
            <a:r>
              <a:rPr lang="en-GB" dirty="0" err="1"/>
              <a:t>MIPAA</a:t>
            </a:r>
            <a:r>
              <a:rPr lang="en-GB" dirty="0"/>
              <a:t>). In September 2002, five months after the Second World Assembly on Ageing, the </a:t>
            </a:r>
            <a:r>
              <a:rPr lang="en-GB" dirty="0" err="1"/>
              <a:t>ECE</a:t>
            </a:r>
            <a:r>
              <a:rPr lang="en-GB" dirty="0"/>
              <a:t> member States convened at the Ministerial Conference on Ageing in </a:t>
            </a:r>
            <a:r>
              <a:rPr lang="en-GB" b="1" dirty="0"/>
              <a:t>Berlin</a:t>
            </a:r>
            <a:r>
              <a:rPr lang="en-GB" dirty="0"/>
              <a:t> and adopted </a:t>
            </a:r>
            <a:r>
              <a:rPr lang="en-GB" b="1" dirty="0"/>
              <a:t>the Regional Implementation Strategy</a:t>
            </a:r>
            <a:r>
              <a:rPr lang="en-GB" dirty="0"/>
              <a:t> (</a:t>
            </a:r>
            <a:r>
              <a:rPr lang="en-GB" dirty="0" err="1"/>
              <a:t>RIS</a:t>
            </a:r>
            <a:r>
              <a:rPr lang="en-GB" dirty="0"/>
              <a:t>) of the Madrid Plan.</a:t>
            </a:r>
          </a:p>
          <a:p>
            <a:pPr marL="228600" indent="-228600"/>
            <a:r>
              <a:rPr lang="en-GB" dirty="0"/>
              <a:t>This concretised the Madrid agenda for the </a:t>
            </a:r>
            <a:r>
              <a:rPr lang="en-GB" dirty="0" err="1"/>
              <a:t>ECE</a:t>
            </a:r>
            <a:r>
              <a:rPr lang="en-GB" dirty="0"/>
              <a:t> region, putting forward </a:t>
            </a:r>
            <a:r>
              <a:rPr lang="en-GB" b="1" dirty="0"/>
              <a:t>ten commitments</a:t>
            </a:r>
            <a:r>
              <a:rPr lang="en-GB" dirty="0"/>
              <a:t>. Documents such as the Madrid Plan and the Berlin Strategy are especially valuable if there is adequate follow-up to them, that is, they are put into practice and this process is monitored.</a:t>
            </a:r>
          </a:p>
          <a:p>
            <a:pPr marL="228600" indent="-228600"/>
            <a:r>
              <a:rPr lang="en-GB" dirty="0"/>
              <a:t>How was this done in our region?</a:t>
            </a:r>
            <a:endParaRPr lang="en-US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609601"/>
            <a:ext cx="7772400" cy="4267200"/>
          </a:xfrm>
        </p:spPr>
        <p:txBody>
          <a:bodyPr anchor="b">
            <a:noAutofit/>
          </a:bodyPr>
          <a:lstStyle>
            <a:lvl1pPr>
              <a:lnSpc>
                <a:spcPct val="100000"/>
              </a:lnSpc>
              <a:defRPr sz="8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953000"/>
            <a:ext cx="6400800" cy="1219200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9EC7E4-1D3F-4CCB-AC96-EA1919A6A6E3}" type="datetimeFigureOut">
              <a:rPr lang="en-US" smtClean="0"/>
              <a:pPr/>
              <a:t>12/17/2013</a:t>
            </a:fld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098E4B7-5836-4A6F-A757-1279F4004C2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9EC7E4-1D3F-4CCB-AC96-EA1919A6A6E3}" type="datetimeFigureOut">
              <a:rPr lang="en-US" smtClean="0"/>
              <a:pPr/>
              <a:t>12/17/2013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98E4B7-5836-4A6F-A757-1279F4004C2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9EC7E4-1D3F-4CCB-AC96-EA1919A6A6E3}" type="datetimeFigureOut">
              <a:rPr lang="en-US" smtClean="0"/>
              <a:pPr/>
              <a:t>12/17/2013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98E4B7-5836-4A6F-A757-1279F4004C2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buFont typeface="Arial" pitchFamily="34" charset="0"/>
              <a:buChar char="•"/>
              <a:defRPr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9EC7E4-1D3F-4CCB-AC96-EA1919A6A6E3}" type="datetimeFigureOut">
              <a:rPr lang="en-US" smtClean="0"/>
              <a:pPr/>
              <a:t>12/17/2013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98E4B7-5836-4A6F-A757-1279F4004C2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1371600"/>
            <a:ext cx="7772400" cy="2505075"/>
          </a:xfrm>
        </p:spPr>
        <p:txBody>
          <a:bodyPr anchor="b"/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4800" kern="1200" dirty="0" smtClean="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068763"/>
            <a:ext cx="7772400" cy="11318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9EC7E4-1D3F-4CCB-AC96-EA1919A6A6E3}" type="datetimeFigureOut">
              <a:rPr lang="en-US" smtClean="0"/>
              <a:pPr/>
              <a:t>12/17/2013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98E4B7-5836-4A6F-A757-1279F4004C2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4495800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4695825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4296728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4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9EC7E4-1D3F-4CCB-AC96-EA1919A6A6E3}" type="datetimeFigureOut">
              <a:rPr lang="en-US" smtClean="0"/>
              <a:pPr/>
              <a:t>12/17/2013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98E4B7-5836-4A6F-A757-1279F4004C2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65760" y="1600200"/>
            <a:ext cx="4041648" cy="452628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4040188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1600200"/>
            <a:ext cx="4041775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9EC7E4-1D3F-4CCB-AC96-EA1919A6A6E3}" type="datetimeFigureOut">
              <a:rPr lang="en-US" smtClean="0"/>
              <a:pPr/>
              <a:t>12/17/2013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98E4B7-5836-4A6F-A757-1279F4004C2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457200" y="2212848"/>
            <a:ext cx="4041648" cy="391363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72584" y="2212848"/>
            <a:ext cx="4041648" cy="391318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9EC7E4-1D3F-4CCB-AC96-EA1919A6A6E3}" type="datetimeFigureOut">
              <a:rPr lang="en-US" smtClean="0"/>
              <a:pPr/>
              <a:t>12/17/2013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98E4B7-5836-4A6F-A757-1279F4004C2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9EC7E4-1D3F-4CCB-AC96-EA1919A6A6E3}" type="datetimeFigureOut">
              <a:rPr lang="en-US" smtClean="0"/>
              <a:pPr/>
              <a:t>12/17/2013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98E4B7-5836-4A6F-A757-1279F4004C2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07087" y="266700"/>
            <a:ext cx="3008313" cy="209550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>
                <a:effectLst>
                  <a:outerShdw blurRad="50800" dist="25400" dir="5400000" algn="t" rotWithShape="0">
                    <a:prstClr val="black">
                      <a:alpha val="25000"/>
                    </a:prstClr>
                  </a:outerShd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9137" y="273050"/>
            <a:ext cx="4995863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07087" y="2438400"/>
            <a:ext cx="3008313" cy="3687763"/>
          </a:xfrm>
        </p:spPr>
        <p:txBody>
          <a:bodyPr>
            <a:normAutofit/>
          </a:bodyPr>
          <a:lstStyle>
            <a:lvl1pPr marL="0" indent="0" algn="ctr">
              <a:lnSpc>
                <a:spcPct val="125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9EC7E4-1D3F-4CCB-AC96-EA1919A6A6E3}" type="datetimeFigureOut">
              <a:rPr lang="en-US" smtClean="0"/>
              <a:pPr/>
              <a:t>12/17/2013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98E4B7-5836-4A6F-A757-1279F4004C2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6" y="228600"/>
            <a:ext cx="5711824" cy="89535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08126" y="1143000"/>
            <a:ext cx="6054724" cy="4541044"/>
          </a:xfrm>
          <a:ln w="76200">
            <a:solidFill>
              <a:schemeClr val="bg1"/>
            </a:solidFill>
          </a:ln>
          <a:effectLst>
            <a:outerShdw blurRad="88900" dist="50800" dir="5400000" algn="ctr" rotWithShape="0">
              <a:srgbClr val="000000">
                <a:alpha val="25000"/>
              </a:srgbClr>
            </a:outerShdw>
          </a:effectLst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576" y="5810250"/>
            <a:ext cx="5711824" cy="533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9EC7E4-1D3F-4CCB-AC96-EA1919A6A6E3}" type="datetimeFigureOut">
              <a:rPr lang="en-US" smtClean="0"/>
              <a:pPr/>
              <a:t>12/17/2013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98E4B7-5836-4A6F-A757-1279F4004C2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6002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63347" y="6356350"/>
            <a:ext cx="2085975" cy="365125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r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8E9EC7E4-1D3F-4CCB-AC96-EA1919A6A6E3}" type="datetimeFigureOut">
              <a:rPr lang="en-US" smtClean="0"/>
              <a:pPr/>
              <a:t>12/17/2013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59165" y="6356350"/>
            <a:ext cx="2847975" cy="365125"/>
          </a:xfrm>
          <a:prstGeom prst="rect">
            <a:avLst/>
          </a:prstGeom>
        </p:spPr>
        <p:txBody>
          <a:bodyPr vert="horz" lIns="45720" tIns="45720" rIns="9144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43278" y="6356350"/>
            <a:ext cx="561975" cy="365125"/>
          </a:xfrm>
          <a:prstGeom prst="rect">
            <a:avLst/>
          </a:prstGeom>
        </p:spPr>
        <p:txBody>
          <a:bodyPr vert="horz" lIns="27432" tIns="45720" rIns="4572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3098E4B7-5836-4A6F-A757-1279F4004C2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8457760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Oval 7"/>
          <p:cNvSpPr/>
          <p:nvPr/>
        </p:nvSpPr>
        <p:spPr>
          <a:xfrm>
            <a:off x="569119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lnSpc>
          <a:spcPts val="5800"/>
        </a:lnSpc>
        <a:spcBef>
          <a:spcPct val="0"/>
        </a:spcBef>
        <a:buNone/>
        <a:defRPr sz="5400" kern="1200">
          <a:solidFill>
            <a:schemeClr val="tx2"/>
          </a:solidFill>
          <a:effectLst>
            <a:outerShdw blurRad="63500" dist="38100" dir="5400000" algn="t" rotWithShape="0">
              <a:prstClr val="black">
                <a:alpha val="25000"/>
              </a:prstClr>
            </a:outerShdw>
          </a:effectLst>
          <a:latin typeface="+mn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3.png"/><Relationship Id="rId5" Type="http://schemas.openxmlformats.org/officeDocument/2006/relationships/image" Target="../media/image2.emf"/><Relationship Id="rId4" Type="http://schemas.openxmlformats.org/officeDocument/2006/relationships/package" Target="../embeddings/Microsoft_Word_Document1.docx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7.xml"/><Relationship Id="rId5" Type="http://schemas.openxmlformats.org/officeDocument/2006/relationships/chart" Target="../charts/chart8.xml"/><Relationship Id="rId4" Type="http://schemas.openxmlformats.org/officeDocument/2006/relationships/chart" Target="../charts/char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0.xml"/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7.xml"/><Relationship Id="rId4" Type="http://schemas.openxmlformats.org/officeDocument/2006/relationships/hyperlink" Target="http://data.euro.who.int/hfadb/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2.xml"/><Relationship Id="rId2" Type="http://schemas.openxmlformats.org/officeDocument/2006/relationships/chart" Target="../charts/chart11.xml"/><Relationship Id="rId1" Type="http://schemas.openxmlformats.org/officeDocument/2006/relationships/slideLayout" Target="../slideLayouts/slideLayout7.xml"/><Relationship Id="rId5" Type="http://schemas.openxmlformats.org/officeDocument/2006/relationships/hyperlink" Target="http://data.euro.who.int/hfadb/" TargetMode="External"/><Relationship Id="rId4" Type="http://schemas.openxmlformats.org/officeDocument/2006/relationships/chart" Target="../charts/chart1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hyperlink" Target="http://www.un.org/en/development/desa/population/publications/policy/world-population-policies-2011.shtml" TargetMode="Externa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4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chart" Target="../charts/chart17.xml"/><Relationship Id="rId5" Type="http://schemas.openxmlformats.org/officeDocument/2006/relationships/chart" Target="../charts/chart16.xml"/><Relationship Id="rId4" Type="http://schemas.openxmlformats.org/officeDocument/2006/relationships/chart" Target="../charts/chart1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9.xml"/><Relationship Id="rId7" Type="http://schemas.openxmlformats.org/officeDocument/2006/relationships/chart" Target="../charts/chart23.xml"/><Relationship Id="rId2" Type="http://schemas.openxmlformats.org/officeDocument/2006/relationships/chart" Target="../charts/chart18.xml"/><Relationship Id="rId1" Type="http://schemas.openxmlformats.org/officeDocument/2006/relationships/slideLayout" Target="../slideLayouts/slideLayout7.xml"/><Relationship Id="rId6" Type="http://schemas.openxmlformats.org/officeDocument/2006/relationships/chart" Target="../charts/chart22.xml"/><Relationship Id="rId5" Type="http://schemas.openxmlformats.org/officeDocument/2006/relationships/chart" Target="../charts/chart21.xml"/><Relationship Id="rId4" Type="http://schemas.openxmlformats.org/officeDocument/2006/relationships/chart" Target="../charts/chart20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5.xml"/><Relationship Id="rId7" Type="http://schemas.openxmlformats.org/officeDocument/2006/relationships/chart" Target="../charts/chart29.xml"/><Relationship Id="rId2" Type="http://schemas.openxmlformats.org/officeDocument/2006/relationships/chart" Target="../charts/chart24.xml"/><Relationship Id="rId1" Type="http://schemas.openxmlformats.org/officeDocument/2006/relationships/slideLayout" Target="../slideLayouts/slideLayout7.xml"/><Relationship Id="rId6" Type="http://schemas.openxmlformats.org/officeDocument/2006/relationships/chart" Target="../charts/chart28.xml"/><Relationship Id="rId5" Type="http://schemas.openxmlformats.org/officeDocument/2006/relationships/chart" Target="../charts/chart27.xml"/><Relationship Id="rId4" Type="http://schemas.openxmlformats.org/officeDocument/2006/relationships/chart" Target="../charts/chart2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6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1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9.png"/><Relationship Id="rId7" Type="http://schemas.openxmlformats.org/officeDocument/2006/relationships/image" Target="../media/image1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7.png"/><Relationship Id="rId11" Type="http://schemas.openxmlformats.org/officeDocument/2006/relationships/image" Target="../media/image22.jpeg"/><Relationship Id="rId5" Type="http://schemas.openxmlformats.org/officeDocument/2006/relationships/image" Target="../media/image16.png"/><Relationship Id="rId10" Type="http://schemas.openxmlformats.org/officeDocument/2006/relationships/image" Target="../media/image21.png"/><Relationship Id="rId4" Type="http://schemas.openxmlformats.org/officeDocument/2006/relationships/image" Target="../media/image15.png"/><Relationship Id="rId9" Type="http://schemas.openxmlformats.org/officeDocument/2006/relationships/image" Target="../media/image20.jpe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0.xml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1.xml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2.xml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3.xml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www.un.org/esa/population/publications/WPA2009/WPA2009-report.pdf" TargetMode="External"/><Relationship Id="rId5" Type="http://schemas.openxmlformats.org/officeDocument/2006/relationships/chart" Target="../charts/chart4.xml"/><Relationship Id="rId4" Type="http://schemas.openxmlformats.org/officeDocument/2006/relationships/chart" Target="../charts/char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19100" y="2895600"/>
            <a:ext cx="8305800" cy="1470025"/>
          </a:xfrm>
        </p:spPr>
        <p:txBody>
          <a:bodyPr>
            <a:noAutofit/>
          </a:bodyPr>
          <a:lstStyle/>
          <a:p>
            <a:pPr marL="914400" marR="0" algn="l">
              <a:spcBef>
                <a:spcPts val="600"/>
              </a:spcBef>
              <a:spcAft>
                <a:spcPts val="0"/>
              </a:spcAft>
            </a:pPr>
            <a:r>
              <a:rPr lang="ru-RU" sz="4000" dirty="0" smtClean="0">
                <a:solidFill>
                  <a:schemeClr val="tx1"/>
                </a:solidFill>
                <a:effectLst/>
                <a:latin typeface="Bookman Old Style" panose="02050604050505020204" pitchFamily="18" charset="0"/>
                <a:ea typeface="Times New Roman"/>
              </a:rPr>
              <a:t>Старение в Европе: региональные особенности</a:t>
            </a:r>
            <a:endParaRPr lang="en-US" sz="4000" dirty="0">
              <a:solidFill>
                <a:schemeClr val="tx1"/>
              </a:solidFill>
              <a:effectLst/>
              <a:latin typeface="Bookman Old Style" panose="02050604050505020204" pitchFamily="18" charset="0"/>
              <a:ea typeface="Times New Roman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47800" y="4419600"/>
            <a:ext cx="6400800" cy="533400"/>
          </a:xfrm>
        </p:spPr>
        <p:txBody>
          <a:bodyPr/>
          <a:lstStyle/>
          <a:p>
            <a:pPr algn="l"/>
            <a:r>
              <a:rPr lang="ru-RU" dirty="0" smtClean="0">
                <a:solidFill>
                  <a:schemeClr val="tx1"/>
                </a:solidFill>
                <a:latin typeface="Bookman Old Style" panose="02050604050505020204" pitchFamily="18" charset="0"/>
              </a:rPr>
              <a:t>Александр Сидоренко</a:t>
            </a:r>
            <a:endParaRPr lang="en-US" dirty="0">
              <a:solidFill>
                <a:schemeClr val="tx1"/>
              </a:solidFill>
              <a:latin typeface="Bookman Old Style" panose="02050604050505020204" pitchFamily="18" charset="0"/>
            </a:endParaRPr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35020053"/>
              </p:ext>
            </p:extLst>
          </p:nvPr>
        </p:nvGraphicFramePr>
        <p:xfrm>
          <a:off x="914400" y="149225"/>
          <a:ext cx="7050088" cy="2041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4" name="Документ" r:id="rId4" imgW="7086890" imgH="2067172" progId="Word.Document.12">
                  <p:embed/>
                </p:oleObj>
              </mc:Choice>
              <mc:Fallback>
                <p:oleObj name="Документ" r:id="rId4" imgW="7086890" imgH="2067172" progId="Word.Document.12">
                  <p:embed/>
                  <p:pic>
                    <p:nvPicPr>
                      <p:cNvPr id="0" name="Picture 1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14400" y="149225"/>
                        <a:ext cx="7050088" cy="20415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400" y="4926974"/>
            <a:ext cx="1514475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52400" y="1676400"/>
            <a:ext cx="88392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200" b="1" i="1" dirty="0">
                <a:solidFill>
                  <a:schemeClr val="bg1">
                    <a:lumMod val="65000"/>
                  </a:schemeClr>
                </a:solidFill>
              </a:rPr>
              <a:t>Соціально-демографічні зрушення: чинники та </a:t>
            </a:r>
            <a:r>
              <a:rPr lang="uk-UA" sz="2200" b="1" i="1" dirty="0" smtClean="0">
                <a:solidFill>
                  <a:schemeClr val="bg1">
                    <a:lumMod val="65000"/>
                  </a:schemeClr>
                </a:solidFill>
              </a:rPr>
              <a:t>перспективи</a:t>
            </a:r>
          </a:p>
          <a:p>
            <a:pPr algn="ctr"/>
            <a:r>
              <a:rPr lang="uk-UA" sz="2200" b="1" dirty="0" smtClean="0">
                <a:solidFill>
                  <a:schemeClr val="bg1">
                    <a:lumMod val="65000"/>
                  </a:schemeClr>
                </a:solidFill>
              </a:rPr>
              <a:t>Київ, 17-18 грудня 2013 р.</a:t>
            </a:r>
            <a:endParaRPr lang="en-US" sz="2200" dirty="0">
              <a:solidFill>
                <a:schemeClr val="bg1">
                  <a:lumMod val="6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69104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50903" y="132601"/>
            <a:ext cx="8702434" cy="400110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 smtClean="0"/>
              <a:t>Индекс потенциальной поддержки </a:t>
            </a:r>
            <a:r>
              <a:rPr lang="en-US" sz="2000" b="1" dirty="0" smtClean="0"/>
              <a:t>(14-64/65</a:t>
            </a:r>
            <a:r>
              <a:rPr lang="en-US" sz="2000" b="1" dirty="0"/>
              <a:t>+), </a:t>
            </a:r>
            <a:r>
              <a:rPr lang="en-US" sz="2000" b="1" dirty="0" smtClean="0"/>
              <a:t>1950</a:t>
            </a:r>
            <a:r>
              <a:rPr lang="en-US" sz="2000" b="1" dirty="0" smtClean="0">
                <a:sym typeface="Wingdings" pitchFamily="2" charset="2"/>
              </a:rPr>
              <a:t></a:t>
            </a:r>
            <a:r>
              <a:rPr lang="en-US" sz="2000" b="1" dirty="0" smtClean="0"/>
              <a:t>2025</a:t>
            </a:r>
            <a:endParaRPr lang="en-US" sz="2000" b="1" dirty="0"/>
          </a:p>
        </p:txBody>
      </p:sp>
      <p:sp>
        <p:nvSpPr>
          <p:cNvPr id="20488" name="TextBox 5"/>
          <p:cNvSpPr txBox="1">
            <a:spLocks noChangeArrowheads="1"/>
          </p:cNvSpPr>
          <p:nvPr/>
        </p:nvSpPr>
        <p:spPr bwMode="auto">
          <a:xfrm>
            <a:off x="2390775" y="613036"/>
            <a:ext cx="205740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/>
            <a:r>
              <a:rPr lang="en-US" b="1" dirty="0" smtClean="0"/>
              <a:t>E</a:t>
            </a:r>
            <a:r>
              <a:rPr lang="ru-RU" b="1" dirty="0" smtClean="0"/>
              <a:t>С</a:t>
            </a:r>
            <a:r>
              <a:rPr lang="en-US" b="1" dirty="0" smtClean="0"/>
              <a:t> 1</a:t>
            </a:r>
            <a:r>
              <a:rPr lang="ru-RU" b="1" dirty="0" smtClean="0"/>
              <a:t>1</a:t>
            </a:r>
            <a:endParaRPr lang="en-US" b="1" dirty="0"/>
          </a:p>
        </p:txBody>
      </p:sp>
      <p:sp>
        <p:nvSpPr>
          <p:cNvPr id="20489" name="TextBox 6"/>
          <p:cNvSpPr txBox="1">
            <a:spLocks noChangeArrowheads="1"/>
          </p:cNvSpPr>
          <p:nvPr/>
        </p:nvSpPr>
        <p:spPr bwMode="auto">
          <a:xfrm>
            <a:off x="4572000" y="609616"/>
            <a:ext cx="2143125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/>
            <a:r>
              <a:rPr lang="ru-RU" b="1" dirty="0" smtClean="0"/>
              <a:t>Юго-Восточная Европа</a:t>
            </a:r>
            <a:endParaRPr lang="en-US" b="1" dirty="0"/>
          </a:p>
        </p:txBody>
      </p:sp>
      <p:sp>
        <p:nvSpPr>
          <p:cNvPr id="20490" name="TextBox 7"/>
          <p:cNvSpPr txBox="1">
            <a:spLocks noChangeArrowheads="1"/>
          </p:cNvSpPr>
          <p:nvPr/>
        </p:nvSpPr>
        <p:spPr bwMode="auto">
          <a:xfrm>
            <a:off x="6775778" y="613036"/>
            <a:ext cx="2182813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/>
            <a:r>
              <a:rPr lang="ru-RU" b="1" dirty="0" smtClean="0"/>
              <a:t>СНГ+</a:t>
            </a:r>
            <a:endParaRPr lang="en-US" b="1" dirty="0"/>
          </a:p>
        </p:txBody>
      </p:sp>
      <p:sp>
        <p:nvSpPr>
          <p:cNvPr id="20491" name="TextBox 8"/>
          <p:cNvSpPr txBox="1">
            <a:spLocks noChangeArrowheads="1"/>
          </p:cNvSpPr>
          <p:nvPr/>
        </p:nvSpPr>
        <p:spPr bwMode="auto">
          <a:xfrm>
            <a:off x="576249" y="6435194"/>
            <a:ext cx="8363757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US" sz="1200" dirty="0"/>
              <a:t>World Population Ageing </a:t>
            </a:r>
            <a:r>
              <a:rPr lang="en-US" sz="1200" dirty="0" smtClean="0"/>
              <a:t>20</a:t>
            </a:r>
            <a:r>
              <a:rPr lang="ru-RU" sz="1200" dirty="0" smtClean="0"/>
              <a:t>11</a:t>
            </a:r>
            <a:r>
              <a:rPr lang="en-US" sz="1200" dirty="0" smtClean="0"/>
              <a:t>.Department </a:t>
            </a:r>
            <a:r>
              <a:rPr lang="en-US" sz="1200" dirty="0"/>
              <a:t>of Economic and Social Affairs, Population Division, United Nations, New York </a:t>
            </a:r>
            <a:r>
              <a:rPr lang="en-US" sz="1200" dirty="0" smtClean="0"/>
              <a:t>201</a:t>
            </a:r>
            <a:r>
              <a:rPr lang="ru-RU" sz="1200" dirty="0" smtClean="0"/>
              <a:t>1</a:t>
            </a:r>
            <a:endParaRPr lang="en-US" sz="1200" dirty="0"/>
          </a:p>
        </p:txBody>
      </p:sp>
      <p:grpSp>
        <p:nvGrpSpPr>
          <p:cNvPr id="17" name="Group 16"/>
          <p:cNvGrpSpPr/>
          <p:nvPr/>
        </p:nvGrpSpPr>
        <p:grpSpPr>
          <a:xfrm>
            <a:off x="4572000" y="1255947"/>
            <a:ext cx="2143125" cy="5068653"/>
            <a:chOff x="4572000" y="1255947"/>
            <a:chExt cx="2143125" cy="4770203"/>
          </a:xfrm>
        </p:grpSpPr>
        <p:graphicFrame>
          <p:nvGraphicFramePr>
            <p:cNvPr id="3" name="Chart 2"/>
            <p:cNvGraphicFramePr>
              <a:graphicFrameLocks/>
            </p:cNvGraphicFramePr>
            <p:nvPr>
              <p:extLst>
                <p:ext uri="{D42A27DB-BD31-4B8C-83A1-F6EECF244321}">
                  <p14:modId xmlns:p14="http://schemas.microsoft.com/office/powerpoint/2010/main" val="3884458064"/>
                </p:ext>
              </p:extLst>
            </p:nvPr>
          </p:nvGraphicFramePr>
          <p:xfrm>
            <a:off x="4572000" y="1255947"/>
            <a:ext cx="2133600" cy="4770203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2"/>
            </a:graphicData>
          </a:graphic>
        </p:graphicFrame>
        <p:sp>
          <p:nvSpPr>
            <p:cNvPr id="7" name="TextBox 6"/>
            <p:cNvSpPr txBox="1"/>
            <p:nvPr/>
          </p:nvSpPr>
          <p:spPr>
            <a:xfrm>
              <a:off x="5257800" y="2055911"/>
              <a:ext cx="677416" cy="2896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1400" dirty="0" smtClean="0">
                  <a:solidFill>
                    <a:schemeClr val="bg1"/>
                  </a:solidFill>
                </a:rPr>
                <a:t>БиГ</a:t>
              </a:r>
              <a:endParaRPr lang="en-US" sz="1400" dirty="0">
                <a:solidFill>
                  <a:schemeClr val="bg1"/>
                </a:solidFill>
              </a:endParaRP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6179661" y="4483597"/>
              <a:ext cx="535464" cy="2896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1400" dirty="0" smtClean="0">
                  <a:solidFill>
                    <a:schemeClr val="bg1"/>
                  </a:solidFill>
                </a:rPr>
                <a:t>БиГ</a:t>
              </a:r>
              <a:endParaRPr lang="en-US" sz="14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16" name="Group 15"/>
          <p:cNvGrpSpPr/>
          <p:nvPr/>
        </p:nvGrpSpPr>
        <p:grpSpPr>
          <a:xfrm>
            <a:off x="2362200" y="1255947"/>
            <a:ext cx="2209800" cy="5068653"/>
            <a:chOff x="2362200" y="1255947"/>
            <a:chExt cx="2209800" cy="4770203"/>
          </a:xfrm>
        </p:grpSpPr>
        <p:graphicFrame>
          <p:nvGraphicFramePr>
            <p:cNvPr id="4" name="Chart 1"/>
            <p:cNvGraphicFramePr>
              <a:graphicFrameLocks/>
            </p:cNvGraphicFramePr>
            <p:nvPr>
              <p:extLst>
                <p:ext uri="{D42A27DB-BD31-4B8C-83A1-F6EECF244321}">
                  <p14:modId xmlns:p14="http://schemas.microsoft.com/office/powerpoint/2010/main" val="3889624560"/>
                </p:ext>
              </p:extLst>
            </p:nvPr>
          </p:nvGraphicFramePr>
          <p:xfrm>
            <a:off x="2362200" y="1255947"/>
            <a:ext cx="2167959" cy="4770203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3"/>
            </a:graphicData>
          </a:graphic>
        </p:graphicFrame>
        <p:sp>
          <p:nvSpPr>
            <p:cNvPr id="9" name="TextBox 8"/>
            <p:cNvSpPr txBox="1"/>
            <p:nvPr/>
          </p:nvSpPr>
          <p:spPr>
            <a:xfrm>
              <a:off x="3048000" y="2494365"/>
              <a:ext cx="1219200" cy="2896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1400" dirty="0" smtClean="0">
                  <a:solidFill>
                    <a:schemeClr val="bg1"/>
                  </a:solidFill>
                </a:rPr>
                <a:t>Румыния</a:t>
              </a:r>
              <a:endParaRPr lang="en-US" sz="1400" dirty="0">
                <a:solidFill>
                  <a:schemeClr val="bg1"/>
                </a:solidFill>
              </a:endParaRP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3419475" y="4619362"/>
              <a:ext cx="1152525" cy="2896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1400" dirty="0" smtClean="0">
                  <a:solidFill>
                    <a:schemeClr val="bg1"/>
                  </a:solidFill>
                </a:rPr>
                <a:t>Словения</a:t>
              </a:r>
              <a:endParaRPr lang="en-US" sz="1400" dirty="0">
                <a:solidFill>
                  <a:schemeClr val="bg1"/>
                </a:solidFill>
              </a:endParaRPr>
            </a:p>
          </p:txBody>
        </p:sp>
      </p:grpSp>
      <p:sp>
        <p:nvSpPr>
          <p:cNvPr id="11" name="TextBox 10"/>
          <p:cNvSpPr txBox="1"/>
          <p:nvPr/>
        </p:nvSpPr>
        <p:spPr>
          <a:xfrm>
            <a:off x="250903" y="622702"/>
            <a:ext cx="1981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ЕС</a:t>
            </a:r>
            <a:r>
              <a:rPr lang="en-US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 15</a:t>
            </a:r>
            <a:endParaRPr lang="en-US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pSp>
        <p:nvGrpSpPr>
          <p:cNvPr id="14" name="Group 13"/>
          <p:cNvGrpSpPr/>
          <p:nvPr/>
        </p:nvGrpSpPr>
        <p:grpSpPr>
          <a:xfrm>
            <a:off x="152400" y="1255948"/>
            <a:ext cx="2238375" cy="5068652"/>
            <a:chOff x="152400" y="1255948"/>
            <a:chExt cx="2238375" cy="4763854"/>
          </a:xfrm>
        </p:grpSpPr>
        <p:graphicFrame>
          <p:nvGraphicFramePr>
            <p:cNvPr id="15" name="Chart 14"/>
            <p:cNvGraphicFramePr/>
            <p:nvPr>
              <p:extLst>
                <p:ext uri="{D42A27DB-BD31-4B8C-83A1-F6EECF244321}">
                  <p14:modId xmlns:p14="http://schemas.microsoft.com/office/powerpoint/2010/main" val="1184735720"/>
                </p:ext>
              </p:extLst>
            </p:nvPr>
          </p:nvGraphicFramePr>
          <p:xfrm>
            <a:off x="152400" y="1255948"/>
            <a:ext cx="2133600" cy="4763854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4"/>
            </a:graphicData>
          </a:graphic>
        </p:graphicFrame>
        <p:sp>
          <p:nvSpPr>
            <p:cNvPr id="12" name="TextBox 11"/>
            <p:cNvSpPr txBox="1"/>
            <p:nvPr/>
          </p:nvSpPr>
          <p:spPr>
            <a:xfrm>
              <a:off x="1241503" y="3657600"/>
              <a:ext cx="1149272" cy="28926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1400" dirty="0" smtClean="0">
                  <a:solidFill>
                    <a:schemeClr val="bg1"/>
                  </a:solidFill>
                </a:rPr>
                <a:t>Ирландия</a:t>
              </a:r>
              <a:endParaRPr lang="en-US" sz="1400" dirty="0">
                <a:solidFill>
                  <a:schemeClr val="bg1"/>
                </a:solidFill>
              </a:endParaRP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1371600" y="4662099"/>
              <a:ext cx="895815" cy="28926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1400" dirty="0" smtClean="0">
                  <a:solidFill>
                    <a:schemeClr val="bg1"/>
                  </a:solidFill>
                </a:rPr>
                <a:t>Италия</a:t>
              </a:r>
              <a:endParaRPr lang="en-US" sz="14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20" name="Group 19"/>
          <p:cNvGrpSpPr/>
          <p:nvPr/>
        </p:nvGrpSpPr>
        <p:grpSpPr>
          <a:xfrm>
            <a:off x="6781800" y="1255947"/>
            <a:ext cx="2158206" cy="5068653"/>
            <a:chOff x="6781800" y="1255947"/>
            <a:chExt cx="2158206" cy="5068653"/>
          </a:xfrm>
        </p:grpSpPr>
        <p:grpSp>
          <p:nvGrpSpPr>
            <p:cNvPr id="18" name="Group 17"/>
            <p:cNvGrpSpPr/>
            <p:nvPr/>
          </p:nvGrpSpPr>
          <p:grpSpPr>
            <a:xfrm>
              <a:off x="6781800" y="1255947"/>
              <a:ext cx="2158206" cy="5068653"/>
              <a:chOff x="6781800" y="1255947"/>
              <a:chExt cx="2158206" cy="4786078"/>
            </a:xfrm>
          </p:grpSpPr>
          <p:graphicFrame>
            <p:nvGraphicFramePr>
              <p:cNvPr id="2" name="Chart 3"/>
              <p:cNvGraphicFramePr>
                <a:graphicFrameLocks/>
              </p:cNvGraphicFramePr>
              <p:nvPr>
                <p:extLst>
                  <p:ext uri="{D42A27DB-BD31-4B8C-83A1-F6EECF244321}">
                    <p14:modId xmlns:p14="http://schemas.microsoft.com/office/powerpoint/2010/main" val="1671302786"/>
                  </p:ext>
                </p:extLst>
              </p:nvPr>
            </p:nvGraphicFramePr>
            <p:xfrm>
              <a:off x="6781800" y="1255947"/>
              <a:ext cx="2132013" cy="4786078"/>
            </p:xfrm>
            <a:graphic>
              <a:graphicData uri="http://schemas.openxmlformats.org/drawingml/2006/chart">
                <c:chart xmlns:c="http://schemas.openxmlformats.org/drawingml/2006/chart" xmlns:r="http://schemas.openxmlformats.org/officeDocument/2006/relationships" r:id="rId5"/>
              </a:graphicData>
            </a:graphic>
          </p:graphicFrame>
          <p:sp>
            <p:nvSpPr>
              <p:cNvPr id="6" name="TextBox 5"/>
              <p:cNvSpPr txBox="1"/>
              <p:nvPr/>
            </p:nvSpPr>
            <p:spPr>
              <a:xfrm>
                <a:off x="7867184" y="4508210"/>
                <a:ext cx="1072822" cy="29061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ru-RU" sz="1400" b="1" dirty="0" smtClean="0">
                    <a:solidFill>
                      <a:srgbClr val="FFFF00"/>
                    </a:solidFill>
                  </a:rPr>
                  <a:t>Украина</a:t>
                </a:r>
                <a:endParaRPr lang="en-US" sz="1400" b="1" dirty="0">
                  <a:solidFill>
                    <a:srgbClr val="FFFF00"/>
                  </a:solidFill>
                </a:endParaRPr>
              </a:p>
            </p:txBody>
          </p:sp>
        </p:grpSp>
        <p:sp>
          <p:nvSpPr>
            <p:cNvPr id="19" name="TextBox 18"/>
            <p:cNvSpPr txBox="1"/>
            <p:nvPr/>
          </p:nvSpPr>
          <p:spPr>
            <a:xfrm>
              <a:off x="7467600" y="1566604"/>
              <a:ext cx="1353015" cy="307777"/>
            </a:xfrm>
            <a:prstGeom prst="rect">
              <a:avLst/>
            </a:prstGeom>
            <a:solidFill>
              <a:schemeClr val="tx1"/>
            </a:solidFill>
          </p:spPr>
          <p:txBody>
            <a:bodyPr wrap="square" rtlCol="0">
              <a:spAutoFit/>
            </a:bodyPr>
            <a:lstStyle/>
            <a:p>
              <a:r>
                <a:rPr lang="ru-RU" sz="1400" dirty="0" smtClean="0">
                  <a:solidFill>
                    <a:schemeClr val="bg1"/>
                  </a:solidFill>
                </a:rPr>
                <a:t>Таджикистан</a:t>
              </a:r>
              <a:endParaRPr lang="en-US" sz="1400" dirty="0">
                <a:solidFill>
                  <a:schemeClr val="bg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6860818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990600" y="1142999"/>
            <a:ext cx="6916843" cy="4776282"/>
            <a:chOff x="990600" y="1142999"/>
            <a:chExt cx="6916843" cy="4776282"/>
          </a:xfrm>
        </p:grpSpPr>
        <p:graphicFrame>
          <p:nvGraphicFramePr>
            <p:cNvPr id="2" name="Chart 1"/>
            <p:cNvGraphicFramePr/>
            <p:nvPr>
              <p:extLst>
                <p:ext uri="{D42A27DB-BD31-4B8C-83A1-F6EECF244321}">
                  <p14:modId xmlns:p14="http://schemas.microsoft.com/office/powerpoint/2010/main" val="3170185331"/>
                </p:ext>
              </p:extLst>
            </p:nvPr>
          </p:nvGraphicFramePr>
          <p:xfrm>
            <a:off x="990600" y="1165578"/>
            <a:ext cx="2667000" cy="4753703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2"/>
            </a:graphicData>
          </a:graphic>
        </p:graphicFrame>
        <p:graphicFrame>
          <p:nvGraphicFramePr>
            <p:cNvPr id="3" name="Chart 2"/>
            <p:cNvGraphicFramePr/>
            <p:nvPr>
              <p:extLst>
                <p:ext uri="{D42A27DB-BD31-4B8C-83A1-F6EECF244321}">
                  <p14:modId xmlns:p14="http://schemas.microsoft.com/office/powerpoint/2010/main" val="1200322684"/>
                </p:ext>
              </p:extLst>
            </p:nvPr>
          </p:nvGraphicFramePr>
          <p:xfrm>
            <a:off x="3581400" y="1142999"/>
            <a:ext cx="4326043" cy="4776281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3"/>
            </a:graphicData>
          </a:graphic>
        </p:graphicFrame>
      </p:grpSp>
      <p:sp>
        <p:nvSpPr>
          <p:cNvPr id="4" name="Rectangle 3"/>
          <p:cNvSpPr/>
          <p:nvPr/>
        </p:nvSpPr>
        <p:spPr>
          <a:xfrm>
            <a:off x="798689" y="5919281"/>
            <a:ext cx="75438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u="sng" dirty="0"/>
              <a:t>Источник</a:t>
            </a:r>
            <a:r>
              <a:rPr lang="en-US" sz="1400" dirty="0"/>
              <a:t>: </a:t>
            </a:r>
            <a:r>
              <a:rPr lang="en-GB" sz="1400" dirty="0"/>
              <a:t>European health for all database</a:t>
            </a:r>
            <a:r>
              <a:rPr lang="en-US" sz="1400" dirty="0"/>
              <a:t> (</a:t>
            </a:r>
            <a:r>
              <a:rPr lang="en-GB" sz="1400" dirty="0" err="1"/>
              <a:t>HFA</a:t>
            </a:r>
            <a:r>
              <a:rPr lang="en-US" sz="1400" dirty="0"/>
              <a:t>-</a:t>
            </a:r>
            <a:r>
              <a:rPr lang="en-GB" sz="1400" dirty="0"/>
              <a:t>DB</a:t>
            </a:r>
            <a:r>
              <a:rPr lang="en-US" sz="1400" dirty="0"/>
              <a:t>), </a:t>
            </a:r>
            <a:r>
              <a:rPr lang="en-GB" sz="1400" dirty="0"/>
              <a:t>World Health Organization</a:t>
            </a:r>
            <a:r>
              <a:rPr lang="en-US" sz="1400" dirty="0"/>
              <a:t>, </a:t>
            </a:r>
            <a:r>
              <a:rPr lang="en-GB" sz="1400" dirty="0"/>
              <a:t>Regional Office for Europe</a:t>
            </a:r>
            <a:r>
              <a:rPr lang="en-US" sz="1400" dirty="0"/>
              <a:t>. </a:t>
            </a:r>
            <a:r>
              <a:rPr lang="en-US" sz="1400" u="sng" dirty="0">
                <a:hlinkClick r:id="rId4"/>
              </a:rPr>
              <a:t>http</a:t>
            </a:r>
            <a:r>
              <a:rPr lang="ru-RU" sz="1400" u="sng" dirty="0">
                <a:hlinkClick r:id="rId4"/>
              </a:rPr>
              <a:t>://</a:t>
            </a:r>
            <a:r>
              <a:rPr lang="en-US" sz="1400" u="sng" dirty="0">
                <a:hlinkClick r:id="rId4"/>
              </a:rPr>
              <a:t>data</a:t>
            </a:r>
            <a:r>
              <a:rPr lang="ru-RU" sz="1400" u="sng" dirty="0">
                <a:hlinkClick r:id="rId4"/>
              </a:rPr>
              <a:t>.</a:t>
            </a:r>
            <a:r>
              <a:rPr lang="en-US" sz="1400" u="sng" dirty="0">
                <a:hlinkClick r:id="rId4"/>
              </a:rPr>
              <a:t>euro</a:t>
            </a:r>
            <a:r>
              <a:rPr lang="ru-RU" sz="1400" u="sng" dirty="0">
                <a:hlinkClick r:id="rId4"/>
              </a:rPr>
              <a:t>.</a:t>
            </a:r>
            <a:r>
              <a:rPr lang="en-US" sz="1400" u="sng" dirty="0">
                <a:hlinkClick r:id="rId4"/>
              </a:rPr>
              <a:t>who</a:t>
            </a:r>
            <a:r>
              <a:rPr lang="ru-RU" sz="1400" u="sng" dirty="0">
                <a:hlinkClick r:id="rId4"/>
              </a:rPr>
              <a:t>.</a:t>
            </a:r>
            <a:r>
              <a:rPr lang="en-US" sz="1400" u="sng" dirty="0" err="1">
                <a:hlinkClick r:id="rId4"/>
              </a:rPr>
              <a:t>int</a:t>
            </a:r>
            <a:r>
              <a:rPr lang="ru-RU" sz="1400" u="sng" dirty="0">
                <a:hlinkClick r:id="rId4"/>
              </a:rPr>
              <a:t>/</a:t>
            </a:r>
            <a:r>
              <a:rPr lang="en-US" sz="1400" u="sng" dirty="0" err="1">
                <a:hlinkClick r:id="rId4"/>
              </a:rPr>
              <a:t>hfadb</a:t>
            </a:r>
            <a:r>
              <a:rPr lang="ru-RU" sz="1400" u="sng" dirty="0">
                <a:hlinkClick r:id="rId4"/>
              </a:rPr>
              <a:t>/</a:t>
            </a:r>
            <a:endParaRPr lang="en-US" sz="1400" dirty="0"/>
          </a:p>
        </p:txBody>
      </p:sp>
      <p:sp>
        <p:nvSpPr>
          <p:cNvPr id="5" name="Rectangle 4"/>
          <p:cNvSpPr/>
          <p:nvPr/>
        </p:nvSpPr>
        <p:spPr>
          <a:xfrm>
            <a:off x="798689" y="304800"/>
            <a:ext cx="75438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dirty="0"/>
              <a:t>Общая ожидаемая продолжительность жизни при рождении, по годам, 1970 – 2010 г.г.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41368288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381000" y="1447800"/>
            <a:ext cx="8382001" cy="4876800"/>
            <a:chOff x="304800" y="1219200"/>
            <a:chExt cx="8382001" cy="4876800"/>
          </a:xfrm>
        </p:grpSpPr>
        <p:graphicFrame>
          <p:nvGraphicFramePr>
            <p:cNvPr id="2" name="Chart 1"/>
            <p:cNvGraphicFramePr/>
            <p:nvPr>
              <p:extLst>
                <p:ext uri="{D42A27DB-BD31-4B8C-83A1-F6EECF244321}">
                  <p14:modId xmlns:p14="http://schemas.microsoft.com/office/powerpoint/2010/main" val="2829402775"/>
                </p:ext>
              </p:extLst>
            </p:nvPr>
          </p:nvGraphicFramePr>
          <p:xfrm>
            <a:off x="304800" y="1219200"/>
            <a:ext cx="2590800" cy="3048000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2"/>
            </a:graphicData>
          </a:graphic>
        </p:graphicFrame>
        <p:graphicFrame>
          <p:nvGraphicFramePr>
            <p:cNvPr id="3" name="Chart 2"/>
            <p:cNvGraphicFramePr/>
            <p:nvPr>
              <p:extLst>
                <p:ext uri="{D42A27DB-BD31-4B8C-83A1-F6EECF244321}">
                  <p14:modId xmlns:p14="http://schemas.microsoft.com/office/powerpoint/2010/main" val="2389540544"/>
                </p:ext>
              </p:extLst>
            </p:nvPr>
          </p:nvGraphicFramePr>
          <p:xfrm>
            <a:off x="3276600" y="1219200"/>
            <a:ext cx="2514600" cy="4876800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3"/>
            </a:graphicData>
          </a:graphic>
        </p:graphicFrame>
        <p:graphicFrame>
          <p:nvGraphicFramePr>
            <p:cNvPr id="6" name="Chart 5"/>
            <p:cNvGraphicFramePr/>
            <p:nvPr>
              <p:extLst>
                <p:ext uri="{D42A27DB-BD31-4B8C-83A1-F6EECF244321}">
                  <p14:modId xmlns:p14="http://schemas.microsoft.com/office/powerpoint/2010/main" val="3904874390"/>
                </p:ext>
              </p:extLst>
            </p:nvPr>
          </p:nvGraphicFramePr>
          <p:xfrm>
            <a:off x="6172200" y="1219200"/>
            <a:ext cx="2514601" cy="3048000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4"/>
            </a:graphicData>
          </a:graphic>
        </p:graphicFrame>
      </p:grpSp>
      <p:sp>
        <p:nvSpPr>
          <p:cNvPr id="8" name="TextBox 7"/>
          <p:cNvSpPr txBox="1"/>
          <p:nvPr/>
        </p:nvSpPr>
        <p:spPr>
          <a:xfrm>
            <a:off x="228600" y="124599"/>
            <a:ext cx="858882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dirty="0" smtClean="0"/>
              <a:t>Общая ожидаемая продолжительность жизни</a:t>
            </a:r>
            <a:r>
              <a:rPr lang="en-US" sz="3200" dirty="0" smtClean="0"/>
              <a:t>, 1970 - 2011</a:t>
            </a:r>
            <a:endParaRPr lang="en-US" sz="3200" dirty="0"/>
          </a:p>
        </p:txBody>
      </p:sp>
      <p:sp>
        <p:nvSpPr>
          <p:cNvPr id="9" name="TextBox 8"/>
          <p:cNvSpPr txBox="1"/>
          <p:nvPr/>
        </p:nvSpPr>
        <p:spPr>
          <a:xfrm>
            <a:off x="762000" y="1201817"/>
            <a:ext cx="2133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 smtClean="0"/>
              <a:t>При рождении</a:t>
            </a:r>
            <a:endParaRPr lang="en-US" sz="2000" dirty="0"/>
          </a:p>
        </p:txBody>
      </p:sp>
      <p:sp>
        <p:nvSpPr>
          <p:cNvPr id="10" name="TextBox 9"/>
          <p:cNvSpPr txBox="1"/>
          <p:nvPr/>
        </p:nvSpPr>
        <p:spPr>
          <a:xfrm>
            <a:off x="3733800" y="1197981"/>
            <a:ext cx="2133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 smtClean="0"/>
              <a:t>В</a:t>
            </a:r>
            <a:r>
              <a:rPr lang="en-US" sz="2000" dirty="0" smtClean="0"/>
              <a:t> 45</a:t>
            </a:r>
            <a:r>
              <a:rPr lang="ru-RU" sz="2000" dirty="0" smtClean="0"/>
              <a:t> лет</a:t>
            </a:r>
            <a:endParaRPr lang="en-US" sz="2000" dirty="0"/>
          </a:p>
        </p:txBody>
      </p:sp>
      <p:sp>
        <p:nvSpPr>
          <p:cNvPr id="11" name="TextBox 10"/>
          <p:cNvSpPr txBox="1"/>
          <p:nvPr/>
        </p:nvSpPr>
        <p:spPr>
          <a:xfrm>
            <a:off x="6629400" y="1176210"/>
            <a:ext cx="2133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 smtClean="0"/>
              <a:t>В </a:t>
            </a:r>
            <a:r>
              <a:rPr lang="en-US" sz="2000" dirty="0" smtClean="0"/>
              <a:t>65</a:t>
            </a:r>
            <a:r>
              <a:rPr lang="ru-RU" sz="2000" dirty="0" smtClean="0"/>
              <a:t> лет</a:t>
            </a:r>
            <a:endParaRPr lang="en-US" sz="2000" dirty="0"/>
          </a:p>
        </p:txBody>
      </p:sp>
      <p:sp>
        <p:nvSpPr>
          <p:cNvPr id="12" name="Rectangle 11"/>
          <p:cNvSpPr/>
          <p:nvPr/>
        </p:nvSpPr>
        <p:spPr>
          <a:xfrm>
            <a:off x="6150429" y="5334000"/>
            <a:ext cx="2667000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u="sng" dirty="0" smtClean="0"/>
              <a:t>Source</a:t>
            </a:r>
            <a:r>
              <a:rPr lang="en-US" sz="1400" dirty="0" smtClean="0"/>
              <a:t>: </a:t>
            </a:r>
            <a:r>
              <a:rPr lang="en-US" sz="1400" dirty="0"/>
              <a:t>European health for all database (HFA-DB). World Health Organization, Regional Office for Europe. </a:t>
            </a:r>
            <a:r>
              <a:rPr lang="ru-RU" sz="1400" dirty="0"/>
              <a:t>Updated: </a:t>
            </a:r>
            <a:r>
              <a:rPr lang="en-US" sz="1400" dirty="0" smtClean="0"/>
              <a:t>July </a:t>
            </a:r>
            <a:r>
              <a:rPr lang="ru-RU" sz="1400" dirty="0" smtClean="0"/>
              <a:t>201</a:t>
            </a:r>
            <a:r>
              <a:rPr lang="en-US" sz="1400" dirty="0" smtClean="0"/>
              <a:t>3</a:t>
            </a:r>
            <a:r>
              <a:rPr lang="ru-RU" sz="1400" dirty="0" smtClean="0"/>
              <a:t>. </a:t>
            </a:r>
            <a:r>
              <a:rPr lang="ru-RU" sz="1400" u="sng" dirty="0">
                <a:hlinkClick r:id="rId5"/>
              </a:rPr>
              <a:t>http://data.euro.who.int/hfadb/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269968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95400" y="1752600"/>
            <a:ext cx="731520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dirty="0" smtClean="0"/>
              <a:t>3. </a:t>
            </a:r>
            <a:r>
              <a:rPr lang="uk-UA" sz="4000" dirty="0"/>
              <a:t>Политика в области старения: отношение к проблеме</a:t>
            </a:r>
          </a:p>
          <a:p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9383732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04800" y="76200"/>
            <a:ext cx="86106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dirty="0" smtClean="0">
                <a:latin typeface="Palatino Linotype" pitchFamily="18" charset="0"/>
              </a:rPr>
              <a:t>Обеспокоены ли правительства стран Европы вопросами старения населения</a:t>
            </a:r>
            <a:r>
              <a:rPr lang="en-US" sz="3200" dirty="0" smtClean="0">
                <a:latin typeface="Palatino Linotype" pitchFamily="18" charset="0"/>
              </a:rPr>
              <a:t>?</a:t>
            </a:r>
          </a:p>
        </p:txBody>
      </p:sp>
      <p:sp>
        <p:nvSpPr>
          <p:cNvPr id="5" name="Rectangle 4"/>
          <p:cNvSpPr/>
          <p:nvPr/>
        </p:nvSpPr>
        <p:spPr>
          <a:xfrm>
            <a:off x="304800" y="5486400"/>
            <a:ext cx="8452792" cy="646331"/>
          </a:xfrm>
          <a:prstGeom prst="rect">
            <a:avLst/>
          </a:prstGeom>
          <a:solidFill>
            <a:srgbClr val="002060"/>
          </a:solidFill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lang="en-US" dirty="0">
                <a:solidFill>
                  <a:srgbClr val="002060"/>
                </a:solidFill>
                <a:hlinkClick r:id="rId2"/>
              </a:rPr>
              <a:t>http://www.un.org/en/development/desa/population/publications/policy/world-population-policies-2011.shtml</a:t>
            </a: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Palatino Linotype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926704" y="4920079"/>
            <a:ext cx="120898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b="1" i="1" dirty="0" smtClean="0">
                <a:latin typeface="Palatino Linotype" pitchFamily="18" charset="0"/>
              </a:rPr>
              <a:t>(</a:t>
            </a:r>
            <a:r>
              <a:rPr lang="ru-RU" b="1" i="1" dirty="0" smtClean="0">
                <a:latin typeface="Palatino Linotype" pitchFamily="18" charset="0"/>
              </a:rPr>
              <a:t>С </a:t>
            </a:r>
            <a:r>
              <a:rPr lang="en-US" b="1" i="1" dirty="0" smtClean="0">
                <a:latin typeface="Palatino Linotype" pitchFamily="18" charset="0"/>
              </a:rPr>
              <a:t>1963</a:t>
            </a:r>
            <a:r>
              <a:rPr lang="ru-RU" b="1" i="1" dirty="0" smtClean="0">
                <a:latin typeface="Palatino Linotype" pitchFamily="18" charset="0"/>
              </a:rPr>
              <a:t> г.</a:t>
            </a:r>
            <a:r>
              <a:rPr lang="en-US" b="1" i="1" dirty="0" smtClean="0">
                <a:latin typeface="Palatino Linotype" pitchFamily="18" charset="0"/>
              </a:rPr>
              <a:t>)</a:t>
            </a:r>
            <a:endParaRPr lang="en-US" b="1" i="1" dirty="0">
              <a:latin typeface="Palatino Linotype" pitchFamily="18" charset="0"/>
            </a:endParaRPr>
          </a:p>
        </p:txBody>
      </p:sp>
      <p:pic>
        <p:nvPicPr>
          <p:cNvPr id="6146" name="Picture 2" descr="World Population Policies 201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6906" y="1505767"/>
            <a:ext cx="2648580" cy="34034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57573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Text Box 11"/>
          <p:cNvSpPr txBox="1">
            <a:spLocks noChangeArrowheads="1"/>
          </p:cNvSpPr>
          <p:nvPr/>
        </p:nvSpPr>
        <p:spPr bwMode="auto">
          <a:xfrm>
            <a:off x="838200" y="6324600"/>
            <a:ext cx="4267200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400" b="1" dirty="0">
                <a:latin typeface="Book Antiqua" pitchFamily="18" charset="0"/>
              </a:rPr>
              <a:t>UN Population Division, 2003; 2007; </a:t>
            </a:r>
            <a:r>
              <a:rPr lang="en-US" sz="1400" b="1" dirty="0" smtClean="0">
                <a:latin typeface="Book Antiqua" pitchFamily="18" charset="0"/>
              </a:rPr>
              <a:t>2009; 2011</a:t>
            </a:r>
            <a:endParaRPr lang="uk-UA" sz="1400" b="1" dirty="0">
              <a:latin typeface="Times New Roman" pitchFamily="18" charset="0"/>
            </a:endParaRPr>
          </a:p>
        </p:txBody>
      </p:sp>
      <p:graphicFrame>
        <p:nvGraphicFramePr>
          <p:cNvPr id="5" name="Диаграмма 1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798576799"/>
              </p:ext>
            </p:extLst>
          </p:nvPr>
        </p:nvGraphicFramePr>
        <p:xfrm>
          <a:off x="4724400" y="1143000"/>
          <a:ext cx="3378200" cy="2463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3" name="Диаграмма 1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013223028"/>
              </p:ext>
            </p:extLst>
          </p:nvPr>
        </p:nvGraphicFramePr>
        <p:xfrm>
          <a:off x="152400" y="1066800"/>
          <a:ext cx="5105400" cy="3149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38921" name="Text Box 8"/>
          <p:cNvSpPr txBox="1">
            <a:spLocks noChangeArrowheads="1"/>
          </p:cNvSpPr>
          <p:nvPr/>
        </p:nvSpPr>
        <p:spPr bwMode="auto">
          <a:xfrm>
            <a:off x="6551613" y="6553201"/>
            <a:ext cx="2592387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GB" sz="1200" dirty="0">
                <a:latin typeface="Palatino Linotype" pitchFamily="18" charset="0"/>
              </a:rPr>
              <a:t>     </a:t>
            </a:r>
            <a:r>
              <a:rPr lang="en-GB" sz="1200" dirty="0" smtClean="0">
                <a:latin typeface="Palatino Linotype" pitchFamily="18" charset="0"/>
              </a:rPr>
              <a:t>©</a:t>
            </a:r>
            <a:r>
              <a:rPr lang="en-GB" sz="1200" dirty="0" err="1" smtClean="0">
                <a:latin typeface="Palatino Linotype" pitchFamily="18" charset="0"/>
              </a:rPr>
              <a:t>Alexandre</a:t>
            </a:r>
            <a:r>
              <a:rPr lang="en-GB" sz="1200" dirty="0" smtClean="0">
                <a:latin typeface="Palatino Linotype" pitchFamily="18" charset="0"/>
              </a:rPr>
              <a:t> </a:t>
            </a:r>
            <a:r>
              <a:rPr lang="en-GB" sz="1200" dirty="0" err="1">
                <a:latin typeface="Palatino Linotype" pitchFamily="18" charset="0"/>
              </a:rPr>
              <a:t>Sidorenko</a:t>
            </a:r>
            <a:r>
              <a:rPr lang="en-GB" sz="1200" dirty="0">
                <a:latin typeface="Palatino Linotype" pitchFamily="18" charset="0"/>
              </a:rPr>
              <a:t> </a:t>
            </a:r>
            <a:r>
              <a:rPr lang="en-GB" sz="1200" dirty="0" smtClean="0">
                <a:latin typeface="Palatino Linotype" pitchFamily="18" charset="0"/>
              </a:rPr>
              <a:t>2013</a:t>
            </a:r>
            <a:endParaRPr lang="en-US" sz="1200" dirty="0">
              <a:latin typeface="Palatino Linotype" pitchFamily="18" charset="0"/>
            </a:endParaRPr>
          </a:p>
        </p:txBody>
      </p:sp>
      <p:graphicFrame>
        <p:nvGraphicFramePr>
          <p:cNvPr id="6" name="Chart 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135659961"/>
              </p:ext>
            </p:extLst>
          </p:nvPr>
        </p:nvGraphicFramePr>
        <p:xfrm>
          <a:off x="228600" y="3581400"/>
          <a:ext cx="4114800" cy="250031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609600" y="3581400"/>
            <a:ext cx="914400" cy="46166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2400" b="1" dirty="0">
                <a:latin typeface="+mn-lt"/>
              </a:rPr>
              <a:t>2009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3810000" y="3810000"/>
            <a:ext cx="9906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 smtClean="0"/>
              <a:t>%</a:t>
            </a:r>
            <a:endParaRPr lang="en-US" sz="6000" b="1" dirty="0"/>
          </a:p>
        </p:txBody>
      </p:sp>
      <p:graphicFrame>
        <p:nvGraphicFramePr>
          <p:cNvPr id="10" name="Chart 5"/>
          <p:cNvGraphicFramePr/>
          <p:nvPr>
            <p:extLst>
              <p:ext uri="{D42A27DB-BD31-4B8C-83A1-F6EECF244321}">
                <p14:modId xmlns:p14="http://schemas.microsoft.com/office/powerpoint/2010/main" val="2032416647"/>
              </p:ext>
            </p:extLst>
          </p:nvPr>
        </p:nvGraphicFramePr>
        <p:xfrm>
          <a:off x="4800600" y="3581400"/>
          <a:ext cx="3733800" cy="280511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sp>
        <p:nvSpPr>
          <p:cNvPr id="11" name="TextBox 10"/>
          <p:cNvSpPr txBox="1"/>
          <p:nvPr/>
        </p:nvSpPr>
        <p:spPr>
          <a:xfrm>
            <a:off x="5029200" y="3581400"/>
            <a:ext cx="838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2011</a:t>
            </a:r>
            <a:endParaRPr lang="ru-RU" sz="2400" b="1" dirty="0"/>
          </a:p>
        </p:txBody>
      </p:sp>
      <p:sp>
        <p:nvSpPr>
          <p:cNvPr id="13" name="TextBox 13"/>
          <p:cNvSpPr txBox="1">
            <a:spLocks noChangeArrowheads="1"/>
          </p:cNvSpPr>
          <p:nvPr/>
        </p:nvSpPr>
        <p:spPr bwMode="auto">
          <a:xfrm>
            <a:off x="152400" y="76200"/>
            <a:ext cx="89154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2400" dirty="0">
                <a:latin typeface="Book Antiqua" pitchFamily="18" charset="0"/>
              </a:rPr>
              <a:t>Уровень </a:t>
            </a:r>
            <a:r>
              <a:rPr lang="ru-RU" sz="2400" dirty="0" smtClean="0">
                <a:latin typeface="Book Antiqua" pitchFamily="18" charset="0"/>
              </a:rPr>
              <a:t>озабоченности правительств стран </a:t>
            </a:r>
            <a:r>
              <a:rPr lang="ru-RU" sz="2400" dirty="0">
                <a:latin typeface="Book Antiqua" pitchFamily="18" charset="0"/>
              </a:rPr>
              <a:t>мира вопросами старения населения</a:t>
            </a:r>
            <a:r>
              <a:rPr lang="en-US" sz="2400" dirty="0">
                <a:latin typeface="Book Antiqua" pitchFamily="18" charset="0"/>
              </a:rPr>
              <a:t> </a:t>
            </a:r>
            <a:r>
              <a:rPr lang="ru-RU" sz="2400" dirty="0">
                <a:latin typeface="Book Antiqua" pitchFamily="18" charset="0"/>
              </a:rPr>
              <a:t>в </a:t>
            </a:r>
            <a:r>
              <a:rPr lang="ru-RU" sz="2400" dirty="0" smtClean="0">
                <a:latin typeface="Book Antiqua" pitchFamily="18" charset="0"/>
              </a:rPr>
              <a:t>2003, 2007, 2009 и </a:t>
            </a:r>
            <a:r>
              <a:rPr lang="en-US" sz="2400" dirty="0" smtClean="0">
                <a:latin typeface="Book Antiqua" pitchFamily="18" charset="0"/>
              </a:rPr>
              <a:t>20</a:t>
            </a:r>
            <a:r>
              <a:rPr lang="ru-RU" sz="2400" dirty="0" smtClean="0">
                <a:latin typeface="Book Antiqua" pitchFamily="18" charset="0"/>
              </a:rPr>
              <a:t>11 г.г.</a:t>
            </a:r>
            <a:r>
              <a:rPr lang="en-US" sz="2400" dirty="0" smtClean="0">
                <a:latin typeface="Book Antiqua" pitchFamily="18" charset="0"/>
              </a:rPr>
              <a:t> </a:t>
            </a:r>
            <a:r>
              <a:rPr lang="en-US" sz="2400" dirty="0">
                <a:latin typeface="Book Antiqua" pitchFamily="18" charset="0"/>
              </a:rPr>
              <a:t>(%)</a:t>
            </a:r>
          </a:p>
        </p:txBody>
      </p:sp>
    </p:spTree>
    <p:extLst>
      <p:ext uri="{BB962C8B-B14F-4D97-AF65-F5344CB8AC3E}">
        <p14:creationId xmlns:p14="http://schemas.microsoft.com/office/powerpoint/2010/main" val="40260276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hart 1"/>
          <p:cNvGraphicFramePr/>
          <p:nvPr>
            <p:extLst>
              <p:ext uri="{D42A27DB-BD31-4B8C-83A1-F6EECF244321}">
                <p14:modId xmlns:p14="http://schemas.microsoft.com/office/powerpoint/2010/main" val="2961672209"/>
              </p:ext>
            </p:extLst>
          </p:nvPr>
        </p:nvGraphicFramePr>
        <p:xfrm>
          <a:off x="228600" y="1219200"/>
          <a:ext cx="2743200" cy="2667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4" name="Chart 3"/>
          <p:cNvGraphicFramePr/>
          <p:nvPr>
            <p:extLst>
              <p:ext uri="{D42A27DB-BD31-4B8C-83A1-F6EECF244321}">
                <p14:modId xmlns:p14="http://schemas.microsoft.com/office/powerpoint/2010/main" val="2359320896"/>
              </p:ext>
            </p:extLst>
          </p:nvPr>
        </p:nvGraphicFramePr>
        <p:xfrm>
          <a:off x="5987143" y="1230313"/>
          <a:ext cx="3048000" cy="2286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5" name="Chart 4"/>
          <p:cNvGraphicFramePr/>
          <p:nvPr>
            <p:extLst>
              <p:ext uri="{D42A27DB-BD31-4B8C-83A1-F6EECF244321}">
                <p14:modId xmlns:p14="http://schemas.microsoft.com/office/powerpoint/2010/main" val="4011484404"/>
              </p:ext>
            </p:extLst>
          </p:nvPr>
        </p:nvGraphicFramePr>
        <p:xfrm>
          <a:off x="152400" y="3810001"/>
          <a:ext cx="34290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6" name="Chart 5"/>
          <p:cNvGraphicFramePr/>
          <p:nvPr>
            <p:extLst>
              <p:ext uri="{D42A27DB-BD31-4B8C-83A1-F6EECF244321}">
                <p14:modId xmlns:p14="http://schemas.microsoft.com/office/powerpoint/2010/main" val="3955567637"/>
              </p:ext>
            </p:extLst>
          </p:nvPr>
        </p:nvGraphicFramePr>
        <p:xfrm>
          <a:off x="3167743" y="4115669"/>
          <a:ext cx="2743200" cy="2590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7" name="Chart 6"/>
          <p:cNvGraphicFramePr/>
          <p:nvPr>
            <p:extLst>
              <p:ext uri="{D42A27DB-BD31-4B8C-83A1-F6EECF244321}">
                <p14:modId xmlns:p14="http://schemas.microsoft.com/office/powerpoint/2010/main" val="2634793204"/>
              </p:ext>
            </p:extLst>
          </p:nvPr>
        </p:nvGraphicFramePr>
        <p:xfrm>
          <a:off x="6209414" y="3657600"/>
          <a:ext cx="2667000" cy="2209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graphicFrame>
        <p:nvGraphicFramePr>
          <p:cNvPr id="8" name="Chart 7"/>
          <p:cNvGraphicFramePr/>
          <p:nvPr>
            <p:extLst>
              <p:ext uri="{D42A27DB-BD31-4B8C-83A1-F6EECF244321}">
                <p14:modId xmlns:p14="http://schemas.microsoft.com/office/powerpoint/2010/main" val="4060748423"/>
              </p:ext>
            </p:extLst>
          </p:nvPr>
        </p:nvGraphicFramePr>
        <p:xfrm>
          <a:off x="2438400" y="1219200"/>
          <a:ext cx="4343400" cy="3022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sp>
        <p:nvSpPr>
          <p:cNvPr id="9" name="TextBox 13"/>
          <p:cNvSpPr txBox="1">
            <a:spLocks noChangeArrowheads="1"/>
          </p:cNvSpPr>
          <p:nvPr/>
        </p:nvSpPr>
        <p:spPr bwMode="auto">
          <a:xfrm>
            <a:off x="228600" y="152400"/>
            <a:ext cx="8621486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2400" dirty="0">
                <a:latin typeface="Book Antiqua" pitchFamily="18" charset="0"/>
              </a:rPr>
              <a:t>Уровень озабоченности правительств стран мира вопросами старения населения</a:t>
            </a:r>
            <a:r>
              <a:rPr lang="en-US" sz="2400" dirty="0">
                <a:latin typeface="Book Antiqua" pitchFamily="18" charset="0"/>
              </a:rPr>
              <a:t> </a:t>
            </a:r>
            <a:r>
              <a:rPr lang="ru-RU" sz="2400" dirty="0">
                <a:latin typeface="Book Antiqua" pitchFamily="18" charset="0"/>
              </a:rPr>
              <a:t>в </a:t>
            </a:r>
            <a:r>
              <a:rPr lang="en-US" sz="2400" dirty="0" smtClean="0">
                <a:latin typeface="Book Antiqua" pitchFamily="18" charset="0"/>
              </a:rPr>
              <a:t>20</a:t>
            </a:r>
            <a:r>
              <a:rPr lang="ru-RU" sz="2400" dirty="0" smtClean="0">
                <a:latin typeface="Book Antiqua" pitchFamily="18" charset="0"/>
              </a:rPr>
              <a:t>11 г.</a:t>
            </a:r>
            <a:r>
              <a:rPr lang="en-US" sz="2400" dirty="0" smtClean="0">
                <a:latin typeface="Book Antiqua" pitchFamily="18" charset="0"/>
              </a:rPr>
              <a:t> (%)</a:t>
            </a:r>
            <a:endParaRPr lang="en-US" sz="2400" dirty="0">
              <a:latin typeface="Book Antiqua" pitchFamily="18" charset="0"/>
            </a:endParaRPr>
          </a:p>
        </p:txBody>
      </p:sp>
      <p:sp>
        <p:nvSpPr>
          <p:cNvPr id="10" name="Text Box 11"/>
          <p:cNvSpPr txBox="1">
            <a:spLocks noChangeArrowheads="1"/>
          </p:cNvSpPr>
          <p:nvPr/>
        </p:nvSpPr>
        <p:spPr bwMode="auto">
          <a:xfrm>
            <a:off x="6172200" y="5966080"/>
            <a:ext cx="2677886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400" b="1" dirty="0">
                <a:latin typeface="Book Antiqua" pitchFamily="18" charset="0"/>
              </a:rPr>
              <a:t>UN Population Division</a:t>
            </a:r>
            <a:r>
              <a:rPr lang="en-US" sz="1400" b="1" dirty="0" smtClean="0">
                <a:latin typeface="Book Antiqua" pitchFamily="18" charset="0"/>
              </a:rPr>
              <a:t>, 2011</a:t>
            </a:r>
            <a:endParaRPr lang="uk-UA" sz="1400" b="1" dirty="0">
              <a:latin typeface="Times New Roman" pitchFamily="18" charset="0"/>
            </a:endParaRPr>
          </a:p>
        </p:txBody>
      </p:sp>
      <p:sp>
        <p:nvSpPr>
          <p:cNvPr id="11" name="Text Box 8"/>
          <p:cNvSpPr txBox="1">
            <a:spLocks noChangeArrowheads="1"/>
          </p:cNvSpPr>
          <p:nvPr/>
        </p:nvSpPr>
        <p:spPr bwMode="auto">
          <a:xfrm>
            <a:off x="6551613" y="6553201"/>
            <a:ext cx="2592387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GB" sz="1200" dirty="0">
                <a:latin typeface="Palatino Linotype" pitchFamily="18" charset="0"/>
              </a:rPr>
              <a:t>     </a:t>
            </a:r>
            <a:r>
              <a:rPr lang="en-GB" sz="1200" dirty="0" smtClean="0">
                <a:latin typeface="Palatino Linotype" pitchFamily="18" charset="0"/>
              </a:rPr>
              <a:t>©</a:t>
            </a:r>
            <a:r>
              <a:rPr lang="en-GB" sz="1200" dirty="0" err="1" smtClean="0">
                <a:latin typeface="Palatino Linotype" pitchFamily="18" charset="0"/>
              </a:rPr>
              <a:t>Alexandre</a:t>
            </a:r>
            <a:r>
              <a:rPr lang="en-GB" sz="1200" dirty="0" smtClean="0">
                <a:latin typeface="Palatino Linotype" pitchFamily="18" charset="0"/>
              </a:rPr>
              <a:t> </a:t>
            </a:r>
            <a:r>
              <a:rPr lang="en-GB" sz="1200" dirty="0" err="1">
                <a:latin typeface="Palatino Linotype" pitchFamily="18" charset="0"/>
              </a:rPr>
              <a:t>Sidorenko</a:t>
            </a:r>
            <a:r>
              <a:rPr lang="en-GB" sz="1200" dirty="0">
                <a:latin typeface="Palatino Linotype" pitchFamily="18" charset="0"/>
              </a:rPr>
              <a:t> </a:t>
            </a:r>
            <a:r>
              <a:rPr lang="en-GB" sz="1200" dirty="0" smtClean="0">
                <a:latin typeface="Palatino Linotype" pitchFamily="18" charset="0"/>
              </a:rPr>
              <a:t>2013</a:t>
            </a:r>
            <a:endParaRPr lang="en-US" sz="1200" dirty="0">
              <a:latin typeface="Palatino Linotype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875130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04800" y="152400"/>
            <a:ext cx="86106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>
                <a:latin typeface="Book Antiqua" pitchFamily="18" charset="0"/>
              </a:rPr>
              <a:t>Уровень озабоченности правительств стран мира </a:t>
            </a:r>
            <a:r>
              <a:rPr lang="ru-RU" sz="2400" dirty="0" smtClean="0">
                <a:latin typeface="Book Antiqua" pitchFamily="18" charset="0"/>
              </a:rPr>
              <a:t>численностью населения</a:t>
            </a:r>
            <a:r>
              <a:rPr lang="en-US" sz="2400" dirty="0" smtClean="0">
                <a:latin typeface="Book Antiqua" pitchFamily="18" charset="0"/>
              </a:rPr>
              <a:t> </a:t>
            </a:r>
            <a:r>
              <a:rPr lang="ru-RU" sz="2400" dirty="0" smtClean="0">
                <a:latin typeface="Book Antiqua" pitchFamily="18" charset="0"/>
              </a:rPr>
              <a:t>трудоспособного возраста</a:t>
            </a:r>
            <a:r>
              <a:rPr lang="en-US" sz="2400" b="1" dirty="0" smtClean="0"/>
              <a:t>,  </a:t>
            </a:r>
            <a:r>
              <a:rPr lang="en-US" sz="2400" dirty="0" smtClean="0"/>
              <a:t>2011</a:t>
            </a:r>
            <a:r>
              <a:rPr lang="ru-RU" sz="2400" dirty="0" smtClean="0"/>
              <a:t> (%)</a:t>
            </a:r>
            <a:endParaRPr lang="en-US" sz="2400" b="1" dirty="0"/>
          </a:p>
        </p:txBody>
      </p:sp>
      <p:graphicFrame>
        <p:nvGraphicFramePr>
          <p:cNvPr id="3" name="Chart 2"/>
          <p:cNvGraphicFramePr/>
          <p:nvPr>
            <p:extLst>
              <p:ext uri="{D42A27DB-BD31-4B8C-83A1-F6EECF244321}">
                <p14:modId xmlns:p14="http://schemas.microsoft.com/office/powerpoint/2010/main" val="4288130649"/>
              </p:ext>
            </p:extLst>
          </p:nvPr>
        </p:nvGraphicFramePr>
        <p:xfrm>
          <a:off x="228600" y="1371600"/>
          <a:ext cx="2438400" cy="2286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4" name="Chart 3"/>
          <p:cNvGraphicFramePr/>
          <p:nvPr>
            <p:extLst>
              <p:ext uri="{D42A27DB-BD31-4B8C-83A1-F6EECF244321}">
                <p14:modId xmlns:p14="http://schemas.microsoft.com/office/powerpoint/2010/main" val="575072005"/>
              </p:ext>
            </p:extLst>
          </p:nvPr>
        </p:nvGraphicFramePr>
        <p:xfrm>
          <a:off x="2514600" y="1219200"/>
          <a:ext cx="3886200" cy="314307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5" name="Chart 4"/>
          <p:cNvGraphicFramePr/>
          <p:nvPr>
            <p:extLst>
              <p:ext uri="{D42A27DB-BD31-4B8C-83A1-F6EECF244321}">
                <p14:modId xmlns:p14="http://schemas.microsoft.com/office/powerpoint/2010/main" val="3821903163"/>
              </p:ext>
            </p:extLst>
          </p:nvPr>
        </p:nvGraphicFramePr>
        <p:xfrm>
          <a:off x="6400800" y="1371600"/>
          <a:ext cx="2514600" cy="2133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6" name="Chart 5"/>
          <p:cNvGraphicFramePr/>
          <p:nvPr>
            <p:extLst>
              <p:ext uri="{D42A27DB-BD31-4B8C-83A1-F6EECF244321}">
                <p14:modId xmlns:p14="http://schemas.microsoft.com/office/powerpoint/2010/main" val="3331999122"/>
              </p:ext>
            </p:extLst>
          </p:nvPr>
        </p:nvGraphicFramePr>
        <p:xfrm>
          <a:off x="457200" y="4419600"/>
          <a:ext cx="2667000" cy="230813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7" name="Chart 6"/>
          <p:cNvGraphicFramePr/>
          <p:nvPr>
            <p:extLst>
              <p:ext uri="{D42A27DB-BD31-4B8C-83A1-F6EECF244321}">
                <p14:modId xmlns:p14="http://schemas.microsoft.com/office/powerpoint/2010/main" val="2267156948"/>
              </p:ext>
            </p:extLst>
          </p:nvPr>
        </p:nvGraphicFramePr>
        <p:xfrm>
          <a:off x="3429000" y="4038600"/>
          <a:ext cx="2667000" cy="225856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graphicFrame>
        <p:nvGraphicFramePr>
          <p:cNvPr id="8" name="Chart 7"/>
          <p:cNvGraphicFramePr/>
          <p:nvPr>
            <p:extLst>
              <p:ext uri="{D42A27DB-BD31-4B8C-83A1-F6EECF244321}">
                <p14:modId xmlns:p14="http://schemas.microsoft.com/office/powerpoint/2010/main" val="5431696"/>
              </p:ext>
            </p:extLst>
          </p:nvPr>
        </p:nvGraphicFramePr>
        <p:xfrm>
          <a:off x="6400800" y="4114800"/>
          <a:ext cx="2362200" cy="20603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sp>
        <p:nvSpPr>
          <p:cNvPr id="9" name="Text Box 11"/>
          <p:cNvSpPr txBox="1">
            <a:spLocks noChangeArrowheads="1"/>
          </p:cNvSpPr>
          <p:nvPr/>
        </p:nvSpPr>
        <p:spPr bwMode="auto">
          <a:xfrm>
            <a:off x="5334000" y="6175176"/>
            <a:ext cx="3581400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400" b="1" dirty="0">
                <a:latin typeface="Book Antiqua" pitchFamily="18" charset="0"/>
              </a:rPr>
              <a:t>UN Population Division, </a:t>
            </a:r>
            <a:r>
              <a:rPr lang="en-US" sz="1400" b="1" dirty="0" smtClean="0">
                <a:latin typeface="Book Antiqua" pitchFamily="18" charset="0"/>
              </a:rPr>
              <a:t>2011</a:t>
            </a:r>
            <a:endParaRPr lang="uk-UA" sz="1400" b="1" dirty="0">
              <a:latin typeface="Times New Roman" pitchFamily="18" charset="0"/>
            </a:endParaRPr>
          </a:p>
        </p:txBody>
      </p:sp>
      <p:sp>
        <p:nvSpPr>
          <p:cNvPr id="10" name="Text Box 8"/>
          <p:cNvSpPr txBox="1">
            <a:spLocks noChangeArrowheads="1"/>
          </p:cNvSpPr>
          <p:nvPr/>
        </p:nvSpPr>
        <p:spPr bwMode="auto">
          <a:xfrm>
            <a:off x="6551613" y="6553201"/>
            <a:ext cx="2592387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GB" sz="1200" dirty="0">
                <a:latin typeface="Palatino Linotype" pitchFamily="18" charset="0"/>
              </a:rPr>
              <a:t>     </a:t>
            </a:r>
            <a:r>
              <a:rPr lang="en-GB" sz="1200" dirty="0" smtClean="0">
                <a:latin typeface="Palatino Linotype" pitchFamily="18" charset="0"/>
              </a:rPr>
              <a:t>©</a:t>
            </a:r>
            <a:r>
              <a:rPr lang="en-GB" sz="1200" dirty="0" err="1" smtClean="0">
                <a:latin typeface="Palatino Linotype" pitchFamily="18" charset="0"/>
              </a:rPr>
              <a:t>Alexandre</a:t>
            </a:r>
            <a:r>
              <a:rPr lang="en-GB" sz="1200" dirty="0" smtClean="0">
                <a:latin typeface="Palatino Linotype" pitchFamily="18" charset="0"/>
              </a:rPr>
              <a:t> </a:t>
            </a:r>
            <a:r>
              <a:rPr lang="en-GB" sz="1200" dirty="0" err="1">
                <a:latin typeface="Palatino Linotype" pitchFamily="18" charset="0"/>
              </a:rPr>
              <a:t>Sidorenko</a:t>
            </a:r>
            <a:r>
              <a:rPr lang="en-GB" sz="1200" dirty="0">
                <a:latin typeface="Palatino Linotype" pitchFamily="18" charset="0"/>
              </a:rPr>
              <a:t> </a:t>
            </a:r>
            <a:r>
              <a:rPr lang="en-GB" sz="1200" dirty="0" smtClean="0">
                <a:latin typeface="Palatino Linotype" pitchFamily="18" charset="0"/>
              </a:rPr>
              <a:t>2013</a:t>
            </a:r>
            <a:endParaRPr lang="en-US" sz="1200" dirty="0">
              <a:latin typeface="Palatino Linotype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04800" y="4038600"/>
            <a:ext cx="3657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/>
              <a:t>Лат. Америка и Карибский бассейн</a:t>
            </a: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22457665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extBox 13"/>
          <p:cNvSpPr txBox="1">
            <a:spLocks noChangeArrowheads="1"/>
          </p:cNvSpPr>
          <p:nvPr/>
        </p:nvSpPr>
        <p:spPr bwMode="auto">
          <a:xfrm>
            <a:off x="0" y="0"/>
            <a:ext cx="9144000" cy="641350"/>
          </a:xfrm>
          <a:prstGeom prst="rect">
            <a:avLst/>
          </a:prstGeom>
          <a:solidFill>
            <a:schemeClr val="bg1"/>
          </a:solidFill>
          <a:ln/>
          <a:extLst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>
            <a:spAutoFit/>
          </a:bodyPr>
          <a:lstStyle>
            <a:lvl1pPr algn="ctr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algn="ctr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algn="ctr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algn="ctr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algn="ctr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b="1" dirty="0">
                <a:latin typeface="Book Antiqua" pitchFamily="18" charset="0"/>
              </a:rPr>
              <a:t>УРОВЕНЬ ОЗАБОЧЕННОСТИ </a:t>
            </a:r>
            <a:r>
              <a:rPr lang="ru-RU" b="1" dirty="0" smtClean="0">
                <a:latin typeface="Book Antiqua" pitchFamily="18" charset="0"/>
              </a:rPr>
              <a:t>ПРАВИТЕЛЬСТВ </a:t>
            </a:r>
            <a:r>
              <a:rPr lang="ru-RU" b="1" dirty="0">
                <a:latin typeface="Book Antiqua" pitchFamily="18" charset="0"/>
              </a:rPr>
              <a:t>СТРАН </a:t>
            </a:r>
            <a:r>
              <a:rPr lang="ru-RU" b="1" dirty="0" smtClean="0">
                <a:latin typeface="Book Antiqua" pitchFamily="18" charset="0"/>
              </a:rPr>
              <a:t>СНГ+ НА </a:t>
            </a:r>
            <a:r>
              <a:rPr lang="ru-RU" b="1" dirty="0">
                <a:latin typeface="Book Antiqua" pitchFamily="18" charset="0"/>
              </a:rPr>
              <a:t>ЗНАЧЕНИЕ СТАРЕНИЯ НАСЕЛЕНИЯ: </a:t>
            </a:r>
            <a:r>
              <a:rPr lang="ru-RU" b="1" dirty="0" smtClean="0">
                <a:latin typeface="Book Antiqua" pitchFamily="18" charset="0"/>
              </a:rPr>
              <a:t>(20</a:t>
            </a:r>
            <a:r>
              <a:rPr lang="en-US" b="1" dirty="0" smtClean="0">
                <a:latin typeface="Book Antiqua" pitchFamily="18" charset="0"/>
              </a:rPr>
              <a:t>11</a:t>
            </a:r>
            <a:r>
              <a:rPr lang="ru-RU" b="1" dirty="0" smtClean="0">
                <a:latin typeface="Book Antiqua" pitchFamily="18" charset="0"/>
              </a:rPr>
              <a:t>)</a:t>
            </a:r>
            <a:endParaRPr lang="en-US" b="1" dirty="0">
              <a:latin typeface="Book Antiqua" pitchFamily="18" charset="0"/>
            </a:endParaRPr>
          </a:p>
        </p:txBody>
      </p:sp>
      <p:sp>
        <p:nvSpPr>
          <p:cNvPr id="2062" name="TextBox 19"/>
          <p:cNvSpPr txBox="1">
            <a:spLocks noChangeArrowheads="1"/>
          </p:cNvSpPr>
          <p:nvPr/>
        </p:nvSpPr>
        <p:spPr bwMode="auto">
          <a:xfrm>
            <a:off x="3276600" y="3672465"/>
            <a:ext cx="2667000" cy="37623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headEnd/>
            <a:tailEnd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>
            <a:spAutoFit/>
          </a:bodyPr>
          <a:lstStyle>
            <a:lvl1pPr algn="ctr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algn="ctr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algn="ctr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algn="ctr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algn="ctr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b="1" dirty="0" smtClean="0">
                <a:latin typeface="Calibri" pitchFamily="34" charset="0"/>
              </a:rPr>
              <a:t>Кырг</a:t>
            </a:r>
            <a:r>
              <a:rPr lang="ru-RU" b="1" dirty="0">
                <a:latin typeface="Calibri" pitchFamily="34" charset="0"/>
              </a:rPr>
              <a:t>ы</a:t>
            </a:r>
            <a:r>
              <a:rPr lang="ru-RU" b="1" dirty="0" smtClean="0">
                <a:latin typeface="Calibri" pitchFamily="34" charset="0"/>
              </a:rPr>
              <a:t>зстан</a:t>
            </a:r>
            <a:r>
              <a:rPr lang="en-US" b="1" dirty="0" smtClean="0">
                <a:latin typeface="Calibri" pitchFamily="34" charset="0"/>
              </a:rPr>
              <a:t> </a:t>
            </a:r>
            <a:r>
              <a:rPr lang="en-US" b="1" dirty="0">
                <a:latin typeface="Calibri" pitchFamily="34" charset="0"/>
              </a:rPr>
              <a:t>(7%)</a:t>
            </a:r>
          </a:p>
        </p:txBody>
      </p:sp>
      <p:sp>
        <p:nvSpPr>
          <p:cNvPr id="2065" name="TextBox 22"/>
          <p:cNvSpPr txBox="1">
            <a:spLocks noChangeArrowheads="1"/>
          </p:cNvSpPr>
          <p:nvPr/>
        </p:nvSpPr>
        <p:spPr bwMode="auto">
          <a:xfrm>
            <a:off x="391416" y="4202668"/>
            <a:ext cx="2667000" cy="37623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headEnd/>
            <a:tailEnd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>
            <a:spAutoFit/>
          </a:bodyPr>
          <a:lstStyle>
            <a:lvl1pPr algn="ctr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algn="ctr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algn="ctr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algn="ctr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algn="ctr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b="1" dirty="0">
                <a:latin typeface="Calibri" pitchFamily="34" charset="0"/>
              </a:rPr>
              <a:t>Молдова</a:t>
            </a:r>
            <a:r>
              <a:rPr lang="en-US" b="1" dirty="0">
                <a:latin typeface="Calibri" pitchFamily="34" charset="0"/>
              </a:rPr>
              <a:t> (1</a:t>
            </a:r>
            <a:r>
              <a:rPr lang="ru-RU" b="1" dirty="0">
                <a:latin typeface="Calibri" pitchFamily="34" charset="0"/>
              </a:rPr>
              <a:t>6</a:t>
            </a:r>
            <a:r>
              <a:rPr lang="en-US" b="1" dirty="0">
                <a:latin typeface="Calibri" pitchFamily="34" charset="0"/>
              </a:rPr>
              <a:t>%)</a:t>
            </a:r>
          </a:p>
        </p:txBody>
      </p:sp>
      <p:sp>
        <p:nvSpPr>
          <p:cNvPr id="2069" name="TextBox 27"/>
          <p:cNvSpPr txBox="1">
            <a:spLocks noChangeArrowheads="1"/>
          </p:cNvSpPr>
          <p:nvPr/>
        </p:nvSpPr>
        <p:spPr bwMode="auto">
          <a:xfrm>
            <a:off x="6248400" y="838200"/>
            <a:ext cx="2438400" cy="707886"/>
          </a:xfrm>
          <a:prstGeom prst="rect">
            <a:avLst/>
          </a:prstGeom>
          <a:solidFill>
            <a:srgbClr val="00B050"/>
          </a:solidFill>
          <a:ln>
            <a:noFill/>
            <a:headEnd/>
            <a:tailEnd/>
          </a:ln>
          <a:effectLst>
            <a:outerShdw blurRad="76200" dist="12700" dir="2700000" sy="-23000" kx="-800400" algn="bl" rotWithShape="0">
              <a:prstClr val="black">
                <a:alpha val="20000"/>
              </a:prst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>
            <a:spAutoFit/>
          </a:bodyPr>
          <a:lstStyle>
            <a:lvl1pPr algn="ctr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algn="ctr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algn="ctr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algn="ctr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algn="ctr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sz="2000" b="1" dirty="0">
                <a:latin typeface="+mn-lt"/>
              </a:rPr>
              <a:t>Отсутствие</a:t>
            </a:r>
            <a:r>
              <a:rPr lang="en-US" sz="2000" b="1" dirty="0">
                <a:latin typeface="+mn-lt"/>
              </a:rPr>
              <a:t>/ </a:t>
            </a:r>
            <a:r>
              <a:rPr lang="ru-RU" sz="2000" b="1" dirty="0">
                <a:latin typeface="+mn-lt"/>
              </a:rPr>
              <a:t>Нет мнения</a:t>
            </a:r>
            <a:endParaRPr lang="en-US" sz="2000" b="1" dirty="0">
              <a:latin typeface="+mn-lt"/>
            </a:endParaRPr>
          </a:p>
        </p:txBody>
      </p:sp>
      <p:sp>
        <p:nvSpPr>
          <p:cNvPr id="2068" name="TextBox 26"/>
          <p:cNvSpPr txBox="1">
            <a:spLocks noChangeArrowheads="1"/>
          </p:cNvSpPr>
          <p:nvPr/>
        </p:nvSpPr>
        <p:spPr bwMode="auto">
          <a:xfrm>
            <a:off x="3276601" y="4202668"/>
            <a:ext cx="2667000" cy="369332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 algn="ctr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algn="ctr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algn="ctr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algn="ctr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algn="ctr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b="1" dirty="0">
                <a:latin typeface="Calibri" pitchFamily="34" charset="0"/>
              </a:rPr>
              <a:t>Таджикистан</a:t>
            </a:r>
            <a:r>
              <a:rPr lang="en-US" b="1" dirty="0">
                <a:latin typeface="Calibri" pitchFamily="34" charset="0"/>
              </a:rPr>
              <a:t> (5%)</a:t>
            </a:r>
          </a:p>
        </p:txBody>
      </p:sp>
      <p:sp>
        <p:nvSpPr>
          <p:cNvPr id="2070" name="TextBox 28"/>
          <p:cNvSpPr txBox="1">
            <a:spLocks noChangeArrowheads="1"/>
          </p:cNvSpPr>
          <p:nvPr/>
        </p:nvSpPr>
        <p:spPr bwMode="auto">
          <a:xfrm>
            <a:off x="3276601" y="4749233"/>
            <a:ext cx="2699657" cy="369332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 algn="ctr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algn="ctr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algn="ctr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algn="ctr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algn="ctr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b="1" dirty="0">
                <a:latin typeface="Calibri" pitchFamily="34" charset="0"/>
              </a:rPr>
              <a:t>Туркменистан</a:t>
            </a:r>
            <a:r>
              <a:rPr lang="en-US" b="1" dirty="0">
                <a:latin typeface="Calibri" pitchFamily="34" charset="0"/>
              </a:rPr>
              <a:t> (6%)</a:t>
            </a:r>
          </a:p>
        </p:txBody>
      </p:sp>
      <p:sp>
        <p:nvSpPr>
          <p:cNvPr id="2055" name="TextBox 9"/>
          <p:cNvSpPr txBox="1">
            <a:spLocks noChangeArrowheads="1"/>
          </p:cNvSpPr>
          <p:nvPr/>
        </p:nvSpPr>
        <p:spPr bwMode="auto">
          <a:xfrm>
            <a:off x="359229" y="2213678"/>
            <a:ext cx="2667001" cy="369332"/>
          </a:xfrm>
          <a:prstGeom prst="rect">
            <a:avLst/>
          </a:prstGeom>
          <a:solidFill>
            <a:srgbClr val="FFC000"/>
          </a:solidFill>
          <a:ln>
            <a:headEnd/>
            <a:tailEnd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>
            <a:spAutoFit/>
          </a:bodyPr>
          <a:lstStyle>
            <a:lvl1pPr algn="ctr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algn="ctr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algn="ctr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algn="ctr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algn="ctr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b="1" dirty="0">
                <a:latin typeface="Calibri" pitchFamily="34" charset="0"/>
              </a:rPr>
              <a:t>Азербайджан</a:t>
            </a:r>
            <a:r>
              <a:rPr lang="en-US" b="1" dirty="0">
                <a:latin typeface="Calibri" pitchFamily="34" charset="0"/>
              </a:rPr>
              <a:t> (9%)</a:t>
            </a:r>
          </a:p>
        </p:txBody>
      </p:sp>
      <p:sp>
        <p:nvSpPr>
          <p:cNvPr id="9234" name="Text Box 18"/>
          <p:cNvSpPr txBox="1">
            <a:spLocks noChangeArrowheads="1"/>
          </p:cNvSpPr>
          <p:nvPr/>
        </p:nvSpPr>
        <p:spPr bwMode="auto">
          <a:xfrm>
            <a:off x="381001" y="1661408"/>
            <a:ext cx="2667000" cy="366713"/>
          </a:xfrm>
          <a:prstGeom prst="rect">
            <a:avLst/>
          </a:prstGeom>
          <a:solidFill>
            <a:srgbClr val="FFC000"/>
          </a:solidFill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>
            <a:spAutoFit/>
          </a:bodyPr>
          <a:lstStyle>
            <a:lvl1pPr algn="ctr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algn="ctr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algn="ctr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algn="ctr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algn="ctr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b="1" dirty="0">
                <a:latin typeface="Calibri" pitchFamily="34" charset="0"/>
              </a:rPr>
              <a:t>Армения</a:t>
            </a:r>
            <a:r>
              <a:rPr lang="en-US" b="1" dirty="0">
                <a:latin typeface="Calibri" pitchFamily="34" charset="0"/>
              </a:rPr>
              <a:t> (14%)</a:t>
            </a:r>
          </a:p>
        </p:txBody>
      </p:sp>
      <p:sp>
        <p:nvSpPr>
          <p:cNvPr id="2058" name="TextBox 15"/>
          <p:cNvSpPr txBox="1">
            <a:spLocks noChangeArrowheads="1"/>
          </p:cNvSpPr>
          <p:nvPr/>
        </p:nvSpPr>
        <p:spPr bwMode="auto">
          <a:xfrm>
            <a:off x="391414" y="2764580"/>
            <a:ext cx="2667000" cy="369332"/>
          </a:xfrm>
          <a:prstGeom prst="rect">
            <a:avLst/>
          </a:prstGeom>
          <a:solidFill>
            <a:srgbClr val="FFC000"/>
          </a:solidFill>
          <a:ln>
            <a:headEnd/>
            <a:tailEnd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>
            <a:spAutoFit/>
          </a:bodyPr>
          <a:lstStyle>
            <a:lvl1pPr algn="ctr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algn="ctr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algn="ctr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algn="ctr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algn="ctr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b="1" dirty="0">
                <a:latin typeface="Calibri" pitchFamily="34" charset="0"/>
              </a:rPr>
              <a:t>Беларусь</a:t>
            </a:r>
            <a:r>
              <a:rPr lang="en-US" b="1" dirty="0">
                <a:latin typeface="Calibri" pitchFamily="34" charset="0"/>
              </a:rPr>
              <a:t> (18%)</a:t>
            </a:r>
          </a:p>
        </p:txBody>
      </p:sp>
      <p:sp>
        <p:nvSpPr>
          <p:cNvPr id="2060" name="TextBox 17"/>
          <p:cNvSpPr txBox="1">
            <a:spLocks noChangeArrowheads="1"/>
          </p:cNvSpPr>
          <p:nvPr/>
        </p:nvSpPr>
        <p:spPr bwMode="auto">
          <a:xfrm>
            <a:off x="381000" y="3200400"/>
            <a:ext cx="2667000" cy="369332"/>
          </a:xfrm>
          <a:prstGeom prst="rect">
            <a:avLst/>
          </a:prstGeom>
          <a:solidFill>
            <a:srgbClr val="FFC000"/>
          </a:solidFill>
          <a:ln>
            <a:headEnd/>
            <a:tailEnd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>
            <a:spAutoFit/>
          </a:bodyPr>
          <a:lstStyle>
            <a:lvl1pPr algn="ctr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algn="ctr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algn="ctr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algn="ctr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algn="ctr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b="1">
                <a:latin typeface="Calibri" pitchFamily="34" charset="0"/>
              </a:rPr>
              <a:t>Грузия</a:t>
            </a:r>
            <a:r>
              <a:rPr lang="en-US" b="1">
                <a:latin typeface="Calibri" pitchFamily="34" charset="0"/>
              </a:rPr>
              <a:t> (1</a:t>
            </a:r>
            <a:r>
              <a:rPr lang="ru-RU" b="1">
                <a:latin typeface="Calibri" pitchFamily="34" charset="0"/>
              </a:rPr>
              <a:t>9</a:t>
            </a:r>
            <a:r>
              <a:rPr lang="en-US" b="1">
                <a:latin typeface="Calibri" pitchFamily="34" charset="0"/>
              </a:rPr>
              <a:t>%)</a:t>
            </a:r>
          </a:p>
        </p:txBody>
      </p:sp>
      <p:sp>
        <p:nvSpPr>
          <p:cNvPr id="2061" name="TextBox 18"/>
          <p:cNvSpPr txBox="1">
            <a:spLocks noChangeArrowheads="1"/>
          </p:cNvSpPr>
          <p:nvPr/>
        </p:nvSpPr>
        <p:spPr bwMode="auto">
          <a:xfrm>
            <a:off x="381000" y="3657600"/>
            <a:ext cx="2667001" cy="369332"/>
          </a:xfrm>
          <a:prstGeom prst="rect">
            <a:avLst/>
          </a:prstGeom>
          <a:solidFill>
            <a:srgbClr val="FFC000"/>
          </a:solidFill>
          <a:ln>
            <a:headEnd/>
            <a:tailEnd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>
            <a:spAutoFit/>
          </a:bodyPr>
          <a:lstStyle>
            <a:lvl1pPr algn="ctr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algn="ctr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algn="ctr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algn="ctr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algn="ctr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b="1" dirty="0">
                <a:latin typeface="Calibri" pitchFamily="34" charset="0"/>
              </a:rPr>
              <a:t>Казахстан</a:t>
            </a:r>
            <a:r>
              <a:rPr lang="en-US" b="1" dirty="0">
                <a:latin typeface="Calibri" pitchFamily="34" charset="0"/>
              </a:rPr>
              <a:t> (10%)</a:t>
            </a:r>
          </a:p>
        </p:txBody>
      </p:sp>
      <p:sp>
        <p:nvSpPr>
          <p:cNvPr id="2066" name="TextBox 23"/>
          <p:cNvSpPr txBox="1">
            <a:spLocks noChangeArrowheads="1"/>
          </p:cNvSpPr>
          <p:nvPr/>
        </p:nvSpPr>
        <p:spPr bwMode="auto">
          <a:xfrm>
            <a:off x="351526" y="4749233"/>
            <a:ext cx="2667000" cy="369332"/>
          </a:xfrm>
          <a:prstGeom prst="rect">
            <a:avLst/>
          </a:prstGeom>
          <a:solidFill>
            <a:srgbClr val="FFC000"/>
          </a:solidFill>
          <a:ln>
            <a:headEnd/>
            <a:tailEnd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>
            <a:spAutoFit/>
          </a:bodyPr>
          <a:lstStyle>
            <a:lvl1pPr algn="ctr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algn="ctr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algn="ctr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algn="ctr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algn="ctr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b="1" dirty="0">
                <a:latin typeface="Calibri" pitchFamily="34" charset="0"/>
              </a:rPr>
              <a:t>Россия</a:t>
            </a:r>
            <a:r>
              <a:rPr lang="en-US" b="1" dirty="0">
                <a:latin typeface="Calibri" pitchFamily="34" charset="0"/>
              </a:rPr>
              <a:t> (1</a:t>
            </a:r>
            <a:r>
              <a:rPr lang="ru-RU" b="1" dirty="0">
                <a:latin typeface="Calibri" pitchFamily="34" charset="0"/>
              </a:rPr>
              <a:t>8</a:t>
            </a:r>
            <a:r>
              <a:rPr lang="en-US" b="1" dirty="0">
                <a:latin typeface="Calibri" pitchFamily="34" charset="0"/>
              </a:rPr>
              <a:t>%)</a:t>
            </a:r>
          </a:p>
        </p:txBody>
      </p:sp>
      <p:sp>
        <p:nvSpPr>
          <p:cNvPr id="2072" name="TextBox 30"/>
          <p:cNvSpPr txBox="1">
            <a:spLocks noChangeArrowheads="1"/>
          </p:cNvSpPr>
          <p:nvPr/>
        </p:nvSpPr>
        <p:spPr bwMode="auto">
          <a:xfrm>
            <a:off x="3276600" y="5310681"/>
            <a:ext cx="2699658" cy="369332"/>
          </a:xfrm>
          <a:prstGeom prst="rect">
            <a:avLst/>
          </a:prstGeom>
          <a:solidFill>
            <a:srgbClr val="FFC000"/>
          </a:solidFill>
          <a:ln>
            <a:headEnd/>
            <a:tailEnd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>
            <a:lvl1pPr algn="ctr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algn="ctr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algn="ctr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algn="ctr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algn="ctr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b="1" dirty="0">
                <a:latin typeface="Calibri" pitchFamily="34" charset="0"/>
              </a:rPr>
              <a:t>Узбекистан</a:t>
            </a:r>
            <a:r>
              <a:rPr lang="en-US" b="1" dirty="0">
                <a:latin typeface="Calibri" pitchFamily="34" charset="0"/>
              </a:rPr>
              <a:t> (6%)</a:t>
            </a:r>
          </a:p>
        </p:txBody>
      </p:sp>
      <p:sp>
        <p:nvSpPr>
          <p:cNvPr id="9260" name="TextBox 30"/>
          <p:cNvSpPr txBox="1">
            <a:spLocks noChangeArrowheads="1"/>
          </p:cNvSpPr>
          <p:nvPr/>
        </p:nvSpPr>
        <p:spPr bwMode="auto">
          <a:xfrm>
            <a:off x="751116" y="5923784"/>
            <a:ext cx="2971800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algn="ctr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algn="ctr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algn="ctr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algn="ctr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algn="ctr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b="1" i="1" dirty="0">
                <a:latin typeface="Book Antiqua" pitchFamily="18" charset="0"/>
              </a:rPr>
              <a:t>В скобках – пропорция населения в возрасте 60+ лет</a:t>
            </a:r>
            <a:endParaRPr lang="en-US" b="1" i="1" dirty="0">
              <a:latin typeface="Book Antiqua" pitchFamily="18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3254829" y="838200"/>
            <a:ext cx="2743200" cy="707886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effectLst>
            <a:outerShdw blurRad="76200" dist="12700" dir="2700000" sy="-23000" kx="-800400" algn="bl" rotWithShape="0">
              <a:prstClr val="black">
                <a:alpha val="20000"/>
              </a:prst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spAutoFit/>
          </a:bodyPr>
          <a:lstStyle>
            <a:lvl1pPr algn="ctr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algn="ctr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algn="ctr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algn="ctr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algn="ctr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sz="2000" b="1" dirty="0">
                <a:latin typeface="+mn-lt"/>
              </a:rPr>
              <a:t>Минимальная озабоченность</a:t>
            </a:r>
            <a:endParaRPr lang="en-US" sz="2000" b="1" dirty="0">
              <a:latin typeface="+mn-lt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351526" y="838200"/>
            <a:ext cx="2706888" cy="707886"/>
          </a:xfrm>
          <a:prstGeom prst="rect">
            <a:avLst/>
          </a:prstGeom>
          <a:solidFill>
            <a:srgbClr val="FFC00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>
            <a:lvl1pPr algn="ctr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algn="ctr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algn="ctr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algn="ctr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algn="ctr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sz="2000" b="1" dirty="0">
                <a:latin typeface="+mn-lt"/>
              </a:rPr>
              <a:t>Максимальная озабоченность</a:t>
            </a:r>
            <a:endParaRPr lang="en-US" sz="2000" b="1" dirty="0">
              <a:latin typeface="+mn-lt"/>
            </a:endParaRPr>
          </a:p>
        </p:txBody>
      </p:sp>
      <p:sp>
        <p:nvSpPr>
          <p:cNvPr id="21" name="TextBox 30"/>
          <p:cNvSpPr txBox="1">
            <a:spLocks noChangeArrowheads="1"/>
          </p:cNvSpPr>
          <p:nvPr/>
        </p:nvSpPr>
        <p:spPr bwMode="auto">
          <a:xfrm>
            <a:off x="391415" y="5310681"/>
            <a:ext cx="2667001" cy="369332"/>
          </a:xfrm>
          <a:prstGeom prst="rect">
            <a:avLst/>
          </a:prstGeom>
          <a:solidFill>
            <a:srgbClr val="FFC000"/>
          </a:solidFill>
          <a:ln>
            <a:headEnd/>
            <a:tailEnd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>
            <a:spAutoFit/>
          </a:bodyPr>
          <a:lstStyle>
            <a:lvl1pPr algn="ctr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algn="ctr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algn="ctr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algn="ctr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algn="ctr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b="1" dirty="0">
                <a:latin typeface="Calibri" pitchFamily="34" charset="0"/>
              </a:rPr>
              <a:t>Украина</a:t>
            </a:r>
            <a:r>
              <a:rPr lang="en-US" b="1" dirty="0">
                <a:latin typeface="Calibri" pitchFamily="34" charset="0"/>
              </a:rPr>
              <a:t> (21%)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4169228" y="6062283"/>
            <a:ext cx="360317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u="sng" dirty="0" smtClean="0"/>
              <a:t>Источник</a:t>
            </a:r>
            <a:r>
              <a:rPr lang="ru-RU" sz="1400" dirty="0" smtClean="0"/>
              <a:t>: </a:t>
            </a:r>
            <a:r>
              <a:rPr lang="en-US" sz="1400" dirty="0" smtClean="0"/>
              <a:t>World </a:t>
            </a:r>
            <a:r>
              <a:rPr lang="ru-RU" sz="1400" dirty="0"/>
              <a:t>Р</a:t>
            </a:r>
            <a:r>
              <a:rPr lang="en-US" sz="1400" dirty="0" err="1" smtClean="0"/>
              <a:t>opulation</a:t>
            </a:r>
            <a:r>
              <a:rPr lang="en-US" sz="1400" dirty="0" smtClean="0"/>
              <a:t> Policies, 2011</a:t>
            </a:r>
            <a:endParaRPr lang="en-US" sz="1400" dirty="0"/>
          </a:p>
        </p:txBody>
      </p:sp>
      <p:sp>
        <p:nvSpPr>
          <p:cNvPr id="24" name="Text Box 10"/>
          <p:cNvSpPr txBox="1">
            <a:spLocks noChangeArrowheads="1"/>
          </p:cNvSpPr>
          <p:nvPr/>
        </p:nvSpPr>
        <p:spPr bwMode="auto">
          <a:xfrm>
            <a:off x="6404768" y="6372594"/>
            <a:ext cx="2125663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200" dirty="0">
                <a:latin typeface="Palatino Linotype" pitchFamily="18" charset="0"/>
              </a:rPr>
              <a:t>©</a:t>
            </a:r>
            <a:r>
              <a:rPr lang="en-GB" sz="1200" dirty="0" err="1">
                <a:latin typeface="Palatino Linotype" pitchFamily="18" charset="0"/>
              </a:rPr>
              <a:t>Alexandre</a:t>
            </a:r>
            <a:r>
              <a:rPr lang="en-GB" sz="1200" dirty="0">
                <a:latin typeface="Palatino Linotype" pitchFamily="18" charset="0"/>
              </a:rPr>
              <a:t> </a:t>
            </a:r>
            <a:r>
              <a:rPr lang="en-GB" sz="1200" dirty="0" err="1">
                <a:latin typeface="Palatino Linotype" pitchFamily="18" charset="0"/>
              </a:rPr>
              <a:t>Sidorenko</a:t>
            </a:r>
            <a:r>
              <a:rPr lang="en-GB" sz="1200" dirty="0">
                <a:latin typeface="Palatino Linotype" pitchFamily="18" charset="0"/>
              </a:rPr>
              <a:t>, </a:t>
            </a:r>
            <a:r>
              <a:rPr lang="en-GB" sz="1200" dirty="0" smtClean="0">
                <a:latin typeface="Palatino Linotype" pitchFamily="18" charset="0"/>
              </a:rPr>
              <a:t>201</a:t>
            </a:r>
            <a:r>
              <a:rPr lang="ru-RU" sz="1200" dirty="0" smtClean="0">
                <a:latin typeface="Palatino Linotype" pitchFamily="18" charset="0"/>
              </a:rPr>
              <a:t>3</a:t>
            </a:r>
            <a:endParaRPr lang="en-US" sz="1200" dirty="0">
              <a:latin typeface="Palatino Linotype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687810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2400" y="332656"/>
            <a:ext cx="8763000" cy="984885"/>
          </a:xfrm>
          <a:prstGeom prst="rect">
            <a:avLst/>
          </a:prstGeom>
          <a:solidFill>
            <a:schemeClr val="bg1"/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chemeClr val="tx1"/>
                </a:solidFill>
                <a:latin typeface="Palatino Linotype" pitchFamily="18" charset="0"/>
              </a:rPr>
              <a:t>Отношение правительств стран СНГ+ к имеющемуся уровню ожидаемой при рождении продолжительность жизни</a:t>
            </a:r>
            <a:endParaRPr lang="en-US" sz="2000" b="1" dirty="0" smtClean="0">
              <a:solidFill>
                <a:schemeClr val="tx1"/>
              </a:solidFill>
              <a:latin typeface="Palatino Linotype" pitchFamily="18" charset="0"/>
            </a:endParaRPr>
          </a:p>
          <a:p>
            <a:pPr algn="ctr"/>
            <a:r>
              <a:rPr lang="en-US" b="1" dirty="0" smtClean="0">
                <a:solidFill>
                  <a:schemeClr val="tx1"/>
                </a:solidFill>
                <a:latin typeface="+mn-lt"/>
              </a:rPr>
              <a:t>(2011)</a:t>
            </a:r>
            <a:endParaRPr lang="en-US" b="1" dirty="0">
              <a:solidFill>
                <a:schemeClr val="tx1"/>
              </a:solidFill>
              <a:latin typeface="+mn-lt"/>
            </a:endParaRP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53627741"/>
              </p:ext>
            </p:extLst>
          </p:nvPr>
        </p:nvGraphicFramePr>
        <p:xfrm>
          <a:off x="685800" y="1752600"/>
          <a:ext cx="3048000" cy="1112520"/>
        </p:xfrm>
        <a:graphic>
          <a:graphicData uri="http://schemas.openxmlformats.org/drawingml/2006/table">
            <a:tbl>
              <a:tblPr firstRow="1" bandRow="1">
                <a:tableStyleId>{69C7853C-536D-4A76-A0AE-DD22124D55A5}</a:tableStyleId>
              </a:tblPr>
              <a:tblGrid>
                <a:gridCol w="304800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chemeClr val="tx1"/>
                          </a:solidFill>
                        </a:rPr>
                        <a:t>Приемлем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chemeClr val="tx1"/>
                          </a:solidFill>
                        </a:rPr>
                        <a:t>Армения </a:t>
                      </a:r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(M/</a:t>
                      </a:r>
                      <a:r>
                        <a:rPr lang="ru-RU" dirty="0" smtClean="0">
                          <a:solidFill>
                            <a:schemeClr val="tx1"/>
                          </a:solidFill>
                        </a:rPr>
                        <a:t>Ж</a:t>
                      </a:r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: 70/77)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chemeClr val="tx1"/>
                          </a:solidFill>
                        </a:rPr>
                        <a:t>Узбекистан </a:t>
                      </a:r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(M/</a:t>
                      </a:r>
                      <a:r>
                        <a:rPr lang="ru-RU" dirty="0" smtClean="0">
                          <a:solidFill>
                            <a:schemeClr val="tx1"/>
                          </a:solidFill>
                        </a:rPr>
                        <a:t>Ж</a:t>
                      </a:r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: 65/71)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79666563"/>
              </p:ext>
            </p:extLst>
          </p:nvPr>
        </p:nvGraphicFramePr>
        <p:xfrm>
          <a:off x="4953000" y="1693416"/>
          <a:ext cx="3505200" cy="4087624"/>
        </p:xfrm>
        <a:graphic>
          <a:graphicData uri="http://schemas.openxmlformats.org/drawingml/2006/table">
            <a:tbl>
              <a:tblPr firstRow="1" bandRow="1">
                <a:tableStyleId>{08FB837D-C827-4EFA-A057-4D05807E0F7C}</a:tableStyleId>
              </a:tblPr>
              <a:tblGrid>
                <a:gridCol w="3505200"/>
              </a:tblGrid>
              <a:tr h="379224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chemeClr val="tx1"/>
                          </a:solidFill>
                        </a:rPr>
                        <a:t>Неприемлем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chemeClr val="tx1"/>
                          </a:solidFill>
                        </a:rPr>
                        <a:t>Азербайджан </a:t>
                      </a:r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(M/</a:t>
                      </a:r>
                      <a:r>
                        <a:rPr lang="ru-RU" dirty="0" smtClean="0">
                          <a:solidFill>
                            <a:schemeClr val="tx1"/>
                          </a:solidFill>
                        </a:rPr>
                        <a:t>Ж</a:t>
                      </a:r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: 68/72)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chemeClr val="tx1"/>
                          </a:solidFill>
                        </a:rPr>
                        <a:t>Беларусь </a:t>
                      </a:r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(</a:t>
                      </a:r>
                      <a:r>
                        <a:rPr lang="ru-RU" dirty="0" smtClean="0">
                          <a:solidFill>
                            <a:schemeClr val="tx1"/>
                          </a:solidFill>
                        </a:rPr>
                        <a:t>М/Ж</a:t>
                      </a:r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 63/75)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chemeClr val="tx1"/>
                          </a:solidFill>
                        </a:rPr>
                        <a:t>Грузия </a:t>
                      </a:r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(</a:t>
                      </a:r>
                      <a:r>
                        <a:rPr lang="ru-RU" dirty="0" smtClean="0">
                          <a:solidFill>
                            <a:schemeClr val="tx1"/>
                          </a:solidFill>
                        </a:rPr>
                        <a:t>М/Ж</a:t>
                      </a:r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 68/75)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chemeClr val="tx1"/>
                          </a:solidFill>
                        </a:rPr>
                        <a:t>Казахстан </a:t>
                      </a:r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(M/</a:t>
                      </a:r>
                      <a:r>
                        <a:rPr lang="ru-RU" dirty="0" smtClean="0">
                          <a:solidFill>
                            <a:schemeClr val="tx1"/>
                          </a:solidFill>
                        </a:rPr>
                        <a:t>Ж</a:t>
                      </a:r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: 59/71)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chemeClr val="tx1"/>
                          </a:solidFill>
                        </a:rPr>
                        <a:t>Кыргызстан </a:t>
                      </a:r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(M/</a:t>
                      </a:r>
                      <a:r>
                        <a:rPr lang="ru-RU" dirty="0" smtClean="0">
                          <a:solidFill>
                            <a:schemeClr val="tx1"/>
                          </a:solidFill>
                        </a:rPr>
                        <a:t>Ж</a:t>
                      </a:r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: 64/72)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chemeClr val="tx1"/>
                          </a:solidFill>
                        </a:rPr>
                        <a:t>Молдова </a:t>
                      </a:r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(M/</a:t>
                      </a:r>
                      <a:r>
                        <a:rPr lang="ru-RU" dirty="0" smtClean="0">
                          <a:solidFill>
                            <a:schemeClr val="tx1"/>
                          </a:solidFill>
                        </a:rPr>
                        <a:t>Ж</a:t>
                      </a:r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: 65/72)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chemeClr val="tx1"/>
                          </a:solidFill>
                        </a:rPr>
                        <a:t>Россия </a:t>
                      </a:r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(M/</a:t>
                      </a:r>
                      <a:r>
                        <a:rPr lang="ru-RU" dirty="0" smtClean="0">
                          <a:solidFill>
                            <a:schemeClr val="tx1"/>
                          </a:solidFill>
                        </a:rPr>
                        <a:t>Ж</a:t>
                      </a:r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: 60/73)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chemeClr val="tx1"/>
                          </a:solidFill>
                        </a:rPr>
                        <a:t>Таджикистан </a:t>
                      </a:r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(M/</a:t>
                      </a:r>
                      <a:r>
                        <a:rPr lang="ru-RU" dirty="0" smtClean="0">
                          <a:solidFill>
                            <a:schemeClr val="tx1"/>
                          </a:solidFill>
                        </a:rPr>
                        <a:t>Ж</a:t>
                      </a:r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: 64/69)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chemeClr val="tx1"/>
                          </a:solidFill>
                        </a:rPr>
                        <a:t>Туркменистан </a:t>
                      </a:r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(M/</a:t>
                      </a:r>
                      <a:r>
                        <a:rPr lang="ru-RU" dirty="0" smtClean="0">
                          <a:solidFill>
                            <a:schemeClr val="tx1"/>
                          </a:solidFill>
                        </a:rPr>
                        <a:t>Ж</a:t>
                      </a:r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: 61/69)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chemeClr val="tx1"/>
                          </a:solidFill>
                        </a:rPr>
                        <a:t>Украина </a:t>
                      </a:r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(M/</a:t>
                      </a:r>
                      <a:r>
                        <a:rPr lang="ru-RU" dirty="0" smtClean="0">
                          <a:solidFill>
                            <a:schemeClr val="tx1"/>
                          </a:solidFill>
                        </a:rPr>
                        <a:t>Ж</a:t>
                      </a:r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: 63/74)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534720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09847" y="838200"/>
            <a:ext cx="7772400" cy="44319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800" b="1" dirty="0" smtClean="0"/>
              <a:t>План выступления:</a:t>
            </a:r>
          </a:p>
          <a:p>
            <a:endParaRPr lang="uk-UA" sz="2800" dirty="0"/>
          </a:p>
          <a:p>
            <a:pPr marL="342900" indent="-342900">
              <a:spcAft>
                <a:spcPts val="1200"/>
              </a:spcAft>
              <a:buAutoNum type="arabicPeriod"/>
            </a:pPr>
            <a:r>
              <a:rPr lang="uk-UA" sz="2800" dirty="0" smtClean="0"/>
              <a:t>Страны Европы: классификация</a:t>
            </a:r>
          </a:p>
          <a:p>
            <a:pPr marL="342900" indent="-342900">
              <a:spcAft>
                <a:spcPts val="1200"/>
              </a:spcAft>
              <a:buAutoNum type="arabicPeriod"/>
            </a:pPr>
            <a:r>
              <a:rPr lang="uk-UA" sz="2800" dirty="0" smtClean="0"/>
              <a:t>Демографическое старение: избранные показатели</a:t>
            </a:r>
          </a:p>
          <a:p>
            <a:pPr marL="342900" indent="-342900">
              <a:spcAft>
                <a:spcPts val="1200"/>
              </a:spcAft>
              <a:buAutoNum type="arabicPeriod"/>
            </a:pPr>
            <a:r>
              <a:rPr lang="uk-UA" sz="2800" dirty="0" smtClean="0"/>
              <a:t>Политика в области старения: отношение к проблеме</a:t>
            </a:r>
          </a:p>
          <a:p>
            <a:pPr marL="342900" indent="-342900">
              <a:spcAft>
                <a:spcPts val="1200"/>
              </a:spcAft>
              <a:buAutoNum type="arabicPeriod"/>
            </a:pPr>
            <a:r>
              <a:rPr lang="uk-UA" sz="2800" dirty="0" smtClean="0"/>
              <a:t>Политика в области старения: рамочные стратегии и национальные действия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7116989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90600" y="1752600"/>
            <a:ext cx="78486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dirty="0" smtClean="0"/>
              <a:t>4. </a:t>
            </a:r>
            <a:r>
              <a:rPr lang="uk-UA" sz="4000" dirty="0"/>
              <a:t>Политика в области старения: рамочные стратегии и национальные действия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28905749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26" name="Object 2"/>
          <p:cNvGraphicFramePr>
            <a:graphicFrameLocks noChangeAspect="1"/>
          </p:cNvGraphicFramePr>
          <p:nvPr/>
        </p:nvGraphicFramePr>
        <p:xfrm>
          <a:off x="3352800" y="0"/>
          <a:ext cx="5791200" cy="6781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6" name="Photo Editor Photo" r:id="rId3" imgW="2674852" imgH="2926334" progId="">
                  <p:embed/>
                </p:oleObj>
              </mc:Choice>
              <mc:Fallback>
                <p:oleObj name="Photo Editor Photo" r:id="rId3" imgW="2674852" imgH="2926334" progId="">
                  <p:embed/>
                  <p:pic>
                    <p:nvPicPr>
                      <p:cNvPr id="0" name="Picture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52800" y="0"/>
                        <a:ext cx="5791200" cy="6781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436" name="Text Box 4"/>
          <p:cNvSpPr txBox="1">
            <a:spLocks noChangeArrowheads="1"/>
          </p:cNvSpPr>
          <p:nvPr/>
        </p:nvSpPr>
        <p:spPr bwMode="auto">
          <a:xfrm>
            <a:off x="304800" y="336549"/>
            <a:ext cx="3048000" cy="1382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 fontAlgn="auto">
              <a:lnSpc>
                <a:spcPct val="70000"/>
              </a:lnSpc>
              <a:spcBef>
                <a:spcPct val="50000"/>
              </a:spcBef>
              <a:spcAft>
                <a:spcPts val="0"/>
              </a:spcAft>
              <a:defRPr/>
            </a:pPr>
            <a:r>
              <a:rPr lang="en-US" sz="6600" dirty="0">
                <a:solidFill>
                  <a:srgbClr val="C00000"/>
                </a:solidFill>
                <a:latin typeface="Lucida Calligraphy" pitchFamily="66" charset="0"/>
                <a:cs typeface="+mn-cs"/>
              </a:rPr>
              <a:t>2002</a:t>
            </a:r>
          </a:p>
          <a:p>
            <a:pPr algn="ctr" fontAlgn="auto">
              <a:lnSpc>
                <a:spcPct val="70000"/>
              </a:lnSpc>
              <a:spcBef>
                <a:spcPct val="50000"/>
              </a:spcBef>
              <a:spcAft>
                <a:spcPts val="0"/>
              </a:spcAft>
              <a:defRPr/>
            </a:pPr>
            <a:r>
              <a:rPr lang="en-US" sz="3200" dirty="0">
                <a:solidFill>
                  <a:srgbClr val="C00000"/>
                </a:solidFill>
                <a:latin typeface="Lucida Calligraphy" pitchFamily="66" charset="0"/>
                <a:cs typeface="+mn-cs"/>
              </a:rPr>
              <a:t>8 – 12 </a:t>
            </a:r>
            <a:r>
              <a:rPr lang="ru-RU" sz="3200" i="1" dirty="0">
                <a:solidFill>
                  <a:srgbClr val="C00000"/>
                </a:solidFill>
                <a:latin typeface="Lucida Calligraphy" pitchFamily="66" charset="0"/>
                <a:cs typeface="+mn-cs"/>
              </a:rPr>
              <a:t>апреля</a:t>
            </a:r>
            <a:endParaRPr lang="en-US" sz="3200" i="1" dirty="0">
              <a:solidFill>
                <a:srgbClr val="C00000"/>
              </a:solidFill>
              <a:latin typeface="Lucida Calligraphy" pitchFamily="66" charset="0"/>
              <a:cs typeface="+mn-cs"/>
            </a:endParaRPr>
          </a:p>
        </p:txBody>
      </p:sp>
      <p:grpSp>
        <p:nvGrpSpPr>
          <p:cNvPr id="1029" name="Group 5"/>
          <p:cNvGrpSpPr>
            <a:grpSpLocks/>
          </p:cNvGrpSpPr>
          <p:nvPr/>
        </p:nvGrpSpPr>
        <p:grpSpPr bwMode="auto">
          <a:xfrm>
            <a:off x="149225" y="523875"/>
            <a:ext cx="2900363" cy="5822950"/>
            <a:chOff x="394" y="274"/>
            <a:chExt cx="1827" cy="3668"/>
          </a:xfrm>
        </p:grpSpPr>
        <p:sp>
          <p:nvSpPr>
            <p:cNvPr id="1030" name="Rectangle 6"/>
            <p:cNvSpPr>
              <a:spLocks noChangeArrowheads="1"/>
            </p:cNvSpPr>
            <p:nvPr/>
          </p:nvSpPr>
          <p:spPr bwMode="auto">
            <a:xfrm>
              <a:off x="711" y="274"/>
              <a:ext cx="0" cy="2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endParaRPr lang="uk-UA" sz="2400">
                <a:latin typeface="Times New Roman" pitchFamily="18" charset="0"/>
              </a:endParaRPr>
            </a:p>
          </p:txBody>
        </p:sp>
        <p:sp>
          <p:nvSpPr>
            <p:cNvPr id="1031" name="Rectangle 7"/>
            <p:cNvSpPr>
              <a:spLocks noChangeArrowheads="1"/>
            </p:cNvSpPr>
            <p:nvPr/>
          </p:nvSpPr>
          <p:spPr bwMode="auto">
            <a:xfrm>
              <a:off x="593" y="894"/>
              <a:ext cx="0" cy="2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endParaRPr lang="uk-UA" sz="2400">
                <a:latin typeface="Times New Roman" pitchFamily="18" charset="0"/>
              </a:endParaRPr>
            </a:p>
          </p:txBody>
        </p:sp>
        <p:sp>
          <p:nvSpPr>
            <p:cNvPr id="1032" name="Rectangle 8"/>
            <p:cNvSpPr>
              <a:spLocks noChangeArrowheads="1"/>
            </p:cNvSpPr>
            <p:nvPr/>
          </p:nvSpPr>
          <p:spPr bwMode="auto">
            <a:xfrm>
              <a:off x="1008" y="912"/>
              <a:ext cx="80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3000">
                  <a:solidFill>
                    <a:srgbClr val="FF3300"/>
                  </a:solidFill>
                  <a:latin typeface="Lucida Calligraphy" pitchFamily="66" charset="0"/>
                </a:rPr>
                <a:t> </a:t>
              </a:r>
              <a:endParaRPr lang="en-US" sz="2400">
                <a:latin typeface="Times New Roman" pitchFamily="18" charset="0"/>
              </a:endParaRPr>
            </a:p>
          </p:txBody>
        </p:sp>
        <p:sp>
          <p:nvSpPr>
            <p:cNvPr id="1033" name="Rectangle 9"/>
            <p:cNvSpPr>
              <a:spLocks noChangeArrowheads="1"/>
            </p:cNvSpPr>
            <p:nvPr/>
          </p:nvSpPr>
          <p:spPr bwMode="auto">
            <a:xfrm>
              <a:off x="1348" y="912"/>
              <a:ext cx="0" cy="2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endParaRPr lang="uk-UA" sz="2400">
                <a:latin typeface="Times New Roman" pitchFamily="18" charset="0"/>
              </a:endParaRPr>
            </a:p>
          </p:txBody>
        </p:sp>
        <p:sp>
          <p:nvSpPr>
            <p:cNvPr id="1034" name="Rectangle 10"/>
            <p:cNvSpPr>
              <a:spLocks noChangeArrowheads="1"/>
            </p:cNvSpPr>
            <p:nvPr/>
          </p:nvSpPr>
          <p:spPr bwMode="auto">
            <a:xfrm>
              <a:off x="826" y="1347"/>
              <a:ext cx="1101" cy="4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4200">
                  <a:latin typeface="Times New Roman" pitchFamily="18" charset="0"/>
                </a:rPr>
                <a:t>Вторая </a:t>
              </a:r>
              <a:endParaRPr lang="en-US" sz="2400">
                <a:latin typeface="Times New Roman" pitchFamily="18" charset="0"/>
              </a:endParaRPr>
            </a:p>
          </p:txBody>
        </p:sp>
        <p:sp>
          <p:nvSpPr>
            <p:cNvPr id="1035" name="Rectangle 11"/>
            <p:cNvSpPr>
              <a:spLocks noChangeArrowheads="1"/>
            </p:cNvSpPr>
            <p:nvPr/>
          </p:nvSpPr>
          <p:spPr bwMode="auto">
            <a:xfrm>
              <a:off x="550" y="1748"/>
              <a:ext cx="1671" cy="4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4200" dirty="0" err="1">
                  <a:latin typeface="Times New Roman" pitchFamily="18" charset="0"/>
                </a:rPr>
                <a:t>Всемирная</a:t>
              </a:r>
              <a:r>
                <a:rPr lang="en-US" sz="4200" dirty="0">
                  <a:latin typeface="Times New Roman" pitchFamily="18" charset="0"/>
                </a:rPr>
                <a:t> </a:t>
              </a:r>
              <a:endParaRPr lang="en-US" sz="2400" dirty="0">
                <a:latin typeface="Times New Roman" pitchFamily="18" charset="0"/>
              </a:endParaRPr>
            </a:p>
          </p:txBody>
        </p:sp>
        <p:sp>
          <p:nvSpPr>
            <p:cNvPr id="1036" name="Rectangle 12"/>
            <p:cNvSpPr>
              <a:spLocks noChangeArrowheads="1"/>
            </p:cNvSpPr>
            <p:nvPr/>
          </p:nvSpPr>
          <p:spPr bwMode="auto">
            <a:xfrm>
              <a:off x="561" y="2148"/>
              <a:ext cx="1547" cy="4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ru-RU" sz="4200">
                  <a:latin typeface="Times New Roman" pitchFamily="18" charset="0"/>
                </a:rPr>
                <a:t>а</a:t>
              </a:r>
              <a:r>
                <a:rPr lang="en-US" sz="4200">
                  <a:latin typeface="Times New Roman" pitchFamily="18" charset="0"/>
                </a:rPr>
                <a:t>ссамблея </a:t>
              </a:r>
              <a:endParaRPr lang="en-US" sz="2400">
                <a:latin typeface="Times New Roman" pitchFamily="18" charset="0"/>
              </a:endParaRPr>
            </a:p>
          </p:txBody>
        </p:sp>
        <p:sp>
          <p:nvSpPr>
            <p:cNvPr id="1037" name="Rectangle 13"/>
            <p:cNvSpPr>
              <a:spLocks noChangeArrowheads="1"/>
            </p:cNvSpPr>
            <p:nvPr/>
          </p:nvSpPr>
          <p:spPr bwMode="auto">
            <a:xfrm>
              <a:off x="394" y="2550"/>
              <a:ext cx="1827" cy="4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ru-RU" sz="4200">
                  <a:latin typeface="Times New Roman" pitchFamily="18" charset="0"/>
                </a:rPr>
                <a:t>п</a:t>
              </a:r>
              <a:r>
                <a:rPr lang="en-US" sz="4200">
                  <a:latin typeface="Times New Roman" pitchFamily="18" charset="0"/>
                </a:rPr>
                <a:t>о </a:t>
              </a:r>
              <a:r>
                <a:rPr lang="ru-RU" sz="4200">
                  <a:latin typeface="Times New Roman" pitchFamily="18" charset="0"/>
                </a:rPr>
                <a:t>с</a:t>
              </a:r>
              <a:r>
                <a:rPr lang="en-US" sz="4200">
                  <a:latin typeface="Times New Roman" pitchFamily="18" charset="0"/>
                </a:rPr>
                <a:t>тарению</a:t>
              </a:r>
              <a:endParaRPr lang="en-US" sz="2400">
                <a:latin typeface="Times New Roman" pitchFamily="18" charset="0"/>
              </a:endParaRPr>
            </a:p>
          </p:txBody>
        </p:sp>
        <p:sp>
          <p:nvSpPr>
            <p:cNvPr id="18446" name="Rectangle 14"/>
            <p:cNvSpPr>
              <a:spLocks noChangeArrowheads="1"/>
            </p:cNvSpPr>
            <p:nvPr/>
          </p:nvSpPr>
          <p:spPr bwMode="auto">
            <a:xfrm>
              <a:off x="892" y="3282"/>
              <a:ext cx="987" cy="3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3400" b="1" dirty="0" err="1">
                  <a:solidFill>
                    <a:srgbClr val="C00000"/>
                  </a:solidFill>
                  <a:latin typeface="Times New Roman" pitchFamily="18" charset="0"/>
                  <a:cs typeface="+mn-cs"/>
                </a:rPr>
                <a:t>Мадрид</a:t>
              </a:r>
              <a:endParaRPr lang="en-US" sz="2400" b="1" dirty="0">
                <a:solidFill>
                  <a:srgbClr val="C00000"/>
                </a:solidFill>
                <a:latin typeface="Times New Roman" pitchFamily="18" charset="0"/>
                <a:cs typeface="+mn-cs"/>
              </a:endParaRPr>
            </a:p>
          </p:txBody>
        </p:sp>
        <p:sp>
          <p:nvSpPr>
            <p:cNvPr id="18447" name="Rectangle 15"/>
            <p:cNvSpPr>
              <a:spLocks noChangeArrowheads="1"/>
            </p:cNvSpPr>
            <p:nvPr/>
          </p:nvSpPr>
          <p:spPr bwMode="auto">
            <a:xfrm>
              <a:off x="853" y="3612"/>
              <a:ext cx="1098" cy="3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3400" b="1" dirty="0" err="1">
                  <a:solidFill>
                    <a:srgbClr val="C00000"/>
                  </a:solidFill>
                  <a:latin typeface="Times New Roman" pitchFamily="18" charset="0"/>
                  <a:cs typeface="+mn-cs"/>
                </a:rPr>
                <a:t>Испания</a:t>
              </a:r>
              <a:endParaRPr lang="en-US" sz="2400" b="1" dirty="0">
                <a:solidFill>
                  <a:srgbClr val="C00000"/>
                </a:solidFill>
                <a:latin typeface="Times New Roman" pitchFamily="18" charset="0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1275493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Text Box 2"/>
          <p:cNvSpPr txBox="1">
            <a:spLocks noChangeArrowheads="1"/>
          </p:cNvSpPr>
          <p:nvPr/>
        </p:nvSpPr>
        <p:spPr bwMode="auto">
          <a:xfrm>
            <a:off x="609600" y="5791200"/>
            <a:ext cx="88392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endParaRPr lang="uk-UA"/>
          </a:p>
        </p:txBody>
      </p:sp>
      <p:sp>
        <p:nvSpPr>
          <p:cNvPr id="48135" name="Text Box 7"/>
          <p:cNvSpPr txBox="1">
            <a:spLocks noChangeArrowheads="1"/>
          </p:cNvSpPr>
          <p:nvPr/>
        </p:nvSpPr>
        <p:spPr bwMode="auto">
          <a:xfrm>
            <a:off x="381000" y="249450"/>
            <a:ext cx="2590800" cy="1292662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headEnd/>
            <a:tailEnd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>
            <a:spAutoFit/>
            <a:flatTx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defRPr/>
            </a:pPr>
            <a:endParaRPr lang="ru-RU" b="1" dirty="0" smtClean="0">
              <a:solidFill>
                <a:schemeClr val="bg1"/>
              </a:solidFill>
              <a:latin typeface="Palatino Linotype" pitchFamily="18" charset="0"/>
            </a:endParaRPr>
          </a:p>
          <a:p>
            <a:pPr algn="ctr" eaLnBrk="1" hangingPunct="1">
              <a:spcBef>
                <a:spcPct val="50000"/>
              </a:spcBef>
              <a:defRPr/>
            </a:pPr>
            <a:r>
              <a:rPr lang="ru-RU" b="1" dirty="0" smtClean="0">
                <a:solidFill>
                  <a:schemeClr val="bg1"/>
                </a:solidFill>
                <a:latin typeface="Palatino Linotype" pitchFamily="18" charset="0"/>
              </a:rPr>
              <a:t>СТАРЕЮЩЕЕ ОБЩЕСТВО</a:t>
            </a:r>
          </a:p>
          <a:p>
            <a:pPr eaLnBrk="1" hangingPunct="1">
              <a:spcBef>
                <a:spcPct val="50000"/>
              </a:spcBef>
              <a:defRPr/>
            </a:pPr>
            <a:endParaRPr lang="en-US" sz="1000" b="1" dirty="0" smtClean="0">
              <a:solidFill>
                <a:schemeClr val="bg1"/>
              </a:solidFill>
              <a:latin typeface="Palatino Linotype" pitchFamily="18" charset="0"/>
            </a:endParaRPr>
          </a:p>
        </p:txBody>
      </p:sp>
      <p:sp>
        <p:nvSpPr>
          <p:cNvPr id="48136" name="Text Box 8"/>
          <p:cNvSpPr txBox="1">
            <a:spLocks noChangeArrowheads="1"/>
          </p:cNvSpPr>
          <p:nvPr/>
        </p:nvSpPr>
        <p:spPr bwMode="auto">
          <a:xfrm>
            <a:off x="5410200" y="249450"/>
            <a:ext cx="3200400" cy="1292662"/>
          </a:xfrm>
          <a:prstGeom prst="rect">
            <a:avLst/>
          </a:prstGeom>
          <a:solidFill>
            <a:srgbClr val="C00000"/>
          </a:solidFill>
          <a:ln>
            <a:headEnd/>
            <a:tailEnd/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>
            <a:spAutoFit/>
            <a:flatTx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defRPr/>
            </a:pPr>
            <a:r>
              <a:rPr lang="ru-RU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itchFamily="18" charset="0"/>
              </a:rPr>
              <a:t>  </a:t>
            </a:r>
          </a:p>
          <a:p>
            <a:pPr algn="ctr" eaLnBrk="1" hangingPunct="1">
              <a:spcBef>
                <a:spcPct val="50000"/>
              </a:spcBef>
              <a:defRPr/>
            </a:pPr>
            <a:r>
              <a:rPr lang="ru-RU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itchFamily="18" charset="0"/>
              </a:rPr>
              <a:t>ОБЩЕСТВО ДЛЯ ВСЕХ ВОЗРАСТОВ </a:t>
            </a:r>
          </a:p>
          <a:p>
            <a:pPr algn="ctr" eaLnBrk="1" hangingPunct="1">
              <a:spcBef>
                <a:spcPct val="50000"/>
              </a:spcBef>
              <a:defRPr/>
            </a:pPr>
            <a:endParaRPr lang="en-US" sz="10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alatino Linotype" pitchFamily="18" charset="0"/>
            </a:endParaRPr>
          </a:p>
        </p:txBody>
      </p:sp>
      <p:pic>
        <p:nvPicPr>
          <p:cNvPr id="40976" name="Picture 18" descr="MIPAA Cover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23310" y="2514600"/>
            <a:ext cx="2735377" cy="388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Striped Right Arrow 2"/>
          <p:cNvSpPr/>
          <p:nvPr/>
        </p:nvSpPr>
        <p:spPr>
          <a:xfrm>
            <a:off x="3048000" y="653465"/>
            <a:ext cx="2285999" cy="484632"/>
          </a:xfrm>
          <a:prstGeom prst="stripedRightArrow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Up Arrow 3"/>
          <p:cNvSpPr/>
          <p:nvPr/>
        </p:nvSpPr>
        <p:spPr>
          <a:xfrm>
            <a:off x="3948683" y="1138097"/>
            <a:ext cx="484632" cy="1376503"/>
          </a:xfrm>
          <a:prstGeom prst="upArrow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64580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ext Box 3"/>
          <p:cNvSpPr txBox="1">
            <a:spLocks noChangeArrowheads="1"/>
          </p:cNvSpPr>
          <p:nvPr/>
        </p:nvSpPr>
        <p:spPr bwMode="auto">
          <a:xfrm>
            <a:off x="1511300" y="1001712"/>
            <a:ext cx="71755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ru-RU" sz="3200" b="1" dirty="0">
                <a:latin typeface="Palatino Linotype" pitchFamily="18" charset="0"/>
              </a:rPr>
              <a:t>Приоритетные направления:</a:t>
            </a:r>
            <a:endParaRPr lang="en-US" sz="3200" b="1" dirty="0">
              <a:latin typeface="Palatino Linotype" pitchFamily="18" charset="0"/>
            </a:endParaRPr>
          </a:p>
        </p:txBody>
      </p:sp>
      <p:sp>
        <p:nvSpPr>
          <p:cNvPr id="5123" name="Text Box 4"/>
          <p:cNvSpPr txBox="1">
            <a:spLocks noChangeArrowheads="1"/>
          </p:cNvSpPr>
          <p:nvPr/>
        </p:nvSpPr>
        <p:spPr bwMode="auto">
          <a:xfrm>
            <a:off x="533400" y="2286000"/>
            <a:ext cx="8077200" cy="1077218"/>
          </a:xfrm>
          <a:prstGeom prst="rect">
            <a:avLst/>
          </a:prstGeom>
          <a:solidFill>
            <a:srgbClr val="CC0000"/>
          </a:solidFill>
          <a:ln>
            <a:headEnd/>
            <a:tailEnd/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>
            <a:spAutoFit/>
          </a:bodyPr>
          <a:lstStyle>
            <a:lvl1pPr marL="609600" indent="-609600"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spcBef>
                <a:spcPct val="50000"/>
              </a:spcBef>
              <a:buFontTx/>
              <a:buAutoNum type="romanUcPeriod"/>
            </a:pPr>
            <a:r>
              <a:rPr lang="ru-RU" sz="3200" b="1" dirty="0">
                <a:solidFill>
                  <a:schemeClr val="bg1"/>
                </a:solidFill>
                <a:latin typeface="Palatino Linotype" pitchFamily="18" charset="0"/>
              </a:rPr>
              <a:t>Пожилые люди и развитие </a:t>
            </a:r>
            <a:r>
              <a:rPr lang="ru-RU" sz="3200" b="1" dirty="0" smtClean="0">
                <a:solidFill>
                  <a:schemeClr val="bg1"/>
                </a:solidFill>
                <a:latin typeface="Palatino Linotype" pitchFamily="18" charset="0"/>
              </a:rPr>
              <a:t>общества</a:t>
            </a:r>
            <a:endParaRPr lang="ru-RU" sz="3200" b="1" dirty="0">
              <a:solidFill>
                <a:schemeClr val="bg1"/>
              </a:solidFill>
              <a:latin typeface="Palatino Linotype" pitchFamily="18" charset="0"/>
            </a:endParaRPr>
          </a:p>
        </p:txBody>
      </p:sp>
      <p:sp>
        <p:nvSpPr>
          <p:cNvPr id="5124" name="Text Box 5"/>
          <p:cNvSpPr txBox="1">
            <a:spLocks noChangeArrowheads="1"/>
          </p:cNvSpPr>
          <p:nvPr/>
        </p:nvSpPr>
        <p:spPr bwMode="auto">
          <a:xfrm>
            <a:off x="533400" y="3717032"/>
            <a:ext cx="8077200" cy="1076325"/>
          </a:xfrm>
          <a:prstGeom prst="rect">
            <a:avLst/>
          </a:prstGeom>
          <a:solidFill>
            <a:srgbClr val="CC0000"/>
          </a:solidFill>
          <a:ln>
            <a:headEnd/>
            <a:tailEnd/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3200" b="1" dirty="0">
                <a:solidFill>
                  <a:schemeClr val="bg1"/>
                </a:solidFill>
                <a:latin typeface="Palatino Linotype" pitchFamily="18" charset="0"/>
              </a:rPr>
              <a:t>II. </a:t>
            </a:r>
            <a:r>
              <a:rPr lang="ru-RU" sz="3200" b="1" dirty="0">
                <a:solidFill>
                  <a:schemeClr val="bg1"/>
                </a:solidFill>
                <a:latin typeface="Palatino Linotype" pitchFamily="18" charset="0"/>
              </a:rPr>
              <a:t>Здоровье и благосостояние в пожилом возрасте</a:t>
            </a:r>
            <a:endParaRPr lang="en-US" sz="3200" b="1" dirty="0">
              <a:solidFill>
                <a:schemeClr val="bg1"/>
              </a:solidFill>
              <a:latin typeface="Palatino Linotype" pitchFamily="18" charset="0"/>
            </a:endParaRPr>
          </a:p>
        </p:txBody>
      </p:sp>
      <p:sp>
        <p:nvSpPr>
          <p:cNvPr id="5125" name="Text Box 6"/>
          <p:cNvSpPr txBox="1">
            <a:spLocks noChangeArrowheads="1"/>
          </p:cNvSpPr>
          <p:nvPr/>
        </p:nvSpPr>
        <p:spPr bwMode="auto">
          <a:xfrm>
            <a:off x="533400" y="5105400"/>
            <a:ext cx="8077200" cy="1076325"/>
          </a:xfrm>
          <a:prstGeom prst="rect">
            <a:avLst/>
          </a:prstGeom>
          <a:solidFill>
            <a:srgbClr val="CC0000"/>
          </a:solidFill>
          <a:ln>
            <a:headEnd/>
            <a:tailEnd/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3200" b="1" dirty="0">
                <a:solidFill>
                  <a:schemeClr val="bg1"/>
                </a:solidFill>
                <a:latin typeface="Palatino Linotype" pitchFamily="18" charset="0"/>
              </a:rPr>
              <a:t>III. </a:t>
            </a:r>
            <a:r>
              <a:rPr lang="ru-RU" sz="3200" b="1" dirty="0">
                <a:solidFill>
                  <a:schemeClr val="bg1"/>
                </a:solidFill>
                <a:latin typeface="Palatino Linotype" pitchFamily="18" charset="0"/>
              </a:rPr>
              <a:t>Окружение, поддерживающее развитие человека</a:t>
            </a:r>
            <a:endParaRPr lang="en-US" sz="3200" b="1" dirty="0">
              <a:solidFill>
                <a:schemeClr val="bg1"/>
              </a:solidFill>
              <a:latin typeface="Palatino Linotype" pitchFamily="18" charset="0"/>
            </a:endParaRPr>
          </a:p>
        </p:txBody>
      </p:sp>
      <p:sp>
        <p:nvSpPr>
          <p:cNvPr id="5126" name="Text Box 3"/>
          <p:cNvSpPr txBox="1">
            <a:spLocks noChangeArrowheads="1"/>
          </p:cNvSpPr>
          <p:nvPr/>
        </p:nvSpPr>
        <p:spPr bwMode="auto">
          <a:xfrm>
            <a:off x="685800" y="0"/>
            <a:ext cx="84582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r">
              <a:spcBef>
                <a:spcPct val="50000"/>
              </a:spcBef>
            </a:pPr>
            <a:r>
              <a:rPr lang="ru-RU" b="1" u="sng" dirty="0">
                <a:latin typeface="Palatino Linotype" pitchFamily="18" charset="0"/>
              </a:rPr>
              <a:t>Мадридский Международный план действий по проблемам старения</a:t>
            </a:r>
            <a:endParaRPr lang="en-US" b="1" u="sng" dirty="0">
              <a:latin typeface="Palatino Linotype" pitchFamily="18" charset="0"/>
            </a:endParaRPr>
          </a:p>
        </p:txBody>
      </p:sp>
      <p:pic>
        <p:nvPicPr>
          <p:cNvPr id="5127" name="Picture 4" descr="MIPAA Cover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381000"/>
            <a:ext cx="1282700" cy="1820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376343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6"/>
          <p:cNvSpPr>
            <a:spLocks noGrp="1" noChangeArrowheads="1"/>
          </p:cNvSpPr>
          <p:nvPr>
            <p:ph type="title"/>
          </p:nvPr>
        </p:nvSpPr>
        <p:spPr>
          <a:xfrm>
            <a:off x="611560" y="976313"/>
            <a:ext cx="7756525" cy="889000"/>
          </a:xfrm>
        </p:spPr>
        <p:txBody>
          <a:bodyPr>
            <a:noAutofit/>
          </a:bodyPr>
          <a:lstStyle/>
          <a:p>
            <a:pPr algn="ctr" eaLnBrk="1" hangingPunct="1">
              <a:lnSpc>
                <a:spcPct val="100000"/>
              </a:lnSpc>
            </a:pPr>
            <a:r>
              <a:rPr lang="ru-RU" sz="2800" b="1" dirty="0" smtClean="0">
                <a:solidFill>
                  <a:schemeClr val="tx1"/>
                </a:solidFill>
                <a:effectLst/>
                <a:latin typeface="Palatino Linotype" pitchFamily="18" charset="0"/>
                <a:cs typeface="Times New Roman" pitchFamily="18" charset="0"/>
              </a:rPr>
              <a:t>Стратегия для осуществления Мадридского плана действий в регионе Европейской Экономической Комиссии ООН</a:t>
            </a:r>
            <a:endParaRPr lang="en-GB" sz="2800" b="1" dirty="0" smtClean="0">
              <a:solidFill>
                <a:schemeClr val="tx1"/>
              </a:solidFill>
              <a:effectLst/>
              <a:latin typeface="Palatino Linotype" pitchFamily="18" charset="0"/>
              <a:cs typeface="Times New Roman" pitchFamily="18" charset="0"/>
            </a:endParaRPr>
          </a:p>
        </p:txBody>
      </p:sp>
      <p:sp>
        <p:nvSpPr>
          <p:cNvPr id="15363" name="Rectangle 8"/>
          <p:cNvSpPr>
            <a:spLocks noChangeArrowheads="1"/>
          </p:cNvSpPr>
          <p:nvPr/>
        </p:nvSpPr>
        <p:spPr bwMode="auto">
          <a:xfrm>
            <a:off x="8697913" y="6480175"/>
            <a:ext cx="128587" cy="128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364" name="Rectangle 10"/>
          <p:cNvSpPr>
            <a:spLocks noChangeArrowheads="1"/>
          </p:cNvSpPr>
          <p:nvPr/>
        </p:nvSpPr>
        <p:spPr bwMode="auto">
          <a:xfrm>
            <a:off x="1371600" y="855663"/>
            <a:ext cx="7389813" cy="75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365" name="Rectangle 22"/>
          <p:cNvSpPr>
            <a:spLocks noChangeArrowheads="1"/>
          </p:cNvSpPr>
          <p:nvPr/>
        </p:nvSpPr>
        <p:spPr bwMode="auto">
          <a:xfrm>
            <a:off x="1963738" y="1590675"/>
            <a:ext cx="161290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366" name="Rectangle 26"/>
          <p:cNvSpPr>
            <a:spLocks noChangeArrowheads="1"/>
          </p:cNvSpPr>
          <p:nvPr/>
        </p:nvSpPr>
        <p:spPr bwMode="auto">
          <a:xfrm>
            <a:off x="3017838" y="5659438"/>
            <a:ext cx="1295400" cy="573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367" name="Rectangle 28"/>
          <p:cNvSpPr>
            <a:spLocks noChangeArrowheads="1"/>
          </p:cNvSpPr>
          <p:nvPr/>
        </p:nvSpPr>
        <p:spPr bwMode="auto">
          <a:xfrm>
            <a:off x="6238875" y="1590675"/>
            <a:ext cx="1608138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368" name="Rectangle 46"/>
          <p:cNvSpPr>
            <a:spLocks noChangeArrowheads="1"/>
          </p:cNvSpPr>
          <p:nvPr/>
        </p:nvSpPr>
        <p:spPr bwMode="auto">
          <a:xfrm>
            <a:off x="5405438" y="3630613"/>
            <a:ext cx="1290637" cy="412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369" name="Line 59"/>
          <p:cNvSpPr>
            <a:spLocks noChangeShapeType="1"/>
          </p:cNvSpPr>
          <p:nvPr/>
        </p:nvSpPr>
        <p:spPr bwMode="auto">
          <a:xfrm>
            <a:off x="6084888" y="4941888"/>
            <a:ext cx="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cxnSp>
        <p:nvCxnSpPr>
          <p:cNvPr id="15370" name="AutoShape 60"/>
          <p:cNvCxnSpPr>
            <a:cxnSpLocks noChangeShapeType="1"/>
          </p:cNvCxnSpPr>
          <p:nvPr/>
        </p:nvCxnSpPr>
        <p:spPr bwMode="auto">
          <a:xfrm>
            <a:off x="5580063" y="3925888"/>
            <a:ext cx="0" cy="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15371" name="Group 66"/>
          <p:cNvGrpSpPr>
            <a:grpSpLocks/>
          </p:cNvGrpSpPr>
          <p:nvPr/>
        </p:nvGrpSpPr>
        <p:grpSpPr bwMode="auto">
          <a:xfrm>
            <a:off x="1688306" y="2035969"/>
            <a:ext cx="5249863" cy="4249738"/>
            <a:chOff x="476" y="1071"/>
            <a:chExt cx="3307" cy="2677"/>
          </a:xfrm>
        </p:grpSpPr>
        <p:grpSp>
          <p:nvGrpSpPr>
            <p:cNvPr id="15372" name="Group 11"/>
            <p:cNvGrpSpPr>
              <a:grpSpLocks/>
            </p:cNvGrpSpPr>
            <p:nvPr/>
          </p:nvGrpSpPr>
          <p:grpSpPr bwMode="auto">
            <a:xfrm>
              <a:off x="1383" y="2115"/>
              <a:ext cx="1270" cy="506"/>
              <a:chOff x="1403" y="2118"/>
              <a:chExt cx="1027" cy="503"/>
            </a:xfrm>
          </p:grpSpPr>
          <p:pic>
            <p:nvPicPr>
              <p:cNvPr id="15385" name="Picture 12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403" y="2419"/>
                <a:ext cx="1027" cy="20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5386" name="Picture 13"/>
              <p:cNvPicPr>
                <a:picLocks noChangeAspect="1" noChangeArrowheads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9768"/>
              <a:stretch>
                <a:fillRect/>
              </a:stretch>
            </p:blipFill>
            <p:spPr bwMode="auto">
              <a:xfrm>
                <a:off x="1403" y="2118"/>
                <a:ext cx="1027" cy="31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pic>
          <p:nvPicPr>
            <p:cNvPr id="15373" name="Picture 14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03" y="1117"/>
              <a:ext cx="950" cy="9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5374" name="Picture 15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92" y="2713"/>
              <a:ext cx="670" cy="1035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  <a:extLst/>
          </p:spPr>
        </p:pic>
        <p:grpSp>
          <p:nvGrpSpPr>
            <p:cNvPr id="15375" name="Group 16"/>
            <p:cNvGrpSpPr>
              <a:grpSpLocks/>
            </p:cNvGrpSpPr>
            <p:nvPr/>
          </p:nvGrpSpPr>
          <p:grpSpPr bwMode="auto">
            <a:xfrm>
              <a:off x="1247" y="2074"/>
              <a:ext cx="152" cy="233"/>
              <a:chOff x="1254" y="2074"/>
              <a:chExt cx="152" cy="233"/>
            </a:xfrm>
          </p:grpSpPr>
          <p:sp>
            <p:nvSpPr>
              <p:cNvPr id="15383" name="Freeform 17"/>
              <p:cNvSpPr>
                <a:spLocks/>
              </p:cNvSpPr>
              <p:nvPr/>
            </p:nvSpPr>
            <p:spPr bwMode="auto">
              <a:xfrm>
                <a:off x="1254" y="2074"/>
                <a:ext cx="102" cy="203"/>
              </a:xfrm>
              <a:custGeom>
                <a:avLst/>
                <a:gdLst>
                  <a:gd name="T0" fmla="*/ 0 w 102"/>
                  <a:gd name="T1" fmla="*/ 0 h 203"/>
                  <a:gd name="T2" fmla="*/ 0 w 102"/>
                  <a:gd name="T3" fmla="*/ 203 h 203"/>
                  <a:gd name="T4" fmla="*/ 102 w 102"/>
                  <a:gd name="T5" fmla="*/ 203 h 203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02" h="203">
                    <a:moveTo>
                      <a:pt x="0" y="0"/>
                    </a:moveTo>
                    <a:lnTo>
                      <a:pt x="0" y="203"/>
                    </a:lnTo>
                    <a:lnTo>
                      <a:pt x="102" y="203"/>
                    </a:lnTo>
                  </a:path>
                </a:pathLst>
              </a:custGeom>
              <a:noFill/>
              <a:ln w="571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384" name="Freeform 18"/>
              <p:cNvSpPr>
                <a:spLocks/>
              </p:cNvSpPr>
              <p:nvPr/>
            </p:nvSpPr>
            <p:spPr bwMode="auto">
              <a:xfrm>
                <a:off x="1349" y="2250"/>
                <a:ext cx="57" cy="57"/>
              </a:xfrm>
              <a:custGeom>
                <a:avLst/>
                <a:gdLst>
                  <a:gd name="T0" fmla="*/ 0 w 57"/>
                  <a:gd name="T1" fmla="*/ 57 h 57"/>
                  <a:gd name="T2" fmla="*/ 57 w 57"/>
                  <a:gd name="T3" fmla="*/ 30 h 57"/>
                  <a:gd name="T4" fmla="*/ 0 w 57"/>
                  <a:gd name="T5" fmla="*/ 0 h 57"/>
                  <a:gd name="T6" fmla="*/ 0 w 57"/>
                  <a:gd name="T7" fmla="*/ 57 h 57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57" h="57">
                    <a:moveTo>
                      <a:pt x="0" y="57"/>
                    </a:moveTo>
                    <a:lnTo>
                      <a:pt x="57" y="30"/>
                    </a:lnTo>
                    <a:lnTo>
                      <a:pt x="0" y="0"/>
                    </a:lnTo>
                    <a:lnTo>
                      <a:pt x="0" y="57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5376" name="Group 19"/>
            <p:cNvGrpSpPr>
              <a:grpSpLocks/>
            </p:cNvGrpSpPr>
            <p:nvPr/>
          </p:nvGrpSpPr>
          <p:grpSpPr bwMode="auto">
            <a:xfrm>
              <a:off x="1908" y="2621"/>
              <a:ext cx="88" cy="572"/>
              <a:chOff x="1915" y="2621"/>
              <a:chExt cx="88" cy="572"/>
            </a:xfrm>
          </p:grpSpPr>
          <p:sp>
            <p:nvSpPr>
              <p:cNvPr id="15381" name="Freeform 20"/>
              <p:cNvSpPr>
                <a:spLocks/>
              </p:cNvSpPr>
              <p:nvPr/>
            </p:nvSpPr>
            <p:spPr bwMode="auto">
              <a:xfrm>
                <a:off x="1915" y="2621"/>
                <a:ext cx="37" cy="541"/>
              </a:xfrm>
              <a:custGeom>
                <a:avLst/>
                <a:gdLst>
                  <a:gd name="T0" fmla="*/ 0 w 37"/>
                  <a:gd name="T1" fmla="*/ 0 h 541"/>
                  <a:gd name="T2" fmla="*/ 0 w 37"/>
                  <a:gd name="T3" fmla="*/ 541 h 541"/>
                  <a:gd name="T4" fmla="*/ 37 w 37"/>
                  <a:gd name="T5" fmla="*/ 541 h 541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37" h="541">
                    <a:moveTo>
                      <a:pt x="0" y="0"/>
                    </a:moveTo>
                    <a:lnTo>
                      <a:pt x="0" y="541"/>
                    </a:lnTo>
                    <a:lnTo>
                      <a:pt x="37" y="541"/>
                    </a:lnTo>
                  </a:path>
                </a:pathLst>
              </a:custGeom>
              <a:noFill/>
              <a:ln w="571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382" name="Freeform 21"/>
              <p:cNvSpPr>
                <a:spLocks/>
              </p:cNvSpPr>
              <p:nvPr/>
            </p:nvSpPr>
            <p:spPr bwMode="auto">
              <a:xfrm>
                <a:off x="1945" y="3135"/>
                <a:ext cx="58" cy="58"/>
              </a:xfrm>
              <a:custGeom>
                <a:avLst/>
                <a:gdLst>
                  <a:gd name="T0" fmla="*/ 0 w 58"/>
                  <a:gd name="T1" fmla="*/ 58 h 58"/>
                  <a:gd name="T2" fmla="*/ 58 w 58"/>
                  <a:gd name="T3" fmla="*/ 31 h 58"/>
                  <a:gd name="T4" fmla="*/ 0 w 58"/>
                  <a:gd name="T5" fmla="*/ 0 h 58"/>
                  <a:gd name="T6" fmla="*/ 0 w 58"/>
                  <a:gd name="T7" fmla="*/ 58 h 58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58" h="58">
                    <a:moveTo>
                      <a:pt x="0" y="58"/>
                    </a:moveTo>
                    <a:lnTo>
                      <a:pt x="58" y="31"/>
                    </a:lnTo>
                    <a:lnTo>
                      <a:pt x="0" y="0"/>
                    </a:lnTo>
                    <a:lnTo>
                      <a:pt x="0" y="58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5377" name="Rectangle 27"/>
            <p:cNvSpPr>
              <a:spLocks noChangeArrowheads="1"/>
            </p:cNvSpPr>
            <p:nvPr/>
          </p:nvSpPr>
          <p:spPr bwMode="auto">
            <a:xfrm>
              <a:off x="476" y="3067"/>
              <a:ext cx="1283" cy="5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/>
            <a:p>
              <a:pPr algn="r"/>
              <a:r>
                <a:rPr lang="ru-RU" sz="2000" b="1" dirty="0" smtClean="0">
                  <a:latin typeface="Palatino Linotype" pitchFamily="18" charset="0"/>
                </a:rPr>
                <a:t>Региональная стратегия</a:t>
              </a:r>
              <a:r>
                <a:rPr lang="de-DE" sz="2000" b="1" dirty="0" smtClean="0">
                  <a:latin typeface="Palatino Linotype" pitchFamily="18" charset="0"/>
                </a:rPr>
                <a:t>: </a:t>
              </a:r>
              <a:endParaRPr lang="de-DE" sz="2000" b="1" dirty="0">
                <a:latin typeface="Palatino Linotype" pitchFamily="18" charset="0"/>
              </a:endParaRPr>
            </a:p>
            <a:p>
              <a:pPr algn="r"/>
              <a:r>
                <a:rPr lang="de-DE" sz="2000" b="1" dirty="0">
                  <a:latin typeface="Palatino Linotype" pitchFamily="18" charset="0"/>
                </a:rPr>
                <a:t>10 </a:t>
              </a:r>
              <a:r>
                <a:rPr lang="ru-RU" sz="2000" b="1" dirty="0" smtClean="0">
                  <a:latin typeface="Palatino Linotype" pitchFamily="18" charset="0"/>
                </a:rPr>
                <a:t>обязательств</a:t>
              </a:r>
              <a:endParaRPr lang="en-US" sz="2000" b="1" dirty="0">
                <a:latin typeface="Palatino Linotype" pitchFamily="18" charset="0"/>
              </a:endParaRPr>
            </a:p>
          </p:txBody>
        </p:sp>
        <p:pic>
          <p:nvPicPr>
            <p:cNvPr id="15378" name="Picture 62" descr="MIPAA Cover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16" y="1071"/>
              <a:ext cx="767" cy="108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sp>
          <p:nvSpPr>
            <p:cNvPr id="15379" name="Line 64"/>
            <p:cNvSpPr>
              <a:spLocks noChangeShapeType="1"/>
            </p:cNvSpPr>
            <p:nvPr/>
          </p:nvSpPr>
          <p:spPr bwMode="auto">
            <a:xfrm>
              <a:off x="1655" y="1616"/>
              <a:ext cx="1270" cy="0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380" name="Line 65"/>
            <p:cNvSpPr>
              <a:spLocks noChangeShapeType="1"/>
            </p:cNvSpPr>
            <p:nvPr/>
          </p:nvSpPr>
          <p:spPr bwMode="auto">
            <a:xfrm flipH="1">
              <a:off x="2699" y="2205"/>
              <a:ext cx="725" cy="998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1002539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39628250"/>
              </p:ext>
            </p:extLst>
          </p:nvPr>
        </p:nvGraphicFramePr>
        <p:xfrm>
          <a:off x="152400" y="990600"/>
          <a:ext cx="8839200" cy="5719192"/>
        </p:xfrm>
        <a:graphic>
          <a:graphicData uri="http://schemas.openxmlformats.org/drawingml/2006/table">
            <a:tbl>
              <a:tblPr firstRow="1" firstCol="1" bandRow="1"/>
              <a:tblGrid>
                <a:gridCol w="1752600"/>
                <a:gridCol w="7086600"/>
              </a:tblGrid>
              <a:tr h="724154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Обязательство 1</a:t>
                      </a:r>
                      <a:endParaRPr lang="en-US" sz="1600" b="1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7889" marR="67889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Обеспечить органичное отражение проблем старения во всех областях политики, с тем чтобы привести общество и экономику в гармонию с демографическими сдвигами и чтобы построить доступное общество для всех возрастов</a:t>
                      </a:r>
                      <a:endParaRPr lang="en-US" sz="16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7889" marR="67889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2077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600" b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Обязательство 2</a:t>
                      </a:r>
                      <a:endParaRPr lang="en-US" sz="1600" b="1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7889" marR="67889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Обеспечивать полную интеграцию и участие пожилых людей в жизни общества</a:t>
                      </a:r>
                      <a:endParaRPr lang="en-US" sz="160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7889" marR="67889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</a:tr>
              <a:tr h="362077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600" b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Обязательство 3</a:t>
                      </a:r>
                      <a:endParaRPr lang="en-US" sz="1600" b="1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600" b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en-US" sz="1600" b="1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7889" marR="67889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Содействовать равноправному и устойчивому экономическому развитию в ответ на проблемы старения</a:t>
                      </a:r>
                      <a:endParaRPr lang="en-US" sz="16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7889" marR="67889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543116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600" b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Обязательство 4</a:t>
                      </a:r>
                      <a:endParaRPr lang="en-US" sz="1600" b="1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7889" marR="67889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Скорректировать системы социальной защиты с учетом демографических изменений и их социальных и экономических последствий</a:t>
                      </a:r>
                      <a:endParaRPr lang="en-US" sz="160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7889" marR="67889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</a:tr>
              <a:tr h="362077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Обязательство 5</a:t>
                      </a:r>
                      <a:endParaRPr lang="en-US" sz="1600" b="1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7889" marR="67889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Обеспечить рынкам рабочей силы возможность реагировать на экономические и социальные последствия старения населения</a:t>
                      </a:r>
                      <a:endParaRPr lang="en-US" sz="16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7889" marR="67889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543116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600" b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Обязательство 6</a:t>
                      </a:r>
                      <a:endParaRPr lang="en-US" sz="1600" b="1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7889" marR="67889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Содействовать непрерывному обучению и приспосабливать систему образования к меняющимся экономическим, социальным и демографическим условиям</a:t>
                      </a:r>
                      <a:endParaRPr lang="en-US" sz="160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7889" marR="67889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</a:tr>
              <a:tr h="543116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600" b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Обязательство 7</a:t>
                      </a:r>
                      <a:endParaRPr lang="en-US" sz="1600" b="1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7889" marR="67889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Добиваться обеспечения качества жизни в любом возрасте и сохранения самостоятельности, включая здоровье и благосостояние</a:t>
                      </a:r>
                      <a:endParaRPr lang="en-US" sz="160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7889" marR="67889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81039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600" b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Обязательство 8</a:t>
                      </a:r>
                      <a:endParaRPr lang="en-US" sz="1600" b="1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7889" marR="67889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Учитывать гендерные факторы в стареющем обществе</a:t>
                      </a:r>
                      <a:endParaRPr lang="en-US" sz="160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7889" marR="67889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</a:tr>
              <a:tr h="543116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600" b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Обязательство 9</a:t>
                      </a:r>
                      <a:endParaRPr lang="en-US" sz="1600" b="1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7889" marR="67889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Оказывать поддержку семьям, ухаживающим за пожилыми людьми, и укреплять солидарность между разными поколениями и в рамках каждого поколения</a:t>
                      </a:r>
                      <a:endParaRPr lang="en-US" sz="160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7889" marR="67889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62077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Обязательство 10</a:t>
                      </a:r>
                      <a:endParaRPr lang="en-US" sz="1600" b="1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7889" marR="67889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Содействовать выполнению региональной стратегии осуществления с помощью регионального сотрудничества</a:t>
                      </a:r>
                      <a:endParaRPr lang="en-US" sz="16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7889" marR="67889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</a:tr>
            </a:tbl>
          </a:graphicData>
        </a:graphic>
      </p:graphicFrame>
      <p:pic>
        <p:nvPicPr>
          <p:cNvPr id="3" name="Picture 1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555" y="33670"/>
            <a:ext cx="634046" cy="979459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xtLst/>
        </p:spPr>
      </p:pic>
      <p:sp>
        <p:nvSpPr>
          <p:cNvPr id="4" name="Rectangle 3"/>
          <p:cNvSpPr/>
          <p:nvPr/>
        </p:nvSpPr>
        <p:spPr>
          <a:xfrm>
            <a:off x="1036674" y="33670"/>
            <a:ext cx="8031126" cy="92333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dirty="0"/>
              <a:t>Обязательства </a:t>
            </a:r>
            <a:r>
              <a:rPr lang="ru-RU" dirty="0" smtClean="0"/>
              <a:t>правительств региона Европейской Экономической Комиссии ООН по осуществлению Мадридского плана действий по проблемам старения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695144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Rectangle 35"/>
          <p:cNvSpPr>
            <a:spLocks noChangeArrowheads="1"/>
          </p:cNvSpPr>
          <p:nvPr/>
        </p:nvSpPr>
        <p:spPr bwMode="auto">
          <a:xfrm>
            <a:off x="6785168" y="3287495"/>
            <a:ext cx="668145" cy="1279427"/>
          </a:xfrm>
          <a:prstGeom prst="rect">
            <a:avLst/>
          </a:prstGeom>
          <a:noFill/>
          <a:ln w="11113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2" name="Rectangle 37"/>
          <p:cNvSpPr>
            <a:spLocks noChangeArrowheads="1"/>
          </p:cNvSpPr>
          <p:nvPr/>
        </p:nvSpPr>
        <p:spPr bwMode="auto">
          <a:xfrm>
            <a:off x="6683461" y="3211174"/>
            <a:ext cx="668145" cy="1272639"/>
          </a:xfrm>
          <a:prstGeom prst="rect">
            <a:avLst/>
          </a:prstGeom>
          <a:solidFill>
            <a:schemeClr val="bg1"/>
          </a:solidFill>
          <a:ln w="11113">
            <a:solidFill>
              <a:srgbClr val="000000"/>
            </a:solidFill>
            <a:miter lim="800000"/>
            <a:headEnd/>
            <a:tailEnd/>
          </a:ln>
          <a:extLst/>
        </p:spPr>
        <p:txBody>
          <a:bodyPr/>
          <a:lstStyle/>
          <a:p>
            <a:endParaRPr lang="en-US"/>
          </a:p>
        </p:txBody>
      </p:sp>
      <p:sp>
        <p:nvSpPr>
          <p:cNvPr id="308231" name="Rectangle 7"/>
          <p:cNvSpPr>
            <a:spLocks noChangeArrowheads="1"/>
          </p:cNvSpPr>
          <p:nvPr/>
        </p:nvSpPr>
        <p:spPr bwMode="auto">
          <a:xfrm>
            <a:off x="2881313" y="240982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308232" name="Rectangle 8"/>
          <p:cNvSpPr>
            <a:spLocks noChangeArrowheads="1"/>
          </p:cNvSpPr>
          <p:nvPr/>
        </p:nvSpPr>
        <p:spPr bwMode="auto">
          <a:xfrm>
            <a:off x="8697913" y="6480175"/>
            <a:ext cx="128587" cy="128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08233" name="Rectangle 9"/>
          <p:cNvSpPr>
            <a:spLocks noChangeArrowheads="1"/>
          </p:cNvSpPr>
          <p:nvPr/>
        </p:nvSpPr>
        <p:spPr bwMode="auto">
          <a:xfrm>
            <a:off x="228601" y="1498302"/>
            <a:ext cx="2362200" cy="4673898"/>
          </a:xfrm>
          <a:prstGeom prst="rect">
            <a:avLst/>
          </a:prstGeom>
          <a:solidFill>
            <a:srgbClr val="0070C0"/>
          </a:solidFill>
          <a:ln>
            <a:headEnd/>
            <a:tailEnd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308234" name="Rectangle 10"/>
          <p:cNvSpPr>
            <a:spLocks noChangeArrowheads="1"/>
          </p:cNvSpPr>
          <p:nvPr/>
        </p:nvSpPr>
        <p:spPr bwMode="auto">
          <a:xfrm>
            <a:off x="1371600" y="855663"/>
            <a:ext cx="7389813" cy="75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08246" name="Rectangle 22"/>
          <p:cNvSpPr>
            <a:spLocks noChangeArrowheads="1"/>
          </p:cNvSpPr>
          <p:nvPr/>
        </p:nvSpPr>
        <p:spPr bwMode="auto">
          <a:xfrm>
            <a:off x="1963738" y="1590675"/>
            <a:ext cx="161290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08247" name="Rectangle 23"/>
          <p:cNvSpPr>
            <a:spLocks noChangeArrowheads="1"/>
          </p:cNvSpPr>
          <p:nvPr/>
        </p:nvSpPr>
        <p:spPr bwMode="auto">
          <a:xfrm>
            <a:off x="264668" y="1650825"/>
            <a:ext cx="2290066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r>
              <a:rPr lang="en-US" sz="1600" b="1" i="1" dirty="0">
                <a:solidFill>
                  <a:srgbClr val="000000"/>
                </a:solidFill>
              </a:rPr>
              <a:t>2002: </a:t>
            </a:r>
            <a:r>
              <a:rPr lang="ru-RU" sz="1600" b="1" i="1" dirty="0" smtClean="0">
                <a:solidFill>
                  <a:srgbClr val="000000"/>
                </a:solidFill>
              </a:rPr>
              <a:t>Мадрид </a:t>
            </a:r>
            <a:r>
              <a:rPr lang="ru-RU" sz="1600" b="1" i="1" dirty="0" smtClean="0">
                <a:solidFill>
                  <a:srgbClr val="000000"/>
                </a:solidFill>
                <a:sym typeface="Wingdings" pitchFamily="2" charset="2"/>
              </a:rPr>
              <a:t></a:t>
            </a:r>
            <a:r>
              <a:rPr lang="en-US" sz="1600" b="1" i="1" dirty="0" smtClean="0">
                <a:solidFill>
                  <a:srgbClr val="000000"/>
                </a:solidFill>
                <a:sym typeface="Wingdings" pitchFamily="2" charset="2"/>
              </a:rPr>
              <a:t> </a:t>
            </a:r>
            <a:r>
              <a:rPr lang="ru-RU" sz="1600" b="1" i="1" dirty="0" smtClean="0">
                <a:solidFill>
                  <a:srgbClr val="000000"/>
                </a:solidFill>
                <a:sym typeface="Wingdings" pitchFamily="2" charset="2"/>
              </a:rPr>
              <a:t>Берлин</a:t>
            </a:r>
            <a:r>
              <a:rPr lang="en-US" sz="1600" b="1" i="1" dirty="0" smtClean="0">
                <a:solidFill>
                  <a:srgbClr val="000000"/>
                </a:solidFill>
              </a:rPr>
              <a:t> </a:t>
            </a:r>
            <a:endParaRPr lang="en-US" sz="1600" dirty="0"/>
          </a:p>
        </p:txBody>
      </p:sp>
      <p:grpSp>
        <p:nvGrpSpPr>
          <p:cNvPr id="2" name="Group 1"/>
          <p:cNvGrpSpPr/>
          <p:nvPr/>
        </p:nvGrpSpPr>
        <p:grpSpPr>
          <a:xfrm>
            <a:off x="381000" y="2200861"/>
            <a:ext cx="1934710" cy="3469335"/>
            <a:chOff x="945486" y="1975426"/>
            <a:chExt cx="3137564" cy="4452781"/>
          </a:xfrm>
        </p:grpSpPr>
        <p:grpSp>
          <p:nvGrpSpPr>
            <p:cNvPr id="308235" name="Group 11"/>
            <p:cNvGrpSpPr>
              <a:grpSpLocks/>
            </p:cNvGrpSpPr>
            <p:nvPr/>
          </p:nvGrpSpPr>
          <p:grpSpPr bwMode="auto">
            <a:xfrm>
              <a:off x="2216150" y="3362325"/>
              <a:ext cx="1630363" cy="798513"/>
              <a:chOff x="1403" y="2118"/>
              <a:chExt cx="1027" cy="503"/>
            </a:xfrm>
          </p:grpSpPr>
          <p:pic>
            <p:nvPicPr>
              <p:cNvPr id="308236" name="Picture 12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403" y="2419"/>
                <a:ext cx="1027" cy="20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308237" name="Picture 13"/>
              <p:cNvPicPr>
                <a:picLocks noChangeAspect="1" noChangeArrowheads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9768"/>
              <a:stretch>
                <a:fillRect/>
              </a:stretch>
            </p:blipFill>
            <p:spPr bwMode="auto">
              <a:xfrm>
                <a:off x="1403" y="2118"/>
                <a:ext cx="1027" cy="31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pic>
          <p:nvPicPr>
            <p:cNvPr id="308238" name="Picture 14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45486" y="1975426"/>
              <a:ext cx="1589191" cy="12890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08239" name="Picture 15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62300" y="4306888"/>
              <a:ext cx="920750" cy="14224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308240" name="Group 16"/>
            <p:cNvGrpSpPr>
              <a:grpSpLocks/>
            </p:cNvGrpSpPr>
            <p:nvPr/>
          </p:nvGrpSpPr>
          <p:grpSpPr bwMode="auto">
            <a:xfrm>
              <a:off x="1979613" y="3292475"/>
              <a:ext cx="241300" cy="369888"/>
              <a:chOff x="1254" y="2074"/>
              <a:chExt cx="152" cy="233"/>
            </a:xfrm>
          </p:grpSpPr>
          <p:sp>
            <p:nvSpPr>
              <p:cNvPr id="308241" name="Freeform 17"/>
              <p:cNvSpPr>
                <a:spLocks/>
              </p:cNvSpPr>
              <p:nvPr/>
            </p:nvSpPr>
            <p:spPr bwMode="auto">
              <a:xfrm>
                <a:off x="1254" y="2074"/>
                <a:ext cx="102" cy="203"/>
              </a:xfrm>
              <a:custGeom>
                <a:avLst/>
                <a:gdLst>
                  <a:gd name="T0" fmla="*/ 0 w 102"/>
                  <a:gd name="T1" fmla="*/ 0 h 203"/>
                  <a:gd name="T2" fmla="*/ 0 w 102"/>
                  <a:gd name="T3" fmla="*/ 203 h 203"/>
                  <a:gd name="T4" fmla="*/ 102 w 102"/>
                  <a:gd name="T5" fmla="*/ 203 h 20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02" h="203">
                    <a:moveTo>
                      <a:pt x="0" y="0"/>
                    </a:moveTo>
                    <a:lnTo>
                      <a:pt x="0" y="203"/>
                    </a:lnTo>
                    <a:lnTo>
                      <a:pt x="102" y="203"/>
                    </a:lnTo>
                  </a:path>
                </a:pathLst>
              </a:custGeom>
              <a:noFill/>
              <a:ln w="1111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8242" name="Freeform 18"/>
              <p:cNvSpPr>
                <a:spLocks/>
              </p:cNvSpPr>
              <p:nvPr/>
            </p:nvSpPr>
            <p:spPr bwMode="auto">
              <a:xfrm>
                <a:off x="1349" y="2250"/>
                <a:ext cx="57" cy="57"/>
              </a:xfrm>
              <a:custGeom>
                <a:avLst/>
                <a:gdLst>
                  <a:gd name="T0" fmla="*/ 0 w 57"/>
                  <a:gd name="T1" fmla="*/ 57 h 57"/>
                  <a:gd name="T2" fmla="*/ 57 w 57"/>
                  <a:gd name="T3" fmla="*/ 30 h 57"/>
                  <a:gd name="T4" fmla="*/ 0 w 57"/>
                  <a:gd name="T5" fmla="*/ 0 h 57"/>
                  <a:gd name="T6" fmla="*/ 0 w 57"/>
                  <a:gd name="T7" fmla="*/ 57 h 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57" h="57">
                    <a:moveTo>
                      <a:pt x="0" y="57"/>
                    </a:moveTo>
                    <a:lnTo>
                      <a:pt x="57" y="30"/>
                    </a:lnTo>
                    <a:lnTo>
                      <a:pt x="0" y="0"/>
                    </a:lnTo>
                    <a:lnTo>
                      <a:pt x="0" y="57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308243" name="Group 19"/>
            <p:cNvGrpSpPr>
              <a:grpSpLocks/>
            </p:cNvGrpSpPr>
            <p:nvPr/>
          </p:nvGrpSpPr>
          <p:grpSpPr bwMode="auto">
            <a:xfrm>
              <a:off x="3028950" y="4160838"/>
              <a:ext cx="139700" cy="908050"/>
              <a:chOff x="1915" y="2621"/>
              <a:chExt cx="88" cy="572"/>
            </a:xfrm>
          </p:grpSpPr>
          <p:sp>
            <p:nvSpPr>
              <p:cNvPr id="308244" name="Freeform 20"/>
              <p:cNvSpPr>
                <a:spLocks/>
              </p:cNvSpPr>
              <p:nvPr/>
            </p:nvSpPr>
            <p:spPr bwMode="auto">
              <a:xfrm>
                <a:off x="1915" y="2621"/>
                <a:ext cx="37" cy="541"/>
              </a:xfrm>
              <a:custGeom>
                <a:avLst/>
                <a:gdLst>
                  <a:gd name="T0" fmla="*/ 0 w 37"/>
                  <a:gd name="T1" fmla="*/ 0 h 541"/>
                  <a:gd name="T2" fmla="*/ 0 w 37"/>
                  <a:gd name="T3" fmla="*/ 541 h 541"/>
                  <a:gd name="T4" fmla="*/ 37 w 37"/>
                  <a:gd name="T5" fmla="*/ 541 h 5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7" h="541">
                    <a:moveTo>
                      <a:pt x="0" y="0"/>
                    </a:moveTo>
                    <a:lnTo>
                      <a:pt x="0" y="541"/>
                    </a:lnTo>
                    <a:lnTo>
                      <a:pt x="37" y="541"/>
                    </a:lnTo>
                  </a:path>
                </a:pathLst>
              </a:custGeom>
              <a:noFill/>
              <a:ln w="1111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8245" name="Freeform 21"/>
              <p:cNvSpPr>
                <a:spLocks/>
              </p:cNvSpPr>
              <p:nvPr/>
            </p:nvSpPr>
            <p:spPr bwMode="auto">
              <a:xfrm>
                <a:off x="1945" y="3135"/>
                <a:ext cx="58" cy="58"/>
              </a:xfrm>
              <a:custGeom>
                <a:avLst/>
                <a:gdLst>
                  <a:gd name="T0" fmla="*/ 0 w 58"/>
                  <a:gd name="T1" fmla="*/ 58 h 58"/>
                  <a:gd name="T2" fmla="*/ 58 w 58"/>
                  <a:gd name="T3" fmla="*/ 31 h 58"/>
                  <a:gd name="T4" fmla="*/ 0 w 58"/>
                  <a:gd name="T5" fmla="*/ 0 h 58"/>
                  <a:gd name="T6" fmla="*/ 0 w 58"/>
                  <a:gd name="T7" fmla="*/ 58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58" h="58">
                    <a:moveTo>
                      <a:pt x="0" y="58"/>
                    </a:moveTo>
                    <a:lnTo>
                      <a:pt x="58" y="31"/>
                    </a:lnTo>
                    <a:lnTo>
                      <a:pt x="0" y="0"/>
                    </a:lnTo>
                    <a:lnTo>
                      <a:pt x="0" y="58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308251" name="Rectangle 27"/>
            <p:cNvSpPr>
              <a:spLocks noChangeArrowheads="1"/>
            </p:cNvSpPr>
            <p:nvPr/>
          </p:nvSpPr>
          <p:spPr bwMode="auto">
            <a:xfrm>
              <a:off x="945486" y="5164139"/>
              <a:ext cx="2287984" cy="12640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/>
            <a:p>
              <a:r>
                <a:rPr lang="ru-RU" sz="1600" b="1" i="1" dirty="0" smtClean="0">
                  <a:solidFill>
                    <a:srgbClr val="000000"/>
                  </a:solidFill>
                </a:rPr>
                <a:t>Региональная Стратегия</a:t>
              </a:r>
              <a:r>
                <a:rPr lang="de-DE" sz="1600" b="1" i="1" dirty="0" smtClean="0"/>
                <a:t>: </a:t>
              </a:r>
              <a:endParaRPr lang="de-DE" sz="1600" b="1" i="1" dirty="0"/>
            </a:p>
            <a:p>
              <a:r>
                <a:rPr lang="de-DE" sz="1600" i="1" dirty="0"/>
                <a:t>10 </a:t>
              </a:r>
              <a:r>
                <a:rPr lang="ru-RU" sz="1600" i="1" dirty="0" smtClean="0"/>
                <a:t>обязательств</a:t>
              </a:r>
              <a:endParaRPr lang="en-US" sz="1600" i="1" dirty="0"/>
            </a:p>
          </p:txBody>
        </p:sp>
      </p:grpSp>
      <p:grpSp>
        <p:nvGrpSpPr>
          <p:cNvPr id="3" name="Group 2"/>
          <p:cNvGrpSpPr/>
          <p:nvPr/>
        </p:nvGrpSpPr>
        <p:grpSpPr>
          <a:xfrm>
            <a:off x="3293694" y="1480870"/>
            <a:ext cx="2310140" cy="4545311"/>
            <a:chOff x="5343867" y="1466850"/>
            <a:chExt cx="3647438" cy="4810125"/>
          </a:xfrm>
        </p:grpSpPr>
        <p:sp>
          <p:nvSpPr>
            <p:cNvPr id="308226" name="Rectangle 2"/>
            <p:cNvSpPr>
              <a:spLocks noChangeArrowheads="1"/>
            </p:cNvSpPr>
            <p:nvPr/>
          </p:nvSpPr>
          <p:spPr bwMode="auto">
            <a:xfrm>
              <a:off x="5343867" y="1466850"/>
              <a:ext cx="3362325" cy="4810125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8253" name="Rectangle 29"/>
            <p:cNvSpPr>
              <a:spLocks noChangeArrowheads="1"/>
            </p:cNvSpPr>
            <p:nvPr/>
          </p:nvSpPr>
          <p:spPr bwMode="auto">
            <a:xfrm>
              <a:off x="5843076" y="1528021"/>
              <a:ext cx="2885285" cy="26056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600" b="1" i="1" dirty="0">
                  <a:solidFill>
                    <a:srgbClr val="000000"/>
                  </a:solidFill>
                </a:rPr>
                <a:t>2007: </a:t>
              </a:r>
              <a:r>
                <a:rPr lang="ru-RU" sz="1600" b="1" i="1" dirty="0" smtClean="0">
                  <a:solidFill>
                    <a:srgbClr val="000000"/>
                  </a:solidFill>
                </a:rPr>
                <a:t>Леон</a:t>
              </a:r>
              <a:r>
                <a:rPr lang="en-US" sz="1600" b="1" i="1" dirty="0" smtClean="0">
                  <a:solidFill>
                    <a:srgbClr val="000000"/>
                  </a:solidFill>
                </a:rPr>
                <a:t>, </a:t>
              </a:r>
              <a:r>
                <a:rPr lang="ru-RU" sz="1600" b="1" i="1" dirty="0" smtClean="0">
                  <a:solidFill>
                    <a:srgbClr val="000000"/>
                  </a:solidFill>
                </a:rPr>
                <a:t>Испания</a:t>
              </a:r>
              <a:endParaRPr lang="en-US" sz="1600" dirty="0"/>
            </a:p>
          </p:txBody>
        </p:sp>
        <p:grpSp>
          <p:nvGrpSpPr>
            <p:cNvPr id="308254" name="Group 30"/>
            <p:cNvGrpSpPr>
              <a:grpSpLocks/>
            </p:cNvGrpSpPr>
            <p:nvPr/>
          </p:nvGrpSpPr>
          <p:grpSpPr bwMode="auto">
            <a:xfrm>
              <a:off x="5728564" y="2475673"/>
              <a:ext cx="1365989" cy="1526229"/>
              <a:chOff x="3601" y="1639"/>
              <a:chExt cx="707" cy="838"/>
            </a:xfrm>
          </p:grpSpPr>
          <p:grpSp>
            <p:nvGrpSpPr>
              <p:cNvPr id="308255" name="Group 31"/>
              <p:cNvGrpSpPr>
                <a:grpSpLocks/>
              </p:cNvGrpSpPr>
              <p:nvPr/>
            </p:nvGrpSpPr>
            <p:grpSpPr bwMode="auto">
              <a:xfrm>
                <a:off x="3682" y="1639"/>
                <a:ext cx="626" cy="798"/>
                <a:chOff x="3682" y="1639"/>
                <a:chExt cx="626" cy="798"/>
              </a:xfrm>
            </p:grpSpPr>
            <p:sp>
              <p:nvSpPr>
                <p:cNvPr id="308259" name="Rectangle 35"/>
                <p:cNvSpPr>
                  <a:spLocks noChangeArrowheads="1"/>
                </p:cNvSpPr>
                <p:nvPr/>
              </p:nvSpPr>
              <p:spPr bwMode="auto">
                <a:xfrm>
                  <a:off x="3762" y="1639"/>
                  <a:ext cx="546" cy="754"/>
                </a:xfrm>
                <a:prstGeom prst="rect">
                  <a:avLst/>
                </a:prstGeom>
                <a:solidFill>
                  <a:srgbClr val="FFFFFF"/>
                </a:solidFill>
                <a:ln w="9525">
                  <a:solidFill>
                    <a:srgbClr val="FFC000"/>
                  </a:solidFill>
                  <a:miter lim="800000"/>
                  <a:headEnd/>
                  <a:tailEnd/>
                </a:ln>
                <a:ex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08256" name="Rectangle 32"/>
                <p:cNvSpPr>
                  <a:spLocks noChangeArrowheads="1"/>
                </p:cNvSpPr>
                <p:nvPr/>
              </p:nvSpPr>
              <p:spPr bwMode="auto">
                <a:xfrm>
                  <a:off x="3682" y="1683"/>
                  <a:ext cx="549" cy="754"/>
                </a:xfrm>
                <a:prstGeom prst="rect">
                  <a:avLst/>
                </a:prstGeom>
                <a:solidFill>
                  <a:srgbClr val="FFFFFF"/>
                </a:solidFill>
                <a:ln w="9525">
                  <a:solidFill>
                    <a:srgbClr val="FFC000"/>
                  </a:solidFill>
                  <a:miter lim="800000"/>
                  <a:headEnd/>
                  <a:tailEnd/>
                </a:ln>
                <a:extLst/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308265" name="Group 41"/>
              <p:cNvGrpSpPr>
                <a:grpSpLocks/>
              </p:cNvGrpSpPr>
              <p:nvPr/>
            </p:nvGrpSpPr>
            <p:grpSpPr bwMode="auto">
              <a:xfrm>
                <a:off x="3601" y="1690"/>
                <a:ext cx="557" cy="787"/>
                <a:chOff x="3601" y="1690"/>
                <a:chExt cx="557" cy="787"/>
              </a:xfrm>
            </p:grpSpPr>
            <p:sp>
              <p:nvSpPr>
                <p:cNvPr id="308269" name="Rectangle 45"/>
                <p:cNvSpPr>
                  <a:spLocks noChangeArrowheads="1"/>
                </p:cNvSpPr>
                <p:nvPr/>
              </p:nvSpPr>
              <p:spPr bwMode="auto">
                <a:xfrm>
                  <a:off x="3606" y="1720"/>
                  <a:ext cx="552" cy="757"/>
                </a:xfrm>
                <a:prstGeom prst="rect">
                  <a:avLst/>
                </a:prstGeom>
                <a:solidFill>
                  <a:srgbClr val="FFFFFF"/>
                </a:solidFill>
                <a:ln w="9525">
                  <a:solidFill>
                    <a:srgbClr val="FFC000"/>
                  </a:solidFill>
                  <a:miter lim="800000"/>
                  <a:headEnd/>
                  <a:tailEnd/>
                </a:ln>
                <a:extLst/>
              </p:spPr>
              <p:txBody>
                <a:bodyPr/>
                <a:lstStyle/>
                <a:p>
                  <a:endParaRPr lang="en-US"/>
                </a:p>
              </p:txBody>
            </p:sp>
            <p:pic>
              <p:nvPicPr>
                <p:cNvPr id="308268" name="Picture 44"/>
                <p:cNvPicPr>
                  <a:picLocks noChangeAspect="1" noChangeArrowheads="1"/>
                </p:cNvPicPr>
                <p:nvPr/>
              </p:nvPicPr>
              <p:blipFill>
                <a:blip r:embed="rId7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3601" y="1690"/>
                  <a:ext cx="543" cy="747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</p:grpSp>
        </p:grpSp>
        <p:pic>
          <p:nvPicPr>
            <p:cNvPr id="308275" name="Picture 51"/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436163" y="4063252"/>
              <a:ext cx="1555142" cy="1007502"/>
            </a:xfrm>
            <a:prstGeom prst="rect">
              <a:avLst/>
            </a:prstGeom>
            <a:noFill/>
            <a:ln w="9525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08280" name="Rectangle 56"/>
            <p:cNvSpPr>
              <a:spLocks noChangeArrowheads="1"/>
            </p:cNvSpPr>
            <p:nvPr/>
          </p:nvSpPr>
          <p:spPr bwMode="auto">
            <a:xfrm>
              <a:off x="7436163" y="5128334"/>
              <a:ext cx="1549652" cy="2279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ru-RU" sz="1400" b="1" i="1" dirty="0" smtClean="0">
                  <a:solidFill>
                    <a:srgbClr val="000000"/>
                  </a:solidFill>
                </a:rPr>
                <a:t>Доклад ООН</a:t>
              </a:r>
              <a:endParaRPr lang="en-US" sz="1400" b="1" dirty="0"/>
            </a:p>
          </p:txBody>
        </p:sp>
      </p:grpSp>
      <p:pic>
        <p:nvPicPr>
          <p:cNvPr id="62" name="Picture 4" descr="http://www.unece.org/typo3temp/pics/57b113c21e.jp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8400" y="1879707"/>
            <a:ext cx="2795530" cy="11088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7" name="Straight Arrow Connector 6"/>
          <p:cNvCxnSpPr>
            <a:stCxn id="5" idx="2"/>
          </p:cNvCxnSpPr>
          <p:nvPr/>
        </p:nvCxnSpPr>
        <p:spPr>
          <a:xfrm flipV="1">
            <a:off x="5111353" y="3085977"/>
            <a:ext cx="29166" cy="21544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1" name="Group 10"/>
          <p:cNvGrpSpPr/>
          <p:nvPr/>
        </p:nvGrpSpPr>
        <p:grpSpPr>
          <a:xfrm>
            <a:off x="4428550" y="2562757"/>
            <a:ext cx="1365606" cy="1244762"/>
            <a:chOff x="4453302" y="1740876"/>
            <a:chExt cx="1365606" cy="1244762"/>
          </a:xfrm>
        </p:grpSpPr>
        <p:sp>
          <p:nvSpPr>
            <p:cNvPr id="5" name="TextBox 4"/>
            <p:cNvSpPr txBox="1"/>
            <p:nvPr/>
          </p:nvSpPr>
          <p:spPr>
            <a:xfrm>
              <a:off x="4453302" y="1740876"/>
              <a:ext cx="1365606" cy="738664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1400" b="1" dirty="0" smtClean="0"/>
                <a:t>Националь-ные доклады</a:t>
              </a:r>
            </a:p>
            <a:p>
              <a:pPr algn="ctr"/>
              <a:endParaRPr lang="en-US" sz="1400" dirty="0"/>
            </a:p>
          </p:txBody>
        </p:sp>
        <p:cxnSp>
          <p:nvCxnSpPr>
            <p:cNvPr id="9" name="Straight Arrow Connector 8"/>
            <p:cNvCxnSpPr/>
            <p:nvPr/>
          </p:nvCxnSpPr>
          <p:spPr>
            <a:xfrm>
              <a:off x="5131830" y="2261093"/>
              <a:ext cx="4275" cy="724545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0" name="TextBox 9"/>
          <p:cNvSpPr txBox="1"/>
          <p:nvPr/>
        </p:nvSpPr>
        <p:spPr>
          <a:xfrm>
            <a:off x="6474642" y="1562100"/>
            <a:ext cx="245688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i="1" dirty="0" smtClean="0"/>
              <a:t>2012: </a:t>
            </a:r>
            <a:r>
              <a:rPr lang="ru-RU" sz="1600" b="1" i="1" dirty="0" smtClean="0"/>
              <a:t>Вена, Австрия</a:t>
            </a:r>
            <a:endParaRPr lang="en-US" sz="1600" b="1" i="1" dirty="0"/>
          </a:p>
        </p:txBody>
      </p:sp>
      <p:pic>
        <p:nvPicPr>
          <p:cNvPr id="71" name="Picture 44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9400" y="3105285"/>
            <a:ext cx="664474" cy="1267549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75" name="Group 74"/>
          <p:cNvGrpSpPr/>
          <p:nvPr/>
        </p:nvGrpSpPr>
        <p:grpSpPr>
          <a:xfrm>
            <a:off x="7479504" y="3055730"/>
            <a:ext cx="1380067" cy="942844"/>
            <a:chOff x="4450344" y="1976622"/>
            <a:chExt cx="1380067" cy="942844"/>
          </a:xfrm>
        </p:grpSpPr>
        <p:sp>
          <p:nvSpPr>
            <p:cNvPr id="76" name="TextBox 75"/>
            <p:cNvSpPr txBox="1"/>
            <p:nvPr/>
          </p:nvSpPr>
          <p:spPr>
            <a:xfrm>
              <a:off x="4450344" y="1976622"/>
              <a:ext cx="1380067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1400" b="1" dirty="0" smtClean="0"/>
                <a:t>Националь-ные доклады</a:t>
              </a:r>
              <a:endParaRPr lang="en-US" sz="1400" b="1" dirty="0"/>
            </a:p>
          </p:txBody>
        </p:sp>
        <p:cxnSp>
          <p:nvCxnSpPr>
            <p:cNvPr id="77" name="Straight Arrow Connector 76"/>
            <p:cNvCxnSpPr/>
            <p:nvPr/>
          </p:nvCxnSpPr>
          <p:spPr>
            <a:xfrm>
              <a:off x="5007122" y="2523708"/>
              <a:ext cx="0" cy="395758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78" name="Picture 51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3800" y="4141761"/>
            <a:ext cx="984964" cy="938674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7400510" y="5479386"/>
            <a:ext cx="1370877" cy="584775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ru-RU" sz="1600" b="1" i="1" dirty="0" smtClean="0"/>
              <a:t>Венская декларация</a:t>
            </a:r>
            <a:endParaRPr lang="en-US" sz="1600" b="1" i="1" dirty="0"/>
          </a:p>
        </p:txBody>
      </p:sp>
      <p:sp>
        <p:nvSpPr>
          <p:cNvPr id="80" name="Rectangle 56"/>
          <p:cNvSpPr>
            <a:spLocks noChangeArrowheads="1"/>
          </p:cNvSpPr>
          <p:nvPr/>
        </p:nvSpPr>
        <p:spPr bwMode="auto">
          <a:xfrm>
            <a:off x="7543800" y="5109331"/>
            <a:ext cx="981487" cy="215444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ru-RU" sz="1400" b="1" i="1" dirty="0" smtClean="0">
                <a:solidFill>
                  <a:srgbClr val="000000"/>
                </a:solidFill>
              </a:rPr>
              <a:t>Доклад ООН</a:t>
            </a:r>
            <a:endParaRPr lang="en-US" sz="1400" b="1" dirty="0"/>
          </a:p>
        </p:txBody>
      </p:sp>
      <p:pic>
        <p:nvPicPr>
          <p:cNvPr id="81" name="Picture 3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15935" y="1797052"/>
            <a:ext cx="2685079" cy="5625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Rectangle 12"/>
          <p:cNvSpPr/>
          <p:nvPr/>
        </p:nvSpPr>
        <p:spPr>
          <a:xfrm>
            <a:off x="2881313" y="1538673"/>
            <a:ext cx="2986087" cy="4633527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6157912" y="1538673"/>
            <a:ext cx="2833688" cy="4633527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ight Arrow 14"/>
          <p:cNvSpPr/>
          <p:nvPr/>
        </p:nvSpPr>
        <p:spPr>
          <a:xfrm>
            <a:off x="2590801" y="3704306"/>
            <a:ext cx="290512" cy="29426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5" name="Right Arrow 84"/>
          <p:cNvSpPr/>
          <p:nvPr/>
        </p:nvSpPr>
        <p:spPr>
          <a:xfrm>
            <a:off x="5867400" y="3704306"/>
            <a:ext cx="290512" cy="29426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/>
          <p:cNvSpPr txBox="1"/>
          <p:nvPr/>
        </p:nvSpPr>
        <p:spPr>
          <a:xfrm>
            <a:off x="620260" y="152400"/>
            <a:ext cx="807765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400" dirty="0" smtClean="0"/>
              <a:t>Региональная стратегия </a:t>
            </a:r>
            <a:r>
              <a:rPr lang="uk-UA" sz="2400" dirty="0"/>
              <a:t>для </a:t>
            </a:r>
            <a:r>
              <a:rPr lang="uk-UA" sz="2400" dirty="0" smtClean="0"/>
              <a:t>Мадридского плана действий в </a:t>
            </a:r>
            <a:r>
              <a:rPr lang="uk-UA" sz="2400" dirty="0"/>
              <a:t>регионе </a:t>
            </a:r>
            <a:r>
              <a:rPr lang="uk-UA" sz="2400" dirty="0" smtClean="0"/>
              <a:t>Европейской Экономической Комиссии ООН</a:t>
            </a:r>
            <a:r>
              <a:rPr lang="en-US" sz="2400" dirty="0" smtClean="0"/>
              <a:t>: </a:t>
            </a:r>
            <a:r>
              <a:rPr lang="ru-RU" sz="2400" dirty="0" smtClean="0"/>
              <a:t>оценка осуществления</a:t>
            </a:r>
            <a:endParaRPr lang="en-US" sz="2400" dirty="0"/>
          </a:p>
        </p:txBody>
      </p:sp>
      <p:sp>
        <p:nvSpPr>
          <p:cNvPr id="17" name="TextBox 16"/>
          <p:cNvSpPr txBox="1"/>
          <p:nvPr/>
        </p:nvSpPr>
        <p:spPr>
          <a:xfrm>
            <a:off x="2881313" y="4940777"/>
            <a:ext cx="1374733" cy="1077218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ru-RU" sz="1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Конферен-ция на уровне министров</a:t>
            </a:r>
            <a:endParaRPr lang="en-US" sz="1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4428549" y="5287009"/>
            <a:ext cx="1365607" cy="584775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1600" b="1" i="1" dirty="0" smtClean="0">
                <a:cs typeface="Arial" pitchFamily="34" charset="0"/>
              </a:rPr>
              <a:t>Леонская Декларация</a:t>
            </a:r>
            <a:endParaRPr lang="en-US" sz="1600" b="1" dirty="0" smtClean="0">
              <a:cs typeface="Arial" pitchFamily="34" charset="0"/>
            </a:endParaRPr>
          </a:p>
        </p:txBody>
      </p:sp>
      <p:sp>
        <p:nvSpPr>
          <p:cNvPr id="19" name="Right Arrow 18"/>
          <p:cNvSpPr/>
          <p:nvPr/>
        </p:nvSpPr>
        <p:spPr>
          <a:xfrm>
            <a:off x="4256046" y="5402442"/>
            <a:ext cx="172503" cy="26775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0" name="TextBox 89"/>
          <p:cNvSpPr txBox="1"/>
          <p:nvPr/>
        </p:nvSpPr>
        <p:spPr>
          <a:xfrm>
            <a:off x="6170961" y="4662374"/>
            <a:ext cx="1239543" cy="1077218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ru-RU" sz="1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Конферен-ция на уровне министров</a:t>
            </a:r>
            <a:endParaRPr lang="en-US" sz="1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0" name="Curved Right Arrow 19"/>
          <p:cNvSpPr/>
          <p:nvPr/>
        </p:nvSpPr>
        <p:spPr>
          <a:xfrm>
            <a:off x="6705440" y="5669990"/>
            <a:ext cx="624185" cy="446785"/>
          </a:xfrm>
          <a:prstGeom prst="curvedRightArrow">
            <a:avLst>
              <a:gd name="adj1" fmla="val 20020"/>
              <a:gd name="adj2" fmla="val 50000"/>
              <a:gd name="adj3" fmla="val 25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59" name="Picture 5" descr="MIPAA Cover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2017" y="2206991"/>
            <a:ext cx="717838" cy="10200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562311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250" tmFilter="0, 0; .2, .5; .8, .5; 1, 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625" autoRev="1" fill="hold"/>
                                        <p:tgtEl>
                                          <p:spTgt spid="7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1500" tmFilter="0, 0; .2, .5; .8, .5; 1, 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" dur="750" autoRev="1" fill="hold"/>
                                        <p:tgtEl>
                                          <p:spTgt spid="7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56496860"/>
              </p:ext>
            </p:extLst>
          </p:nvPr>
        </p:nvGraphicFramePr>
        <p:xfrm>
          <a:off x="228602" y="1088171"/>
          <a:ext cx="8762995" cy="5222458"/>
        </p:xfrm>
        <a:graphic>
          <a:graphicData uri="http://schemas.openxmlformats.org/drawingml/2006/table">
            <a:tbl>
              <a:tblPr firstRow="1" firstCol="1" lastRow="1" lastCol="1" bandRow="1" bandCol="1"/>
              <a:tblGrid>
                <a:gridCol w="1516690"/>
                <a:gridCol w="814751"/>
                <a:gridCol w="996826"/>
                <a:gridCol w="905788"/>
                <a:gridCol w="905788"/>
                <a:gridCol w="905788"/>
                <a:gridCol w="905788"/>
                <a:gridCol w="905788"/>
                <a:gridCol w="905788"/>
              </a:tblGrid>
              <a:tr h="889964">
                <a:tc rowSpan="2">
                  <a:txBody>
                    <a:bodyPr/>
                    <a:lstStyle/>
                    <a:p>
                      <a:pPr marL="71755" marR="71755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800" b="1" kern="12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en-US" sz="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6993" marR="26993" marT="6043" marB="0" vert="vert27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600" b="1" kern="12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  </a:t>
                      </a:r>
                      <a:endParaRPr lang="en-US" sz="1600" dirty="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600" b="1" kern="12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ЕС-12</a:t>
                      </a:r>
                      <a:endParaRPr lang="en-US" sz="1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600" b="1" kern="12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  </a:t>
                      </a:r>
                      <a:endParaRPr lang="en-US" sz="1600" dirty="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600" b="1" kern="12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ЕС-10</a:t>
                      </a:r>
                      <a:endParaRPr lang="en-US" sz="1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600" b="1" kern="12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  </a:t>
                      </a:r>
                      <a:endParaRPr lang="en-US" sz="1600" dirty="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600" b="1" kern="12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ЮВЕ</a:t>
                      </a:r>
                      <a:endParaRPr lang="en-US" sz="1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600" b="1" kern="12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  </a:t>
                      </a:r>
                      <a:endParaRPr lang="en-US" sz="1600" dirty="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600" b="1" kern="12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СНГ</a:t>
                      </a:r>
                      <a:endParaRPr lang="en-US" sz="1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242131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400" b="1" kern="120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2007</a:t>
                      </a:r>
                      <a:endParaRPr lang="en-US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400" b="1" kern="120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2012</a:t>
                      </a:r>
                      <a:endParaRPr lang="en-US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400" b="1" kern="120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2007</a:t>
                      </a:r>
                      <a:endParaRPr lang="en-US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400" b="1" kern="120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2012</a:t>
                      </a:r>
                      <a:endParaRPr lang="en-US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400" b="1" kern="120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2007</a:t>
                      </a:r>
                      <a:endParaRPr lang="en-US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400" b="1" kern="120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2012</a:t>
                      </a:r>
                      <a:endParaRPr lang="en-US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400" b="1" kern="120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2007</a:t>
                      </a:r>
                      <a:endParaRPr lang="en-US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400" b="1" kern="120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2012</a:t>
                      </a:r>
                      <a:endParaRPr lang="en-US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</a:tr>
              <a:tr h="957245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600" b="1" kern="12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Системы социальной защиты</a:t>
                      </a:r>
                      <a:endParaRPr lang="en-US" sz="1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6993" marR="26993" marT="6043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1200" dirty="0" err="1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AUT</a:t>
                      </a:r>
                      <a:r>
                        <a:rPr lang="ru-RU" sz="1200" kern="120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en-US" sz="1200" kern="1200" baseline="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;</a:t>
                      </a:r>
                      <a:r>
                        <a:rPr lang="en-US" sz="1200" kern="1200" dirty="0" err="1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GBR</a:t>
                      </a:r>
                      <a:r>
                        <a:rPr lang="en-US" sz="1200" kern="120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; ESP; </a:t>
                      </a:r>
                      <a:r>
                        <a:rPr lang="en-US" sz="1200" u="sng" kern="120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FIN</a:t>
                      </a:r>
                      <a:endParaRPr lang="en-US" sz="1200" dirty="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kern="12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4</a:t>
                      </a:r>
                      <a:endParaRPr lang="en-US" sz="1200" b="1" dirty="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200" kern="12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en-US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1200" dirty="0" err="1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AUT</a:t>
                      </a:r>
                      <a:r>
                        <a:rPr lang="en-US" sz="1200" kern="120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; </a:t>
                      </a:r>
                      <a:r>
                        <a:rPr lang="en-US" sz="1200" kern="1200" dirty="0" err="1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DNK</a:t>
                      </a:r>
                      <a:r>
                        <a:rPr lang="en-US" sz="1200" kern="120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;</a:t>
                      </a:r>
                      <a:endParaRPr lang="en-US" sz="1200" dirty="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120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ESP; FIN;</a:t>
                      </a:r>
                      <a:endParaRPr lang="en-US" sz="1200" dirty="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120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FRA; </a:t>
                      </a:r>
                      <a:r>
                        <a:rPr lang="en-US" sz="1200" kern="1200" dirty="0" err="1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GBR</a:t>
                      </a:r>
                      <a:r>
                        <a:rPr lang="en-US" sz="1200" kern="120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;</a:t>
                      </a:r>
                      <a:endParaRPr lang="en-US" sz="1200" dirty="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1200" dirty="0" err="1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IRL</a:t>
                      </a:r>
                      <a:r>
                        <a:rPr lang="en-US" sz="1200" kern="120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; </a:t>
                      </a:r>
                      <a:r>
                        <a:rPr lang="en-US" sz="1200" kern="1200" dirty="0" err="1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ITA</a:t>
                      </a:r>
                      <a:r>
                        <a:rPr lang="en-US" sz="1200" kern="120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;</a:t>
                      </a:r>
                      <a:endParaRPr lang="en-US" sz="1200" dirty="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1200" dirty="0" err="1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NLD</a:t>
                      </a:r>
                      <a:r>
                        <a:rPr lang="en-US" sz="1200" kern="120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; </a:t>
                      </a:r>
                      <a:r>
                        <a:rPr lang="en-US" sz="1200" u="sng" kern="1200" dirty="0" err="1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SWE</a:t>
                      </a:r>
                      <a:endParaRPr lang="en-US" sz="1200" dirty="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kern="12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10</a:t>
                      </a:r>
                      <a:endParaRPr lang="en-US" sz="12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effectLst/>
                          <a:latin typeface="Times New Roman"/>
                          <a:ea typeface="Times New Roman"/>
                        </a:rPr>
                        <a:t>HUN; ROU</a:t>
                      </a:r>
                      <a:endParaRPr lang="en-US" sz="1200" dirty="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u="sng" dirty="0" err="1">
                          <a:effectLst/>
                          <a:latin typeface="Times New Roman"/>
                          <a:ea typeface="Times New Roman"/>
                        </a:rPr>
                        <a:t>SVN</a:t>
                      </a:r>
                      <a:endParaRPr lang="en-US" sz="1200" dirty="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effectLst/>
                          <a:latin typeface="Times New Roman"/>
                          <a:ea typeface="Times New Roman"/>
                        </a:rPr>
                        <a:t>3</a:t>
                      </a: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200" kern="12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en-US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1200" dirty="0" err="1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BGR</a:t>
                      </a:r>
                      <a:r>
                        <a:rPr lang="en-US" sz="1200" kern="120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; </a:t>
                      </a:r>
                      <a:r>
                        <a:rPr lang="en-US" sz="1200" kern="1200" dirty="0" err="1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CZE</a:t>
                      </a:r>
                      <a:r>
                        <a:rPr lang="en-US" sz="1200" kern="120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;</a:t>
                      </a:r>
                      <a:endParaRPr lang="en-US" sz="1200" dirty="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1200" dirty="0" err="1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LTU</a:t>
                      </a:r>
                      <a:r>
                        <a:rPr lang="en-US" sz="1200" kern="120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; POL</a:t>
                      </a:r>
                      <a:endParaRPr lang="en-US" sz="1200" dirty="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1200" dirty="0" err="1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SVK</a:t>
                      </a:r>
                      <a:r>
                        <a:rPr lang="en-US" sz="1200" kern="120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; </a:t>
                      </a:r>
                      <a:r>
                        <a:rPr lang="en-US" sz="1200" u="sng" kern="1200" dirty="0" err="1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SVN</a:t>
                      </a:r>
                      <a:endParaRPr lang="en-US" sz="1200" dirty="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kern="12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6</a:t>
                      </a:r>
                      <a:endParaRPr lang="en-US" sz="12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u="sng" dirty="0" err="1">
                          <a:effectLst/>
                          <a:latin typeface="Times New Roman"/>
                          <a:ea typeface="Times New Roman"/>
                        </a:rPr>
                        <a:t>MKD</a:t>
                      </a:r>
                      <a:endParaRPr lang="en-US" sz="1200" dirty="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effectLst/>
                          <a:latin typeface="Times New Roman"/>
                          <a:ea typeface="Times New Roman"/>
                        </a:rPr>
                        <a:t>1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u="sng" kern="1200" dirty="0" err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MKD</a:t>
                      </a:r>
                      <a:endParaRPr lang="en-US" sz="1200" dirty="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kern="12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1</a:t>
                      </a:r>
                      <a:endParaRPr lang="en-US" sz="12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u="sng" kern="1200" dirty="0" err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RUS</a:t>
                      </a:r>
                      <a:endParaRPr lang="en-US" sz="1200" dirty="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kern="12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1</a:t>
                      </a:r>
                      <a:endParaRPr lang="en-US" sz="12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120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ARM; </a:t>
                      </a:r>
                      <a:r>
                        <a:rPr lang="en-US" sz="1200" kern="1200" dirty="0" err="1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AZE</a:t>
                      </a:r>
                      <a:endParaRPr lang="en-US" sz="1200" dirty="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1200" dirty="0" err="1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BLR</a:t>
                      </a:r>
                      <a:r>
                        <a:rPr lang="en-US" sz="1200" kern="120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; MDA</a:t>
                      </a:r>
                      <a:endParaRPr lang="en-US" sz="1200" dirty="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1200" dirty="0" err="1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RUS</a:t>
                      </a:r>
                      <a:r>
                        <a:rPr lang="en-US" sz="1200" kern="120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; </a:t>
                      </a:r>
                      <a:r>
                        <a:rPr lang="en-US" sz="1200" u="sng" kern="1200" dirty="0" err="1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TJK</a:t>
                      </a:r>
                      <a:r>
                        <a:rPr lang="en-US" sz="1200" u="sng" kern="120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; </a:t>
                      </a:r>
                      <a:r>
                        <a:rPr lang="en-US" sz="1200" b="1" u="sng" kern="1200" dirty="0" err="1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UKR</a:t>
                      </a:r>
                      <a:endParaRPr lang="en-US" sz="1200" b="1" dirty="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kern="120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7</a:t>
                      </a:r>
                      <a:endParaRPr lang="en-US" sz="12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</a:tr>
              <a:tr h="957245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600" b="1" kern="12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Качество жизни и здоровье</a:t>
                      </a:r>
                      <a:endParaRPr lang="en-US" sz="1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6993" marR="26993" marT="6043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err="1" smtClean="0">
                          <a:effectLst/>
                          <a:latin typeface="Times New Roman"/>
                          <a:ea typeface="Times New Roman"/>
                        </a:rPr>
                        <a:t>AUT</a:t>
                      </a:r>
                      <a:r>
                        <a:rPr lang="en-US" sz="1200" dirty="0" smtClean="0">
                          <a:effectLst/>
                          <a:latin typeface="Times New Roman"/>
                          <a:ea typeface="Times New Roman"/>
                        </a:rPr>
                        <a:t>; </a:t>
                      </a:r>
                      <a:r>
                        <a:rPr lang="en-US" sz="1200" dirty="0" err="1" smtClean="0">
                          <a:effectLst/>
                          <a:latin typeface="Times New Roman"/>
                          <a:ea typeface="Times New Roman"/>
                        </a:rPr>
                        <a:t>GBR</a:t>
                      </a:r>
                      <a:endParaRPr lang="en-US" sz="1200" dirty="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u="sng" dirty="0" err="1">
                          <a:effectLst/>
                          <a:latin typeface="Times New Roman"/>
                          <a:ea typeface="Times New Roman"/>
                        </a:rPr>
                        <a:t>GRC</a:t>
                      </a:r>
                      <a:endParaRPr lang="en-US" sz="1200" dirty="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effectLst/>
                          <a:latin typeface="Times New Roman"/>
                          <a:ea typeface="Times New Roman"/>
                        </a:rPr>
                        <a:t>3</a:t>
                      </a: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200" kern="12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en-US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1200" dirty="0" err="1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AUT</a:t>
                      </a:r>
                      <a:r>
                        <a:rPr lang="en-US" sz="1200" kern="120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; </a:t>
                      </a:r>
                      <a:r>
                        <a:rPr lang="en-US" sz="1200" kern="1200" dirty="0" err="1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BEL</a:t>
                      </a:r>
                      <a:endParaRPr lang="en-US" sz="1200" dirty="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1200" dirty="0" err="1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DNK</a:t>
                      </a:r>
                      <a:r>
                        <a:rPr lang="en-US" sz="1200" kern="120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; ESP</a:t>
                      </a:r>
                      <a:endParaRPr lang="en-US" sz="1200" dirty="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120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FIN; FRA</a:t>
                      </a:r>
                      <a:endParaRPr lang="en-US" sz="1200" dirty="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1200" dirty="0" err="1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IRL</a:t>
                      </a:r>
                      <a:r>
                        <a:rPr lang="en-US" sz="1200" kern="120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; </a:t>
                      </a:r>
                      <a:r>
                        <a:rPr lang="en-US" sz="1200" kern="1200" dirty="0" err="1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ITA</a:t>
                      </a:r>
                      <a:endParaRPr lang="en-US" sz="1200" dirty="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1200" dirty="0" err="1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NLD</a:t>
                      </a:r>
                      <a:r>
                        <a:rPr lang="en-US" sz="1200" kern="120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; </a:t>
                      </a:r>
                      <a:r>
                        <a:rPr lang="en-US" sz="1200" u="sng" kern="1200" dirty="0" err="1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SWR</a:t>
                      </a:r>
                      <a:endParaRPr lang="en-US" sz="1200" dirty="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kern="12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10</a:t>
                      </a:r>
                      <a:endParaRPr lang="en-US" sz="12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err="1" smtClean="0">
                          <a:effectLst/>
                          <a:latin typeface="Times New Roman"/>
                          <a:ea typeface="Times New Roman"/>
                        </a:rPr>
                        <a:t>LTU</a:t>
                      </a:r>
                      <a:r>
                        <a:rPr lang="en-US" sz="1200" dirty="0" smtClean="0">
                          <a:effectLst/>
                          <a:latin typeface="Times New Roman"/>
                          <a:ea typeface="Times New Roman"/>
                        </a:rPr>
                        <a:t>; ROU</a:t>
                      </a:r>
                      <a:endParaRPr lang="en-US" sz="1200" dirty="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u="sng" dirty="0" err="1">
                          <a:effectLst/>
                          <a:latin typeface="Times New Roman"/>
                          <a:ea typeface="Times New Roman"/>
                        </a:rPr>
                        <a:t>SVN</a:t>
                      </a:r>
                      <a:endParaRPr lang="en-US" sz="1200" dirty="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effectLst/>
                          <a:latin typeface="Times New Roman"/>
                          <a:ea typeface="Times New Roman"/>
                        </a:rPr>
                        <a:t>3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200" kern="12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en-US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1200" dirty="0" err="1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BGR</a:t>
                      </a:r>
                      <a:r>
                        <a:rPr lang="en-US" sz="1200" kern="120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; </a:t>
                      </a:r>
                      <a:r>
                        <a:rPr lang="en-US" sz="1200" kern="1200" dirty="0" err="1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CZE</a:t>
                      </a:r>
                      <a:endParaRPr lang="en-US" sz="1200" dirty="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1200" dirty="0" err="1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LTU</a:t>
                      </a:r>
                      <a:r>
                        <a:rPr lang="en-US" sz="1200" kern="120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; POL</a:t>
                      </a:r>
                      <a:endParaRPr lang="en-US" sz="1200" dirty="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1200" dirty="0" err="1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SVK</a:t>
                      </a:r>
                      <a:r>
                        <a:rPr lang="en-US" sz="1200" kern="120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; </a:t>
                      </a:r>
                      <a:r>
                        <a:rPr lang="en-US" sz="1200" u="sng" kern="1200" dirty="0" err="1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SVN</a:t>
                      </a:r>
                      <a:endParaRPr lang="en-US" sz="1200" dirty="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kern="12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6</a:t>
                      </a:r>
                      <a:endParaRPr lang="en-US" sz="12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u="sng" kern="1200" dirty="0" err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ALB</a:t>
                      </a:r>
                      <a:endParaRPr lang="en-US" sz="1200" dirty="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kern="12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1</a:t>
                      </a:r>
                      <a:endParaRPr lang="en-US" sz="12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1200" dirty="0" err="1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MKD</a:t>
                      </a:r>
                      <a:r>
                        <a:rPr lang="en-US" sz="1200" kern="120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; </a:t>
                      </a:r>
                      <a:r>
                        <a:rPr lang="en-US" sz="1200" u="sng" kern="1200" dirty="0" err="1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SRB</a:t>
                      </a:r>
                      <a:endParaRPr lang="en-US" sz="1200" dirty="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kern="12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2</a:t>
                      </a:r>
                      <a:endParaRPr lang="en-US" sz="12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u="sng" kern="12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ARM</a:t>
                      </a:r>
                      <a:endParaRPr lang="en-US" sz="1200" dirty="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kern="12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1</a:t>
                      </a:r>
                      <a:endParaRPr lang="en-US" sz="12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120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ARM; </a:t>
                      </a:r>
                      <a:r>
                        <a:rPr lang="en-US" sz="1200" kern="1200" dirty="0" err="1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TJK</a:t>
                      </a:r>
                      <a:endParaRPr lang="en-US" sz="1200" dirty="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u="sng" kern="1200" dirty="0" err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UKR</a:t>
                      </a:r>
                      <a:endParaRPr lang="en-US" sz="1200" b="1" dirty="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kern="12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3</a:t>
                      </a:r>
                      <a:endParaRPr lang="en-US" sz="12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</a:tr>
              <a:tr h="696178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600" b="1" kern="12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Рынок труда </a:t>
                      </a:r>
                      <a:endParaRPr lang="en-US" sz="1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6993" marR="26993" marT="6043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err="1" smtClean="0">
                          <a:effectLst/>
                          <a:latin typeface="Times New Roman"/>
                          <a:ea typeface="Times New Roman"/>
                        </a:rPr>
                        <a:t>AUT</a:t>
                      </a:r>
                      <a:r>
                        <a:rPr lang="en-US" sz="1200" dirty="0" smtClean="0">
                          <a:effectLst/>
                          <a:latin typeface="Times New Roman"/>
                          <a:ea typeface="Times New Roman"/>
                        </a:rPr>
                        <a:t>; </a:t>
                      </a:r>
                      <a:r>
                        <a:rPr lang="en-US" sz="1200" u="sng" kern="120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FIN</a:t>
                      </a:r>
                      <a:endParaRPr lang="en-US" sz="1200" dirty="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kern="12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2</a:t>
                      </a:r>
                      <a:endParaRPr lang="en-US" sz="12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1200" dirty="0" err="1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AUT</a:t>
                      </a:r>
                      <a:r>
                        <a:rPr lang="en-US" sz="1200" kern="120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; </a:t>
                      </a:r>
                      <a:r>
                        <a:rPr lang="en-US" sz="1200" kern="1200" dirty="0" err="1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DEU</a:t>
                      </a:r>
                      <a:endParaRPr lang="en-US" sz="1200" dirty="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1200" dirty="0" err="1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DNK</a:t>
                      </a:r>
                      <a:r>
                        <a:rPr lang="en-US" sz="1200" kern="120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; FIN</a:t>
                      </a:r>
                      <a:endParaRPr lang="en-US" sz="1200" dirty="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1200" dirty="0" err="1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ITA</a:t>
                      </a:r>
                      <a:r>
                        <a:rPr lang="en-US" sz="1200" kern="120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; </a:t>
                      </a:r>
                      <a:r>
                        <a:rPr lang="en-US" sz="1200" kern="1200" dirty="0" err="1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NLD</a:t>
                      </a:r>
                      <a:endParaRPr lang="en-US" sz="1200" dirty="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u="sng" kern="1200" dirty="0" err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PRT</a:t>
                      </a:r>
                      <a:endParaRPr lang="en-US" sz="1200" dirty="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kern="12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7</a:t>
                      </a:r>
                      <a:endParaRPr lang="en-US" sz="12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120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HUN; </a:t>
                      </a:r>
                      <a:r>
                        <a:rPr lang="en-US" sz="1200" kern="1200" dirty="0" err="1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LTU</a:t>
                      </a:r>
                      <a:endParaRPr lang="en-US" sz="1200" dirty="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1200" dirty="0" err="1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LVA</a:t>
                      </a:r>
                      <a:r>
                        <a:rPr lang="en-US" sz="1200" kern="120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; </a:t>
                      </a:r>
                      <a:r>
                        <a:rPr lang="en-US" sz="1200" u="sng" kern="120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ROU</a:t>
                      </a:r>
                      <a:endParaRPr lang="en-US" sz="1200" dirty="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kern="12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4</a:t>
                      </a:r>
                      <a:endParaRPr lang="en-US" sz="12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1200" dirty="0" err="1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BGR</a:t>
                      </a:r>
                      <a:r>
                        <a:rPr lang="en-US" sz="1200" kern="120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; </a:t>
                      </a:r>
                      <a:r>
                        <a:rPr lang="en-US" sz="1200" kern="1200" dirty="0" err="1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CZE</a:t>
                      </a:r>
                      <a:endParaRPr lang="en-US" sz="1200" dirty="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1200" dirty="0" err="1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LTU</a:t>
                      </a:r>
                      <a:r>
                        <a:rPr lang="en-US" sz="1200" kern="120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; </a:t>
                      </a:r>
                      <a:r>
                        <a:rPr lang="en-US" sz="1200" u="sng" kern="1200" dirty="0" err="1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SVN</a:t>
                      </a:r>
                      <a:endParaRPr lang="en-US" sz="1200" dirty="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kern="12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4</a:t>
                      </a:r>
                      <a:endParaRPr lang="en-US" sz="12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12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-</a:t>
                      </a:r>
                      <a:endParaRPr lang="en-US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u="sng" kern="1200" dirty="0" err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SRB</a:t>
                      </a:r>
                      <a:endParaRPr lang="en-US" sz="1200" dirty="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kern="12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1</a:t>
                      </a:r>
                      <a:endParaRPr lang="en-US" sz="12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12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-</a:t>
                      </a:r>
                      <a:endParaRPr lang="en-US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120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ARM; </a:t>
                      </a:r>
                      <a:r>
                        <a:rPr lang="en-US" sz="1200" kern="1200" dirty="0" err="1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AZE</a:t>
                      </a:r>
                      <a:endParaRPr lang="en-US" sz="1200" dirty="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1200" dirty="0" err="1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BLR</a:t>
                      </a:r>
                      <a:r>
                        <a:rPr lang="en-US" sz="1200" kern="120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; MDA</a:t>
                      </a:r>
                      <a:endParaRPr lang="en-US" sz="1200" dirty="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u="sng" kern="1200" dirty="0" err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UKR</a:t>
                      </a:r>
                      <a:endParaRPr lang="en-US" sz="1200" b="1" dirty="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kern="12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5</a:t>
                      </a:r>
                      <a:endParaRPr lang="en-US" sz="12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</a:tr>
              <a:tr h="78320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600" b="1" kern="12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Интеграция и участие в жизни общества </a:t>
                      </a:r>
                      <a:endParaRPr lang="en-US" sz="1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6993" marR="26993" marT="6043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u="sng" dirty="0" err="1">
                          <a:effectLst/>
                          <a:latin typeface="Times New Roman"/>
                          <a:ea typeface="Times New Roman"/>
                        </a:rPr>
                        <a:t>AUT</a:t>
                      </a:r>
                      <a:endParaRPr lang="en-US" sz="1200" dirty="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effectLst/>
                          <a:latin typeface="Times New Roman"/>
                          <a:ea typeface="Times New Roman"/>
                        </a:rPr>
                        <a:t>1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1200" dirty="0" err="1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BEL</a:t>
                      </a:r>
                      <a:r>
                        <a:rPr lang="en-US" sz="1200" kern="120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; </a:t>
                      </a:r>
                      <a:r>
                        <a:rPr lang="en-US" sz="1200" kern="1200" dirty="0" err="1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DEU</a:t>
                      </a:r>
                      <a:endParaRPr lang="en-US" sz="1200" dirty="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1200" dirty="0" err="1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DNK</a:t>
                      </a:r>
                      <a:r>
                        <a:rPr lang="en-US" sz="1200" kern="120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; </a:t>
                      </a:r>
                      <a:r>
                        <a:rPr lang="en-US" sz="1200" kern="1200" dirty="0" err="1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GBR</a:t>
                      </a:r>
                      <a:endParaRPr lang="en-US" sz="1200" dirty="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1200" dirty="0" err="1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IRL</a:t>
                      </a:r>
                      <a:r>
                        <a:rPr lang="en-US" sz="1200" kern="120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; </a:t>
                      </a:r>
                      <a:r>
                        <a:rPr lang="en-US" sz="1200" kern="1200" dirty="0" err="1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NLD</a:t>
                      </a:r>
                      <a:endParaRPr lang="en-US" sz="1200" dirty="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1200" dirty="0" err="1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PRT</a:t>
                      </a:r>
                      <a:r>
                        <a:rPr lang="en-US" sz="1200" kern="120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; </a:t>
                      </a:r>
                      <a:r>
                        <a:rPr lang="en-US" sz="1200" u="sng" kern="1200" dirty="0" err="1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SWE</a:t>
                      </a:r>
                      <a:endParaRPr lang="en-US" sz="1200" dirty="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kern="12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8</a:t>
                      </a:r>
                      <a:endParaRPr lang="en-US" sz="12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120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HUN; </a:t>
                      </a:r>
                      <a:r>
                        <a:rPr lang="en-US" sz="1200" kern="1200" dirty="0" err="1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LVA</a:t>
                      </a:r>
                      <a:endParaRPr lang="en-US" sz="1200" dirty="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u="sng" kern="1200" dirty="0" err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SVN</a:t>
                      </a:r>
                      <a:endParaRPr lang="en-US" sz="1200" dirty="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kern="12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3</a:t>
                      </a:r>
                      <a:endParaRPr lang="en-US" sz="12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120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POL; </a:t>
                      </a:r>
                      <a:r>
                        <a:rPr lang="en-US" sz="1200" u="sng" kern="1200" dirty="0" err="1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SVN</a:t>
                      </a:r>
                      <a:endParaRPr lang="en-US" sz="1200" dirty="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kern="12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2</a:t>
                      </a:r>
                      <a:endParaRPr lang="en-US" sz="12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12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-</a:t>
                      </a:r>
                      <a:endParaRPr lang="en-US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u="sng" kern="1200" dirty="0" err="1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SRB</a:t>
                      </a:r>
                      <a:r>
                        <a:rPr lang="en-US" sz="1200" u="sng" kern="120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; </a:t>
                      </a:r>
                      <a:r>
                        <a:rPr lang="en-US" sz="1200" u="sng" kern="1200" dirty="0" err="1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MKD</a:t>
                      </a:r>
                      <a:endParaRPr lang="en-US" sz="1200" dirty="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kern="12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2</a:t>
                      </a:r>
                      <a:endParaRPr lang="en-US" sz="12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12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-</a:t>
                      </a:r>
                      <a:endParaRPr lang="en-US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120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MDA; </a:t>
                      </a:r>
                      <a:r>
                        <a:rPr lang="en-US" sz="1200" kern="1200" dirty="0" err="1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RUS</a:t>
                      </a:r>
                      <a:endParaRPr lang="en-US" sz="1200" dirty="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u="sng" kern="1200" dirty="0" err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TJK</a:t>
                      </a:r>
                      <a:endParaRPr lang="en-US" sz="1200" dirty="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kern="12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3</a:t>
                      </a:r>
                      <a:endParaRPr lang="en-US" sz="12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</a:tr>
            </a:tbl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304800" y="1219200"/>
            <a:ext cx="1447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Направление политики</a:t>
            </a:r>
            <a:endParaRPr lang="en-US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28600" y="40712"/>
            <a:ext cx="876300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dirty="0"/>
              <a:t>Приоритетные направления государственной политики в области старения в регионе </a:t>
            </a:r>
            <a:r>
              <a:rPr lang="ru-RU" sz="2000" dirty="0" smtClean="0"/>
              <a:t>Европейской экономической комиссии  </a:t>
            </a:r>
            <a:r>
              <a:rPr lang="ru-RU" sz="2000" dirty="0"/>
              <a:t>ООН, 2007 и 2012 г.г.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4699358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http://www.unece.org/typo3temp/pics/57b113c21e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7286" y="381000"/>
            <a:ext cx="5715000" cy="22669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5"/>
          <p:cNvSpPr>
            <a:spLocks noChangeArrowheads="1"/>
          </p:cNvSpPr>
          <p:nvPr/>
        </p:nvSpPr>
        <p:spPr bwMode="auto">
          <a:xfrm>
            <a:off x="696686" y="2924944"/>
            <a:ext cx="7696200" cy="22159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lvl="0" algn="ctr" fontAlgn="t"/>
            <a:r>
              <a:rPr lang="ru-RU" sz="2400" b="1" dirty="0">
                <a:latin typeface="Palatino Linotype" pitchFamily="18" charset="0"/>
              </a:rPr>
              <a:t>Конференция на уровне министров по проблемам старения 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effectLst/>
                <a:latin typeface="Palatino Linotype" pitchFamily="18" charset="0"/>
                <a:cs typeface="Arial" pitchFamily="34" charset="0"/>
              </a:rPr>
              <a:t>– </a:t>
            </a:r>
            <a:r>
              <a:rPr kumimoji="0" lang="ru-RU" sz="2400" b="1" i="1" u="none" strike="noStrike" cap="none" normalizeH="0" baseline="0" dirty="0" smtClean="0">
                <a:ln>
                  <a:noFill/>
                </a:ln>
                <a:effectLst/>
                <a:latin typeface="Palatino Linotype" pitchFamily="18" charset="0"/>
                <a:cs typeface="Arial" pitchFamily="34" charset="0"/>
              </a:rPr>
              <a:t>Создание общества для всех возрастов</a:t>
            </a:r>
            <a:r>
              <a:rPr kumimoji="0" lang="en-US" sz="2400" b="1" i="1" u="none" strike="noStrike" cap="none" normalizeH="0" baseline="0" dirty="0" smtClean="0">
                <a:ln>
                  <a:noFill/>
                </a:ln>
                <a:effectLst/>
                <a:latin typeface="Palatino Linotype" pitchFamily="18" charset="0"/>
                <a:cs typeface="Arial" pitchFamily="34" charset="0"/>
              </a:rPr>
              <a:t>: </a:t>
            </a:r>
            <a:r>
              <a:rPr kumimoji="0" lang="ru-RU" sz="2400" b="1" i="1" u="none" strike="noStrike" cap="none" normalizeH="0" baseline="0" dirty="0" smtClean="0">
                <a:ln>
                  <a:noFill/>
                </a:ln>
                <a:effectLst/>
                <a:latin typeface="Palatino Linotype" pitchFamily="18" charset="0"/>
                <a:cs typeface="Arial" pitchFamily="34" charset="0"/>
              </a:rPr>
              <a:t>обеспечение качества жизни и активного долголетия</a:t>
            </a:r>
            <a:endParaRPr kumimoji="0" lang="en-US" sz="2400" b="1" i="1" u="none" strike="noStrike" cap="none" normalizeH="0" baseline="0" dirty="0" smtClean="0">
              <a:ln>
                <a:noFill/>
              </a:ln>
              <a:effectLst/>
              <a:latin typeface="Palatino Linotype" pitchFamily="18" charset="0"/>
              <a:cs typeface="Arial" pitchFamily="34" charset="0"/>
            </a:endParaRPr>
          </a:p>
          <a:p>
            <a:pPr marL="0" marR="0" lvl="0" indent="0" algn="ctr" defTabSz="914400" rtl="0" eaLnBrk="1" fontAlgn="t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effectLst/>
                <a:latin typeface="Palatino Linotype" pitchFamily="18" charset="0"/>
                <a:cs typeface="Arial" pitchFamily="34" charset="0"/>
              </a:rPr>
              <a:t>Вена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effectLst/>
                <a:latin typeface="Palatino Linotype" pitchFamily="18" charset="0"/>
                <a:cs typeface="Arial" pitchFamily="34" charset="0"/>
              </a:rPr>
              <a:t>, 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effectLst/>
                <a:latin typeface="Palatino Linotype" pitchFamily="18" charset="0"/>
                <a:cs typeface="Arial" pitchFamily="34" charset="0"/>
              </a:rPr>
              <a:t>Австрия</a:t>
            </a:r>
            <a:endParaRPr kumimoji="0" lang="en-US" sz="2400" b="1" i="0" u="none" strike="noStrike" cap="none" normalizeH="0" baseline="0" dirty="0" smtClean="0">
              <a:ln>
                <a:noFill/>
              </a:ln>
              <a:effectLst/>
              <a:latin typeface="Palatino Linotype" pitchFamily="18" charset="0"/>
              <a:cs typeface="Arial" pitchFamily="34" charset="0"/>
            </a:endParaRPr>
          </a:p>
          <a:p>
            <a:pPr marL="0" marR="0" lvl="0" indent="0" algn="ctr" defTabSz="914400" rtl="0" eaLnBrk="0" fontAlgn="t" latinLnBrk="0" hangingPunct="0">
              <a:lnSpc>
                <a:spcPct val="100000"/>
              </a:lnSpc>
              <a:spcBef>
                <a:spcPct val="0"/>
              </a:spcBef>
              <a:spcAft>
                <a:spcPts val="1200"/>
              </a:spcAft>
              <a:buClrTx/>
              <a:buSzTx/>
              <a:buFontTx/>
              <a:buNone/>
              <a:tabLst/>
            </a:pPr>
            <a:r>
              <a:rPr kumimoji="0" lang="en-US" sz="2400" b="1" i="0" u="none" strike="noStrike" cap="none" normalizeH="0" baseline="0" dirty="0" smtClean="0">
                <a:ln>
                  <a:noFill/>
                </a:ln>
                <a:effectLst/>
                <a:latin typeface="Palatino Linotype" pitchFamily="18" charset="0"/>
                <a:cs typeface="Arial" pitchFamily="34" charset="0"/>
              </a:rPr>
              <a:t>1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effectLst/>
                <a:latin typeface="Palatino Linotype" pitchFamily="18" charset="0"/>
                <a:cs typeface="Arial" pitchFamily="34" charset="0"/>
              </a:rPr>
              <a:t>8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effectLst/>
                <a:latin typeface="Palatino Linotype" pitchFamily="18" charset="0"/>
                <a:cs typeface="Arial" pitchFamily="34" charset="0"/>
              </a:rPr>
              <a:t> - 20 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effectLst/>
                <a:latin typeface="Palatino Linotype" pitchFamily="18" charset="0"/>
                <a:cs typeface="Arial" pitchFamily="34" charset="0"/>
              </a:rPr>
              <a:t>сентября 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effectLst/>
                <a:latin typeface="Palatino Linotype" pitchFamily="18" charset="0"/>
                <a:cs typeface="Arial" pitchFamily="34" charset="0"/>
              </a:rPr>
              <a:t>2012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effectLst/>
                <a:latin typeface="Palatino Linotype" pitchFamily="18" charset="0"/>
                <a:cs typeface="Arial" pitchFamily="34" charset="0"/>
              </a:rPr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18825114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380996" y="3240861"/>
            <a:ext cx="8382003" cy="3182397"/>
            <a:chOff x="1752599" y="1646616"/>
            <a:chExt cx="4572002" cy="3182397"/>
          </a:xfrm>
          <a:solidFill>
            <a:srgbClr val="002060"/>
          </a:solidFill>
        </p:grpSpPr>
        <p:sp>
          <p:nvSpPr>
            <p:cNvPr id="2" name="Rectangle 1"/>
            <p:cNvSpPr/>
            <p:nvPr/>
          </p:nvSpPr>
          <p:spPr>
            <a:xfrm>
              <a:off x="1752599" y="1646616"/>
              <a:ext cx="4572000" cy="707886"/>
            </a:xfrm>
            <a:prstGeom prst="rect">
              <a:avLst/>
            </a:prstGeom>
            <a:grpFill/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>
              <a:spAutoFit/>
            </a:bodyPr>
            <a:lstStyle/>
            <a:p>
              <a:pPr algn="ctr"/>
              <a:r>
                <a:rPr lang="en-US" sz="2000" b="1" dirty="0" smtClean="0">
                  <a:solidFill>
                    <a:srgbClr val="FFFF00"/>
                  </a:solidFill>
                </a:rPr>
                <a:t>I. </a:t>
              </a:r>
              <a:r>
                <a:rPr lang="ru-RU" sz="2000" b="1" dirty="0" smtClean="0">
                  <a:solidFill>
                    <a:srgbClr val="FFFF00"/>
                  </a:solidFill>
                </a:rPr>
                <a:t>Поощрение более долгой трудовой жизни и поддержание работоспособности</a:t>
              </a:r>
              <a:endParaRPr lang="en-US" sz="2000" b="1" dirty="0">
                <a:solidFill>
                  <a:srgbClr val="FFFF00"/>
                </a:solidFill>
              </a:endParaRPr>
            </a:p>
          </p:txBody>
        </p:sp>
        <p:sp>
          <p:nvSpPr>
            <p:cNvPr id="3" name="Rectangle 2"/>
            <p:cNvSpPr/>
            <p:nvPr/>
          </p:nvSpPr>
          <p:spPr>
            <a:xfrm>
              <a:off x="1752600" y="2479709"/>
              <a:ext cx="4572000" cy="707886"/>
            </a:xfrm>
            <a:prstGeom prst="rect">
              <a:avLst/>
            </a:prstGeom>
            <a:grpFill/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>
              <a:spAutoFit/>
            </a:bodyPr>
            <a:lstStyle/>
            <a:p>
              <a:pPr algn="ctr"/>
              <a:r>
                <a:rPr lang="en-US" sz="2000" b="1" dirty="0" smtClean="0">
                  <a:solidFill>
                    <a:srgbClr val="FFFF00"/>
                  </a:solidFill>
                </a:rPr>
                <a:t>II. </a:t>
              </a:r>
              <a:r>
                <a:rPr lang="ru-RU" sz="2000" b="1" dirty="0" smtClean="0">
                  <a:solidFill>
                    <a:srgbClr val="FFFF00"/>
                  </a:solidFill>
                </a:rPr>
                <a:t>Поощрение участия, недискриминации и социальной интеграции пожилых людей</a:t>
              </a:r>
              <a:endParaRPr lang="en-US" sz="2000" b="1" dirty="0">
                <a:solidFill>
                  <a:srgbClr val="FFFF00"/>
                </a:solidFill>
              </a:endParaRPr>
            </a:p>
          </p:txBody>
        </p:sp>
        <p:sp>
          <p:nvSpPr>
            <p:cNvPr id="4" name="Rectangle 3"/>
            <p:cNvSpPr/>
            <p:nvPr/>
          </p:nvSpPr>
          <p:spPr>
            <a:xfrm>
              <a:off x="1752601" y="3302800"/>
              <a:ext cx="4572000" cy="707886"/>
            </a:xfrm>
            <a:prstGeom prst="rect">
              <a:avLst/>
            </a:prstGeom>
            <a:grpFill/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>
              <a:spAutoFit/>
            </a:bodyPr>
            <a:lstStyle/>
            <a:p>
              <a:pPr algn="ctr"/>
              <a:r>
                <a:rPr lang="en-US" sz="2000" b="1" dirty="0" smtClean="0">
                  <a:solidFill>
                    <a:srgbClr val="FFFF00"/>
                  </a:solidFill>
                </a:rPr>
                <a:t>III. </a:t>
              </a:r>
              <a:r>
                <a:rPr lang="ru-RU" sz="2000" b="1" dirty="0" smtClean="0">
                  <a:solidFill>
                    <a:srgbClr val="FFFF00"/>
                  </a:solidFill>
                </a:rPr>
                <a:t>Поощрение и охрана достоинства, здоровья и независимости в пожилом возрасте</a:t>
              </a:r>
              <a:endParaRPr lang="en-US" sz="2000" b="1" dirty="0">
                <a:solidFill>
                  <a:srgbClr val="FFFF00"/>
                </a:solidFill>
              </a:endParaRPr>
            </a:p>
          </p:txBody>
        </p:sp>
        <p:sp>
          <p:nvSpPr>
            <p:cNvPr id="5" name="Rectangle 4"/>
            <p:cNvSpPr/>
            <p:nvPr/>
          </p:nvSpPr>
          <p:spPr>
            <a:xfrm>
              <a:off x="1752600" y="4121127"/>
              <a:ext cx="4572000" cy="707886"/>
            </a:xfrm>
            <a:prstGeom prst="rect">
              <a:avLst/>
            </a:prstGeom>
            <a:grpFill/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>
              <a:spAutoFit/>
            </a:bodyPr>
            <a:lstStyle/>
            <a:p>
              <a:pPr algn="ctr"/>
              <a:r>
                <a:rPr lang="en-US" sz="2000" b="1" dirty="0" smtClean="0">
                  <a:solidFill>
                    <a:srgbClr val="FFFF00"/>
                  </a:solidFill>
                </a:rPr>
                <a:t>IV. </a:t>
              </a:r>
              <a:r>
                <a:rPr lang="ru-RU" sz="2000" b="1" dirty="0" smtClean="0">
                  <a:solidFill>
                    <a:srgbClr val="FFFF00"/>
                  </a:solidFill>
                </a:rPr>
                <a:t>Обеспечение и укрепление солидарности между поколениями</a:t>
              </a:r>
              <a:r>
                <a:rPr lang="en-US" sz="2000" b="1" dirty="0" smtClean="0">
                  <a:solidFill>
                    <a:srgbClr val="FFFF00"/>
                  </a:solidFill>
                </a:rPr>
                <a:t> </a:t>
              </a:r>
              <a:endParaRPr lang="en-US" sz="2000" b="1" dirty="0">
                <a:solidFill>
                  <a:srgbClr val="FFFF00"/>
                </a:solidFill>
              </a:endParaRPr>
            </a:p>
          </p:txBody>
        </p:sp>
      </p:grpSp>
      <p:pic>
        <p:nvPicPr>
          <p:cNvPr id="6" name="Picture 4" descr="http://www.unece.org/typo3temp/pics/57b113c21e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90224"/>
            <a:ext cx="2795530" cy="11088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7"/>
          <p:cNvSpPr/>
          <p:nvPr/>
        </p:nvSpPr>
        <p:spPr>
          <a:xfrm>
            <a:off x="3131840" y="404664"/>
            <a:ext cx="590465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 smtClean="0">
                <a:latin typeface="+mj-lt"/>
              </a:rPr>
              <a:t>Венское заявление министров 2012 года</a:t>
            </a:r>
            <a:endParaRPr lang="en-US" sz="2400" dirty="0">
              <a:latin typeface="+mj-lt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79512" y="1412776"/>
            <a:ext cx="8856984" cy="1569660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400" dirty="0" smtClean="0"/>
              <a:t>Цели политики для поощрения осуществления Мадридского плана действий  в регионе Европейской Экономической Комиссии ООН на период 2013-2017 г.г. (третий цикл осуществления)</a:t>
            </a:r>
            <a:r>
              <a:rPr lang="en-US" sz="2400" dirty="0" smtClean="0"/>
              <a:t>: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0223616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676400" y="2362200"/>
            <a:ext cx="70104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dirty="0" smtClean="0"/>
              <a:t>1. </a:t>
            </a:r>
            <a:r>
              <a:rPr lang="uk-UA" sz="4000" dirty="0"/>
              <a:t>Страны Европы: классификация</a:t>
            </a:r>
          </a:p>
          <a:p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21334011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hart 1"/>
          <p:cNvGraphicFramePr/>
          <p:nvPr>
            <p:extLst>
              <p:ext uri="{D42A27DB-BD31-4B8C-83A1-F6EECF244321}">
                <p14:modId xmlns:p14="http://schemas.microsoft.com/office/powerpoint/2010/main" val="643089346"/>
              </p:ext>
            </p:extLst>
          </p:nvPr>
        </p:nvGraphicFramePr>
        <p:xfrm>
          <a:off x="971600" y="1196752"/>
          <a:ext cx="7269088" cy="482453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395536" y="457200"/>
            <a:ext cx="820891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>
                <a:latin typeface="Palatino Linotype" pitchFamily="18" charset="0"/>
              </a:rPr>
              <a:t>Общие затраты на здравоохранение, % от ВВП, оценка ВОЗ</a:t>
            </a:r>
            <a:endParaRPr lang="en-US" sz="2000" b="1" dirty="0">
              <a:latin typeface="Palatino Linotype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72143" y="6172200"/>
            <a:ext cx="8534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u="sng" dirty="0" smtClean="0">
                <a:latin typeface="Palatino Linotype" pitchFamily="18" charset="0"/>
              </a:rPr>
              <a:t>Источник</a:t>
            </a:r>
            <a:r>
              <a:rPr lang="ru-RU" sz="1400" dirty="0" smtClean="0">
                <a:latin typeface="Palatino Linotype" pitchFamily="18" charset="0"/>
              </a:rPr>
              <a:t>: </a:t>
            </a:r>
            <a:r>
              <a:rPr lang="ru-RU" sz="1400" dirty="0">
                <a:latin typeface="Palatino Linotype" pitchFamily="18" charset="0"/>
              </a:rPr>
              <a:t>Европейская база данных ЗДВ (HFA-DB)Европейское региональное бюро Всемирной организации </a:t>
            </a:r>
            <a:r>
              <a:rPr lang="ru-RU" sz="1400" dirty="0" smtClean="0">
                <a:latin typeface="Palatino Linotype" pitchFamily="18" charset="0"/>
              </a:rPr>
              <a:t>здравоохраненияю Обновлено</a:t>
            </a:r>
            <a:r>
              <a:rPr lang="ru-RU" sz="1400" dirty="0">
                <a:latin typeface="Palatino Linotype" pitchFamily="18" charset="0"/>
              </a:rPr>
              <a:t>: январь 2013 </a:t>
            </a:r>
            <a:r>
              <a:rPr lang="ru-RU" sz="1400" dirty="0" smtClean="0">
                <a:latin typeface="Palatino Linotype" pitchFamily="18" charset="0"/>
              </a:rPr>
              <a:t>г. </a:t>
            </a:r>
            <a:endParaRPr lang="en-US" sz="1400" dirty="0">
              <a:latin typeface="Palatino Linotype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662137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hart 1"/>
          <p:cNvGraphicFramePr/>
          <p:nvPr>
            <p:extLst>
              <p:ext uri="{D42A27DB-BD31-4B8C-83A1-F6EECF244321}">
                <p14:modId xmlns:p14="http://schemas.microsoft.com/office/powerpoint/2010/main" val="3209956628"/>
              </p:ext>
            </p:extLst>
          </p:nvPr>
        </p:nvGraphicFramePr>
        <p:xfrm>
          <a:off x="1485900" y="1143000"/>
          <a:ext cx="6629400" cy="4394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1371600" y="228600"/>
            <a:ext cx="6858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/>
              <a:t>Общие затраты на здравоохранение, </a:t>
            </a:r>
            <a:r>
              <a:rPr lang="ru-RU" sz="2000" b="1" dirty="0" smtClean="0"/>
              <a:t>паритет покупательной способности (</a:t>
            </a:r>
            <a:r>
              <a:rPr lang="en-US" sz="2000" b="1" dirty="0" smtClean="0"/>
              <a:t>$ C</a:t>
            </a:r>
            <a:r>
              <a:rPr lang="ru-RU" sz="2000" b="1" dirty="0" smtClean="0"/>
              <a:t>ША) </a:t>
            </a:r>
            <a:r>
              <a:rPr lang="ru-RU" sz="2000" b="1" dirty="0"/>
              <a:t>на </a:t>
            </a:r>
            <a:r>
              <a:rPr lang="ru-RU" sz="2000" b="1" dirty="0" smtClean="0"/>
              <a:t>душу</a:t>
            </a:r>
            <a:r>
              <a:rPr lang="en-US" sz="2000" b="1" dirty="0" smtClean="0"/>
              <a:t> </a:t>
            </a:r>
            <a:r>
              <a:rPr lang="ru-RU" sz="2000" b="1" dirty="0" smtClean="0"/>
              <a:t>населения, </a:t>
            </a:r>
            <a:r>
              <a:rPr lang="ru-RU" sz="2000" b="1" dirty="0"/>
              <a:t>оценка ВОЗ</a:t>
            </a:r>
            <a:endParaRPr lang="en-US" sz="20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272143" y="6172200"/>
            <a:ext cx="8534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u="sng" dirty="0" smtClean="0"/>
              <a:t>Источник</a:t>
            </a:r>
            <a:r>
              <a:rPr lang="ru-RU" sz="1400" dirty="0" smtClean="0"/>
              <a:t>: </a:t>
            </a:r>
            <a:r>
              <a:rPr lang="ru-RU" sz="1400" dirty="0"/>
              <a:t>Европейская база данных ЗДВ (HFA-DB)Европейское региональное бюро Всемирной организации </a:t>
            </a:r>
            <a:r>
              <a:rPr lang="ru-RU" sz="1400" dirty="0" smtClean="0"/>
              <a:t>здравоохранения</a:t>
            </a:r>
            <a:r>
              <a:rPr lang="en-US" sz="1400" dirty="0"/>
              <a:t>.</a:t>
            </a:r>
            <a:r>
              <a:rPr lang="ru-RU" sz="1400" dirty="0" smtClean="0"/>
              <a:t> Обновлено</a:t>
            </a:r>
            <a:r>
              <a:rPr lang="ru-RU" sz="1400" dirty="0"/>
              <a:t>: январь 2013 </a:t>
            </a:r>
            <a:r>
              <a:rPr lang="ru-RU" sz="1400" dirty="0" smtClean="0"/>
              <a:t>г. 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29546849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hart 1"/>
          <p:cNvGraphicFramePr/>
          <p:nvPr>
            <p:extLst>
              <p:ext uri="{D42A27DB-BD31-4B8C-83A1-F6EECF244321}">
                <p14:modId xmlns:p14="http://schemas.microsoft.com/office/powerpoint/2010/main" val="1201411625"/>
              </p:ext>
            </p:extLst>
          </p:nvPr>
        </p:nvGraphicFramePr>
        <p:xfrm>
          <a:off x="1066800" y="1371600"/>
          <a:ext cx="7010400" cy="4343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Rectangle 2"/>
          <p:cNvSpPr/>
          <p:nvPr/>
        </p:nvSpPr>
        <p:spPr>
          <a:xfrm>
            <a:off x="381000" y="304800"/>
            <a:ext cx="83820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/>
              <a:t>Занятость лиц в возрасте 65</a:t>
            </a:r>
            <a:r>
              <a:rPr lang="en-US" sz="2400" b="1" dirty="0" smtClean="0"/>
              <a:t>+</a:t>
            </a:r>
            <a:r>
              <a:rPr lang="ru-RU" sz="2400" b="1" dirty="0" smtClean="0"/>
              <a:t> лет в странах СНГ+</a:t>
            </a:r>
            <a:r>
              <a:rPr lang="en-US" sz="2400" b="1" dirty="0" smtClean="0"/>
              <a:t>, </a:t>
            </a:r>
            <a:r>
              <a:rPr lang="ru-RU" sz="2400" b="1" dirty="0" smtClean="0"/>
              <a:t>Европе, и Западной Европе, </a:t>
            </a:r>
            <a:r>
              <a:rPr lang="ru-RU" sz="2400" b="1" dirty="0"/>
              <a:t>%, </a:t>
            </a:r>
            <a:r>
              <a:rPr lang="ru-RU" sz="2400" b="1" dirty="0" smtClean="0"/>
              <a:t>2011</a:t>
            </a:r>
            <a:endParaRPr lang="en-US" sz="2400" b="1" dirty="0"/>
          </a:p>
        </p:txBody>
      </p:sp>
      <p:sp>
        <p:nvSpPr>
          <p:cNvPr id="4" name="Rectangle 3"/>
          <p:cNvSpPr/>
          <p:nvPr/>
        </p:nvSpPr>
        <p:spPr>
          <a:xfrm>
            <a:off x="1066800" y="6248400"/>
            <a:ext cx="640080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400" u="sng" dirty="0"/>
              <a:t>Source</a:t>
            </a:r>
            <a:r>
              <a:rPr lang="en-GB" sz="1400" dirty="0"/>
              <a:t>: World Population Ageing </a:t>
            </a:r>
            <a:r>
              <a:rPr lang="en-GB" sz="1400" dirty="0" smtClean="0"/>
              <a:t>20</a:t>
            </a:r>
            <a:r>
              <a:rPr lang="ru-RU" sz="1400" dirty="0" smtClean="0"/>
              <a:t>11</a:t>
            </a:r>
            <a:r>
              <a:rPr lang="en-GB" sz="1400" dirty="0" smtClean="0"/>
              <a:t>. </a:t>
            </a:r>
            <a:r>
              <a:rPr lang="en-GB" sz="1400" dirty="0"/>
              <a:t>United Nations, New York, </a:t>
            </a:r>
            <a:r>
              <a:rPr lang="en-GB" sz="1400" dirty="0" smtClean="0"/>
              <a:t>201</a:t>
            </a:r>
            <a:r>
              <a:rPr lang="ru-RU" sz="1400" dirty="0" smtClean="0"/>
              <a:t>1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41489039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Chart 2"/>
          <p:cNvGraphicFramePr/>
          <p:nvPr>
            <p:extLst>
              <p:ext uri="{D42A27DB-BD31-4B8C-83A1-F6EECF244321}">
                <p14:modId xmlns:p14="http://schemas.microsoft.com/office/powerpoint/2010/main" val="3575314676"/>
              </p:ext>
            </p:extLst>
          </p:nvPr>
        </p:nvGraphicFramePr>
        <p:xfrm>
          <a:off x="685800" y="838200"/>
          <a:ext cx="8229600" cy="533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381000" y="223820"/>
            <a:ext cx="8534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/>
              <a:t>Занятость лиц в возрасте 65 и более лет</a:t>
            </a:r>
            <a:r>
              <a:rPr lang="en-GB" sz="2400" b="1" dirty="0" smtClean="0"/>
              <a:t>, </a:t>
            </a:r>
            <a:r>
              <a:rPr lang="en-GB" sz="2400" b="1" dirty="0"/>
              <a:t>%, 1980-2020</a:t>
            </a:r>
            <a:endParaRPr lang="en-US" sz="2400" dirty="0"/>
          </a:p>
        </p:txBody>
      </p:sp>
      <p:sp>
        <p:nvSpPr>
          <p:cNvPr id="5" name="Rectangle 4"/>
          <p:cNvSpPr/>
          <p:nvPr/>
        </p:nvSpPr>
        <p:spPr>
          <a:xfrm>
            <a:off x="1066800" y="6248400"/>
            <a:ext cx="640080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400" u="sng" dirty="0"/>
              <a:t>Source</a:t>
            </a:r>
            <a:r>
              <a:rPr lang="en-GB" sz="1400" dirty="0"/>
              <a:t>: World Population Ageing </a:t>
            </a:r>
            <a:r>
              <a:rPr lang="en-GB" sz="1400" dirty="0" smtClean="0"/>
              <a:t>20</a:t>
            </a:r>
            <a:r>
              <a:rPr lang="ru-RU" sz="1400" dirty="0" smtClean="0"/>
              <a:t>11</a:t>
            </a:r>
            <a:r>
              <a:rPr lang="en-GB" sz="1400" dirty="0" smtClean="0"/>
              <a:t>. </a:t>
            </a:r>
            <a:r>
              <a:rPr lang="en-GB" sz="1400" dirty="0"/>
              <a:t>United Nations, New York, </a:t>
            </a:r>
            <a:r>
              <a:rPr lang="en-GB" sz="1400" dirty="0" smtClean="0"/>
              <a:t>201</a:t>
            </a:r>
            <a:r>
              <a:rPr lang="ru-RU" sz="1400" dirty="0" smtClean="0"/>
              <a:t>1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7458431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entury Mag Andrew Lang engraving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1244831"/>
            <a:ext cx="2438400" cy="32253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200400" y="1295400"/>
            <a:ext cx="5486400" cy="32932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/>
              <a:t>«</a:t>
            </a:r>
            <a:r>
              <a:rPr lang="ru-RU" sz="3200" b="1" i="1" dirty="0"/>
              <a:t>Он использует статистику как пьяница использует фонарный </a:t>
            </a:r>
            <a:r>
              <a:rPr lang="ru-RU" sz="3200" b="1" i="1" dirty="0" smtClean="0"/>
              <a:t>столб – для опоры</a:t>
            </a:r>
            <a:r>
              <a:rPr lang="ru-RU" sz="3200" b="1" i="1" dirty="0"/>
              <a:t>, а не для освещения</a:t>
            </a:r>
            <a:r>
              <a:rPr lang="ru-RU" sz="3200" b="1" dirty="0"/>
              <a:t>».</a:t>
            </a:r>
            <a:endParaRPr lang="en-US" sz="3200" dirty="0"/>
          </a:p>
          <a:p>
            <a:endParaRPr lang="ru-RU" sz="2400" b="1" dirty="0" smtClean="0"/>
          </a:p>
          <a:p>
            <a:r>
              <a:rPr lang="ru-RU" sz="2400" b="1" dirty="0" smtClean="0"/>
              <a:t>Эндрю </a:t>
            </a:r>
            <a:r>
              <a:rPr lang="ru-RU" sz="2400" b="1" dirty="0"/>
              <a:t>Лэнг (1844-1912)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0151893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19200" y="2209800"/>
            <a:ext cx="6705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800" dirty="0" smtClean="0"/>
              <a:t>Спасибо!</a:t>
            </a:r>
            <a:endParaRPr lang="en-US" sz="4800" dirty="0"/>
          </a:p>
        </p:txBody>
      </p:sp>
      <p:pic>
        <p:nvPicPr>
          <p:cNvPr id="3" name="Picture 1" descr="ECLOGO_print_3Langua_blue.eps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92275" y="4724400"/>
            <a:ext cx="5759450" cy="12221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7421222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69660663"/>
              </p:ext>
            </p:extLst>
          </p:nvPr>
        </p:nvGraphicFramePr>
        <p:xfrm>
          <a:off x="152400" y="381000"/>
          <a:ext cx="8839200" cy="6339840"/>
        </p:xfrm>
        <a:graphic>
          <a:graphicData uri="http://schemas.openxmlformats.org/drawingml/2006/table">
            <a:tbl>
              <a:tblPr firstRow="1" firstCol="1" bandRow="1"/>
              <a:tblGrid>
                <a:gridCol w="2352995"/>
                <a:gridCol w="2066605"/>
                <a:gridCol w="2216872"/>
                <a:gridCol w="2202728"/>
              </a:tblGrid>
              <a:tr h="206343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600" b="1" i="1" dirty="0">
                          <a:solidFill>
                            <a:srgbClr val="FFFFFF"/>
                          </a:solidFill>
                          <a:effectLst/>
                          <a:latin typeface="Times New Roman"/>
                          <a:ea typeface="Times New Roman"/>
                        </a:rPr>
                        <a:t>Восточная Европа</a:t>
                      </a:r>
                      <a:endParaRPr lang="en-US" sz="1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7889" marR="67889" marT="0" marB="0">
                    <a:lnL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64A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600" b="1" i="1" dirty="0">
                          <a:solidFill>
                            <a:srgbClr val="FFFFFF"/>
                          </a:solidFill>
                          <a:effectLst/>
                          <a:latin typeface="Times New Roman"/>
                          <a:ea typeface="Times New Roman"/>
                        </a:rPr>
                        <a:t>Северная Европа</a:t>
                      </a:r>
                      <a:endParaRPr lang="en-US" sz="1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7889" marR="67889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64A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600" b="1" i="1">
                          <a:solidFill>
                            <a:srgbClr val="FFFFFF"/>
                          </a:solidFill>
                          <a:effectLst/>
                          <a:latin typeface="Times New Roman"/>
                          <a:ea typeface="Times New Roman"/>
                        </a:rPr>
                        <a:t>Южная Европа</a:t>
                      </a:r>
                      <a:endParaRPr lang="en-US" sz="1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7889" marR="67889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64A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600" b="1" i="1">
                          <a:solidFill>
                            <a:srgbClr val="FFFFFF"/>
                          </a:solidFill>
                          <a:effectLst/>
                          <a:latin typeface="Times New Roman"/>
                          <a:ea typeface="Times New Roman"/>
                        </a:rPr>
                        <a:t>Западная Европа</a:t>
                      </a:r>
                      <a:endParaRPr lang="en-US" sz="1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7889" marR="67889" marT="0" marB="0">
                    <a:lnL>
                      <a:noFill/>
                    </a:lnL>
                    <a:lnR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64A2"/>
                    </a:solidFill>
                  </a:tcPr>
                </a:tc>
              </a:tr>
              <a:tr h="206343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/>
                          <a:ea typeface="Times New Roman"/>
                        </a:rPr>
                        <a:t>Беларусь</a:t>
                      </a:r>
                      <a:endParaRPr lang="en-US" sz="1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7889" marR="67889" marT="0" marB="0">
                    <a:lnL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/>
                          <a:ea typeface="Times New Roman"/>
                        </a:rPr>
                        <a:t>Аландские острова</a:t>
                      </a:r>
                      <a:endParaRPr lang="en-US" sz="1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7889" marR="67889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/>
                          <a:ea typeface="Times New Roman"/>
                        </a:rPr>
                        <a:t>Албания</a:t>
                      </a:r>
                      <a:endParaRPr lang="en-US" sz="1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7889" marR="67889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/>
                          <a:ea typeface="Times New Roman"/>
                        </a:rPr>
                        <a:t>Австрия </a:t>
                      </a:r>
                      <a:endParaRPr lang="en-US" sz="1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7889" marR="67889" marT="0" marB="0">
                    <a:lnL>
                      <a:noFill/>
                    </a:lnL>
                    <a:lnR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6343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/>
                          <a:ea typeface="Times New Roman"/>
                        </a:rPr>
                        <a:t>Болгария</a:t>
                      </a:r>
                      <a:endParaRPr lang="en-US" sz="1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7889" marR="67889" marT="0" marB="0">
                    <a:lnL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/>
                          <a:ea typeface="Times New Roman"/>
                        </a:rPr>
                        <a:t>Гернси </a:t>
                      </a:r>
                      <a:endParaRPr lang="en-US" sz="1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7889" marR="67889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/>
                          <a:ea typeface="Times New Roman"/>
                        </a:rPr>
                        <a:t>Андорра</a:t>
                      </a:r>
                      <a:endParaRPr lang="en-US" sz="1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7889" marR="67889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/>
                          <a:ea typeface="Times New Roman"/>
                        </a:rPr>
                        <a:t>Бельгия </a:t>
                      </a:r>
                      <a:endParaRPr lang="en-US" sz="1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7889" marR="67889" marT="0" marB="0">
                    <a:lnL>
                      <a:noFill/>
                    </a:lnL>
                    <a:lnR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12687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/>
                          <a:ea typeface="Times New Roman"/>
                        </a:rPr>
                        <a:t>Венгрия</a:t>
                      </a:r>
                      <a:endParaRPr lang="en-US" sz="1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7889" marR="67889" marT="0" marB="0">
                    <a:lnL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/>
                          <a:ea typeface="Times New Roman"/>
                        </a:rPr>
                        <a:t>Дания </a:t>
                      </a:r>
                      <a:endParaRPr lang="en-US" sz="160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en-US" sz="1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7889" marR="67889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/>
                          <a:ea typeface="Times New Roman"/>
                        </a:rPr>
                        <a:t>Босния и Герцеговина</a:t>
                      </a:r>
                      <a:endParaRPr lang="en-US" sz="1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7889" marR="67889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/>
                          <a:ea typeface="Times New Roman"/>
                        </a:rPr>
                        <a:t>Германия</a:t>
                      </a:r>
                      <a:endParaRPr lang="en-US" sz="1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7889" marR="67889" marT="0" marB="0">
                    <a:lnL>
                      <a:noFill/>
                    </a:lnL>
                    <a:lnR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12687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/>
                          <a:ea typeface="Times New Roman"/>
                        </a:rPr>
                        <a:t>Польша</a:t>
                      </a:r>
                      <a:endParaRPr lang="en-US" sz="1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7889" marR="67889" marT="0" marB="0">
                    <a:lnL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/>
                          <a:ea typeface="Times New Roman"/>
                        </a:rPr>
                        <a:t>Джерси</a:t>
                      </a:r>
                      <a:endParaRPr lang="en-US" sz="1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7889" marR="67889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dirty="0" err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Бывшая</a:t>
                      </a:r>
                      <a:r>
                        <a:rPr lang="en-GB" sz="16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en-GB" sz="1600" dirty="0" err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Югославская</a:t>
                      </a:r>
                      <a:r>
                        <a:rPr lang="en-GB" sz="16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en-GB" sz="1600" dirty="0" err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Республика</a:t>
                      </a:r>
                      <a:r>
                        <a:rPr lang="en-GB" sz="16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en-GB" sz="1600" dirty="0" err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Македония</a:t>
                      </a:r>
                      <a:endParaRPr lang="en-US" sz="1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7889" marR="67889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/>
                          <a:ea typeface="Times New Roman"/>
                        </a:rPr>
                        <a:t>Лихтенштейн</a:t>
                      </a:r>
                      <a:endParaRPr lang="en-US" sz="1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7889" marR="67889" marT="0" marB="0">
                    <a:lnL>
                      <a:noFill/>
                    </a:lnL>
                    <a:lnR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12687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/>
                          <a:ea typeface="Times New Roman"/>
                        </a:rPr>
                        <a:t>Республика Молдова</a:t>
                      </a:r>
                      <a:endParaRPr lang="en-US" sz="1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7889" marR="67889" marT="0" marB="0">
                    <a:lnL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/>
                          <a:ea typeface="Times New Roman"/>
                        </a:rPr>
                        <a:t>Ирландия</a:t>
                      </a:r>
                      <a:endParaRPr lang="en-US" sz="1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7889" marR="67889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/>
                          <a:ea typeface="Times New Roman"/>
                        </a:rPr>
                        <a:t>Ватикан </a:t>
                      </a:r>
                      <a:endParaRPr lang="en-US" sz="1600" dirty="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en-US" sz="1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7889" marR="67889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/>
                          <a:ea typeface="Times New Roman"/>
                        </a:rPr>
                        <a:t>Люксембург</a:t>
                      </a:r>
                      <a:endParaRPr lang="en-US" sz="1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7889" marR="67889" marT="0" marB="0">
                    <a:lnL>
                      <a:noFill/>
                    </a:lnL>
                    <a:lnR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6343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/>
                          <a:ea typeface="Times New Roman"/>
                        </a:rPr>
                        <a:t>Российская Федерация</a:t>
                      </a:r>
                      <a:endParaRPr lang="en-US" sz="1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7889" marR="67889" marT="0" marB="0">
                    <a:lnL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/>
                          <a:ea typeface="Times New Roman"/>
                        </a:rPr>
                        <a:t>Исландия</a:t>
                      </a:r>
                      <a:endParaRPr lang="en-US" sz="1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7889" marR="67889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/>
                          <a:ea typeface="Times New Roman"/>
                        </a:rPr>
                        <a:t>Гибралтар</a:t>
                      </a:r>
                      <a:endParaRPr lang="en-US" sz="1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7889" marR="67889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/>
                          <a:ea typeface="Times New Roman"/>
                        </a:rPr>
                        <a:t>Монако</a:t>
                      </a:r>
                      <a:endParaRPr lang="en-US" sz="1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7889" marR="67889" marT="0" marB="0">
                    <a:lnL>
                      <a:noFill/>
                    </a:lnL>
                    <a:lnR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6343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/>
                          <a:ea typeface="Times New Roman"/>
                        </a:rPr>
                        <a:t>Румыния</a:t>
                      </a:r>
                      <a:endParaRPr lang="en-US" sz="1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7889" marR="67889" marT="0" marB="0">
                    <a:lnL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/>
                          <a:ea typeface="Times New Roman"/>
                        </a:rPr>
                        <a:t>Латвия</a:t>
                      </a:r>
                      <a:endParaRPr lang="en-US" sz="1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7889" marR="67889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/>
                          <a:ea typeface="Times New Roman"/>
                        </a:rPr>
                        <a:t>Греция</a:t>
                      </a:r>
                      <a:endParaRPr lang="en-US" sz="1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7889" marR="67889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/>
                          <a:ea typeface="Times New Roman"/>
                        </a:rPr>
                        <a:t>Нидерланды</a:t>
                      </a:r>
                      <a:endParaRPr lang="en-US" sz="1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7889" marR="67889" marT="0" marB="0">
                    <a:lnL>
                      <a:noFill/>
                    </a:lnL>
                    <a:lnR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6343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/>
                          <a:ea typeface="Times New Roman"/>
                        </a:rPr>
                        <a:t>Словакия</a:t>
                      </a:r>
                      <a:endParaRPr lang="en-US" sz="1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7889" marR="67889" marT="0" marB="0">
                    <a:lnL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/>
                          <a:ea typeface="Times New Roman"/>
                        </a:rPr>
                        <a:t>Литва</a:t>
                      </a:r>
                      <a:endParaRPr lang="en-US" sz="1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7889" marR="67889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/>
                          <a:ea typeface="Times New Roman"/>
                        </a:rPr>
                        <a:t>Испания</a:t>
                      </a:r>
                      <a:endParaRPr lang="en-US" sz="1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7889" marR="67889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/>
                          <a:ea typeface="Times New Roman"/>
                        </a:rPr>
                        <a:t>Франция</a:t>
                      </a:r>
                      <a:endParaRPr lang="en-US" sz="1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7889" marR="67889" marT="0" marB="0">
                    <a:lnL>
                      <a:noFill/>
                    </a:lnL>
                    <a:lnR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6343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Times New Roman"/>
                          <a:ea typeface="Times New Roman"/>
                        </a:rPr>
                        <a:t>Украина</a:t>
                      </a:r>
                      <a:endParaRPr lang="en-US" sz="16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7889" marR="67889" marT="0" marB="0">
                    <a:lnL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/>
                          <a:ea typeface="Times New Roman"/>
                        </a:rPr>
                        <a:t>Норвегия</a:t>
                      </a:r>
                      <a:endParaRPr lang="en-US" sz="1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7889" marR="67889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/>
                          <a:ea typeface="Times New Roman"/>
                        </a:rPr>
                        <a:t>Италия</a:t>
                      </a:r>
                      <a:endParaRPr lang="en-US" sz="1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7889" marR="67889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/>
                          <a:ea typeface="Times New Roman"/>
                        </a:rPr>
                        <a:t>Швейцария</a:t>
                      </a:r>
                      <a:endParaRPr lang="en-US" sz="1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7889" marR="67889" marT="0" marB="0">
                    <a:lnL>
                      <a:noFill/>
                    </a:lnL>
                    <a:lnR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6343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r>
                        <a:rPr lang="ru-RU" sz="1600" dirty="0">
                          <a:effectLst/>
                          <a:latin typeface="Times New Roman"/>
                          <a:ea typeface="Times New Roman"/>
                        </a:rPr>
                        <a:t>Чешская Республика</a:t>
                      </a:r>
                      <a:endParaRPr lang="en-US" sz="1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7889" marR="67889" marT="0" marB="0">
                    <a:lnL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/>
                          <a:ea typeface="Times New Roman"/>
                        </a:rPr>
                        <a:t>Нормандские острова</a:t>
                      </a:r>
                      <a:endParaRPr lang="en-US" sz="1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7889" marR="67889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/>
                          <a:ea typeface="Times New Roman"/>
                        </a:rPr>
                        <a:t>Мальта</a:t>
                      </a:r>
                      <a:endParaRPr lang="en-US" sz="1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7889" marR="67889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</a:p>
                  </a:txBody>
                  <a:tcPr marL="67889" marR="67889" marT="0" marB="0">
                    <a:lnL>
                      <a:noFill/>
                    </a:lnL>
                    <a:lnR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6343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</a:p>
                  </a:txBody>
                  <a:tcPr marL="67889" marR="67889" marT="0" marB="0">
                    <a:lnL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/>
                          <a:ea typeface="Times New Roman"/>
                        </a:rPr>
                        <a:t>Остров Мэн </a:t>
                      </a:r>
                      <a:endParaRPr lang="en-US" sz="1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7889" marR="67889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/>
                          <a:ea typeface="Times New Roman"/>
                        </a:rPr>
                        <a:t>Португалия</a:t>
                      </a:r>
                      <a:endParaRPr lang="en-US" sz="1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7889" marR="67889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</a:p>
                  </a:txBody>
                  <a:tcPr marL="67889" marR="67889" marT="0" marB="0">
                    <a:lnL>
                      <a:noFill/>
                    </a:lnL>
                    <a:lnR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12687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</a:p>
                  </a:txBody>
                  <a:tcPr marL="67889" marR="67889" marT="0" marB="0">
                    <a:lnL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/>
                          <a:ea typeface="Times New Roman"/>
                        </a:rPr>
                        <a:t>Острова Свалбард и Ян Майен</a:t>
                      </a:r>
                      <a:endParaRPr lang="en-US" sz="1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7889" marR="67889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/>
                          <a:ea typeface="Times New Roman"/>
                        </a:rPr>
                        <a:t>Сан-Марино</a:t>
                      </a:r>
                      <a:endParaRPr lang="en-US" sz="1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7889" marR="67889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</a:p>
                  </a:txBody>
                  <a:tcPr marL="67889" marR="67889" marT="0" marB="0">
                    <a:lnL>
                      <a:noFill/>
                    </a:lnL>
                    <a:lnR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6343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</a:p>
                  </a:txBody>
                  <a:tcPr marL="67889" marR="67889" marT="0" marB="0">
                    <a:lnL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/>
                          <a:ea typeface="Times New Roman"/>
                        </a:rPr>
                        <a:t>Сарк</a:t>
                      </a:r>
                      <a:endParaRPr lang="en-US" sz="1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7889" marR="67889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/>
                          <a:ea typeface="Times New Roman"/>
                        </a:rPr>
                        <a:t>Сербия</a:t>
                      </a:r>
                      <a:endParaRPr lang="en-US" sz="1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7889" marR="67889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</a:p>
                  </a:txBody>
                  <a:tcPr marL="67889" marR="67889" marT="0" marB="0">
                    <a:lnL>
                      <a:noFill/>
                    </a:lnL>
                    <a:lnR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1903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</a:p>
                  </a:txBody>
                  <a:tcPr marL="67889" marR="67889" marT="0" marB="0">
                    <a:lnL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/>
                          <a:ea typeface="Times New Roman"/>
                        </a:rPr>
                        <a:t>Соединённое Королевство Великобритании и Северной Ирландии</a:t>
                      </a:r>
                      <a:endParaRPr lang="en-US" sz="1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7889" marR="67889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/>
                          <a:ea typeface="Times New Roman"/>
                        </a:rPr>
                        <a:t>Словения</a:t>
                      </a:r>
                      <a:endParaRPr lang="en-US" sz="1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7889" marR="67889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</a:p>
                  </a:txBody>
                  <a:tcPr marL="67889" marR="67889" marT="0" marB="0">
                    <a:lnL>
                      <a:noFill/>
                    </a:lnL>
                    <a:lnR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6343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</a:p>
                  </a:txBody>
                  <a:tcPr marL="67889" marR="67889" marT="0" marB="0">
                    <a:lnL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/>
                          <a:ea typeface="Times New Roman"/>
                        </a:rPr>
                        <a:t>Фарерские острова</a:t>
                      </a:r>
                      <a:endParaRPr lang="en-US" sz="1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7889" marR="67889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/>
                          <a:ea typeface="Times New Roman"/>
                        </a:rPr>
                        <a:t>Хорватия</a:t>
                      </a:r>
                      <a:endParaRPr lang="en-US" sz="1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7889" marR="67889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</a:p>
                  </a:txBody>
                  <a:tcPr marL="67889" marR="67889" marT="0" marB="0">
                    <a:lnL>
                      <a:noFill/>
                    </a:lnL>
                    <a:lnR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6343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</a:p>
                  </a:txBody>
                  <a:tcPr marL="67889" marR="67889" marT="0" marB="0">
                    <a:lnL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/>
                          <a:ea typeface="Times New Roman"/>
                        </a:rPr>
                        <a:t>Финляндия</a:t>
                      </a:r>
                      <a:endParaRPr lang="en-US" sz="1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7889" marR="67889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/>
                          <a:ea typeface="Times New Roman"/>
                        </a:rPr>
                        <a:t>Черногория</a:t>
                      </a:r>
                      <a:endParaRPr lang="en-US" sz="1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7889" marR="67889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</a:p>
                  </a:txBody>
                  <a:tcPr marL="67889" marR="67889" marT="0" marB="0">
                    <a:lnL>
                      <a:noFill/>
                    </a:lnL>
                    <a:lnR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6343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</a:p>
                  </a:txBody>
                  <a:tcPr marL="67889" marR="67889" marT="0" marB="0">
                    <a:lnL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/>
                          <a:ea typeface="Times New Roman"/>
                        </a:rPr>
                        <a:t>Швеция</a:t>
                      </a:r>
                      <a:endParaRPr lang="en-US" sz="1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7889" marR="67889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</a:p>
                  </a:txBody>
                  <a:tcPr marL="67889" marR="67889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</a:p>
                  </a:txBody>
                  <a:tcPr marL="67889" marR="67889" marT="0" marB="0">
                    <a:lnL>
                      <a:noFill/>
                    </a:lnL>
                    <a:lnR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6343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</a:p>
                  </a:txBody>
                  <a:tcPr marL="67889" marR="67889" marT="0" marB="0">
                    <a:lnL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/>
                          <a:ea typeface="Times New Roman"/>
                        </a:rPr>
                        <a:t>Эстония</a:t>
                      </a:r>
                      <a:endParaRPr lang="en-US" sz="1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7889" marR="67889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7889" marR="67889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en-US" sz="1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7889" marR="67889" marT="0" marB="0">
                    <a:lnL>
                      <a:noFill/>
                    </a:lnL>
                    <a:lnR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228600" y="0"/>
            <a:ext cx="8763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/>
              <a:t>Состав географического региона </a:t>
            </a:r>
            <a:r>
              <a:rPr lang="ru-RU" sz="2000" b="1" dirty="0" smtClean="0"/>
              <a:t>Европы </a:t>
            </a:r>
            <a:r>
              <a:rPr lang="ru-RU" sz="1600" b="1" dirty="0" smtClean="0"/>
              <a:t>(Статистический отдел ООН)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16281648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9356479"/>
              </p:ext>
            </p:extLst>
          </p:nvPr>
        </p:nvGraphicFramePr>
        <p:xfrm>
          <a:off x="304800" y="552510"/>
          <a:ext cx="6477000" cy="6141720"/>
        </p:xfrm>
        <a:graphic>
          <a:graphicData uri="http://schemas.openxmlformats.org/drawingml/2006/table">
            <a:tbl>
              <a:tblPr firstRow="1" firstCol="1" bandRow="1"/>
              <a:tblGrid>
                <a:gridCol w="6477000"/>
              </a:tblGrid>
              <a:tr h="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800" b="1" i="0" dirty="0">
                          <a:effectLst/>
                          <a:latin typeface="+mn-lt"/>
                          <a:ea typeface="Times New Roman"/>
                        </a:rPr>
                        <a:t>Союз Независимых Государств</a:t>
                      </a:r>
                      <a:endParaRPr lang="en-US" sz="1800" i="0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9525" marR="9525" marT="9525" marB="9525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+mn-lt"/>
                          <a:ea typeface="Times New Roman"/>
                        </a:rPr>
                        <a:t>Азербайджан</a:t>
                      </a:r>
                      <a:endParaRPr lang="en-US" sz="180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9525" marR="9525" marT="9525" marB="9525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8E8E8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+mn-lt"/>
                          <a:ea typeface="Times New Roman"/>
                        </a:rPr>
                        <a:t>Армения</a:t>
                      </a:r>
                      <a:endParaRPr lang="en-US" sz="180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9525" marR="9525" marT="9525" marB="9525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+mn-lt"/>
                          <a:ea typeface="Times New Roman"/>
                        </a:rPr>
                        <a:t>Беларусь</a:t>
                      </a:r>
                      <a:endParaRPr lang="en-US" sz="1800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9525" marR="9525" marT="9525" marB="9525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+mn-lt"/>
                          <a:ea typeface="Times New Roman"/>
                        </a:rPr>
                        <a:t>Казахстан</a:t>
                      </a:r>
                      <a:endParaRPr lang="en-US" sz="1800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9525" marR="9525" marT="9525" marB="9525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+mn-lt"/>
                          <a:ea typeface="Times New Roman"/>
                        </a:rPr>
                        <a:t>Кыргызстан</a:t>
                      </a:r>
                      <a:endParaRPr lang="en-US" sz="180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9525" marR="9525" marT="9525" marB="9525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8E8E8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+mn-lt"/>
                          <a:ea typeface="Times New Roman"/>
                        </a:rPr>
                        <a:t>Республика Молдова</a:t>
                      </a:r>
                      <a:endParaRPr lang="en-US" sz="1800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9525" marR="9525" marT="9525" marB="9525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+mn-lt"/>
                          <a:ea typeface="Times New Roman"/>
                        </a:rPr>
                        <a:t>Российская Федерация</a:t>
                      </a:r>
                      <a:endParaRPr lang="en-US" sz="1800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9525" marR="9525" marT="9525" marB="9525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+mn-lt"/>
                          <a:ea typeface="Times New Roman"/>
                        </a:rPr>
                        <a:t>Таджикистан </a:t>
                      </a:r>
                      <a:endParaRPr lang="en-US" sz="180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9525" marR="9525" marT="9525" marB="9525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+mn-lt"/>
                          <a:ea typeface="Times New Roman"/>
                        </a:rPr>
                        <a:t>Туркменистан</a:t>
                      </a:r>
                      <a:endParaRPr lang="en-US" sz="180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9525" marR="9525" marT="9525" marB="9525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8E8E8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+mn-lt"/>
                          <a:ea typeface="Times New Roman"/>
                        </a:rPr>
                        <a:t>Узбекистан</a:t>
                      </a:r>
                      <a:endParaRPr lang="en-US" sz="180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9525" marR="9525" marT="9525" marB="9525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+mn-lt"/>
                          <a:ea typeface="Times New Roman"/>
                        </a:rPr>
                        <a:t>Украина</a:t>
                      </a:r>
                      <a:endParaRPr lang="en-US" sz="1800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9525" marR="9525" marT="9525" marB="9525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9525" marR="9525" marT="9525" marB="9525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800" b="1" i="0" dirty="0">
                          <a:effectLst/>
                          <a:latin typeface="+mn-lt"/>
                          <a:ea typeface="Times New Roman"/>
                        </a:rPr>
                        <a:t>Страны Юго-Восточной Европы с переходной экономикой </a:t>
                      </a:r>
                      <a:endParaRPr lang="en-US" sz="1800" i="0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9525" marR="9525" marT="9525" marB="9525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+mn-lt"/>
                          <a:ea typeface="Times New Roman"/>
                        </a:rPr>
                        <a:t>Албания</a:t>
                      </a:r>
                      <a:endParaRPr lang="en-US" sz="1800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9525" marR="9525" marT="9525" marB="9525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8E8E8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+mn-lt"/>
                          <a:ea typeface="Times New Roman"/>
                        </a:rPr>
                        <a:t>Босния и Герцеговина</a:t>
                      </a:r>
                      <a:endParaRPr lang="en-US" sz="1800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9525" marR="9525" marT="9525" marB="9525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+mn-lt"/>
                          <a:ea typeface="Times New Roman"/>
                        </a:rPr>
                        <a:t>Бывшая Югославская Республика Македония </a:t>
                      </a:r>
                      <a:endParaRPr lang="en-US" sz="1800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9525" marR="9525" marT="9525" marB="9525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8E8E8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+mn-lt"/>
                          <a:ea typeface="Times New Roman"/>
                        </a:rPr>
                        <a:t>Сербия</a:t>
                      </a:r>
                      <a:endParaRPr lang="en-US" sz="1800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9525" marR="9525" marT="9525" marB="9525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+mn-lt"/>
                          <a:ea typeface="Times New Roman"/>
                        </a:rPr>
                        <a:t>Черногория</a:t>
                      </a:r>
                      <a:endParaRPr lang="en-US" sz="1800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9525" marR="9525" marT="9525" marB="9525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8E8E8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+mn-lt"/>
                          <a:ea typeface="Times New Roman"/>
                        </a:rPr>
                        <a:t>Хорватия</a:t>
                      </a:r>
                      <a:endParaRPr lang="en-US" sz="1800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9525" marR="9525" marT="9525" marB="9525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sp>
        <p:nvSpPr>
          <p:cNvPr id="3" name="Rectangle 2"/>
          <p:cNvSpPr/>
          <p:nvPr/>
        </p:nvSpPr>
        <p:spPr>
          <a:xfrm>
            <a:off x="304800" y="0"/>
            <a:ext cx="8458199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/>
              <a:t>Страны с переходной </a:t>
            </a:r>
            <a:r>
              <a:rPr lang="ru-RU" sz="2000" b="1" dirty="0" smtClean="0"/>
              <a:t>экономикой </a:t>
            </a:r>
            <a:r>
              <a:rPr lang="ru-RU" b="1" dirty="0" smtClean="0"/>
              <a:t>(</a:t>
            </a:r>
            <a:r>
              <a:rPr lang="ru-RU" b="1" dirty="0"/>
              <a:t>Статистический отдел </a:t>
            </a:r>
            <a:r>
              <a:rPr lang="ru-RU" b="1" dirty="0" smtClean="0"/>
              <a:t>ООН)</a:t>
            </a:r>
            <a:endParaRPr lang="en-US" b="1" dirty="0"/>
          </a:p>
        </p:txBody>
      </p:sp>
      <p:grpSp>
        <p:nvGrpSpPr>
          <p:cNvPr id="6" name="Group 5"/>
          <p:cNvGrpSpPr/>
          <p:nvPr/>
        </p:nvGrpSpPr>
        <p:grpSpPr>
          <a:xfrm>
            <a:off x="7066844" y="4336885"/>
            <a:ext cx="1905000" cy="1077218"/>
            <a:chOff x="7086600" y="1524000"/>
            <a:chExt cx="1905000" cy="1077218"/>
          </a:xfrm>
        </p:grpSpPr>
        <p:sp>
          <p:nvSpPr>
            <p:cNvPr id="4" name="Rectangle 3"/>
            <p:cNvSpPr/>
            <p:nvPr/>
          </p:nvSpPr>
          <p:spPr>
            <a:xfrm>
              <a:off x="7086600" y="1752600"/>
              <a:ext cx="609600" cy="457200"/>
            </a:xfrm>
            <a:prstGeom prst="rect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7848600" y="1524000"/>
              <a:ext cx="1143000" cy="1077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1600" dirty="0" smtClean="0"/>
                <a:t>Страны Таможен-ного союза</a:t>
              </a:r>
              <a:endParaRPr lang="en-US" sz="1600" dirty="0"/>
            </a:p>
          </p:txBody>
        </p:sp>
      </p:grpSp>
      <p:sp>
        <p:nvSpPr>
          <p:cNvPr id="7" name="Rectangle 6"/>
          <p:cNvSpPr/>
          <p:nvPr/>
        </p:nvSpPr>
        <p:spPr>
          <a:xfrm>
            <a:off x="6872112" y="685800"/>
            <a:ext cx="2266244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effectLst/>
                <a:ea typeface="Times New Roman"/>
              </a:rPr>
              <a:t>«Страны в состоянии перехода от центрально-планируемой к рыночной экономике» - группировка стран, используемая для экономического анализа.</a:t>
            </a:r>
            <a:endParaRPr lang="en-US" dirty="0">
              <a:effectLst/>
              <a:ea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6861649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05604961"/>
              </p:ext>
            </p:extLst>
          </p:nvPr>
        </p:nvGraphicFramePr>
        <p:xfrm>
          <a:off x="152400" y="685800"/>
          <a:ext cx="8839200" cy="6004560"/>
        </p:xfrm>
        <a:graphic>
          <a:graphicData uri="http://schemas.openxmlformats.org/drawingml/2006/table">
            <a:tbl>
              <a:tblPr firstRow="1" firstCol="1" bandRow="1"/>
              <a:tblGrid>
                <a:gridCol w="2209800"/>
                <a:gridCol w="2090352"/>
                <a:gridCol w="2229708"/>
                <a:gridCol w="2309340"/>
              </a:tblGrid>
              <a:tr h="296784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  <a:latin typeface="+mn-lt"/>
                          <a:ea typeface="Times New Roman"/>
                        </a:rPr>
                        <a:t>ЕС-15</a:t>
                      </a:r>
                      <a:endParaRPr lang="en-US" sz="1800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55647" marR="5564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effectLst/>
                          <a:latin typeface="+mn-lt"/>
                          <a:ea typeface="Times New Roman"/>
                        </a:rPr>
                        <a:t>ЕС-11 (13)</a:t>
                      </a:r>
                      <a:endParaRPr lang="en-US" sz="1800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55647" marR="5564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800" b="1">
                          <a:effectLst/>
                          <a:latin typeface="+mn-lt"/>
                          <a:ea typeface="Times New Roman"/>
                        </a:rPr>
                        <a:t>Юго-Восточная Европа</a:t>
                      </a:r>
                      <a:endParaRPr lang="en-US" sz="180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55647" marR="5564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effectLst/>
                          <a:latin typeface="+mn-lt"/>
                          <a:ea typeface="Times New Roman"/>
                        </a:rPr>
                        <a:t>СНГ+</a:t>
                      </a:r>
                      <a:endParaRPr lang="en-US" sz="1800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55647" marR="5564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33"/>
                    </a:solidFill>
                  </a:tcPr>
                </a:tc>
              </a:tr>
              <a:tr h="4229179">
                <a:tc>
                  <a:txBody>
                    <a:bodyPr/>
                    <a:lstStyle/>
                    <a:p>
                      <a:pPr marL="342900" marR="0" indent="-342900">
                        <a:spcBef>
                          <a:spcPts val="0"/>
                        </a:spcBef>
                        <a:spcAft>
                          <a:spcPts val="600"/>
                        </a:spcAft>
                        <a:buFont typeface="+mj-lt"/>
                        <a:buAutoNum type="arabicPeriod"/>
                      </a:pPr>
                      <a:r>
                        <a:rPr lang="ru-RU" sz="1800" b="1" dirty="0">
                          <a:effectLst/>
                          <a:latin typeface="+mn-lt"/>
                          <a:ea typeface="Times New Roman"/>
                        </a:rPr>
                        <a:t>Австрия 	</a:t>
                      </a:r>
                      <a:endParaRPr lang="en-US" sz="1800" dirty="0">
                        <a:effectLst/>
                        <a:latin typeface="+mn-lt"/>
                        <a:ea typeface="Times New Roman"/>
                      </a:endParaRPr>
                    </a:p>
                    <a:p>
                      <a:pPr marL="342900" marR="0" indent="-342900">
                        <a:spcBef>
                          <a:spcPts val="0"/>
                        </a:spcBef>
                        <a:spcAft>
                          <a:spcPts val="600"/>
                        </a:spcAft>
                        <a:buFont typeface="+mj-lt"/>
                        <a:buAutoNum type="arabicPeriod"/>
                      </a:pPr>
                      <a:r>
                        <a:rPr lang="ru-RU" sz="1800" b="1" dirty="0">
                          <a:effectLst/>
                          <a:latin typeface="+mn-lt"/>
                          <a:ea typeface="Times New Roman"/>
                        </a:rPr>
                        <a:t>Бельгия</a:t>
                      </a:r>
                      <a:endParaRPr lang="en-US" sz="1800" dirty="0">
                        <a:effectLst/>
                        <a:latin typeface="+mn-lt"/>
                        <a:ea typeface="Times New Roman"/>
                      </a:endParaRPr>
                    </a:p>
                    <a:p>
                      <a:pPr marL="342900" marR="0" indent="-342900">
                        <a:spcBef>
                          <a:spcPts val="0"/>
                        </a:spcBef>
                        <a:spcAft>
                          <a:spcPts val="600"/>
                        </a:spcAft>
                        <a:buFont typeface="+mj-lt"/>
                        <a:buAutoNum type="arabicPeriod"/>
                      </a:pPr>
                      <a:r>
                        <a:rPr lang="ru-RU" sz="1800" b="1" dirty="0" smtClean="0">
                          <a:effectLst/>
                          <a:latin typeface="+mn-lt"/>
                          <a:ea typeface="Times New Roman"/>
                        </a:rPr>
                        <a:t>Великобрита-ния</a:t>
                      </a:r>
                      <a:endParaRPr lang="en-US" sz="1800" dirty="0">
                        <a:effectLst/>
                        <a:latin typeface="+mn-lt"/>
                        <a:ea typeface="Times New Roman"/>
                      </a:endParaRPr>
                    </a:p>
                    <a:p>
                      <a:pPr marL="342900" marR="0" indent="-342900">
                        <a:spcBef>
                          <a:spcPts val="0"/>
                        </a:spcBef>
                        <a:spcAft>
                          <a:spcPts val="600"/>
                        </a:spcAft>
                        <a:buFont typeface="+mj-lt"/>
                        <a:buAutoNum type="arabicPeriod"/>
                      </a:pPr>
                      <a:r>
                        <a:rPr lang="ru-RU" sz="1800" b="1" dirty="0">
                          <a:effectLst/>
                          <a:latin typeface="+mn-lt"/>
                          <a:ea typeface="Times New Roman"/>
                        </a:rPr>
                        <a:t>Германия	</a:t>
                      </a:r>
                      <a:endParaRPr lang="en-US" sz="1800" dirty="0">
                        <a:effectLst/>
                        <a:latin typeface="+mn-lt"/>
                        <a:ea typeface="Times New Roman"/>
                      </a:endParaRPr>
                    </a:p>
                    <a:p>
                      <a:pPr marL="342900" marR="0" indent="-342900">
                        <a:spcBef>
                          <a:spcPts val="0"/>
                        </a:spcBef>
                        <a:spcAft>
                          <a:spcPts val="600"/>
                        </a:spcAft>
                        <a:buFont typeface="+mj-lt"/>
                        <a:buAutoNum type="arabicPeriod"/>
                      </a:pPr>
                      <a:r>
                        <a:rPr lang="ru-RU" sz="1800" b="1" dirty="0">
                          <a:effectLst/>
                          <a:latin typeface="+mn-lt"/>
                          <a:ea typeface="Times New Roman"/>
                        </a:rPr>
                        <a:t>Греция</a:t>
                      </a:r>
                      <a:endParaRPr lang="en-US" sz="1800" dirty="0">
                        <a:effectLst/>
                        <a:latin typeface="+mn-lt"/>
                        <a:ea typeface="Times New Roman"/>
                      </a:endParaRPr>
                    </a:p>
                    <a:p>
                      <a:pPr marL="342900" marR="0" indent="-342900">
                        <a:spcBef>
                          <a:spcPts val="0"/>
                        </a:spcBef>
                        <a:spcAft>
                          <a:spcPts val="600"/>
                        </a:spcAft>
                        <a:buFont typeface="+mj-lt"/>
                        <a:buAutoNum type="arabicPeriod"/>
                      </a:pPr>
                      <a:r>
                        <a:rPr lang="ru-RU" sz="1800" b="1" dirty="0">
                          <a:effectLst/>
                          <a:latin typeface="+mn-lt"/>
                          <a:ea typeface="Times New Roman"/>
                        </a:rPr>
                        <a:t>Дания</a:t>
                      </a:r>
                      <a:endParaRPr lang="en-US" sz="1800" dirty="0">
                        <a:effectLst/>
                        <a:latin typeface="+mn-lt"/>
                        <a:ea typeface="Times New Roman"/>
                      </a:endParaRPr>
                    </a:p>
                    <a:p>
                      <a:pPr marL="342900" marR="0" indent="-342900">
                        <a:spcBef>
                          <a:spcPts val="0"/>
                        </a:spcBef>
                        <a:spcAft>
                          <a:spcPts val="600"/>
                        </a:spcAft>
                        <a:buFont typeface="+mj-lt"/>
                        <a:buAutoNum type="arabicPeriod"/>
                      </a:pPr>
                      <a:r>
                        <a:rPr lang="ru-RU" sz="1800" b="1" dirty="0">
                          <a:effectLst/>
                          <a:latin typeface="+mn-lt"/>
                          <a:ea typeface="Times New Roman"/>
                        </a:rPr>
                        <a:t>Ирландия</a:t>
                      </a:r>
                      <a:endParaRPr lang="en-US" sz="1800" dirty="0">
                        <a:effectLst/>
                        <a:latin typeface="+mn-lt"/>
                        <a:ea typeface="Times New Roman"/>
                      </a:endParaRPr>
                    </a:p>
                    <a:p>
                      <a:pPr marL="342900" marR="0" indent="-342900">
                        <a:spcBef>
                          <a:spcPts val="0"/>
                        </a:spcBef>
                        <a:spcAft>
                          <a:spcPts val="600"/>
                        </a:spcAft>
                        <a:buFont typeface="+mj-lt"/>
                        <a:buAutoNum type="arabicPeriod"/>
                      </a:pPr>
                      <a:r>
                        <a:rPr lang="ru-RU" sz="1800" b="1" dirty="0">
                          <a:effectLst/>
                          <a:latin typeface="+mn-lt"/>
                          <a:ea typeface="Times New Roman"/>
                        </a:rPr>
                        <a:t>Испания </a:t>
                      </a:r>
                      <a:endParaRPr lang="en-US" sz="1800" dirty="0">
                        <a:effectLst/>
                        <a:latin typeface="+mn-lt"/>
                        <a:ea typeface="Times New Roman"/>
                      </a:endParaRPr>
                    </a:p>
                    <a:p>
                      <a:pPr marL="342900" marR="0" indent="-342900">
                        <a:spcBef>
                          <a:spcPts val="0"/>
                        </a:spcBef>
                        <a:spcAft>
                          <a:spcPts val="600"/>
                        </a:spcAft>
                        <a:buFont typeface="+mj-lt"/>
                        <a:buAutoNum type="arabicPeriod"/>
                      </a:pPr>
                      <a:r>
                        <a:rPr lang="ru-RU" sz="1800" b="1" dirty="0">
                          <a:effectLst/>
                          <a:latin typeface="+mn-lt"/>
                          <a:ea typeface="Times New Roman"/>
                        </a:rPr>
                        <a:t>Италия</a:t>
                      </a:r>
                      <a:endParaRPr lang="en-US" sz="1800" dirty="0">
                        <a:effectLst/>
                        <a:latin typeface="+mn-lt"/>
                        <a:ea typeface="Times New Roman"/>
                      </a:endParaRPr>
                    </a:p>
                    <a:p>
                      <a:pPr marL="342900" marR="0" indent="-342900">
                        <a:spcBef>
                          <a:spcPts val="0"/>
                        </a:spcBef>
                        <a:spcAft>
                          <a:spcPts val="600"/>
                        </a:spcAft>
                        <a:buFont typeface="+mj-lt"/>
                        <a:buAutoNum type="arabicPeriod"/>
                      </a:pPr>
                      <a:r>
                        <a:rPr lang="ru-RU" sz="1800" b="1" dirty="0">
                          <a:effectLst/>
                          <a:latin typeface="+mn-lt"/>
                          <a:ea typeface="Times New Roman"/>
                        </a:rPr>
                        <a:t>Люксембург</a:t>
                      </a:r>
                      <a:endParaRPr lang="en-US" sz="1800" dirty="0">
                        <a:effectLst/>
                        <a:latin typeface="+mn-lt"/>
                        <a:ea typeface="Times New Roman"/>
                      </a:endParaRPr>
                    </a:p>
                    <a:p>
                      <a:pPr marL="342900" marR="0" indent="-342900">
                        <a:spcBef>
                          <a:spcPts val="0"/>
                        </a:spcBef>
                        <a:spcAft>
                          <a:spcPts val="600"/>
                        </a:spcAft>
                        <a:buFont typeface="+mj-lt"/>
                        <a:buAutoNum type="arabicPeriod"/>
                      </a:pPr>
                      <a:r>
                        <a:rPr lang="ru-RU" sz="1800" b="1" dirty="0">
                          <a:effectLst/>
                          <a:latin typeface="+mn-lt"/>
                          <a:ea typeface="Times New Roman"/>
                        </a:rPr>
                        <a:t>Нидерланды</a:t>
                      </a:r>
                      <a:endParaRPr lang="en-US" sz="1800" dirty="0">
                        <a:effectLst/>
                        <a:latin typeface="+mn-lt"/>
                        <a:ea typeface="Times New Roman"/>
                      </a:endParaRPr>
                    </a:p>
                    <a:p>
                      <a:pPr marL="342900" marR="0" indent="-342900">
                        <a:spcBef>
                          <a:spcPts val="0"/>
                        </a:spcBef>
                        <a:spcAft>
                          <a:spcPts val="600"/>
                        </a:spcAft>
                        <a:buFont typeface="+mj-lt"/>
                        <a:buAutoNum type="arabicPeriod"/>
                      </a:pPr>
                      <a:r>
                        <a:rPr lang="ru-RU" sz="1800" b="1" dirty="0">
                          <a:effectLst/>
                          <a:latin typeface="+mn-lt"/>
                          <a:ea typeface="Times New Roman"/>
                        </a:rPr>
                        <a:t>Португалия</a:t>
                      </a:r>
                      <a:endParaRPr lang="en-US" sz="1800" dirty="0">
                        <a:effectLst/>
                        <a:latin typeface="+mn-lt"/>
                        <a:ea typeface="Times New Roman"/>
                      </a:endParaRPr>
                    </a:p>
                    <a:p>
                      <a:pPr marL="342900" marR="0" indent="-342900">
                        <a:spcBef>
                          <a:spcPts val="0"/>
                        </a:spcBef>
                        <a:spcAft>
                          <a:spcPts val="600"/>
                        </a:spcAft>
                        <a:buFont typeface="+mj-lt"/>
                        <a:buAutoNum type="arabicPeriod"/>
                      </a:pPr>
                      <a:r>
                        <a:rPr lang="ru-RU" sz="1800" b="1" dirty="0">
                          <a:effectLst/>
                          <a:latin typeface="+mn-lt"/>
                          <a:ea typeface="Times New Roman"/>
                        </a:rPr>
                        <a:t>Финляндия</a:t>
                      </a:r>
                      <a:endParaRPr lang="en-US" sz="1800" dirty="0">
                        <a:effectLst/>
                        <a:latin typeface="+mn-lt"/>
                        <a:ea typeface="Times New Roman"/>
                      </a:endParaRPr>
                    </a:p>
                    <a:p>
                      <a:pPr marL="342900" marR="0" indent="-342900">
                        <a:spcBef>
                          <a:spcPts val="0"/>
                        </a:spcBef>
                        <a:spcAft>
                          <a:spcPts val="600"/>
                        </a:spcAft>
                        <a:buFont typeface="+mj-lt"/>
                        <a:buAutoNum type="arabicPeriod"/>
                      </a:pPr>
                      <a:r>
                        <a:rPr lang="ru-RU" sz="1800" b="1" dirty="0">
                          <a:effectLst/>
                          <a:latin typeface="+mn-lt"/>
                          <a:ea typeface="Times New Roman"/>
                        </a:rPr>
                        <a:t>Франция</a:t>
                      </a:r>
                      <a:endParaRPr lang="en-US" sz="1800" dirty="0">
                        <a:effectLst/>
                        <a:latin typeface="+mn-lt"/>
                        <a:ea typeface="Times New Roman"/>
                      </a:endParaRPr>
                    </a:p>
                    <a:p>
                      <a:pPr marL="342900" marR="0" indent="-342900">
                        <a:spcBef>
                          <a:spcPts val="0"/>
                        </a:spcBef>
                        <a:spcAft>
                          <a:spcPts val="600"/>
                        </a:spcAft>
                        <a:buFont typeface="+mj-lt"/>
                        <a:buAutoNum type="arabicPeriod"/>
                      </a:pPr>
                      <a:r>
                        <a:rPr lang="ru-RU" sz="1800" b="1" dirty="0" smtClean="0">
                          <a:effectLst/>
                          <a:latin typeface="+mn-lt"/>
                          <a:ea typeface="Times New Roman"/>
                        </a:rPr>
                        <a:t>Швеция</a:t>
                      </a:r>
                      <a:endParaRPr lang="en-US" sz="1800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55647" marR="5564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indent="-342900">
                        <a:spcBef>
                          <a:spcPts val="0"/>
                        </a:spcBef>
                        <a:spcAft>
                          <a:spcPts val="600"/>
                        </a:spcAft>
                        <a:buFont typeface="+mj-lt"/>
                        <a:buAutoNum type="arabicPeriod"/>
                      </a:pPr>
                      <a:r>
                        <a:rPr lang="ru-RU" sz="1800" b="1" dirty="0">
                          <a:effectLst/>
                          <a:latin typeface="+mn-lt"/>
                          <a:ea typeface="Times New Roman"/>
                        </a:rPr>
                        <a:t>Болгария</a:t>
                      </a:r>
                      <a:endParaRPr lang="en-US" sz="1800" dirty="0">
                        <a:effectLst/>
                        <a:latin typeface="+mn-lt"/>
                        <a:ea typeface="Times New Roman"/>
                      </a:endParaRPr>
                    </a:p>
                    <a:p>
                      <a:pPr marL="342900" marR="0" indent="-342900">
                        <a:spcBef>
                          <a:spcPts val="0"/>
                        </a:spcBef>
                        <a:spcAft>
                          <a:spcPts val="600"/>
                        </a:spcAft>
                        <a:buFont typeface="+mj-lt"/>
                        <a:buAutoNum type="arabicPeriod"/>
                      </a:pPr>
                      <a:r>
                        <a:rPr lang="ru-RU" sz="1800" b="1" dirty="0">
                          <a:effectLst/>
                          <a:latin typeface="+mn-lt"/>
                          <a:ea typeface="Times New Roman"/>
                        </a:rPr>
                        <a:t>Венгрия</a:t>
                      </a:r>
                      <a:endParaRPr lang="en-US" sz="1800" dirty="0">
                        <a:effectLst/>
                        <a:latin typeface="+mn-lt"/>
                        <a:ea typeface="Times New Roman"/>
                      </a:endParaRPr>
                    </a:p>
                    <a:p>
                      <a:pPr marL="342900" marR="0" indent="-342900">
                        <a:spcBef>
                          <a:spcPts val="0"/>
                        </a:spcBef>
                        <a:spcAft>
                          <a:spcPts val="600"/>
                        </a:spcAft>
                        <a:buFont typeface="+mj-lt"/>
                        <a:buAutoNum type="arabicPeriod"/>
                      </a:pPr>
                      <a:r>
                        <a:rPr lang="ru-RU" sz="1800" b="1" dirty="0">
                          <a:effectLst/>
                          <a:latin typeface="+mn-lt"/>
                          <a:ea typeface="Times New Roman"/>
                        </a:rPr>
                        <a:t>Латвия</a:t>
                      </a:r>
                      <a:endParaRPr lang="en-US" sz="1800" dirty="0">
                        <a:effectLst/>
                        <a:latin typeface="+mn-lt"/>
                        <a:ea typeface="Times New Roman"/>
                      </a:endParaRPr>
                    </a:p>
                    <a:p>
                      <a:pPr marL="342900" marR="0" indent="-342900">
                        <a:spcBef>
                          <a:spcPts val="0"/>
                        </a:spcBef>
                        <a:spcAft>
                          <a:spcPts val="600"/>
                        </a:spcAft>
                        <a:buFont typeface="+mj-lt"/>
                        <a:buAutoNum type="arabicPeriod"/>
                      </a:pPr>
                      <a:r>
                        <a:rPr lang="ru-RU" sz="1800" b="1" dirty="0">
                          <a:effectLst/>
                          <a:latin typeface="+mn-lt"/>
                          <a:ea typeface="Times New Roman"/>
                        </a:rPr>
                        <a:t>Литва</a:t>
                      </a:r>
                      <a:endParaRPr lang="en-US" sz="1800" dirty="0">
                        <a:effectLst/>
                        <a:latin typeface="+mn-lt"/>
                        <a:ea typeface="Times New Roman"/>
                      </a:endParaRPr>
                    </a:p>
                    <a:p>
                      <a:pPr marL="342900" marR="0" indent="-342900">
                        <a:spcBef>
                          <a:spcPts val="0"/>
                        </a:spcBef>
                        <a:spcAft>
                          <a:spcPts val="600"/>
                        </a:spcAft>
                        <a:buFont typeface="+mj-lt"/>
                        <a:buAutoNum type="arabicPeriod"/>
                      </a:pPr>
                      <a:r>
                        <a:rPr lang="ru-RU" sz="1800" b="1" dirty="0">
                          <a:effectLst/>
                          <a:latin typeface="+mn-lt"/>
                          <a:ea typeface="Times New Roman"/>
                        </a:rPr>
                        <a:t>Польша</a:t>
                      </a:r>
                      <a:endParaRPr lang="en-US" sz="1800" dirty="0">
                        <a:effectLst/>
                        <a:latin typeface="+mn-lt"/>
                        <a:ea typeface="Times New Roman"/>
                      </a:endParaRPr>
                    </a:p>
                    <a:p>
                      <a:pPr marL="342900" marR="0" indent="-342900">
                        <a:spcBef>
                          <a:spcPts val="0"/>
                        </a:spcBef>
                        <a:spcAft>
                          <a:spcPts val="600"/>
                        </a:spcAft>
                        <a:buFont typeface="+mj-lt"/>
                        <a:buAutoNum type="arabicPeriod"/>
                      </a:pPr>
                      <a:r>
                        <a:rPr lang="ru-RU" sz="1800" b="1" dirty="0">
                          <a:effectLst/>
                          <a:latin typeface="+mn-lt"/>
                          <a:ea typeface="Times New Roman"/>
                        </a:rPr>
                        <a:t>Румыния</a:t>
                      </a:r>
                      <a:endParaRPr lang="en-US" sz="1800" dirty="0">
                        <a:effectLst/>
                        <a:latin typeface="+mn-lt"/>
                        <a:ea typeface="Times New Roman"/>
                      </a:endParaRPr>
                    </a:p>
                    <a:p>
                      <a:pPr marL="342900" marR="0" indent="-342900">
                        <a:spcBef>
                          <a:spcPts val="0"/>
                        </a:spcBef>
                        <a:spcAft>
                          <a:spcPts val="600"/>
                        </a:spcAft>
                        <a:buFont typeface="+mj-lt"/>
                        <a:buAutoNum type="arabicPeriod"/>
                      </a:pPr>
                      <a:r>
                        <a:rPr lang="ru-RU" sz="1800" b="1" dirty="0">
                          <a:effectLst/>
                          <a:latin typeface="+mn-lt"/>
                          <a:ea typeface="Times New Roman"/>
                        </a:rPr>
                        <a:t>Словакия</a:t>
                      </a:r>
                      <a:endParaRPr lang="en-US" sz="1800" dirty="0">
                        <a:effectLst/>
                        <a:latin typeface="+mn-lt"/>
                        <a:ea typeface="Times New Roman"/>
                      </a:endParaRPr>
                    </a:p>
                    <a:p>
                      <a:pPr marL="342900" marR="0" indent="-342900">
                        <a:spcBef>
                          <a:spcPts val="0"/>
                        </a:spcBef>
                        <a:spcAft>
                          <a:spcPts val="600"/>
                        </a:spcAft>
                        <a:buFont typeface="+mj-lt"/>
                        <a:buAutoNum type="arabicPeriod"/>
                      </a:pPr>
                      <a:r>
                        <a:rPr lang="ru-RU" sz="1800" b="1" dirty="0">
                          <a:effectLst/>
                          <a:latin typeface="+mn-lt"/>
                          <a:ea typeface="Times New Roman"/>
                        </a:rPr>
                        <a:t>Словения</a:t>
                      </a:r>
                      <a:endParaRPr lang="en-US" sz="1800" dirty="0">
                        <a:effectLst/>
                        <a:latin typeface="+mn-lt"/>
                        <a:ea typeface="Times New Roman"/>
                      </a:endParaRPr>
                    </a:p>
                    <a:p>
                      <a:pPr marL="342900" marR="0" indent="-342900">
                        <a:spcBef>
                          <a:spcPts val="0"/>
                        </a:spcBef>
                        <a:spcAft>
                          <a:spcPts val="600"/>
                        </a:spcAft>
                        <a:buFont typeface="+mj-lt"/>
                        <a:buAutoNum type="arabicPeriod"/>
                      </a:pPr>
                      <a:r>
                        <a:rPr lang="ru-RU" sz="1800" b="1" dirty="0">
                          <a:effectLst/>
                          <a:latin typeface="+mn-lt"/>
                          <a:ea typeface="Times New Roman"/>
                        </a:rPr>
                        <a:t>Чешская Республика</a:t>
                      </a:r>
                      <a:endParaRPr lang="en-US" sz="1800" dirty="0">
                        <a:effectLst/>
                        <a:latin typeface="+mn-lt"/>
                        <a:ea typeface="Times New Roman"/>
                      </a:endParaRPr>
                    </a:p>
                    <a:p>
                      <a:pPr marL="342900" marR="0" indent="-342900">
                        <a:spcBef>
                          <a:spcPts val="0"/>
                        </a:spcBef>
                        <a:spcAft>
                          <a:spcPts val="600"/>
                        </a:spcAft>
                        <a:buFont typeface="+mj-lt"/>
                        <a:buAutoNum type="arabicPeriod"/>
                      </a:pPr>
                      <a:r>
                        <a:rPr lang="ru-RU" sz="1800" b="1" dirty="0" smtClean="0">
                          <a:effectLst/>
                          <a:latin typeface="+mn-lt"/>
                          <a:ea typeface="Times New Roman"/>
                        </a:rPr>
                        <a:t>Хорватия</a:t>
                      </a:r>
                    </a:p>
                    <a:p>
                      <a:pPr marL="342900" marR="0" indent="-342900">
                        <a:spcBef>
                          <a:spcPts val="0"/>
                        </a:spcBef>
                        <a:spcAft>
                          <a:spcPts val="600"/>
                        </a:spcAft>
                        <a:buFont typeface="+mj-lt"/>
                        <a:buAutoNum type="arabicPeriod"/>
                      </a:pPr>
                      <a:r>
                        <a:rPr lang="ru-RU" sz="1800" b="1" dirty="0" smtClean="0">
                          <a:effectLst/>
                          <a:latin typeface="+mn-lt"/>
                          <a:ea typeface="Times New Roman"/>
                        </a:rPr>
                        <a:t>Эстония</a:t>
                      </a:r>
                    </a:p>
                    <a:p>
                      <a:pPr marL="342900" marR="0" indent="-342900">
                        <a:spcBef>
                          <a:spcPts val="0"/>
                        </a:spcBef>
                        <a:spcAft>
                          <a:spcPts val="600"/>
                        </a:spcAft>
                        <a:buFont typeface="+mj-lt"/>
                        <a:buAutoNum type="arabicPeriod"/>
                      </a:pPr>
                      <a:r>
                        <a:rPr lang="ru-RU" sz="1800" b="1" i="1" dirty="0" smtClean="0">
                          <a:effectLst/>
                          <a:latin typeface="+mn-lt"/>
                          <a:ea typeface="Times New Roman"/>
                        </a:rPr>
                        <a:t>Республика Кипр</a:t>
                      </a:r>
                    </a:p>
                    <a:p>
                      <a:pPr marL="342900" marR="0" indent="-342900">
                        <a:spcBef>
                          <a:spcPts val="0"/>
                        </a:spcBef>
                        <a:spcAft>
                          <a:spcPts val="600"/>
                        </a:spcAft>
                        <a:buFont typeface="+mj-lt"/>
                        <a:buAutoNum type="arabicPeriod"/>
                      </a:pPr>
                      <a:r>
                        <a:rPr lang="ru-RU" sz="1800" b="1" i="1" dirty="0" smtClean="0">
                          <a:effectLst/>
                          <a:latin typeface="+mn-lt"/>
                          <a:ea typeface="Times New Roman"/>
                        </a:rPr>
                        <a:t>Мальта</a:t>
                      </a:r>
                      <a:endParaRPr lang="en-US" sz="1800" i="1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55647" marR="5564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indent="-342900">
                        <a:spcBef>
                          <a:spcPts val="0"/>
                        </a:spcBef>
                        <a:spcAft>
                          <a:spcPts val="600"/>
                        </a:spcAft>
                        <a:buFont typeface="+mj-lt"/>
                        <a:buAutoNum type="arabicPeriod"/>
                      </a:pPr>
                      <a:r>
                        <a:rPr lang="ru-RU" sz="1800" b="1" dirty="0">
                          <a:effectLst/>
                          <a:latin typeface="+mn-lt"/>
                          <a:ea typeface="Times New Roman"/>
                        </a:rPr>
                        <a:t>Албания</a:t>
                      </a:r>
                      <a:endParaRPr lang="en-US" sz="1800" dirty="0">
                        <a:effectLst/>
                        <a:latin typeface="+mn-lt"/>
                        <a:ea typeface="Times New Roman"/>
                      </a:endParaRPr>
                    </a:p>
                    <a:p>
                      <a:pPr marL="342900" marR="0" indent="-342900">
                        <a:spcBef>
                          <a:spcPts val="0"/>
                        </a:spcBef>
                        <a:spcAft>
                          <a:spcPts val="600"/>
                        </a:spcAft>
                        <a:buFont typeface="+mj-lt"/>
                        <a:buAutoNum type="arabicPeriod"/>
                      </a:pPr>
                      <a:r>
                        <a:rPr lang="ru-RU" sz="1800" b="1" dirty="0">
                          <a:effectLst/>
                          <a:latin typeface="+mn-lt"/>
                          <a:ea typeface="Times New Roman"/>
                        </a:rPr>
                        <a:t>Босния и Герцеговина</a:t>
                      </a:r>
                      <a:endParaRPr lang="en-US" sz="1800" dirty="0">
                        <a:effectLst/>
                        <a:latin typeface="+mn-lt"/>
                        <a:ea typeface="Times New Roman"/>
                      </a:endParaRPr>
                    </a:p>
                    <a:p>
                      <a:pPr marL="342900" marR="0" indent="-342900">
                        <a:spcBef>
                          <a:spcPts val="0"/>
                        </a:spcBef>
                        <a:spcAft>
                          <a:spcPts val="600"/>
                        </a:spcAft>
                        <a:buFont typeface="+mj-lt"/>
                        <a:buAutoNum type="arabicPeriod"/>
                      </a:pPr>
                      <a:r>
                        <a:rPr lang="ru-RU" sz="1800" b="1" dirty="0">
                          <a:effectLst/>
                          <a:latin typeface="+mn-lt"/>
                          <a:ea typeface="Times New Roman"/>
                        </a:rPr>
                        <a:t>Бывшая Югославская Республика </a:t>
                      </a:r>
                      <a:r>
                        <a:rPr lang="ru-RU" sz="1800" b="1" dirty="0" smtClean="0">
                          <a:effectLst/>
                          <a:latin typeface="+mn-lt"/>
                          <a:ea typeface="Times New Roman"/>
                        </a:rPr>
                        <a:t>(БЮР) </a:t>
                      </a:r>
                      <a:r>
                        <a:rPr lang="ru-RU" sz="1800" b="1" dirty="0">
                          <a:effectLst/>
                          <a:latin typeface="+mn-lt"/>
                          <a:ea typeface="Times New Roman"/>
                        </a:rPr>
                        <a:t>Македония </a:t>
                      </a:r>
                      <a:endParaRPr lang="en-US" sz="1800" dirty="0">
                        <a:effectLst/>
                        <a:latin typeface="+mn-lt"/>
                        <a:ea typeface="Times New Roman"/>
                      </a:endParaRPr>
                    </a:p>
                    <a:p>
                      <a:pPr marL="342900" marR="0" indent="-342900">
                        <a:spcBef>
                          <a:spcPts val="0"/>
                        </a:spcBef>
                        <a:spcAft>
                          <a:spcPts val="600"/>
                        </a:spcAft>
                        <a:buFont typeface="+mj-lt"/>
                        <a:buAutoNum type="arabicPeriod"/>
                      </a:pPr>
                      <a:r>
                        <a:rPr lang="ru-RU" sz="1800" b="1" dirty="0">
                          <a:effectLst/>
                          <a:latin typeface="+mn-lt"/>
                          <a:ea typeface="Times New Roman"/>
                        </a:rPr>
                        <a:t>Сербия</a:t>
                      </a:r>
                      <a:endParaRPr lang="en-US" sz="1800" dirty="0">
                        <a:effectLst/>
                        <a:latin typeface="+mn-lt"/>
                        <a:ea typeface="Times New Roman"/>
                      </a:endParaRPr>
                    </a:p>
                    <a:p>
                      <a:pPr marL="342900" marR="0" indent="-342900">
                        <a:spcBef>
                          <a:spcPts val="0"/>
                        </a:spcBef>
                        <a:spcAft>
                          <a:spcPts val="600"/>
                        </a:spcAft>
                        <a:buFont typeface="+mj-lt"/>
                        <a:buAutoNum type="arabicPeriod"/>
                      </a:pPr>
                      <a:r>
                        <a:rPr lang="ru-RU" sz="1800" b="1" dirty="0" smtClean="0">
                          <a:effectLst/>
                          <a:latin typeface="+mn-lt"/>
                          <a:ea typeface="Times New Roman"/>
                        </a:rPr>
                        <a:t>Черногория</a:t>
                      </a:r>
                      <a:endParaRPr lang="en-US" sz="1800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55647" marR="5564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indent="-342900">
                        <a:spcBef>
                          <a:spcPts val="0"/>
                        </a:spcBef>
                        <a:spcAft>
                          <a:spcPts val="600"/>
                        </a:spcAft>
                        <a:buFont typeface="+mj-lt"/>
                        <a:buAutoNum type="arabicPeriod"/>
                      </a:pPr>
                      <a:r>
                        <a:rPr lang="ru-RU" sz="1800" b="1" dirty="0">
                          <a:effectLst/>
                          <a:latin typeface="+mn-lt"/>
                          <a:ea typeface="Times New Roman"/>
                        </a:rPr>
                        <a:t>Азербайджан</a:t>
                      </a:r>
                      <a:endParaRPr lang="en-US" sz="1800" dirty="0">
                        <a:effectLst/>
                        <a:latin typeface="+mn-lt"/>
                        <a:ea typeface="Times New Roman"/>
                      </a:endParaRPr>
                    </a:p>
                    <a:p>
                      <a:pPr marL="342900" marR="0" indent="-342900">
                        <a:spcBef>
                          <a:spcPts val="0"/>
                        </a:spcBef>
                        <a:spcAft>
                          <a:spcPts val="600"/>
                        </a:spcAft>
                        <a:buFont typeface="+mj-lt"/>
                        <a:buAutoNum type="arabicPeriod"/>
                      </a:pPr>
                      <a:r>
                        <a:rPr lang="ru-RU" sz="1800" b="1" dirty="0">
                          <a:effectLst/>
                          <a:latin typeface="+mn-lt"/>
                          <a:ea typeface="Times New Roman"/>
                        </a:rPr>
                        <a:t>Армения</a:t>
                      </a:r>
                      <a:endParaRPr lang="en-US" sz="1800" dirty="0">
                        <a:effectLst/>
                        <a:latin typeface="+mn-lt"/>
                        <a:ea typeface="Times New Roman"/>
                      </a:endParaRPr>
                    </a:p>
                    <a:p>
                      <a:pPr marL="342900" marR="0" indent="-342900">
                        <a:spcBef>
                          <a:spcPts val="0"/>
                        </a:spcBef>
                        <a:spcAft>
                          <a:spcPts val="600"/>
                        </a:spcAft>
                        <a:buFont typeface="+mj-lt"/>
                        <a:buAutoNum type="arabicPeriod"/>
                      </a:pPr>
                      <a:r>
                        <a:rPr lang="ru-RU" sz="1800" b="1" dirty="0">
                          <a:effectLst/>
                          <a:latin typeface="+mn-lt"/>
                          <a:ea typeface="Times New Roman"/>
                        </a:rPr>
                        <a:t>Беларусь</a:t>
                      </a:r>
                      <a:endParaRPr lang="en-US" sz="1800" dirty="0">
                        <a:effectLst/>
                        <a:latin typeface="+mn-lt"/>
                        <a:ea typeface="Times New Roman"/>
                      </a:endParaRPr>
                    </a:p>
                    <a:p>
                      <a:pPr marL="342900" marR="0" indent="-342900">
                        <a:spcBef>
                          <a:spcPts val="0"/>
                        </a:spcBef>
                        <a:spcAft>
                          <a:spcPts val="600"/>
                        </a:spcAft>
                        <a:buFont typeface="+mj-lt"/>
                        <a:buAutoNum type="arabicPeriod"/>
                      </a:pPr>
                      <a:r>
                        <a:rPr lang="ru-RU" sz="1800" b="1" i="1" dirty="0">
                          <a:effectLst/>
                          <a:latin typeface="+mn-lt"/>
                          <a:ea typeface="Times New Roman"/>
                        </a:rPr>
                        <a:t>Грузия</a:t>
                      </a:r>
                      <a:endParaRPr lang="en-US" sz="1800" i="1" dirty="0">
                        <a:effectLst/>
                        <a:latin typeface="+mn-lt"/>
                        <a:ea typeface="Times New Roman"/>
                      </a:endParaRPr>
                    </a:p>
                    <a:p>
                      <a:pPr marL="342900" marR="0" indent="-342900">
                        <a:spcBef>
                          <a:spcPts val="0"/>
                        </a:spcBef>
                        <a:spcAft>
                          <a:spcPts val="600"/>
                        </a:spcAft>
                        <a:buFont typeface="+mj-lt"/>
                        <a:buAutoNum type="arabicPeriod"/>
                      </a:pPr>
                      <a:r>
                        <a:rPr lang="ru-RU" sz="1800" b="1" dirty="0">
                          <a:effectLst/>
                          <a:latin typeface="+mn-lt"/>
                          <a:ea typeface="Times New Roman"/>
                        </a:rPr>
                        <a:t>Казахстан</a:t>
                      </a:r>
                      <a:endParaRPr lang="en-US" sz="1800" dirty="0">
                        <a:effectLst/>
                        <a:latin typeface="+mn-lt"/>
                        <a:ea typeface="Times New Roman"/>
                      </a:endParaRPr>
                    </a:p>
                    <a:p>
                      <a:pPr marL="342900" marR="0" indent="-342900">
                        <a:spcBef>
                          <a:spcPts val="0"/>
                        </a:spcBef>
                        <a:spcAft>
                          <a:spcPts val="600"/>
                        </a:spcAft>
                        <a:buFont typeface="+mj-lt"/>
                        <a:buAutoNum type="arabicPeriod"/>
                      </a:pPr>
                      <a:r>
                        <a:rPr lang="ru-RU" sz="1800" b="1" dirty="0">
                          <a:effectLst/>
                          <a:latin typeface="+mn-lt"/>
                          <a:ea typeface="Times New Roman"/>
                        </a:rPr>
                        <a:t>Кыргызстан</a:t>
                      </a:r>
                      <a:endParaRPr lang="en-US" sz="1800" dirty="0">
                        <a:effectLst/>
                        <a:latin typeface="+mn-lt"/>
                        <a:ea typeface="Times New Roman"/>
                      </a:endParaRPr>
                    </a:p>
                    <a:p>
                      <a:pPr marL="342900" marR="0" indent="-342900">
                        <a:spcBef>
                          <a:spcPts val="0"/>
                        </a:spcBef>
                        <a:spcAft>
                          <a:spcPts val="600"/>
                        </a:spcAft>
                        <a:buFont typeface="+mj-lt"/>
                        <a:buAutoNum type="arabicPeriod"/>
                      </a:pPr>
                      <a:r>
                        <a:rPr lang="ru-RU" sz="1800" b="1" dirty="0">
                          <a:effectLst/>
                          <a:latin typeface="+mn-lt"/>
                          <a:ea typeface="Times New Roman"/>
                        </a:rPr>
                        <a:t>Республика Молдова</a:t>
                      </a:r>
                      <a:endParaRPr lang="en-US" sz="1800" dirty="0">
                        <a:effectLst/>
                        <a:latin typeface="+mn-lt"/>
                        <a:ea typeface="Times New Roman"/>
                      </a:endParaRPr>
                    </a:p>
                    <a:p>
                      <a:pPr marL="342900" marR="0" indent="-342900">
                        <a:spcBef>
                          <a:spcPts val="0"/>
                        </a:spcBef>
                        <a:spcAft>
                          <a:spcPts val="600"/>
                        </a:spcAft>
                        <a:buFont typeface="+mj-lt"/>
                        <a:buAutoNum type="arabicPeriod"/>
                      </a:pPr>
                      <a:r>
                        <a:rPr lang="ru-RU" sz="1800" b="1" dirty="0">
                          <a:effectLst/>
                          <a:latin typeface="+mn-lt"/>
                          <a:ea typeface="Times New Roman"/>
                        </a:rPr>
                        <a:t>Российская Федерация</a:t>
                      </a:r>
                      <a:endParaRPr lang="en-US" sz="1800" dirty="0">
                        <a:effectLst/>
                        <a:latin typeface="+mn-lt"/>
                        <a:ea typeface="Times New Roman"/>
                      </a:endParaRPr>
                    </a:p>
                    <a:p>
                      <a:pPr marL="342900" marR="0" indent="-342900">
                        <a:spcBef>
                          <a:spcPts val="0"/>
                        </a:spcBef>
                        <a:spcAft>
                          <a:spcPts val="600"/>
                        </a:spcAft>
                        <a:buFont typeface="+mj-lt"/>
                        <a:buAutoNum type="arabicPeriod"/>
                      </a:pPr>
                      <a:r>
                        <a:rPr lang="ru-RU" sz="1800" b="1" dirty="0">
                          <a:effectLst/>
                          <a:latin typeface="+mn-lt"/>
                          <a:ea typeface="Times New Roman"/>
                        </a:rPr>
                        <a:t>Таджикистан</a:t>
                      </a:r>
                      <a:endParaRPr lang="en-US" sz="1800" dirty="0">
                        <a:effectLst/>
                        <a:latin typeface="+mn-lt"/>
                        <a:ea typeface="Times New Roman"/>
                      </a:endParaRPr>
                    </a:p>
                    <a:p>
                      <a:pPr marL="342900" marR="0" indent="-342900">
                        <a:spcBef>
                          <a:spcPts val="0"/>
                        </a:spcBef>
                        <a:spcAft>
                          <a:spcPts val="600"/>
                        </a:spcAft>
                        <a:buFont typeface="+mj-lt"/>
                        <a:buAutoNum type="arabicPeriod"/>
                      </a:pPr>
                      <a:r>
                        <a:rPr lang="ru-RU" sz="1800" b="1" dirty="0">
                          <a:effectLst/>
                          <a:latin typeface="+mn-lt"/>
                          <a:ea typeface="Times New Roman"/>
                        </a:rPr>
                        <a:t>Туркменистан</a:t>
                      </a:r>
                      <a:endParaRPr lang="en-US" sz="1800" dirty="0">
                        <a:effectLst/>
                        <a:latin typeface="+mn-lt"/>
                        <a:ea typeface="Times New Roman"/>
                      </a:endParaRPr>
                    </a:p>
                    <a:p>
                      <a:pPr marL="342900" marR="0" indent="-342900">
                        <a:spcBef>
                          <a:spcPts val="0"/>
                        </a:spcBef>
                        <a:spcAft>
                          <a:spcPts val="600"/>
                        </a:spcAft>
                        <a:buFont typeface="+mj-lt"/>
                        <a:buAutoNum type="arabicPeriod"/>
                      </a:pPr>
                      <a:r>
                        <a:rPr lang="ru-RU" sz="1800" b="1" dirty="0">
                          <a:effectLst/>
                          <a:latin typeface="+mn-lt"/>
                          <a:ea typeface="Times New Roman"/>
                        </a:rPr>
                        <a:t>Узбекистан</a:t>
                      </a:r>
                      <a:endParaRPr lang="en-US" sz="1800" dirty="0">
                        <a:effectLst/>
                        <a:latin typeface="+mn-lt"/>
                        <a:ea typeface="Times New Roman"/>
                      </a:endParaRPr>
                    </a:p>
                    <a:p>
                      <a:pPr marL="342900" marR="0" indent="-342900">
                        <a:spcBef>
                          <a:spcPts val="0"/>
                        </a:spcBef>
                        <a:spcAft>
                          <a:spcPts val="600"/>
                        </a:spcAft>
                        <a:buFont typeface="+mj-lt"/>
                        <a:buAutoNum type="arabicPeriod"/>
                      </a:pPr>
                      <a:r>
                        <a:rPr lang="ru-RU" sz="1800" b="1" u="sng" dirty="0">
                          <a:effectLst/>
                          <a:latin typeface="+mn-lt"/>
                          <a:ea typeface="Times New Roman"/>
                        </a:rPr>
                        <a:t>Украина</a:t>
                      </a:r>
                      <a:endParaRPr lang="en-US" sz="1800" u="sng" dirty="0">
                        <a:effectLst/>
                        <a:latin typeface="+mn-lt"/>
                        <a:ea typeface="Times New Roman"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ru-RU" sz="1800" b="1" dirty="0">
                          <a:effectLst/>
                          <a:latin typeface="+mn-lt"/>
                          <a:ea typeface="Times New Roman"/>
                        </a:rPr>
                        <a:t> </a:t>
                      </a:r>
                      <a:endParaRPr lang="en-US" sz="1800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55647" marR="5564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33"/>
                    </a:solidFill>
                  </a:tcPr>
                </a:tc>
              </a:tr>
            </a:tbl>
          </a:graphicData>
        </a:graphic>
      </p:graphicFrame>
      <p:sp>
        <p:nvSpPr>
          <p:cNvPr id="3" name="Rectangle 2"/>
          <p:cNvSpPr/>
          <p:nvPr/>
        </p:nvSpPr>
        <p:spPr>
          <a:xfrm>
            <a:off x="381000" y="76200"/>
            <a:ext cx="84582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/>
              <a:t>Группы стран Европы и Средней Азии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5025298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219200" y="2459503"/>
            <a:ext cx="746760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4000" dirty="0" smtClean="0"/>
              <a:t>2. Демографическое </a:t>
            </a:r>
            <a:r>
              <a:rPr lang="uk-UA" sz="4000" dirty="0"/>
              <a:t>старение: избранные показатели</a:t>
            </a:r>
          </a:p>
        </p:txBody>
      </p:sp>
    </p:spTree>
    <p:extLst>
      <p:ext uri="{BB962C8B-B14F-4D97-AF65-F5344CB8AC3E}">
        <p14:creationId xmlns:p14="http://schemas.microsoft.com/office/powerpoint/2010/main" val="8891610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0" y="857250"/>
            <a:ext cx="9144000" cy="5143500"/>
            <a:chOff x="0" y="857250"/>
            <a:chExt cx="9144000" cy="5143500"/>
          </a:xfrm>
        </p:grpSpPr>
        <p:pic>
          <p:nvPicPr>
            <p:cNvPr id="4098" name="Picture 2" descr="C:\Users\Luda\Desktop\DATABASE\DATABASE\Europe\drawmap.pn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857250"/>
              <a:ext cx="9144000" cy="51435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" name="TextBox 1"/>
            <p:cNvSpPr txBox="1"/>
            <p:nvPr/>
          </p:nvSpPr>
          <p:spPr>
            <a:xfrm>
              <a:off x="7543800" y="4267200"/>
              <a:ext cx="1447800" cy="1384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 smtClean="0"/>
                <a:t>&lt;=22</a:t>
              </a:r>
            </a:p>
            <a:p>
              <a:r>
                <a:rPr lang="en-US" sz="1400" dirty="0" smtClean="0"/>
                <a:t>&lt;=18.4</a:t>
              </a:r>
            </a:p>
            <a:p>
              <a:r>
                <a:rPr lang="en-US" sz="1400" dirty="0" smtClean="0"/>
                <a:t>&lt;=14.8</a:t>
              </a:r>
            </a:p>
            <a:p>
              <a:r>
                <a:rPr lang="en-US" sz="1400" dirty="0" smtClean="0"/>
                <a:t>&lt;=11.2</a:t>
              </a:r>
            </a:p>
            <a:p>
              <a:r>
                <a:rPr lang="en-US" sz="1400" dirty="0" smtClean="0"/>
                <a:t>&lt;=7.6</a:t>
              </a:r>
            </a:p>
            <a:p>
              <a:r>
                <a:rPr lang="en-US" sz="1400" dirty="0" smtClean="0"/>
                <a:t>No data</a:t>
              </a:r>
              <a:endParaRPr lang="en-US" sz="1400" dirty="0"/>
            </a:p>
          </p:txBody>
        </p:sp>
      </p:grpSp>
      <p:sp>
        <p:nvSpPr>
          <p:cNvPr id="4" name="TextBox 3"/>
          <p:cNvSpPr txBox="1"/>
          <p:nvPr/>
        </p:nvSpPr>
        <p:spPr>
          <a:xfrm>
            <a:off x="457200" y="228600"/>
            <a:ext cx="8534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/>
              <a:t>Европейский регион Всемирной организации здравоохранения</a:t>
            </a:r>
            <a:r>
              <a:rPr lang="en-US" sz="2400" dirty="0" smtClean="0"/>
              <a:t>: % </a:t>
            </a:r>
            <a:r>
              <a:rPr lang="ru-RU" sz="2400" dirty="0" smtClean="0"/>
              <a:t>населения в возрасте </a:t>
            </a:r>
            <a:r>
              <a:rPr lang="en-US" sz="2400" dirty="0" smtClean="0"/>
              <a:t>65</a:t>
            </a:r>
            <a:r>
              <a:rPr lang="en-US" sz="2400" dirty="0"/>
              <a:t>+ </a:t>
            </a:r>
            <a:r>
              <a:rPr lang="ru-RU" sz="2400" dirty="0" smtClean="0"/>
              <a:t>лет</a:t>
            </a:r>
            <a:r>
              <a:rPr lang="en-US" sz="2400" dirty="0" smtClean="0"/>
              <a:t>, 2009</a:t>
            </a:r>
            <a:r>
              <a:rPr lang="ru-RU" sz="2400" dirty="0" smtClean="0"/>
              <a:t> г.</a:t>
            </a:r>
            <a:endParaRPr lang="en-US" sz="2400" dirty="0"/>
          </a:p>
        </p:txBody>
      </p:sp>
      <p:sp>
        <p:nvSpPr>
          <p:cNvPr id="5" name="Rectangle 4"/>
          <p:cNvSpPr/>
          <p:nvPr/>
        </p:nvSpPr>
        <p:spPr>
          <a:xfrm>
            <a:off x="457200" y="6000750"/>
            <a:ext cx="510540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/>
              <a:t>Source: WHO/Europe, European </a:t>
            </a:r>
            <a:r>
              <a:rPr lang="en-US" sz="1400" dirty="0" smtClean="0"/>
              <a:t>Health for All </a:t>
            </a:r>
            <a:r>
              <a:rPr lang="en-US" sz="1400" dirty="0"/>
              <a:t>Database, July 2012</a:t>
            </a:r>
          </a:p>
        </p:txBody>
      </p:sp>
    </p:spTree>
    <p:extLst>
      <p:ext uri="{BB962C8B-B14F-4D97-AF65-F5344CB8AC3E}">
        <p14:creationId xmlns:p14="http://schemas.microsoft.com/office/powerpoint/2010/main" val="11594298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152400" y="1066800"/>
            <a:ext cx="8610600" cy="4829175"/>
            <a:chOff x="152400" y="1066800"/>
            <a:chExt cx="8610600" cy="4829175"/>
          </a:xfrm>
        </p:grpSpPr>
        <p:graphicFrame>
          <p:nvGraphicFramePr>
            <p:cNvPr id="2" name="Chart 1"/>
            <p:cNvGraphicFramePr/>
            <p:nvPr>
              <p:extLst>
                <p:ext uri="{D42A27DB-BD31-4B8C-83A1-F6EECF244321}">
                  <p14:modId xmlns:p14="http://schemas.microsoft.com/office/powerpoint/2010/main" val="2082738358"/>
                </p:ext>
              </p:extLst>
            </p:nvPr>
          </p:nvGraphicFramePr>
          <p:xfrm>
            <a:off x="152400" y="1066800"/>
            <a:ext cx="2045335" cy="4826000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2"/>
            </a:graphicData>
          </a:graphic>
        </p:graphicFrame>
        <p:graphicFrame>
          <p:nvGraphicFramePr>
            <p:cNvPr id="3" name="Chart 2"/>
            <p:cNvGraphicFramePr/>
            <p:nvPr>
              <p:extLst>
                <p:ext uri="{D42A27DB-BD31-4B8C-83A1-F6EECF244321}">
                  <p14:modId xmlns:p14="http://schemas.microsoft.com/office/powerpoint/2010/main" val="3063529739"/>
                </p:ext>
              </p:extLst>
            </p:nvPr>
          </p:nvGraphicFramePr>
          <p:xfrm>
            <a:off x="2286000" y="1066800"/>
            <a:ext cx="2057400" cy="4826000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3"/>
            </a:graphicData>
          </a:graphic>
        </p:graphicFrame>
        <p:graphicFrame>
          <p:nvGraphicFramePr>
            <p:cNvPr id="4" name="Chart 3"/>
            <p:cNvGraphicFramePr/>
            <p:nvPr>
              <p:extLst>
                <p:ext uri="{D42A27DB-BD31-4B8C-83A1-F6EECF244321}">
                  <p14:modId xmlns:p14="http://schemas.microsoft.com/office/powerpoint/2010/main" val="1003434163"/>
                </p:ext>
              </p:extLst>
            </p:nvPr>
          </p:nvGraphicFramePr>
          <p:xfrm>
            <a:off x="4419600" y="1066800"/>
            <a:ext cx="2035493" cy="4818380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4"/>
            </a:graphicData>
          </a:graphic>
        </p:graphicFrame>
        <p:graphicFrame>
          <p:nvGraphicFramePr>
            <p:cNvPr id="6" name="Chart 5"/>
            <p:cNvGraphicFramePr/>
            <p:nvPr>
              <p:extLst>
                <p:ext uri="{D42A27DB-BD31-4B8C-83A1-F6EECF244321}">
                  <p14:modId xmlns:p14="http://schemas.microsoft.com/office/powerpoint/2010/main" val="912772488"/>
                </p:ext>
              </p:extLst>
            </p:nvPr>
          </p:nvGraphicFramePr>
          <p:xfrm>
            <a:off x="6553200" y="1066800"/>
            <a:ext cx="2209800" cy="4829175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5"/>
            </a:graphicData>
          </a:graphic>
        </p:graphicFrame>
      </p:grpSp>
      <p:sp>
        <p:nvSpPr>
          <p:cNvPr id="7" name="Rectangle 6"/>
          <p:cNvSpPr/>
          <p:nvPr/>
        </p:nvSpPr>
        <p:spPr>
          <a:xfrm>
            <a:off x="172156" y="228600"/>
            <a:ext cx="86868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/>
              <a:t>Распределение стран Европы и Центральной Азии среди 196 стран мира по доли (%) лиц 60 лет и старше, 2009</a:t>
            </a:r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197556" y="5943600"/>
            <a:ext cx="859084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ru-RU" sz="1600" u="sng" dirty="0"/>
              <a:t>Источник</a:t>
            </a:r>
            <a:r>
              <a:rPr lang="en-US" sz="1600" dirty="0"/>
              <a:t>: World Population Ageing 2009, United Nations, New York, 2009</a:t>
            </a:r>
          </a:p>
          <a:p>
            <a:pPr fontAlgn="base"/>
            <a:r>
              <a:rPr lang="en-US" sz="1600" u="sng" dirty="0">
                <a:hlinkClick r:id="rId6"/>
              </a:rPr>
              <a:t>http://www.un.org/esa/population/publications/WPA2009/WPA2009-report.pdf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27136483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xecutive">
  <a:themeElements>
    <a:clrScheme name="Executive">
      <a:dk1>
        <a:sysClr val="windowText" lastClr="000000"/>
      </a:dk1>
      <a:lt1>
        <a:sysClr val="window" lastClr="FFFFFF"/>
      </a:lt1>
      <a:dk2>
        <a:srgbClr val="2F5897"/>
      </a:dk2>
      <a:lt2>
        <a:srgbClr val="E4E9EF"/>
      </a:lt2>
      <a:accent1>
        <a:srgbClr val="6076B4"/>
      </a:accent1>
      <a:accent2>
        <a:srgbClr val="9C5252"/>
      </a:accent2>
      <a:accent3>
        <a:srgbClr val="E68422"/>
      </a:accent3>
      <a:accent4>
        <a:srgbClr val="846648"/>
      </a:accent4>
      <a:accent5>
        <a:srgbClr val="63891F"/>
      </a:accent5>
      <a:accent6>
        <a:srgbClr val="758085"/>
      </a:accent6>
      <a:hlink>
        <a:srgbClr val="3399FF"/>
      </a:hlink>
      <a:folHlink>
        <a:srgbClr val="B2B2B2"/>
      </a:folHlink>
    </a:clrScheme>
    <a:fontScheme name="Executive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Executiv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50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50000">
              <a:schemeClr val="phClr">
                <a:tint val="80000"/>
                <a:satMod val="250000"/>
              </a:schemeClr>
            </a:gs>
            <a:gs pos="76000">
              <a:schemeClr val="phClr">
                <a:tint val="90000"/>
                <a:shade val="90000"/>
                <a:satMod val="200000"/>
              </a:schemeClr>
            </a:gs>
            <a:gs pos="92000">
              <a:schemeClr val="phClr">
                <a:tint val="90000"/>
                <a:shade val="70000"/>
                <a:satMod val="250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明朝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明朝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明朝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明朝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5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明朝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Executive</Template>
  <TotalTime>1206</TotalTime>
  <Words>1904</Words>
  <Application>Microsoft Office PowerPoint</Application>
  <PresentationFormat>Экран (4:3)</PresentationFormat>
  <Paragraphs>499</Paragraphs>
  <Slides>35</Slides>
  <Notes>4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2</vt:i4>
      </vt:variant>
      <vt:variant>
        <vt:lpstr>Заголовки слайдов</vt:lpstr>
      </vt:variant>
      <vt:variant>
        <vt:i4>35</vt:i4>
      </vt:variant>
    </vt:vector>
  </HeadingPairs>
  <TitlesOfParts>
    <vt:vector size="38" baseType="lpstr">
      <vt:lpstr>Executive</vt:lpstr>
      <vt:lpstr>Документ</vt:lpstr>
      <vt:lpstr>Photo Editor Photo</vt:lpstr>
      <vt:lpstr>Старение в Европе: региональные особенности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Стратегия для осуществления Мадридского плана действий в регионе Европейской Экономической Комиссии ООН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Старение в Европе: региональные особенности</dc:title>
  <dc:creator>Sasha</dc:creator>
  <cp:lastModifiedBy>User</cp:lastModifiedBy>
  <cp:revision>64</cp:revision>
  <dcterms:created xsi:type="dcterms:W3CDTF">2013-12-09T09:55:21Z</dcterms:created>
  <dcterms:modified xsi:type="dcterms:W3CDTF">2013-12-17T07:30:49Z</dcterms:modified>
</cp:coreProperties>
</file>