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0604-B1A3-46AF-AED1-7C093880699C}" type="datetimeFigureOut">
              <a:rPr lang="uk-UA" smtClean="0"/>
              <a:pPr/>
              <a:t>18.12.2013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8BED2-CE8E-45DD-8B19-A568676FAC66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0604-B1A3-46AF-AED1-7C093880699C}" type="datetimeFigureOut">
              <a:rPr lang="uk-UA" smtClean="0"/>
              <a:pPr/>
              <a:t>18.12.2013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8BED2-CE8E-45DD-8B19-A568676FAC66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0604-B1A3-46AF-AED1-7C093880699C}" type="datetimeFigureOut">
              <a:rPr lang="uk-UA" smtClean="0"/>
              <a:pPr/>
              <a:t>18.12.2013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8BED2-CE8E-45DD-8B19-A568676FAC66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0604-B1A3-46AF-AED1-7C093880699C}" type="datetimeFigureOut">
              <a:rPr lang="uk-UA" smtClean="0"/>
              <a:pPr/>
              <a:t>18.12.2013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8BED2-CE8E-45DD-8B19-A568676FAC66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0604-B1A3-46AF-AED1-7C093880699C}" type="datetimeFigureOut">
              <a:rPr lang="uk-UA" smtClean="0"/>
              <a:pPr/>
              <a:t>18.12.2013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8BED2-CE8E-45DD-8B19-A568676FAC66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0604-B1A3-46AF-AED1-7C093880699C}" type="datetimeFigureOut">
              <a:rPr lang="uk-UA" smtClean="0"/>
              <a:pPr/>
              <a:t>18.12.2013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8BED2-CE8E-45DD-8B19-A568676FAC66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0604-B1A3-46AF-AED1-7C093880699C}" type="datetimeFigureOut">
              <a:rPr lang="uk-UA" smtClean="0"/>
              <a:pPr/>
              <a:t>18.12.2013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8BED2-CE8E-45DD-8B19-A568676FAC66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0604-B1A3-46AF-AED1-7C093880699C}" type="datetimeFigureOut">
              <a:rPr lang="uk-UA" smtClean="0"/>
              <a:pPr/>
              <a:t>18.12.2013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8BED2-CE8E-45DD-8B19-A568676FAC66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0604-B1A3-46AF-AED1-7C093880699C}" type="datetimeFigureOut">
              <a:rPr lang="uk-UA" smtClean="0"/>
              <a:pPr/>
              <a:t>18.12.2013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8BED2-CE8E-45DD-8B19-A568676FAC66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0604-B1A3-46AF-AED1-7C093880699C}" type="datetimeFigureOut">
              <a:rPr lang="uk-UA" smtClean="0"/>
              <a:pPr/>
              <a:t>18.12.2013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8BED2-CE8E-45DD-8B19-A568676FAC66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A0604-B1A3-46AF-AED1-7C093880699C}" type="datetimeFigureOut">
              <a:rPr lang="uk-UA" smtClean="0"/>
              <a:pPr/>
              <a:t>18.12.2013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8BED2-CE8E-45DD-8B19-A568676FAC66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A0604-B1A3-46AF-AED1-7C093880699C}" type="datetimeFigureOut">
              <a:rPr lang="uk-UA" smtClean="0"/>
              <a:pPr/>
              <a:t>18.12.2013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8BED2-CE8E-45DD-8B19-A568676FAC66}" type="slidenum">
              <a:rPr lang="uk-UA" smtClean="0"/>
              <a:pPr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/>
              <a:t>Рынки труда ЕС и Украины: особенности взаимодействия </a:t>
            </a:r>
            <a:r>
              <a:rPr lang="uk-UA" sz="3200" dirty="0"/>
              <a:t/>
            </a:r>
            <a:br>
              <a:rPr lang="uk-UA" sz="3200" dirty="0"/>
            </a:br>
            <a:endParaRPr lang="uk-UA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Кравченко И.С. 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1</a:t>
            </a:r>
            <a:r>
              <a:rPr lang="uk-UA" sz="3200" dirty="0" smtClean="0"/>
              <a:t>.</a:t>
            </a:r>
            <a:r>
              <a:rPr lang="ru-RU" sz="3200" dirty="0" smtClean="0"/>
              <a:t> </a:t>
            </a:r>
            <a:r>
              <a:rPr lang="ru-RU" sz="3200" dirty="0" smtClean="0"/>
              <a:t>Основные экономические преимущества европейской ассоциации</a:t>
            </a:r>
            <a:endParaRPr lang="uk-UA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ru-RU" sz="2600" dirty="0" smtClean="0"/>
              <a:t>Устойчивый экономический рост. Изменение объемов экономики будет происходить в более </a:t>
            </a:r>
            <a:r>
              <a:rPr lang="ru-RU" sz="2600" dirty="0" smtClean="0"/>
              <a:t>широкой </a:t>
            </a:r>
            <a:r>
              <a:rPr lang="ru-RU" sz="2600" dirty="0" smtClean="0"/>
              <a:t>экономической среде: развитие экономики не будет связано с постоянными проблемами адаптации к новым реалиям.</a:t>
            </a:r>
          </a:p>
          <a:p>
            <a:pPr marL="514350" indent="-514350">
              <a:buAutoNum type="arabicPeriod"/>
            </a:pPr>
            <a:r>
              <a:rPr lang="ru-RU" sz="2600" dirty="0" smtClean="0"/>
              <a:t>Новое развитие в гораздо меньшей степени будет противоречить </a:t>
            </a:r>
            <a:r>
              <a:rPr lang="ru-RU" sz="2600" dirty="0" smtClean="0"/>
              <a:t>итогам </a:t>
            </a:r>
            <a:r>
              <a:rPr lang="ru-RU" sz="2600" dirty="0" smtClean="0"/>
              <a:t>предыдущего развития (после распада СССР Украина потеряла 59,2% своей экономики). 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Появится </a:t>
            </a:r>
            <a:r>
              <a:rPr lang="ru-RU" sz="2800" dirty="0"/>
              <a:t>возможность для диверсифицированного экономического </a:t>
            </a:r>
            <a:r>
              <a:rPr lang="ru-RU" sz="2800" dirty="0" smtClean="0"/>
              <a:t>роста.</a:t>
            </a:r>
            <a:endParaRPr lang="ru-RU" sz="2600" dirty="0" smtClean="0"/>
          </a:p>
          <a:p>
            <a:pPr marL="514350" indent="-514350">
              <a:buAutoNum type="arabicPeriod"/>
            </a:pPr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2. </a:t>
            </a:r>
            <a:r>
              <a:rPr lang="ru-RU" sz="3200" dirty="0" smtClean="0"/>
              <a:t>Особенности украинского рынка труда по сравнению с европейским рынка труда</a:t>
            </a:r>
            <a:endParaRPr lang="uk-UA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Украине безработица среди молодежи ниже, </a:t>
            </a:r>
            <a:r>
              <a:rPr lang="ru-RU" dirty="0" smtClean="0"/>
              <a:t> чем </a:t>
            </a:r>
            <a:r>
              <a:rPr lang="ru-RU" dirty="0" smtClean="0"/>
              <a:t>в </a:t>
            </a:r>
            <a:r>
              <a:rPr lang="ru-RU" dirty="0" smtClean="0"/>
              <a:t>среднем по ЕС</a:t>
            </a:r>
            <a:endParaRPr lang="ru-RU" dirty="0" smtClean="0"/>
          </a:p>
          <a:p>
            <a:r>
              <a:rPr lang="ru-RU" dirty="0" smtClean="0"/>
              <a:t>В Украине безработица среди образованного населения выше</a:t>
            </a:r>
          </a:p>
          <a:p>
            <a:r>
              <a:rPr lang="ru-RU" dirty="0" smtClean="0"/>
              <a:t>В Украине безработица среди женщин ниже, нежели среди </a:t>
            </a:r>
            <a:r>
              <a:rPr lang="ru-RU" dirty="0" smtClean="0"/>
              <a:t>мужчин </a:t>
            </a:r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3.1. Основные вопросы (проблемы)  рынка труда Украины </a:t>
            </a:r>
            <a:r>
              <a:rPr lang="ru-RU" sz="3200" dirty="0" smtClean="0"/>
              <a:t>в случае </a:t>
            </a:r>
            <a:r>
              <a:rPr lang="ru-RU" sz="3200" dirty="0" smtClean="0"/>
              <a:t>подписания Договора</a:t>
            </a:r>
            <a:endParaRPr lang="uk-UA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Отток </a:t>
            </a:r>
            <a:r>
              <a:rPr lang="ru-RU" sz="2400" dirty="0"/>
              <a:t>квалифицированной рабочей </a:t>
            </a:r>
            <a:r>
              <a:rPr lang="ru-RU" sz="2400" dirty="0" smtClean="0"/>
              <a:t>силы.  </a:t>
            </a:r>
            <a:r>
              <a:rPr lang="ru-RU" sz="2400" dirty="0"/>
              <a:t>Согласно статьям 17, 18, 101, 102 проекта </a:t>
            </a:r>
            <a:r>
              <a:rPr lang="ru-RU" sz="2400" dirty="0" smtClean="0"/>
              <a:t>Договора </a:t>
            </a:r>
            <a:r>
              <a:rPr lang="ru-RU" sz="2400" dirty="0"/>
              <a:t>об </a:t>
            </a:r>
            <a:r>
              <a:rPr lang="ru-RU" sz="2400" dirty="0" smtClean="0"/>
              <a:t>Ассоциации </a:t>
            </a:r>
            <a:r>
              <a:rPr lang="ru-RU" sz="2400" dirty="0"/>
              <a:t>украинские и европейские власти обязываются устранять дискриминацию трудовых </a:t>
            </a:r>
            <a:r>
              <a:rPr lang="ru-RU" sz="2400" dirty="0" smtClean="0"/>
              <a:t>мигрантов.</a:t>
            </a:r>
          </a:p>
          <a:p>
            <a:r>
              <a:rPr lang="ru-RU" sz="2400" dirty="0" smtClean="0"/>
              <a:t>Сохранится дефицитность украинского рынка труда</a:t>
            </a:r>
            <a:endParaRPr lang="ru-RU" sz="2400" dirty="0" smtClean="0"/>
          </a:p>
          <a:p>
            <a:r>
              <a:rPr lang="ru-RU" sz="2400" dirty="0" smtClean="0"/>
              <a:t>Украинское </a:t>
            </a:r>
            <a:r>
              <a:rPr lang="ru-RU" sz="2400" dirty="0"/>
              <a:t>руководство должно </a:t>
            </a:r>
            <a:r>
              <a:rPr lang="ru-RU" sz="2400" dirty="0" smtClean="0"/>
              <a:t>проводить </a:t>
            </a:r>
            <a:r>
              <a:rPr lang="ru-RU" sz="2400" dirty="0"/>
              <a:t>политику создания в стране  высококвалифицированных и конкурентных рабочих мест. </a:t>
            </a:r>
            <a:endParaRPr lang="uk-UA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3.2. </a:t>
            </a:r>
            <a:r>
              <a:rPr lang="ru-RU" sz="2800" dirty="0" smtClean="0"/>
              <a:t>Основные </a:t>
            </a:r>
            <a:r>
              <a:rPr lang="ru-RU" sz="2800" dirty="0" smtClean="0"/>
              <a:t>вопросы (проблемы)  рынка труда Украины в случае подписания Договора</a:t>
            </a:r>
            <a:endParaRPr lang="uk-UA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В Европе редко </a:t>
            </a:r>
            <a:r>
              <a:rPr lang="ru-RU" dirty="0"/>
              <a:t>можно встретить ситуацию, когда в стране наблюдается высокая средняя продолжительность жизни при низком возрастном цензе выхода на </a:t>
            </a:r>
            <a:r>
              <a:rPr lang="ru-RU" dirty="0" smtClean="0"/>
              <a:t>пенсию.</a:t>
            </a:r>
            <a:endParaRPr lang="ru-RU" dirty="0" smtClean="0"/>
          </a:p>
          <a:p>
            <a:r>
              <a:rPr lang="ru-RU" dirty="0"/>
              <a:t>В </a:t>
            </a:r>
            <a:r>
              <a:rPr lang="ru-RU" dirty="0" smtClean="0"/>
              <a:t>Украине </a:t>
            </a:r>
            <a:r>
              <a:rPr lang="ru-RU" dirty="0" smtClean="0"/>
              <a:t>средний </a:t>
            </a:r>
            <a:r>
              <a:rPr lang="ru-RU" dirty="0"/>
              <a:t>пенсионный возраст составляет около 58,5 лет. При этом пенсионный возраст мужчин </a:t>
            </a:r>
            <a:r>
              <a:rPr lang="ru-RU" dirty="0" smtClean="0"/>
              <a:t>выше </a:t>
            </a:r>
            <a:r>
              <a:rPr lang="ru-RU" dirty="0"/>
              <a:t>пенсионного возраста женщин, хотя последние проживают существенно больше. Это обстоятельство снижает возможность достижения более эффективной структуры использования трудовых ресурсов, как это имеет место в странах ЕС</a:t>
            </a:r>
            <a:r>
              <a:rPr lang="ru-RU" dirty="0" smtClean="0"/>
              <a:t>.</a:t>
            </a:r>
          </a:p>
          <a:p>
            <a:r>
              <a:rPr lang="ru-RU" dirty="0" smtClean="0"/>
              <a:t>Динамика </a:t>
            </a:r>
            <a:r>
              <a:rPr lang="ru-RU" dirty="0"/>
              <a:t>индикаторов рынка труда  ЕС 27 </a:t>
            </a:r>
            <a:r>
              <a:rPr lang="ru-RU" dirty="0" smtClean="0"/>
              <a:t>показывает, </a:t>
            </a:r>
            <a:r>
              <a:rPr lang="ru-RU" dirty="0"/>
              <a:t>что за 1997-2007гг. процент занятости неуклонно  повышался: с 60,7% до 64,4%.   Аналогичный  показатель  по  Украине за 1995-2012гг. также повысился: с 39,1 до 44,7% </a:t>
            </a:r>
            <a:r>
              <a:rPr lang="ru-RU" dirty="0" smtClean="0"/>
              <a:t>. Т.е. в целом </a:t>
            </a:r>
            <a:r>
              <a:rPr lang="ru-RU" dirty="0"/>
              <a:t>эффективность использования трудовых ресурсов здесь существенно, 1,44 раза, уступает европейскому уровню. </a:t>
            </a:r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3.2. </a:t>
            </a:r>
            <a:r>
              <a:rPr lang="ru-RU" sz="2400" dirty="0" smtClean="0"/>
              <a:t> </a:t>
            </a:r>
            <a:r>
              <a:rPr lang="ru-RU" sz="2400" dirty="0" smtClean="0"/>
              <a:t>Основные вопросы (проблемы)  рынка труда Украины в случае подписания Договора</a:t>
            </a:r>
            <a:endParaRPr lang="uk-UA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0" y="1600200"/>
          <a:ext cx="8472520" cy="466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7390"/>
                <a:gridCol w="1531618"/>
                <a:gridCol w="1694504"/>
                <a:gridCol w="1694504"/>
                <a:gridCol w="1694504"/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Страна</a:t>
                      </a:r>
                      <a:endParaRPr lang="uk-U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Средняя продолжительность жизни</a:t>
                      </a:r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Возраст выхода на пенсию</a:t>
                      </a:r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161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мужчины</a:t>
                      </a:r>
                      <a:endParaRPr lang="uk-UA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161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женщины</a:t>
                      </a:r>
                      <a:endParaRPr lang="uk-UA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161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</a:rPr>
                        <a:t>мужчины</a:t>
                      </a:r>
                      <a:endParaRPr lang="uk-UA" sz="10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161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женщины</a:t>
                      </a:r>
                      <a:endParaRPr lang="uk-UA" sz="10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Украина</a:t>
                      </a:r>
                      <a:endParaRPr lang="uk-UA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Россия</a:t>
                      </a:r>
                      <a:endParaRPr lang="uk-UA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США</a:t>
                      </a:r>
                    </a:p>
                    <a:p>
                      <a:r>
                        <a:rPr lang="uk-UA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Германия</a:t>
                      </a:r>
                      <a:endParaRPr lang="uk-UA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Великобритания</a:t>
                      </a:r>
                      <a:endParaRPr lang="uk-UA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Австрия</a:t>
                      </a:r>
                      <a:endParaRPr lang="uk-UA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Венгрия</a:t>
                      </a:r>
                      <a:endParaRPr lang="uk-UA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Польша</a:t>
                      </a:r>
                      <a:endParaRPr lang="uk-UA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Франция</a:t>
                      </a:r>
                      <a:endParaRPr lang="uk-UA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Австралия</a:t>
                      </a:r>
                      <a:endParaRPr lang="uk-UA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Швеция</a:t>
                      </a:r>
                      <a:endParaRPr lang="uk-UA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Армения</a:t>
                      </a:r>
                      <a:endParaRPr lang="uk-UA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62,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uk-UA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64,6</a:t>
                      </a:r>
                      <a:endParaRPr lang="uk-UA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5,2</a:t>
                      </a:r>
                      <a:endParaRPr lang="uk-UA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uk-UA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6,2</a:t>
                      </a:r>
                      <a:endParaRPr lang="uk-UA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77,8</a:t>
                      </a:r>
                      <a:endParaRPr lang="uk-UA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8,7</a:t>
                      </a:r>
                      <a:endParaRPr lang="uk-UA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73,9</a:t>
                      </a:r>
                      <a:endParaRPr lang="uk-UA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7,7</a:t>
                      </a:r>
                      <a:endParaRPr lang="uk-UA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7,8</a:t>
                      </a:r>
                      <a:endParaRPr lang="uk-UA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78,4</a:t>
                      </a:r>
                      <a:endParaRPr lang="uk-UA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68,5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74,1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5,9</a:t>
                      </a:r>
                      <a:endParaRPr lang="uk-UA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81</a:t>
                      </a:r>
                      <a:endParaRPr lang="uk-UA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82,1</a:t>
                      </a:r>
                      <a:endParaRPr lang="uk-UA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81,3</a:t>
                      </a:r>
                      <a:endParaRPr lang="uk-UA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83,6</a:t>
                      </a:r>
                      <a:endParaRPr lang="uk-UA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7,4</a:t>
                      </a:r>
                      <a:endParaRPr lang="uk-UA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79,4</a:t>
                      </a:r>
                      <a:endParaRPr lang="uk-UA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4,3</a:t>
                      </a:r>
                      <a:endParaRPr lang="uk-UA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3,6</a:t>
                      </a:r>
                      <a:endParaRPr lang="uk-UA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83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76,3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65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65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-67</a:t>
                      </a:r>
                      <a:endParaRPr lang="uk-UA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65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65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65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65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1-67</a:t>
                      </a:r>
                      <a:endParaRPr lang="uk-UA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65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  <a:endParaRPr lang="uk-UA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65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-67</a:t>
                      </a:r>
                      <a:endParaRPr lang="uk-UA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1-67</a:t>
                      </a:r>
                      <a:endParaRPr lang="uk-UA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63</a:t>
                      </a:r>
                      <a:r>
                        <a:rPr lang="uk-UA" dirty="0" smtClean="0"/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uk-UA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3.3. </a:t>
            </a:r>
            <a:r>
              <a:rPr lang="ru-RU" sz="3200" dirty="0" smtClean="0"/>
              <a:t> </a:t>
            </a:r>
            <a:r>
              <a:rPr lang="ru-RU" sz="3200" dirty="0" smtClean="0"/>
              <a:t>Основные вопросы (проблемы)  рынка труда Украины в случае подписания Договора</a:t>
            </a:r>
            <a:endParaRPr lang="uk-UA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1. Становление </a:t>
            </a:r>
            <a:r>
              <a:rPr lang="ru-RU" dirty="0"/>
              <a:t>европейского рынок труда происходило в послевоенный период, через плавную интеграцию европейских экономических и социальных институтов</a:t>
            </a:r>
            <a:r>
              <a:rPr lang="ru-RU" dirty="0" smtClean="0"/>
              <a:t>. </a:t>
            </a:r>
          </a:p>
          <a:p>
            <a:pPr>
              <a:buNone/>
            </a:pPr>
            <a:r>
              <a:rPr lang="ru-RU" dirty="0" smtClean="0"/>
              <a:t>2. В Украине ситуация другая:</a:t>
            </a:r>
          </a:p>
          <a:p>
            <a:r>
              <a:rPr lang="ru-RU" dirty="0" smtClean="0"/>
              <a:t>Перманентное снижение экономически активного населения</a:t>
            </a:r>
          </a:p>
          <a:p>
            <a:r>
              <a:rPr lang="ru-RU" dirty="0" smtClean="0"/>
              <a:t>Низкий уровень безработицы</a:t>
            </a:r>
          </a:p>
          <a:p>
            <a:r>
              <a:rPr lang="ru-RU" dirty="0" smtClean="0"/>
              <a:t>Высокий уровень частного потребления (домохозяйств) – иногда он приближался к 100% и страна жила за счет кредитов извне</a:t>
            </a:r>
          </a:p>
          <a:p>
            <a:r>
              <a:rPr lang="ru-RU" dirty="0" smtClean="0"/>
              <a:t>Более высокие темпы роста зарплаты и пенсий по сравнению с темпами роста экономки и производительности</a:t>
            </a:r>
          </a:p>
          <a:p>
            <a:pPr>
              <a:buNone/>
            </a:pPr>
            <a:r>
              <a:rPr lang="ru-RU" dirty="0" smtClean="0"/>
              <a:t>3. Следовательно, после интеграции с Европой, по мере повышения производительности экономики, необходимо будет умело предотвратить возможный рост безработицы до уровня восточноевропейских государств.  </a:t>
            </a:r>
            <a:endParaRPr lang="uk-U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4. Вопросы пенсионного обеспечения</a:t>
            </a:r>
            <a:endParaRPr lang="uk-UA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Расходы </a:t>
            </a:r>
            <a:r>
              <a:rPr lang="ru-RU" dirty="0"/>
              <a:t>пенсионной системы Украины составляют 14% ВВП и поглощают половину бюджета. Для </a:t>
            </a:r>
            <a:r>
              <a:rPr lang="ru-RU" dirty="0" smtClean="0"/>
              <a:t>сравнения: Азербайджан  3,8</a:t>
            </a:r>
            <a:r>
              <a:rPr lang="ru-RU" dirty="0"/>
              <a:t>%, </a:t>
            </a:r>
            <a:r>
              <a:rPr lang="ru-RU" dirty="0" smtClean="0"/>
              <a:t>Армения </a:t>
            </a:r>
            <a:r>
              <a:rPr lang="ru-RU" dirty="0"/>
              <a:t>3,4, </a:t>
            </a:r>
            <a:r>
              <a:rPr lang="ru-RU" dirty="0" smtClean="0"/>
              <a:t>Россия </a:t>
            </a:r>
            <a:r>
              <a:rPr lang="ru-RU" dirty="0"/>
              <a:t>4,6, </a:t>
            </a:r>
            <a:r>
              <a:rPr lang="ru-RU" dirty="0" smtClean="0"/>
              <a:t>Молдова </a:t>
            </a:r>
            <a:r>
              <a:rPr lang="ru-RU" dirty="0"/>
              <a:t>7,7 и </a:t>
            </a:r>
            <a:r>
              <a:rPr lang="ru-RU" dirty="0" smtClean="0"/>
              <a:t> Беларусь </a:t>
            </a:r>
            <a:r>
              <a:rPr lang="ru-RU" dirty="0"/>
              <a:t>8,8%.  В Европе государственные пенсии не превышают 5% ВВП и составляют до 15% консолидированного </a:t>
            </a:r>
            <a:r>
              <a:rPr lang="ru-RU" dirty="0" smtClean="0"/>
              <a:t>бюджета.</a:t>
            </a:r>
            <a:r>
              <a:rPr lang="uk-UA" dirty="0" smtClean="0"/>
              <a:t>  </a:t>
            </a:r>
            <a:r>
              <a:rPr lang="uk-UA" dirty="0" err="1" smtClean="0"/>
              <a:t>Ситуация</a:t>
            </a:r>
            <a:r>
              <a:rPr lang="uk-UA" dirty="0" smtClean="0"/>
              <a:t> в </a:t>
            </a:r>
            <a:r>
              <a:rPr lang="uk-UA" dirty="0" err="1" smtClean="0"/>
              <a:t>Украине</a:t>
            </a:r>
            <a:r>
              <a:rPr lang="uk-UA" dirty="0" smtClean="0"/>
              <a:t> </a:t>
            </a:r>
            <a:r>
              <a:rPr lang="uk-UA" dirty="0" err="1" smtClean="0"/>
              <a:t>является</a:t>
            </a:r>
            <a:r>
              <a:rPr lang="uk-UA" dirty="0" smtClean="0"/>
              <a:t> </a:t>
            </a:r>
            <a:r>
              <a:rPr lang="uk-UA" dirty="0" err="1" smtClean="0"/>
              <a:t>следствием</a:t>
            </a:r>
            <a:r>
              <a:rPr lang="uk-UA" dirty="0" smtClean="0"/>
              <a:t> не </a:t>
            </a:r>
            <a:r>
              <a:rPr lang="uk-UA" dirty="0" err="1" smtClean="0"/>
              <a:t>высоких</a:t>
            </a:r>
            <a:r>
              <a:rPr lang="uk-UA" dirty="0" smtClean="0"/>
              <a:t> </a:t>
            </a:r>
            <a:r>
              <a:rPr lang="uk-UA" dirty="0" err="1" smtClean="0"/>
              <a:t>пенсий</a:t>
            </a:r>
            <a:r>
              <a:rPr lang="uk-UA" dirty="0" smtClean="0"/>
              <a:t>, а </a:t>
            </a:r>
            <a:r>
              <a:rPr lang="uk-UA" dirty="0" err="1" smtClean="0"/>
              <a:t>высокой</a:t>
            </a:r>
            <a:r>
              <a:rPr lang="uk-UA" dirty="0" smtClean="0"/>
              <a:t> доли </a:t>
            </a:r>
            <a:r>
              <a:rPr lang="uk-UA" dirty="0" err="1" smtClean="0"/>
              <a:t>пенсионеров</a:t>
            </a:r>
            <a:r>
              <a:rPr lang="uk-UA" dirty="0" smtClean="0"/>
              <a:t>. </a:t>
            </a:r>
          </a:p>
          <a:p>
            <a:r>
              <a:rPr lang="ru-RU" dirty="0" smtClean="0"/>
              <a:t>Чрезмерное частное потребление </a:t>
            </a:r>
            <a:r>
              <a:rPr lang="ru-RU" dirty="0"/>
              <a:t>и </a:t>
            </a:r>
            <a:r>
              <a:rPr lang="ru-RU" dirty="0" smtClean="0"/>
              <a:t>пенсионное обеспечение </a:t>
            </a:r>
            <a:r>
              <a:rPr lang="ru-RU" dirty="0"/>
              <a:t>могут вызывать обратный ход </a:t>
            </a:r>
            <a:r>
              <a:rPr lang="ru-RU" dirty="0" smtClean="0"/>
              <a:t>рыночных реформ, провоцировать </a:t>
            </a:r>
            <a:r>
              <a:rPr lang="ru-RU" dirty="0"/>
              <a:t>инфляцию и, в конце концов, вызвать серьезные </a:t>
            </a:r>
            <a:r>
              <a:rPr lang="ru-RU" dirty="0" smtClean="0"/>
              <a:t>политические </a:t>
            </a:r>
            <a:r>
              <a:rPr lang="ru-RU" dirty="0"/>
              <a:t>потрясения. </a:t>
            </a:r>
            <a:endParaRPr lang="uk-UA" dirty="0"/>
          </a:p>
          <a:p>
            <a:endParaRPr lang="uk-UA" dirty="0"/>
          </a:p>
          <a:p>
            <a:endParaRPr lang="uk-U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5 Выводы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В результате </a:t>
            </a:r>
            <a:r>
              <a:rPr lang="ru-RU" dirty="0" err="1" smtClean="0"/>
              <a:t>евроинтеграционных</a:t>
            </a:r>
            <a:r>
              <a:rPr lang="ru-RU" dirty="0" smtClean="0"/>
              <a:t> процессов </a:t>
            </a:r>
            <a:r>
              <a:rPr lang="ru-RU" dirty="0"/>
              <a:t>в Украине произойдет увеличение соотношения  экономически активного населения </a:t>
            </a:r>
            <a:r>
              <a:rPr lang="ru-RU" dirty="0" smtClean="0"/>
              <a:t>к </a:t>
            </a:r>
            <a:r>
              <a:rPr lang="ru-RU" dirty="0"/>
              <a:t>численности населения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 Появится потребность в более жестком контроле </a:t>
            </a:r>
            <a:r>
              <a:rPr lang="ru-RU" dirty="0"/>
              <a:t>соотношения </a:t>
            </a:r>
            <a:r>
              <a:rPr lang="ru-RU" dirty="0" smtClean="0"/>
              <a:t>прироста </a:t>
            </a:r>
            <a:r>
              <a:rPr lang="ru-RU" dirty="0"/>
              <a:t>заработной платы, частного потребления, ВВП и эффективности труда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Постепенно, по мере роста экономики, повысится квалификационный уровень украинских </a:t>
            </a:r>
            <a:r>
              <a:rPr lang="ru-RU" dirty="0" err="1" smtClean="0"/>
              <a:t>ра</a:t>
            </a:r>
            <a:r>
              <a:rPr lang="uk-UA" dirty="0" err="1" smtClean="0"/>
              <a:t>ботников</a:t>
            </a:r>
            <a:r>
              <a:rPr lang="uk-UA" dirty="0" smtClean="0"/>
              <a:t>, </a:t>
            </a:r>
            <a:r>
              <a:rPr lang="uk-UA" dirty="0" err="1" smtClean="0"/>
              <a:t>отечественный</a:t>
            </a:r>
            <a:r>
              <a:rPr lang="uk-UA" dirty="0" smtClean="0"/>
              <a:t> </a:t>
            </a:r>
            <a:r>
              <a:rPr lang="uk-UA" dirty="0" err="1" smtClean="0"/>
              <a:t>рынок</a:t>
            </a:r>
            <a:r>
              <a:rPr lang="uk-UA" dirty="0" smtClean="0"/>
              <a:t> труда  </a:t>
            </a:r>
            <a:r>
              <a:rPr lang="uk-UA" dirty="0" err="1" smtClean="0"/>
              <a:t>начнет</a:t>
            </a:r>
            <a:r>
              <a:rPr lang="uk-UA" dirty="0" smtClean="0"/>
              <a:t> </a:t>
            </a:r>
            <a:r>
              <a:rPr lang="uk-UA" dirty="0" err="1" smtClean="0"/>
              <a:t>конкурировать</a:t>
            </a:r>
            <a:r>
              <a:rPr lang="uk-UA" dirty="0" smtClean="0"/>
              <a:t> с </a:t>
            </a:r>
            <a:r>
              <a:rPr lang="uk-UA" dirty="0" err="1" smtClean="0"/>
              <a:t>европейским</a:t>
            </a:r>
            <a:r>
              <a:rPr lang="uk-UA" dirty="0" smtClean="0"/>
              <a:t>. </a:t>
            </a:r>
            <a:r>
              <a:rPr lang="uk-UA" dirty="0" err="1" smtClean="0"/>
              <a:t>Часть</a:t>
            </a:r>
            <a:r>
              <a:rPr lang="uk-UA" dirty="0" smtClean="0"/>
              <a:t> </a:t>
            </a:r>
            <a:r>
              <a:rPr lang="uk-UA" dirty="0" err="1" smtClean="0"/>
              <a:t>эмигрировавших</a:t>
            </a:r>
            <a:r>
              <a:rPr lang="uk-UA" dirty="0" smtClean="0"/>
              <a:t> </a:t>
            </a:r>
            <a:r>
              <a:rPr lang="uk-UA" dirty="0" err="1" smtClean="0"/>
              <a:t>украинцев</a:t>
            </a:r>
            <a:r>
              <a:rPr lang="uk-UA" dirty="0" smtClean="0"/>
              <a:t> </a:t>
            </a:r>
            <a:r>
              <a:rPr lang="uk-UA" dirty="0" err="1" smtClean="0"/>
              <a:t>вернет</a:t>
            </a:r>
            <a:r>
              <a:rPr lang="uk-UA" dirty="0" smtClean="0"/>
              <a:t> ся на родину.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результате </a:t>
            </a:r>
            <a:r>
              <a:rPr lang="ru-RU" dirty="0" smtClean="0"/>
              <a:t>устойчивого </a:t>
            </a:r>
            <a:r>
              <a:rPr lang="ru-RU" dirty="0"/>
              <a:t>развития в Украине произойдут сокращение смертности, увеличение пенсионного возраста и как следствие будет некоторое увеличение безработицы. </a:t>
            </a:r>
            <a:endParaRPr lang="uk-UA" dirty="0"/>
          </a:p>
          <a:p>
            <a:endParaRPr lang="uk-U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713</Words>
  <Application>Microsoft Office PowerPoint</Application>
  <PresentationFormat>Екран (4:3)</PresentationFormat>
  <Paragraphs>102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0" baseType="lpstr">
      <vt:lpstr>Тема Office</vt:lpstr>
      <vt:lpstr>Рынки труда ЕС и Украины: особенности взаимодействия  </vt:lpstr>
      <vt:lpstr>1. Основные экономические преимущества европейской ассоциации</vt:lpstr>
      <vt:lpstr>2. Особенности украинского рынка труда по сравнению с европейским рынка труда</vt:lpstr>
      <vt:lpstr>3.1. Основные вопросы (проблемы)  рынка труда Украины в случае подписания Договора</vt:lpstr>
      <vt:lpstr>3.2. Основные вопросы (проблемы)  рынка труда Украины в случае подписания Договора</vt:lpstr>
      <vt:lpstr>3.2.  Основные вопросы (проблемы)  рынка труда Украины в случае подписания Договора</vt:lpstr>
      <vt:lpstr>3.3.  Основные вопросы (проблемы)  рынка труда Украины в случае подписания Договора</vt:lpstr>
      <vt:lpstr>4. Вопросы пенсионного обеспечения</vt:lpstr>
      <vt:lpstr>5 Выводы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Рынки труда ЕС и Украины: особенности взаимодействия в свете подписания договора о Ассоциации</dc:title>
  <dc:creator>Ирина</dc:creator>
  <cp:lastModifiedBy>usernbu</cp:lastModifiedBy>
  <cp:revision>28</cp:revision>
  <dcterms:created xsi:type="dcterms:W3CDTF">2013-12-14T16:55:28Z</dcterms:created>
  <dcterms:modified xsi:type="dcterms:W3CDTF">2013-12-18T08:33:53Z</dcterms:modified>
</cp:coreProperties>
</file>