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74" r:id="rId2"/>
  </p:sldMasterIdLst>
  <p:notesMasterIdLst>
    <p:notesMasterId r:id="rId16"/>
  </p:notesMasterIdLst>
  <p:handoutMasterIdLst>
    <p:handoutMasterId r:id="rId17"/>
  </p:handoutMasterIdLst>
  <p:sldIdLst>
    <p:sldId id="258" r:id="rId3"/>
    <p:sldId id="259" r:id="rId4"/>
    <p:sldId id="278" r:id="rId5"/>
    <p:sldId id="279" r:id="rId6"/>
    <p:sldId id="280" r:id="rId7"/>
    <p:sldId id="276" r:id="rId8"/>
    <p:sldId id="270" r:id="rId9"/>
    <p:sldId id="268" r:id="rId10"/>
    <p:sldId id="269" r:id="rId11"/>
    <p:sldId id="275" r:id="rId12"/>
    <p:sldId id="263" r:id="rId13"/>
    <p:sldId id="273" r:id="rId14"/>
    <p:sldId id="267"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0000"/>
    <a:srgbClr val="FF3333"/>
    <a:srgbClr val="CC6600"/>
    <a:srgbClr val="DC7A0E"/>
    <a:srgbClr val="DB880F"/>
    <a:srgbClr val="FF9900"/>
    <a:srgbClr val="317277"/>
    <a:srgbClr val="2F2F91"/>
    <a:srgbClr val="007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46939" autoAdjust="0"/>
  </p:normalViewPr>
  <p:slideViewPr>
    <p:cSldViewPr>
      <p:cViewPr varScale="1">
        <p:scale>
          <a:sx n="67" d="100"/>
          <a:sy n="67" d="100"/>
        </p:scale>
        <p:origin x="-96"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10" d="100"/>
          <a:sy n="110" d="100"/>
        </p:scale>
        <p:origin x="-1326" y="-25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oleObject" Target="file:///E:\&#1063;&#1080;&#1089;&#1083;&#1077;&#1085;&#1085;&#1086;&#1089;&#1090;&#1100;%20&#1080;%20&#1076;&#1074;&#1080;&#1078;&#1077;&#1085;&#1080;&#1077;%20&#1085;&#1072;&#1089;&#1077;&#1083;&#1077;&#1085;&#1080;&#1103;%201990-2011%20&#1075;%20(&#1040;&#1074;&#1090;&#1086;&#1089;&#1086;&#1093;&#1088;&#1072;&#1085;&#1077;&#1085;&#1085;&#1099;&#1081;).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Olga\Desktop\19-11-2013_12-55-34\LT_Transnistria.xls" TargetMode="External"/><Relationship Id="rId1" Type="http://schemas.openxmlformats.org/officeDocument/2006/relationships/themeOverride" Target="../theme/themeOverride4.xml"/></Relationships>
</file>

<file path=ppt/charts/_rels/chart11.xml.rels><?xml version="1.0" encoding="UTF-8" standalone="yes"?>
<Relationships xmlns="http://schemas.openxmlformats.org/package/2006/relationships"><Relationship Id="rId1" Type="http://schemas.openxmlformats.org/officeDocument/2006/relationships/oleObject" Target="file:///C:\Users\Olga\Desktop\19-11-2013_12-55-34\LT_Transnistri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1063;&#1080;&#1089;&#1083;&#1077;&#1085;&#1085;&#1086;&#1089;&#1090;&#1100;%20&#1080;%20&#1076;&#1074;&#1080;&#1078;&#1077;&#1085;&#1080;&#1077;%20&#1085;&#1072;&#1089;&#1077;&#1083;&#1077;&#1085;&#1080;&#1103;%201990-2011%20&#1075;%20(&#1040;&#1074;&#1090;&#1086;&#1089;&#1086;&#1093;&#1088;&#1072;&#1085;&#1077;&#1085;&#1085;&#1099;&#108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1044;&#1080;&#1085;&#1072;&#1084;&#1080;&#1082;&#1072;%20&#1095;&#1080;&#1089;&#1083;&#1077;&#1085;&#1085;&#1086;&#1089;&#1090;&#1080;%20&#1080;%20&#1089;&#1090;&#1088;&#1091;&#1082;&#1090;&#1091;&#1088;&#1099;%20&#1085;&#1072;&#1089;&#1077;&#1083;&#1077;&#1085;&#1080;&#1103;%202.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1044;&#1080;&#1085;&#1072;&#1084;&#1080;&#1082;&#1072;%20&#1095;&#1080;&#1089;&#1083;&#1077;&#1085;&#1085;&#1086;&#1089;&#1090;&#1080;%20&#1080;%20&#1089;&#1090;&#1088;&#1091;&#1082;&#1090;&#1091;&#1088;&#1099;%20&#1085;&#1072;&#1089;&#1077;&#1083;&#1077;&#1085;&#1080;&#1103;%202.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1055;&#1077;&#1088;&#1077;&#1087;&#1080;&#1089;&#1100;%202004%20&#1075;.%20%20&#1055;&#1052;&#105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1044;&#1080;&#1085;&#1072;&#1084;&#1080;&#1082;&#1072;%20&#1095;&#1080;&#1089;&#1083;&#1077;&#1085;&#1085;&#1086;&#1089;&#1090;&#1080;%20&#1080;%20&#1089;&#1090;&#1088;&#1091;&#1082;&#1090;&#1091;&#1088;&#1099;%20&#1085;&#1072;&#1089;&#1077;&#1083;&#1077;&#1085;&#1080;&#1103;%202.xls" TargetMode="Externa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_____Microsoft_Excel1.xlsx"/><Relationship Id="rId1" Type="http://schemas.openxmlformats.org/officeDocument/2006/relationships/themeOverride" Target="../theme/themeOverride1.xml"/></Relationships>
</file>

<file path=ppt/charts/_rels/chart8.xml.rels><?xml version="1.0" encoding="UTF-8" standalone="yes"?>
<Relationships xmlns="http://schemas.openxmlformats.org/package/2006/relationships"><Relationship Id="rId2" Type="http://schemas.openxmlformats.org/officeDocument/2006/relationships/package" Target="../embeddings/_____Microsoft_Excel2.xlsx"/><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2" Type="http://schemas.openxmlformats.org/officeDocument/2006/relationships/package" Target="../embeddings/_____Microsoft_Excel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6.6189977410954448E-2"/>
          <c:y val="2.5219420064437278E-2"/>
          <c:w val="0.91883285285600802"/>
          <c:h val="0.66806822034019231"/>
        </c:manualLayout>
      </c:layout>
      <c:barChart>
        <c:barDir val="col"/>
        <c:grouping val="clustered"/>
        <c:ser>
          <c:idx val="0"/>
          <c:order val="0"/>
          <c:tx>
            <c:strRef>
              <c:f>'[Численность и движение населения 1990-2011 г (Автосохраненный).xlsx]Лист2 (2)'!$AF$2</c:f>
              <c:strCache>
                <c:ptCount val="1"/>
                <c:pt idx="0">
                  <c:v>Официальные данные численности населения</c:v>
                </c:pt>
              </c:strCache>
            </c:strRef>
          </c:tx>
          <c:spPr>
            <a:solidFill>
              <a:schemeClr val="accent1">
                <a:lumMod val="50000"/>
              </a:schemeClr>
            </a:solidFill>
            <a:ln w="15875">
              <a:noFill/>
            </a:ln>
            <a:effectLst>
              <a:innerShdw blurRad="63500" dist="50800" dir="18900000">
                <a:prstClr val="black">
                  <a:alpha val="50000"/>
                </a:prstClr>
              </a:innerShdw>
            </a:effectLst>
            <a:scene3d>
              <a:camera prst="orthographicFront"/>
              <a:lightRig rig="threePt" dir="t"/>
            </a:scene3d>
            <a:sp3d>
              <a:bevelT w="190500" h="38100"/>
            </a:sp3d>
          </c:spPr>
          <c:cat>
            <c:numRef>
              <c:f>'[Численность и движение населения 1990-2011 г (Автосохраненный).xlsx]Лист2 (2)'!$AE$3:$AE$26</c:f>
              <c:numCache>
                <c:formatCode>General</c:formatCode>
                <c:ptCount val="24"/>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numCache>
            </c:numRef>
          </c:cat>
          <c:val>
            <c:numRef>
              <c:f>'[Численность и движение населения 1990-2011 г (Автосохраненный).xlsx]Лист2 (2)'!$AF$3:$AF$26</c:f>
              <c:numCache>
                <c:formatCode>General</c:formatCode>
                <c:ptCount val="24"/>
                <c:pt idx="0">
                  <c:v>739700</c:v>
                </c:pt>
                <c:pt idx="1">
                  <c:v>730700</c:v>
                </c:pt>
                <c:pt idx="2">
                  <c:v>730300</c:v>
                </c:pt>
                <c:pt idx="3">
                  <c:v>729600</c:v>
                </c:pt>
                <c:pt idx="4">
                  <c:v>702500</c:v>
                </c:pt>
                <c:pt idx="5">
                  <c:v>701700</c:v>
                </c:pt>
                <c:pt idx="6">
                  <c:v>691600</c:v>
                </c:pt>
                <c:pt idx="7">
                  <c:v>679100</c:v>
                </c:pt>
                <c:pt idx="8">
                  <c:v>670800</c:v>
                </c:pt>
                <c:pt idx="9">
                  <c:v>665700</c:v>
                </c:pt>
                <c:pt idx="10">
                  <c:v>660000</c:v>
                </c:pt>
                <c:pt idx="11">
                  <c:v>651800</c:v>
                </c:pt>
                <c:pt idx="12">
                  <c:v>642500</c:v>
                </c:pt>
                <c:pt idx="13">
                  <c:v>633599.99999999837</c:v>
                </c:pt>
                <c:pt idx="14">
                  <c:v>623900</c:v>
                </c:pt>
                <c:pt idx="15">
                  <c:v>554400</c:v>
                </c:pt>
                <c:pt idx="16">
                  <c:v>547500</c:v>
                </c:pt>
                <c:pt idx="17">
                  <c:v>540682</c:v>
                </c:pt>
                <c:pt idx="18">
                  <c:v>533754</c:v>
                </c:pt>
                <c:pt idx="19">
                  <c:v>527500</c:v>
                </c:pt>
                <c:pt idx="20">
                  <c:v>522500</c:v>
                </c:pt>
                <c:pt idx="21">
                  <c:v>517900</c:v>
                </c:pt>
                <c:pt idx="22">
                  <c:v>513400</c:v>
                </c:pt>
                <c:pt idx="23">
                  <c:v>509400</c:v>
                </c:pt>
              </c:numCache>
            </c:numRef>
          </c:val>
        </c:ser>
        <c:gapWidth val="26"/>
        <c:overlap val="7"/>
        <c:axId val="84227200"/>
        <c:axId val="86291200"/>
      </c:barChart>
      <c:lineChart>
        <c:grouping val="standard"/>
        <c:ser>
          <c:idx val="1"/>
          <c:order val="1"/>
          <c:tx>
            <c:strRef>
              <c:f>'[Численность и движение населения 1990-2011 г (Автосохраненный).xlsx]Лист2 (2)'!$AG$2</c:f>
              <c:strCache>
                <c:ptCount val="1"/>
                <c:pt idx="0">
                  <c:v>Расчетные данные численности населения</c:v>
                </c:pt>
              </c:strCache>
            </c:strRef>
          </c:tx>
          <c:spPr>
            <a:ln w="41275">
              <a:solidFill>
                <a:srgbClr val="C00000"/>
              </a:solidFill>
            </a:ln>
          </c:spPr>
          <c:marker>
            <c:symbol val="diamond"/>
            <c:size val="10"/>
            <c:spPr>
              <a:solidFill>
                <a:srgbClr val="C00000"/>
              </a:solidFill>
              <a:ln w="12700">
                <a:solidFill>
                  <a:schemeClr val="tx1"/>
                </a:solidFill>
              </a:ln>
            </c:spPr>
          </c:marker>
          <c:cat>
            <c:numRef>
              <c:f>'[Численность и движение населения 1990-2011 г (Автосохраненный).xlsx]Лист2 (2)'!$AE$3:$AE$26</c:f>
              <c:numCache>
                <c:formatCode>General</c:formatCode>
                <c:ptCount val="24"/>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numCache>
            </c:numRef>
          </c:cat>
          <c:val>
            <c:numRef>
              <c:f>'[Численность и движение населения 1990-2011 г (Автосохраненный).xlsx]Лист2 (2)'!$AG$3:$AG$26</c:f>
              <c:numCache>
                <c:formatCode>General</c:formatCode>
                <c:ptCount val="24"/>
                <c:pt idx="0">
                  <c:v>739700</c:v>
                </c:pt>
                <c:pt idx="1">
                  <c:v>738292.41818181844</c:v>
                </c:pt>
                <c:pt idx="2">
                  <c:v>735829.83636363805</c:v>
                </c:pt>
                <c:pt idx="3">
                  <c:v>685616.23636363645</c:v>
                </c:pt>
                <c:pt idx="4">
                  <c:v>679586.65454545396</c:v>
                </c:pt>
                <c:pt idx="5">
                  <c:v>662806.45454545389</c:v>
                </c:pt>
                <c:pt idx="6">
                  <c:v>645076.254545453</c:v>
                </c:pt>
                <c:pt idx="7">
                  <c:v>635095.65454545396</c:v>
                </c:pt>
                <c:pt idx="8">
                  <c:v>625774.07272727299</c:v>
                </c:pt>
                <c:pt idx="9">
                  <c:v>616029.4909090912</c:v>
                </c:pt>
                <c:pt idx="10">
                  <c:v>606433.90909090929</c:v>
                </c:pt>
                <c:pt idx="11">
                  <c:v>596652.32727272762</c:v>
                </c:pt>
                <c:pt idx="12">
                  <c:v>586642.74545454758</c:v>
                </c:pt>
                <c:pt idx="13">
                  <c:v>576139.16363636404</c:v>
                </c:pt>
                <c:pt idx="14">
                  <c:v>565401.5818181819</c:v>
                </c:pt>
                <c:pt idx="15">
                  <c:v>554400.00000000047</c:v>
                </c:pt>
                <c:pt idx="16">
                  <c:v>547500</c:v>
                </c:pt>
                <c:pt idx="17">
                  <c:v>540600</c:v>
                </c:pt>
                <c:pt idx="18">
                  <c:v>533500</c:v>
                </c:pt>
                <c:pt idx="19">
                  <c:v>526685</c:v>
                </c:pt>
                <c:pt idx="20">
                  <c:v>520665</c:v>
                </c:pt>
                <c:pt idx="21">
                  <c:v>515683</c:v>
                </c:pt>
                <c:pt idx="22">
                  <c:v>511101</c:v>
                </c:pt>
                <c:pt idx="23">
                  <c:v>506540</c:v>
                </c:pt>
              </c:numCache>
            </c:numRef>
          </c:val>
        </c:ser>
        <c:marker val="1"/>
        <c:axId val="84227200"/>
        <c:axId val="86291200"/>
      </c:lineChart>
      <c:catAx>
        <c:axId val="84227200"/>
        <c:scaling>
          <c:orientation val="minMax"/>
        </c:scaling>
        <c:axPos val="b"/>
        <c:numFmt formatCode="General" sourceLinked="1"/>
        <c:tickLblPos val="nextTo"/>
        <c:txPr>
          <a:bodyPr rot="-5400000" vert="horz"/>
          <a:lstStyle/>
          <a:p>
            <a:pPr>
              <a:defRPr b="1"/>
            </a:pPr>
            <a:endParaRPr lang="ru-RU"/>
          </a:p>
        </c:txPr>
        <c:crossAx val="86291200"/>
        <c:crosses val="autoZero"/>
        <c:auto val="1"/>
        <c:lblAlgn val="ctr"/>
        <c:lblOffset val="100"/>
        <c:tickLblSkip val="2"/>
      </c:catAx>
      <c:valAx>
        <c:axId val="86291200"/>
        <c:scaling>
          <c:orientation val="minMax"/>
          <c:max val="750000"/>
          <c:min val="500000"/>
        </c:scaling>
        <c:axPos val="l"/>
        <c:majorGridlines/>
        <c:numFmt formatCode="General" sourceLinked="1"/>
        <c:tickLblPos val="nextTo"/>
        <c:txPr>
          <a:bodyPr/>
          <a:lstStyle/>
          <a:p>
            <a:pPr>
              <a:defRPr b="1"/>
            </a:pPr>
            <a:endParaRPr lang="ru-RU"/>
          </a:p>
        </c:txPr>
        <c:crossAx val="84227200"/>
        <c:crosses val="autoZero"/>
        <c:crossBetween val="between"/>
        <c:majorUnit val="50000"/>
        <c:dispUnits>
          <c:builtInUnit val="thousands"/>
        </c:dispUnits>
      </c:valAx>
    </c:plotArea>
    <c:legend>
      <c:legendPos val="b"/>
      <c:layout>
        <c:manualLayout>
          <c:xMode val="edge"/>
          <c:yMode val="edge"/>
          <c:x val="0"/>
          <c:y val="0.85842242599825058"/>
          <c:w val="0.95058287984377698"/>
          <c:h val="0.11445935629707193"/>
        </c:manualLayout>
      </c:layout>
      <c:txPr>
        <a:bodyPr/>
        <a:lstStyle/>
        <a:p>
          <a:pPr>
            <a:defRPr sz="2000" b="1" i="1">
              <a:solidFill>
                <a:schemeClr val="tx1"/>
              </a:solidFill>
            </a:defRPr>
          </a:pPr>
          <a:endParaRPr lang="ru-RU"/>
        </a:p>
      </c:txPr>
    </c:legend>
    <c:plotVisOnly val="1"/>
    <c:dispBlanksAs val="gap"/>
  </c:chart>
  <c:spPr>
    <a:solidFill>
      <a:schemeClr val="accent3">
        <a:lumMod val="95000"/>
      </a:schemeClr>
    </a:solidFill>
    <a:ln>
      <a:noFill/>
    </a:ln>
  </c:spPr>
  <c:txPr>
    <a:bodyPr/>
    <a:lstStyle/>
    <a:p>
      <a:pPr>
        <a:defRPr sz="1800">
          <a:latin typeface="Times New Roman" pitchFamily="18" charset="0"/>
          <a:cs typeface="Times New Roman" pitchFamily="18" charset="0"/>
        </a:defRPr>
      </a:pPr>
      <a:endParaRPr lang="ru-RU"/>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ru-RU"/>
  <c:style val="4"/>
  <c:clrMapOvr bg1="lt1" tx1="dk1" bg2="lt2" tx2="dk2" accent1="accent1" accent2="accent2" accent3="accent3" accent4="accent4" accent5="accent5" accent6="accent6" hlink="hlink" folHlink="folHlink"/>
  <c:chart>
    <c:title>
      <c:tx>
        <c:rich>
          <a:bodyPr/>
          <a:lstStyle/>
          <a:p>
            <a:pPr>
              <a:defRPr/>
            </a:pPr>
            <a:r>
              <a:rPr lang="ru-RU" dirty="0"/>
              <a:t>Женщины, 2007-2009 гг.</a:t>
            </a:r>
          </a:p>
        </c:rich>
      </c:tx>
      <c:layout>
        <c:manualLayout>
          <c:xMode val="edge"/>
          <c:yMode val="edge"/>
          <c:x val="0.27701620999857351"/>
          <c:y val="0"/>
        </c:manualLayout>
      </c:layout>
    </c:title>
    <c:plotArea>
      <c:layout/>
      <c:barChart>
        <c:barDir val="col"/>
        <c:grouping val="clustered"/>
        <c:ser>
          <c:idx val="0"/>
          <c:order val="0"/>
          <c:tx>
            <c:strRef>
              <c:f>Sheet3!$E$3</c:f>
              <c:strCache>
                <c:ptCount val="1"/>
                <c:pt idx="0">
                  <c:v>Женщины</c:v>
                </c:pt>
              </c:strCache>
            </c:strRef>
          </c:tx>
          <c:dLbls>
            <c:dLblPos val="outEnd"/>
            <c:showVal val="1"/>
          </c:dLbls>
          <c:cat>
            <c:strRef>
              <c:f>Sheet3!$G$4:$G$7</c:f>
              <c:strCache>
                <c:ptCount val="4"/>
                <c:pt idx="0">
                  <c:v>0-14 лет</c:v>
                </c:pt>
                <c:pt idx="1">
                  <c:v>15-44 лет</c:v>
                </c:pt>
                <c:pt idx="2">
                  <c:v>45-74 лет</c:v>
                </c:pt>
                <c:pt idx="3">
                  <c:v>75 лет и более</c:v>
                </c:pt>
              </c:strCache>
            </c:strRef>
          </c:cat>
          <c:val>
            <c:numRef>
              <c:f>Sheet3!$H$4:$H$7</c:f>
              <c:numCache>
                <c:formatCode>0.00</c:formatCode>
                <c:ptCount val="4"/>
                <c:pt idx="0">
                  <c:v>7.668187232644863E-2</c:v>
                </c:pt>
                <c:pt idx="1">
                  <c:v>0.45895247437837977</c:v>
                </c:pt>
                <c:pt idx="2">
                  <c:v>0.96035294698014728</c:v>
                </c:pt>
                <c:pt idx="3">
                  <c:v>6.5914796637259424E-2</c:v>
                </c:pt>
              </c:numCache>
            </c:numRef>
          </c:val>
        </c:ser>
        <c:dLbls/>
        <c:gapWidth val="32"/>
        <c:overlap val="82"/>
        <c:axId val="74057216"/>
        <c:axId val="74058752"/>
      </c:barChart>
      <c:catAx>
        <c:axId val="74057216"/>
        <c:scaling>
          <c:orientation val="minMax"/>
        </c:scaling>
        <c:axPos val="b"/>
        <c:numFmt formatCode="General" sourceLinked="1"/>
        <c:tickLblPos val="nextTo"/>
        <c:crossAx val="74058752"/>
        <c:crosses val="autoZero"/>
        <c:auto val="1"/>
        <c:lblAlgn val="ctr"/>
        <c:lblOffset val="100"/>
      </c:catAx>
      <c:valAx>
        <c:axId val="74058752"/>
        <c:scaling>
          <c:orientation val="minMax"/>
          <c:max val="1.5"/>
          <c:min val="0"/>
        </c:scaling>
        <c:axPos val="l"/>
        <c:majorGridlines/>
        <c:title>
          <c:tx>
            <c:rich>
              <a:bodyPr rot="-5400000" vert="horz"/>
              <a:lstStyle/>
              <a:p>
                <a:pPr>
                  <a:defRPr/>
                </a:pPr>
                <a:r>
                  <a:rPr lang="ru-RU"/>
                  <a:t>Вклад (лет)</a:t>
                </a:r>
                <a:endParaRPr lang="en-US"/>
              </a:p>
            </c:rich>
          </c:tx>
          <c:layout>
            <c:manualLayout>
              <c:xMode val="edge"/>
              <c:yMode val="edge"/>
              <c:x val="2.8847455563561167E-3"/>
              <c:y val="0.38827890651038771"/>
            </c:manualLayout>
          </c:layout>
        </c:title>
        <c:numFmt formatCode="0.0" sourceLinked="0"/>
        <c:tickLblPos val="nextTo"/>
        <c:crossAx val="74057216"/>
        <c:crosses val="autoZero"/>
        <c:crossBetween val="between"/>
      </c:valAx>
      <c:spPr>
        <a:solidFill>
          <a:srgbClr val="FFFFFF">
            <a:lumMod val="95000"/>
          </a:srgbClr>
        </a:solidFill>
      </c:spPr>
    </c:plotArea>
    <c:plotVisOnly val="1"/>
    <c:dispBlanksAs val="gap"/>
  </c:chart>
  <c:spPr>
    <a:solidFill>
      <a:srgbClr val="FFFFFF"/>
    </a:solidFill>
  </c:spPr>
  <c:txPr>
    <a:bodyPr/>
    <a:lstStyle/>
    <a:p>
      <a:pPr>
        <a:defRPr sz="1600" b="1">
          <a:latin typeface="Times New Roman" pitchFamily="18" charset="0"/>
          <a:cs typeface="Times New Roman" pitchFamily="18" charset="0"/>
        </a:defRPr>
      </a:pPr>
      <a:endParaRPr lang="ru-RU"/>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a:t>Мужчины, 2007-2009 гг.</a:t>
            </a:r>
          </a:p>
        </c:rich>
      </c:tx>
      <c:layout>
        <c:manualLayout>
          <c:xMode val="edge"/>
          <c:yMode val="edge"/>
          <c:x val="0.25268604414324336"/>
          <c:y val="0"/>
        </c:manualLayout>
      </c:layout>
    </c:title>
    <c:plotArea>
      <c:layout/>
      <c:barChart>
        <c:barDir val="col"/>
        <c:grouping val="clustered"/>
        <c:ser>
          <c:idx val="0"/>
          <c:order val="0"/>
          <c:tx>
            <c:strRef>
              <c:f>Sheet3!$K$3</c:f>
              <c:strCache>
                <c:ptCount val="1"/>
                <c:pt idx="0">
                  <c:v>Мужчины</c:v>
                </c:pt>
              </c:strCache>
            </c:strRef>
          </c:tx>
          <c:spPr>
            <a:solidFill>
              <a:schemeClr val="accent2"/>
            </a:solidFill>
          </c:spPr>
          <c:dLbls>
            <c:dLblPos val="outEnd"/>
            <c:showVal val="1"/>
          </c:dLbls>
          <c:cat>
            <c:strRef>
              <c:f>Sheet3!$M$4:$M$7</c:f>
              <c:strCache>
                <c:ptCount val="4"/>
                <c:pt idx="0">
                  <c:v>0-14 лет</c:v>
                </c:pt>
                <c:pt idx="1">
                  <c:v>15-44 лет</c:v>
                </c:pt>
                <c:pt idx="2">
                  <c:v>45-74 лет</c:v>
                </c:pt>
                <c:pt idx="3">
                  <c:v>75 лет и более</c:v>
                </c:pt>
              </c:strCache>
            </c:strRef>
          </c:cat>
          <c:val>
            <c:numRef>
              <c:f>Sheet3!$N$4:$N$7</c:f>
              <c:numCache>
                <c:formatCode>0.00</c:formatCode>
                <c:ptCount val="4"/>
                <c:pt idx="0">
                  <c:v>0.68411185279009101</c:v>
                </c:pt>
                <c:pt idx="1">
                  <c:v>0.6995157194915429</c:v>
                </c:pt>
                <c:pt idx="2">
                  <c:v>1.0146113789619351</c:v>
                </c:pt>
                <c:pt idx="3">
                  <c:v>0.10175012660173044</c:v>
                </c:pt>
              </c:numCache>
            </c:numRef>
          </c:val>
        </c:ser>
        <c:dLbls/>
        <c:gapWidth val="18"/>
        <c:overlap val="83"/>
        <c:axId val="73993216"/>
        <c:axId val="74003200"/>
      </c:barChart>
      <c:catAx>
        <c:axId val="73993216"/>
        <c:scaling>
          <c:orientation val="minMax"/>
        </c:scaling>
        <c:axPos val="b"/>
        <c:numFmt formatCode="General" sourceLinked="1"/>
        <c:tickLblPos val="nextTo"/>
        <c:crossAx val="74003200"/>
        <c:crosses val="autoZero"/>
        <c:auto val="1"/>
        <c:lblAlgn val="ctr"/>
        <c:lblOffset val="100"/>
      </c:catAx>
      <c:valAx>
        <c:axId val="74003200"/>
        <c:scaling>
          <c:orientation val="minMax"/>
          <c:max val="1.5"/>
          <c:min val="0"/>
        </c:scaling>
        <c:axPos val="l"/>
        <c:majorGridlines/>
        <c:title>
          <c:tx>
            <c:rich>
              <a:bodyPr rot="-5400000" vert="horz"/>
              <a:lstStyle/>
              <a:p>
                <a:pPr>
                  <a:defRPr/>
                </a:pPr>
                <a:r>
                  <a:rPr lang="ru-RU" dirty="0"/>
                  <a:t>Вклад (лет)</a:t>
                </a:r>
                <a:endParaRPr lang="en-US" dirty="0"/>
              </a:p>
            </c:rich>
          </c:tx>
          <c:layout>
            <c:manualLayout>
              <c:xMode val="edge"/>
              <c:yMode val="edge"/>
              <c:x val="2.9394882050142578E-3"/>
              <c:y val="0.35965402751242576"/>
            </c:manualLayout>
          </c:layout>
        </c:title>
        <c:numFmt formatCode="0.0" sourceLinked="0"/>
        <c:tickLblPos val="nextTo"/>
        <c:crossAx val="73993216"/>
        <c:crosses val="autoZero"/>
        <c:crossBetween val="between"/>
      </c:valAx>
      <c:spPr>
        <a:solidFill>
          <a:schemeClr val="accent3">
            <a:lumMod val="95000"/>
          </a:schemeClr>
        </a:solidFill>
      </c:spPr>
    </c:plotArea>
    <c:plotVisOnly val="1"/>
    <c:dispBlanksAs val="gap"/>
  </c:chart>
  <c:spPr>
    <a:solidFill>
      <a:srgbClr val="FFFFFF"/>
    </a:solidFill>
  </c:spPr>
  <c:txPr>
    <a:bodyPr/>
    <a:lstStyle/>
    <a:p>
      <a:pPr>
        <a:defRPr sz="1600" b="1">
          <a:latin typeface="Times New Roman" pitchFamily="18" charset="0"/>
          <a:cs typeface="Times New Roman" pitchFamily="18" charset="0"/>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plotArea>
      <c:layout/>
      <c:barChart>
        <c:barDir val="col"/>
        <c:grouping val="clustered"/>
        <c:ser>
          <c:idx val="0"/>
          <c:order val="0"/>
          <c:tx>
            <c:strRef>
              <c:f>'[Численность и движение населения 1990-2011 г (Автосохраненный).xlsx]Лист2 (2)'!$AB$2</c:f>
              <c:strCache>
                <c:ptCount val="1"/>
                <c:pt idx="0">
                  <c:v>Данные сальдо миграции региональной службы статистики</c:v>
                </c:pt>
              </c:strCache>
            </c:strRef>
          </c:tx>
          <c:spPr>
            <a:solidFill>
              <a:srgbClr val="BBE0E3">
                <a:lumMod val="50000"/>
              </a:srgbClr>
            </a:solidFill>
            <a:scene3d>
              <a:camera prst="orthographicFront"/>
              <a:lightRig rig="threePt" dir="t"/>
            </a:scene3d>
            <a:sp3d>
              <a:bevelT w="190500" h="38100"/>
            </a:sp3d>
          </c:spPr>
          <c:cat>
            <c:numRef>
              <c:f>'[Численность и движение населения 1990-2011 г (Автосохраненный).xlsx]Лист2 (2)'!$AA$3:$AA$25</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'[Численность и движение населения 1990-2011 г (Автосохраненный).xlsx]Лист2 (2)'!$AB$3:$AB$25</c:f>
              <c:numCache>
                <c:formatCode>General</c:formatCode>
                <c:ptCount val="23"/>
                <c:pt idx="0">
                  <c:v>4235</c:v>
                </c:pt>
                <c:pt idx="1">
                  <c:v>3103</c:v>
                </c:pt>
                <c:pt idx="2">
                  <c:v>1264</c:v>
                </c:pt>
                <c:pt idx="3">
                  <c:v>-10764</c:v>
                </c:pt>
                <c:pt idx="4">
                  <c:v>1119</c:v>
                </c:pt>
                <c:pt idx="5">
                  <c:v>-1858</c:v>
                </c:pt>
                <c:pt idx="6">
                  <c:v>-8264</c:v>
                </c:pt>
                <c:pt idx="7">
                  <c:v>-10723</c:v>
                </c:pt>
                <c:pt idx="8">
                  <c:v>-5604</c:v>
                </c:pt>
                <c:pt idx="9">
                  <c:v>-2732</c:v>
                </c:pt>
                <c:pt idx="10">
                  <c:v>-3151</c:v>
                </c:pt>
                <c:pt idx="11">
                  <c:v>-5367</c:v>
                </c:pt>
                <c:pt idx="12">
                  <c:v>-6090</c:v>
                </c:pt>
                <c:pt idx="13">
                  <c:v>-5437</c:v>
                </c:pt>
                <c:pt idx="14">
                  <c:v>-5961</c:v>
                </c:pt>
                <c:pt idx="15">
                  <c:v>-4196</c:v>
                </c:pt>
                <c:pt idx="16">
                  <c:v>-3296</c:v>
                </c:pt>
                <c:pt idx="17">
                  <c:v>-3490</c:v>
                </c:pt>
                <c:pt idx="18">
                  <c:v>-3830</c:v>
                </c:pt>
                <c:pt idx="19">
                  <c:v>-3343</c:v>
                </c:pt>
                <c:pt idx="20">
                  <c:v>-2717</c:v>
                </c:pt>
                <c:pt idx="21">
                  <c:v>-2062</c:v>
                </c:pt>
                <c:pt idx="22">
                  <c:v>-2271</c:v>
                </c:pt>
              </c:numCache>
            </c:numRef>
          </c:val>
        </c:ser>
        <c:ser>
          <c:idx val="2"/>
          <c:order val="2"/>
          <c:tx>
            <c:strRef>
              <c:f>'[Численность и движение населения 1990-2011 г (Автосохраненный).xlsx]Лист2 (2)'!$S$3</c:f>
              <c:strCache>
                <c:ptCount val="1"/>
                <c:pt idx="0">
                  <c:v>Рассчетные данные сальдо миграции</c:v>
                </c:pt>
              </c:strCache>
            </c:strRef>
          </c:tx>
          <c:spPr>
            <a:solidFill>
              <a:srgbClr val="2F2F91"/>
            </a:solidFill>
            <a:scene3d>
              <a:camera prst="orthographicFront"/>
              <a:lightRig rig="threePt" dir="t"/>
            </a:scene3d>
            <a:sp3d>
              <a:bevelT w="190500" h="38100"/>
            </a:sp3d>
          </c:spPr>
          <c:cat>
            <c:numRef>
              <c:f>'[Численность и движение населения 1990-2011 г (Автосохраненный).xlsx]Лист2 (2)'!$AA$3:$AA$25</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'[Численность и движение населения 1990-2011 г (Автосохраненный).xlsx]Лист2 (2)'!$S$4:$S$26</c:f>
              <c:numCache>
                <c:formatCode>0</c:formatCode>
                <c:ptCount val="23"/>
                <c:pt idx="0" formatCode="General">
                  <c:v>-14842</c:v>
                </c:pt>
                <c:pt idx="1">
                  <c:v>-3544.24</c:v>
                </c:pt>
                <c:pt idx="2">
                  <c:v>-3544.24</c:v>
                </c:pt>
                <c:pt idx="3">
                  <c:v>-29239.980000000021</c:v>
                </c:pt>
                <c:pt idx="4">
                  <c:v>-5316.3600000000024</c:v>
                </c:pt>
                <c:pt idx="5">
                  <c:v>-7088.48</c:v>
                </c:pt>
                <c:pt idx="6">
                  <c:v>-23923.62</c:v>
                </c:pt>
                <c:pt idx="7">
                  <c:v>-26581.8</c:v>
                </c:pt>
                <c:pt idx="8" formatCode="General">
                  <c:v>-14177</c:v>
                </c:pt>
                <c:pt idx="9">
                  <c:v>-5316.3600000000024</c:v>
                </c:pt>
                <c:pt idx="10">
                  <c:v>-7088.48</c:v>
                </c:pt>
                <c:pt idx="11">
                  <c:v>-10632.720000000008</c:v>
                </c:pt>
                <c:pt idx="12">
                  <c:v>-10632.720000000008</c:v>
                </c:pt>
                <c:pt idx="13">
                  <c:v>-10632.720000000008</c:v>
                </c:pt>
                <c:pt idx="14">
                  <c:v>-10632.720000000008</c:v>
                </c:pt>
                <c:pt idx="15">
                  <c:v>-8860.5999999999804</c:v>
                </c:pt>
                <c:pt idx="16" formatCode="General">
                  <c:v>-3378</c:v>
                </c:pt>
                <c:pt idx="17" formatCode="General">
                  <c:v>-3662</c:v>
                </c:pt>
                <c:pt idx="18" formatCode="General">
                  <c:v>-2761</c:v>
                </c:pt>
                <c:pt idx="19" formatCode="General">
                  <c:v>-2323</c:v>
                </c:pt>
                <c:pt idx="20" formatCode="General">
                  <c:v>-2335</c:v>
                </c:pt>
                <c:pt idx="21" formatCode="General">
                  <c:v>-1980</c:v>
                </c:pt>
                <c:pt idx="22" formatCode="General">
                  <c:v>-1710</c:v>
                </c:pt>
              </c:numCache>
            </c:numRef>
          </c:val>
        </c:ser>
        <c:gapWidth val="21"/>
        <c:overlap val="-10"/>
        <c:axId val="107515264"/>
        <c:axId val="110151936"/>
      </c:barChart>
      <c:lineChart>
        <c:grouping val="standard"/>
        <c:ser>
          <c:idx val="1"/>
          <c:order val="1"/>
          <c:tx>
            <c:strRef>
              <c:f>'[Численность и движение населения 1990-2011 г (Автосохраненный).xlsx]Лист2 (2)'!$Y$2</c:f>
              <c:strCache>
                <c:ptCount val="1"/>
                <c:pt idx="0">
                  <c:v>Естественный прирост/убыль населения</c:v>
                </c:pt>
              </c:strCache>
            </c:strRef>
          </c:tx>
          <c:spPr>
            <a:ln w="38100">
              <a:solidFill>
                <a:srgbClr val="C00000"/>
              </a:solidFill>
            </a:ln>
          </c:spPr>
          <c:marker>
            <c:symbol val="triangle"/>
            <c:size val="9"/>
            <c:spPr>
              <a:solidFill>
                <a:srgbClr val="FF0000"/>
              </a:solidFill>
              <a:ln w="12700">
                <a:solidFill>
                  <a:srgbClr val="C00000"/>
                </a:solidFill>
              </a:ln>
            </c:spPr>
          </c:marker>
          <c:cat>
            <c:numRef>
              <c:f>'[Численность и движение населения 1990-2011 г (Автосохраненный).xlsx]Лист2 (2)'!$AA$3:$AA$25</c:f>
              <c:numCache>
                <c:formatCode>General</c:formatCode>
                <c:ptCount val="23"/>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numCache>
            </c:numRef>
          </c:cat>
          <c:val>
            <c:numRef>
              <c:f>'[Численность и движение населения 1990-2011 г (Автосохраненный).xlsx]Лист2 (2)'!$Y$3:$Y$26</c:f>
              <c:numCache>
                <c:formatCode>General</c:formatCode>
                <c:ptCount val="24"/>
                <c:pt idx="0">
                  <c:v>5842</c:v>
                </c:pt>
                <c:pt idx="1">
                  <c:v>4787</c:v>
                </c:pt>
                <c:pt idx="2">
                  <c:v>2950</c:v>
                </c:pt>
                <c:pt idx="3">
                  <c:v>1220</c:v>
                </c:pt>
                <c:pt idx="4">
                  <c:v>941</c:v>
                </c:pt>
                <c:pt idx="5">
                  <c:v>-9</c:v>
                </c:pt>
                <c:pt idx="6">
                  <c:v>-1120</c:v>
                </c:pt>
                <c:pt idx="7">
                  <c:v>-2072</c:v>
                </c:pt>
                <c:pt idx="8">
                  <c:v>-2495</c:v>
                </c:pt>
                <c:pt idx="9">
                  <c:v>-2346</c:v>
                </c:pt>
                <c:pt idx="10">
                  <c:v>-2532</c:v>
                </c:pt>
                <c:pt idx="11">
                  <c:v>-2760</c:v>
                </c:pt>
                <c:pt idx="12">
                  <c:v>-3254</c:v>
                </c:pt>
                <c:pt idx="13">
                  <c:v>-3488</c:v>
                </c:pt>
                <c:pt idx="14">
                  <c:v>-3752</c:v>
                </c:pt>
                <c:pt idx="15">
                  <c:v>-3191</c:v>
                </c:pt>
                <c:pt idx="16">
                  <c:v>-3522</c:v>
                </c:pt>
                <c:pt idx="17">
                  <c:v>-3438</c:v>
                </c:pt>
                <c:pt idx="18">
                  <c:v>-3239</c:v>
                </c:pt>
                <c:pt idx="19">
                  <c:v>-2677</c:v>
                </c:pt>
                <c:pt idx="20">
                  <c:v>-2265</c:v>
                </c:pt>
                <c:pt idx="21">
                  <c:v>-2520</c:v>
                </c:pt>
                <c:pt idx="22">
                  <c:v>-2290</c:v>
                </c:pt>
                <c:pt idx="23">
                  <c:v>-2078</c:v>
                </c:pt>
              </c:numCache>
            </c:numRef>
          </c:val>
        </c:ser>
        <c:marker val="1"/>
        <c:axId val="107515264"/>
        <c:axId val="110151936"/>
      </c:lineChart>
      <c:catAx>
        <c:axId val="107515264"/>
        <c:scaling>
          <c:orientation val="minMax"/>
        </c:scaling>
        <c:axPos val="b"/>
        <c:numFmt formatCode="General" sourceLinked="1"/>
        <c:tickLblPos val="low"/>
        <c:txPr>
          <a:bodyPr rot="-5400000" vert="horz"/>
          <a:lstStyle/>
          <a:p>
            <a:pPr>
              <a:defRPr/>
            </a:pPr>
            <a:endParaRPr lang="ru-RU"/>
          </a:p>
        </c:txPr>
        <c:crossAx val="110151936"/>
        <c:crosses val="autoZero"/>
        <c:auto val="1"/>
        <c:lblAlgn val="ctr"/>
        <c:lblOffset val="100"/>
        <c:tickLblSkip val="2"/>
      </c:catAx>
      <c:valAx>
        <c:axId val="110151936"/>
        <c:scaling>
          <c:orientation val="minMax"/>
          <c:min val="-30000"/>
        </c:scaling>
        <c:axPos val="l"/>
        <c:majorGridlines/>
        <c:numFmt formatCode="General" sourceLinked="1"/>
        <c:tickLblPos val="nextTo"/>
        <c:crossAx val="107515264"/>
        <c:crosses val="autoZero"/>
        <c:crossBetween val="between"/>
      </c:valAx>
      <c:spPr>
        <a:solidFill>
          <a:schemeClr val="accent3">
            <a:lumMod val="95000"/>
          </a:schemeClr>
        </a:solidFill>
      </c:spPr>
    </c:plotArea>
    <c:legend>
      <c:legendPos val="b"/>
      <c:layout>
        <c:manualLayout>
          <c:xMode val="edge"/>
          <c:yMode val="edge"/>
          <c:x val="3.0884987852593609E-2"/>
          <c:y val="0.8200486626842044"/>
          <c:w val="0.95324898775196443"/>
          <c:h val="0.16741747355706973"/>
        </c:manualLayout>
      </c:layout>
      <c:txPr>
        <a:bodyPr/>
        <a:lstStyle/>
        <a:p>
          <a:pPr>
            <a:defRPr sz="1800" i="1"/>
          </a:pPr>
          <a:endParaRPr lang="ru-RU"/>
        </a:p>
      </c:txPr>
    </c:legend>
    <c:plotVisOnly val="1"/>
    <c:dispBlanksAs val="gap"/>
  </c:chart>
  <c:spPr>
    <a:solidFill>
      <a:schemeClr val="accent3">
        <a:lumMod val="95000"/>
      </a:schemeClr>
    </a:solidFill>
  </c:spPr>
  <c:txPr>
    <a:bodyPr/>
    <a:lstStyle/>
    <a:p>
      <a:pPr>
        <a:defRPr sz="1800" b="1">
          <a:latin typeface="Times New Roman" pitchFamily="18" charset="0"/>
          <a:cs typeface="Times New Roman" pitchFamily="18" charset="0"/>
        </a:defRPr>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7.0711725327121597E-2"/>
          <c:y val="3.1884811943972038E-2"/>
          <c:w val="0.89139074079004998"/>
          <c:h val="0.88534979172222861"/>
        </c:manualLayout>
      </c:layout>
      <c:barChart>
        <c:barDir val="bar"/>
        <c:grouping val="clustered"/>
        <c:ser>
          <c:idx val="0"/>
          <c:order val="0"/>
          <c:tx>
            <c:strRef>
              <c:f>'Город-село'!$O$1</c:f>
              <c:strCache>
                <c:ptCount val="1"/>
                <c:pt idx="0">
                  <c:v>Муж 1989</c:v>
                </c:pt>
              </c:strCache>
            </c:strRef>
          </c:tx>
          <c:spPr>
            <a:solidFill>
              <a:srgbClr val="FFFFFF"/>
            </a:solidFill>
            <a:ln w="12700">
              <a:solidFill>
                <a:srgbClr val="000000"/>
              </a:solidFill>
              <a:prstDash val="solid"/>
            </a:ln>
          </c:spPr>
          <c:cat>
            <c:numRef>
              <c:f>'Город-село'!$N$2:$N$102</c:f>
              <c:numCache>
                <c:formatCode>0</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'Город-село'!$O$2:$O$102</c:f>
              <c:numCache>
                <c:formatCode>0</c:formatCode>
                <c:ptCount val="101"/>
                <c:pt idx="0">
                  <c:v>-6808</c:v>
                </c:pt>
                <c:pt idx="1">
                  <c:v>-6898</c:v>
                </c:pt>
                <c:pt idx="2">
                  <c:v>-7111</c:v>
                </c:pt>
                <c:pt idx="3">
                  <c:v>-6983</c:v>
                </c:pt>
                <c:pt idx="4">
                  <c:v>-7028</c:v>
                </c:pt>
                <c:pt idx="5">
                  <c:v>-7113</c:v>
                </c:pt>
                <c:pt idx="6">
                  <c:v>-6560</c:v>
                </c:pt>
                <c:pt idx="7">
                  <c:v>-6134</c:v>
                </c:pt>
                <c:pt idx="8">
                  <c:v>-6036</c:v>
                </c:pt>
                <c:pt idx="9">
                  <c:v>-6004</c:v>
                </c:pt>
                <c:pt idx="10">
                  <c:v>-5819</c:v>
                </c:pt>
                <c:pt idx="11">
                  <c:v>-5769</c:v>
                </c:pt>
                <c:pt idx="12">
                  <c:v>-5871</c:v>
                </c:pt>
                <c:pt idx="13">
                  <c:v>-5674</c:v>
                </c:pt>
                <c:pt idx="14">
                  <c:v>-5505</c:v>
                </c:pt>
                <c:pt idx="15">
                  <c:v>-5801</c:v>
                </c:pt>
                <c:pt idx="16">
                  <c:v>-5851</c:v>
                </c:pt>
                <c:pt idx="17">
                  <c:v>-6788.6666666666815</c:v>
                </c:pt>
                <c:pt idx="18">
                  <c:v>-6957</c:v>
                </c:pt>
                <c:pt idx="19">
                  <c:v>-6882</c:v>
                </c:pt>
                <c:pt idx="20">
                  <c:v>-6253</c:v>
                </c:pt>
                <c:pt idx="21">
                  <c:v>-5481</c:v>
                </c:pt>
                <c:pt idx="22">
                  <c:v>-4844.3333333333285</c:v>
                </c:pt>
                <c:pt idx="23">
                  <c:v>-4842.3333333333285</c:v>
                </c:pt>
                <c:pt idx="24">
                  <c:v>-5069.6666666666815</c:v>
                </c:pt>
                <c:pt idx="25">
                  <c:v>-5421</c:v>
                </c:pt>
                <c:pt idx="26">
                  <c:v>-5760.3333333333285</c:v>
                </c:pt>
                <c:pt idx="27">
                  <c:v>-6018.6666666666815</c:v>
                </c:pt>
                <c:pt idx="28">
                  <c:v>-6235.6666666666815</c:v>
                </c:pt>
                <c:pt idx="29">
                  <c:v>-6296.6666666666815</c:v>
                </c:pt>
                <c:pt idx="30">
                  <c:v>-6326.3333333333285</c:v>
                </c:pt>
                <c:pt idx="31">
                  <c:v>-6092.6666666666815</c:v>
                </c:pt>
                <c:pt idx="32">
                  <c:v>-5852.6666666666815</c:v>
                </c:pt>
                <c:pt idx="33">
                  <c:v>-5694</c:v>
                </c:pt>
                <c:pt idx="34">
                  <c:v>-5616.6666666666815</c:v>
                </c:pt>
                <c:pt idx="35">
                  <c:v>-5637</c:v>
                </c:pt>
                <c:pt idx="36">
                  <c:v>-5541</c:v>
                </c:pt>
                <c:pt idx="37">
                  <c:v>-5644.6666666666815</c:v>
                </c:pt>
                <c:pt idx="38">
                  <c:v>-5749</c:v>
                </c:pt>
                <c:pt idx="39">
                  <c:v>-5531.3333333333285</c:v>
                </c:pt>
                <c:pt idx="40">
                  <c:v>-4835</c:v>
                </c:pt>
                <c:pt idx="41">
                  <c:v>-4023.3333333333408</c:v>
                </c:pt>
                <c:pt idx="42">
                  <c:v>-3001</c:v>
                </c:pt>
                <c:pt idx="43">
                  <c:v>-2687</c:v>
                </c:pt>
                <c:pt idx="44">
                  <c:v>-2386.3333333333408</c:v>
                </c:pt>
                <c:pt idx="45">
                  <c:v>-2838.666666666662</c:v>
                </c:pt>
                <c:pt idx="46">
                  <c:v>-3347.666666666662</c:v>
                </c:pt>
                <c:pt idx="47">
                  <c:v>-3794.666666666662</c:v>
                </c:pt>
                <c:pt idx="48">
                  <c:v>-4178.3333333333285</c:v>
                </c:pt>
                <c:pt idx="49">
                  <c:v>-4304.3333333333285</c:v>
                </c:pt>
                <c:pt idx="50">
                  <c:v>-4584</c:v>
                </c:pt>
                <c:pt idx="51">
                  <c:v>-4483</c:v>
                </c:pt>
                <c:pt idx="52">
                  <c:v>-4230.3333333333285</c:v>
                </c:pt>
                <c:pt idx="53">
                  <c:v>-3663</c:v>
                </c:pt>
                <c:pt idx="54">
                  <c:v>-3162.666666666662</c:v>
                </c:pt>
                <c:pt idx="55">
                  <c:v>-2892.3333333333408</c:v>
                </c:pt>
                <c:pt idx="56">
                  <c:v>-2829</c:v>
                </c:pt>
                <c:pt idx="57">
                  <c:v>-3158.666666666662</c:v>
                </c:pt>
                <c:pt idx="58">
                  <c:v>-3133</c:v>
                </c:pt>
                <c:pt idx="59">
                  <c:v>-3299</c:v>
                </c:pt>
                <c:pt idx="60">
                  <c:v>-3279.666666666662</c:v>
                </c:pt>
                <c:pt idx="61">
                  <c:v>-3178.3333333333408</c:v>
                </c:pt>
                <c:pt idx="62">
                  <c:v>-2869.666666666662</c:v>
                </c:pt>
                <c:pt idx="63">
                  <c:v>-2404.3333333333408</c:v>
                </c:pt>
                <c:pt idx="64">
                  <c:v>-2194</c:v>
                </c:pt>
                <c:pt idx="65">
                  <c:v>-1928.6666666666667</c:v>
                </c:pt>
                <c:pt idx="66">
                  <c:v>-1704</c:v>
                </c:pt>
                <c:pt idx="67">
                  <c:v>-1461</c:v>
                </c:pt>
                <c:pt idx="68">
                  <c:v>-1282</c:v>
                </c:pt>
                <c:pt idx="69">
                  <c:v>-1205.333333333331</c:v>
                </c:pt>
                <c:pt idx="70">
                  <c:v>-1000.3333333333335</c:v>
                </c:pt>
                <c:pt idx="71">
                  <c:v>-888</c:v>
                </c:pt>
                <c:pt idx="72">
                  <c:v>-766</c:v>
                </c:pt>
                <c:pt idx="73">
                  <c:v>-907.66666666666663</c:v>
                </c:pt>
                <c:pt idx="74">
                  <c:v>-959</c:v>
                </c:pt>
                <c:pt idx="75">
                  <c:v>-987.3333333333336</c:v>
                </c:pt>
                <c:pt idx="76">
                  <c:v>-845.66666666666663</c:v>
                </c:pt>
                <c:pt idx="77">
                  <c:v>-789</c:v>
                </c:pt>
                <c:pt idx="78">
                  <c:v>-669</c:v>
                </c:pt>
                <c:pt idx="79">
                  <c:v>-575</c:v>
                </c:pt>
                <c:pt idx="80">
                  <c:v>-457.66666666666708</c:v>
                </c:pt>
                <c:pt idx="81">
                  <c:v>-362.66666666666708</c:v>
                </c:pt>
                <c:pt idx="82">
                  <c:v>-305.66666666666708</c:v>
                </c:pt>
                <c:pt idx="83">
                  <c:v>-250</c:v>
                </c:pt>
                <c:pt idx="84">
                  <c:v>-210.33333333333351</c:v>
                </c:pt>
                <c:pt idx="85">
                  <c:v>-170.33333333333351</c:v>
                </c:pt>
                <c:pt idx="86">
                  <c:v>-129.66666666666652</c:v>
                </c:pt>
                <c:pt idx="87">
                  <c:v>-105.33333333333324</c:v>
                </c:pt>
                <c:pt idx="88">
                  <c:v>-77.666666666666671</c:v>
                </c:pt>
                <c:pt idx="89">
                  <c:v>-63.666666666666579</c:v>
                </c:pt>
                <c:pt idx="90">
                  <c:v>-39.333333333333336</c:v>
                </c:pt>
                <c:pt idx="91">
                  <c:v>-30.33333333333329</c:v>
                </c:pt>
                <c:pt idx="92">
                  <c:v>-18.33333333333329</c:v>
                </c:pt>
                <c:pt idx="93">
                  <c:v>-14.666666666666679</c:v>
                </c:pt>
                <c:pt idx="94">
                  <c:v>-9.3333333333333357</c:v>
                </c:pt>
                <c:pt idx="95">
                  <c:v>-8.6666666666666767</c:v>
                </c:pt>
                <c:pt idx="96">
                  <c:v>-6</c:v>
                </c:pt>
                <c:pt idx="97">
                  <c:v>-5.3333333333333401</c:v>
                </c:pt>
                <c:pt idx="98">
                  <c:v>-5.3333333333333401</c:v>
                </c:pt>
                <c:pt idx="99">
                  <c:v>-6</c:v>
                </c:pt>
                <c:pt idx="100">
                  <c:v>-4.3333333333333401</c:v>
                </c:pt>
              </c:numCache>
            </c:numRef>
          </c:val>
        </c:ser>
        <c:ser>
          <c:idx val="1"/>
          <c:order val="1"/>
          <c:tx>
            <c:strRef>
              <c:f>'Город-село'!$P$1</c:f>
              <c:strCache>
                <c:ptCount val="1"/>
                <c:pt idx="0">
                  <c:v>Жен 1989</c:v>
                </c:pt>
              </c:strCache>
            </c:strRef>
          </c:tx>
          <c:spPr>
            <a:solidFill>
              <a:srgbClr val="FFFFFF"/>
            </a:solidFill>
            <a:ln w="12700">
              <a:solidFill>
                <a:srgbClr val="000000"/>
              </a:solidFill>
              <a:prstDash val="solid"/>
            </a:ln>
          </c:spPr>
          <c:cat>
            <c:numRef>
              <c:f>'Город-село'!$N$2:$N$102</c:f>
              <c:numCache>
                <c:formatCode>0</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'Город-село'!$P$2:$P$102</c:f>
              <c:numCache>
                <c:formatCode>0</c:formatCode>
                <c:ptCount val="101"/>
                <c:pt idx="0">
                  <c:v>6371</c:v>
                </c:pt>
                <c:pt idx="1">
                  <c:v>6562</c:v>
                </c:pt>
                <c:pt idx="2">
                  <c:v>6851</c:v>
                </c:pt>
                <c:pt idx="3">
                  <c:v>6584</c:v>
                </c:pt>
                <c:pt idx="4">
                  <c:v>6748</c:v>
                </c:pt>
                <c:pt idx="5">
                  <c:v>6798</c:v>
                </c:pt>
                <c:pt idx="6">
                  <c:v>6209</c:v>
                </c:pt>
                <c:pt idx="7">
                  <c:v>5994</c:v>
                </c:pt>
                <c:pt idx="8">
                  <c:v>5923</c:v>
                </c:pt>
                <c:pt idx="9">
                  <c:v>5885</c:v>
                </c:pt>
                <c:pt idx="10">
                  <c:v>5753</c:v>
                </c:pt>
                <c:pt idx="11">
                  <c:v>5479</c:v>
                </c:pt>
                <c:pt idx="12">
                  <c:v>5632</c:v>
                </c:pt>
                <c:pt idx="13">
                  <c:v>5544</c:v>
                </c:pt>
                <c:pt idx="14">
                  <c:v>5590</c:v>
                </c:pt>
                <c:pt idx="15">
                  <c:v>5708.3333333333285</c:v>
                </c:pt>
                <c:pt idx="16">
                  <c:v>5928</c:v>
                </c:pt>
                <c:pt idx="17">
                  <c:v>6324</c:v>
                </c:pt>
                <c:pt idx="18">
                  <c:v>6358.3333333333285</c:v>
                </c:pt>
                <c:pt idx="19">
                  <c:v>6189</c:v>
                </c:pt>
                <c:pt idx="20">
                  <c:v>5774.3333333333285</c:v>
                </c:pt>
                <c:pt idx="21">
                  <c:v>5623.6666666666815</c:v>
                </c:pt>
                <c:pt idx="22">
                  <c:v>5625</c:v>
                </c:pt>
                <c:pt idx="23">
                  <c:v>5600.3333333333285</c:v>
                </c:pt>
                <c:pt idx="24">
                  <c:v>5671.6666666666815</c:v>
                </c:pt>
                <c:pt idx="25">
                  <c:v>5856.6666666666815</c:v>
                </c:pt>
                <c:pt idx="26">
                  <c:v>6139.3333333333285</c:v>
                </c:pt>
                <c:pt idx="27">
                  <c:v>6444</c:v>
                </c:pt>
                <c:pt idx="28">
                  <c:v>6695.6666666666815</c:v>
                </c:pt>
                <c:pt idx="29">
                  <c:v>6917.3333333333285</c:v>
                </c:pt>
                <c:pt idx="30">
                  <c:v>6934.3333333333285</c:v>
                </c:pt>
                <c:pt idx="31">
                  <c:v>6849.6666666666815</c:v>
                </c:pt>
                <c:pt idx="32">
                  <c:v>6637</c:v>
                </c:pt>
                <c:pt idx="33">
                  <c:v>6384</c:v>
                </c:pt>
                <c:pt idx="34">
                  <c:v>6274.3333333333285</c:v>
                </c:pt>
                <c:pt idx="35">
                  <c:v>6137.3333333333285</c:v>
                </c:pt>
                <c:pt idx="36">
                  <c:v>6075.6666666666815</c:v>
                </c:pt>
                <c:pt idx="37">
                  <c:v>5954</c:v>
                </c:pt>
                <c:pt idx="38">
                  <c:v>6084.3333333333285</c:v>
                </c:pt>
                <c:pt idx="39">
                  <c:v>6245.3333333333285</c:v>
                </c:pt>
                <c:pt idx="40">
                  <c:v>5968</c:v>
                </c:pt>
                <c:pt idx="41">
                  <c:v>5195.6666666666815</c:v>
                </c:pt>
                <c:pt idx="42">
                  <c:v>4314.3333333333285</c:v>
                </c:pt>
                <c:pt idx="43">
                  <c:v>3299.3333333333408</c:v>
                </c:pt>
                <c:pt idx="44">
                  <c:v>3030.3333333333408</c:v>
                </c:pt>
                <c:pt idx="45">
                  <c:v>2777.666666666662</c:v>
                </c:pt>
                <c:pt idx="46">
                  <c:v>3309.666666666662</c:v>
                </c:pt>
                <c:pt idx="47">
                  <c:v>3932.3333333333408</c:v>
                </c:pt>
                <c:pt idx="48">
                  <c:v>4525.3333333333285</c:v>
                </c:pt>
                <c:pt idx="49">
                  <c:v>5084.6666666666815</c:v>
                </c:pt>
                <c:pt idx="50">
                  <c:v>5294.3333333333285</c:v>
                </c:pt>
                <c:pt idx="51">
                  <c:v>5591.6666666666815</c:v>
                </c:pt>
                <c:pt idx="52">
                  <c:v>5439</c:v>
                </c:pt>
                <c:pt idx="53">
                  <c:v>5083</c:v>
                </c:pt>
                <c:pt idx="54">
                  <c:v>4407</c:v>
                </c:pt>
                <c:pt idx="55">
                  <c:v>3797</c:v>
                </c:pt>
                <c:pt idx="56">
                  <c:v>3550</c:v>
                </c:pt>
                <c:pt idx="57">
                  <c:v>3557</c:v>
                </c:pt>
                <c:pt idx="58">
                  <c:v>4009.3333333333408</c:v>
                </c:pt>
                <c:pt idx="59">
                  <c:v>4009.666666666662</c:v>
                </c:pt>
                <c:pt idx="60">
                  <c:v>4355.3333333333285</c:v>
                </c:pt>
                <c:pt idx="61">
                  <c:v>4269.3333333333285</c:v>
                </c:pt>
                <c:pt idx="62">
                  <c:v>4333.6666666666815</c:v>
                </c:pt>
                <c:pt idx="63">
                  <c:v>4127.6666666666815</c:v>
                </c:pt>
                <c:pt idx="64">
                  <c:v>4005</c:v>
                </c:pt>
                <c:pt idx="65">
                  <c:v>3856.3333333333408</c:v>
                </c:pt>
                <c:pt idx="66">
                  <c:v>3534.666666666662</c:v>
                </c:pt>
                <c:pt idx="67">
                  <c:v>3164.3333333333408</c:v>
                </c:pt>
                <c:pt idx="68">
                  <c:v>2799.666666666662</c:v>
                </c:pt>
                <c:pt idx="69">
                  <c:v>2477.3333333333408</c:v>
                </c:pt>
                <c:pt idx="70">
                  <c:v>2365</c:v>
                </c:pt>
                <c:pt idx="71">
                  <c:v>2024</c:v>
                </c:pt>
                <c:pt idx="72">
                  <c:v>1869.333333333331</c:v>
                </c:pt>
                <c:pt idx="73">
                  <c:v>1683.6666666666667</c:v>
                </c:pt>
                <c:pt idx="74">
                  <c:v>2023.333333333331</c:v>
                </c:pt>
                <c:pt idx="75">
                  <c:v>2144.666666666662</c:v>
                </c:pt>
                <c:pt idx="76">
                  <c:v>2244.3333333333408</c:v>
                </c:pt>
                <c:pt idx="77">
                  <c:v>1947</c:v>
                </c:pt>
                <c:pt idx="78">
                  <c:v>1890.333333333331</c:v>
                </c:pt>
                <c:pt idx="79">
                  <c:v>1588.333333333331</c:v>
                </c:pt>
                <c:pt idx="80">
                  <c:v>1423</c:v>
                </c:pt>
                <c:pt idx="81">
                  <c:v>1138</c:v>
                </c:pt>
                <c:pt idx="82">
                  <c:v>977</c:v>
                </c:pt>
                <c:pt idx="83">
                  <c:v>829.66666666666663</c:v>
                </c:pt>
                <c:pt idx="84">
                  <c:v>707.66666666666663</c:v>
                </c:pt>
                <c:pt idx="85">
                  <c:v>619</c:v>
                </c:pt>
                <c:pt idx="86">
                  <c:v>540.3333333333336</c:v>
                </c:pt>
                <c:pt idx="87">
                  <c:v>413.66666666666708</c:v>
                </c:pt>
                <c:pt idx="88">
                  <c:v>351.66666666666708</c:v>
                </c:pt>
                <c:pt idx="89">
                  <c:v>245</c:v>
                </c:pt>
                <c:pt idx="90">
                  <c:v>213.33333333333351</c:v>
                </c:pt>
                <c:pt idx="91">
                  <c:v>128.33333333333351</c:v>
                </c:pt>
                <c:pt idx="92">
                  <c:v>107.33333333333324</c:v>
                </c:pt>
                <c:pt idx="93">
                  <c:v>79.333333333333258</c:v>
                </c:pt>
                <c:pt idx="94">
                  <c:v>58.333333333333336</c:v>
                </c:pt>
                <c:pt idx="95">
                  <c:v>41.333333333333336</c:v>
                </c:pt>
                <c:pt idx="96">
                  <c:v>31.33333333333329</c:v>
                </c:pt>
                <c:pt idx="97">
                  <c:v>25.666666666666668</c:v>
                </c:pt>
                <c:pt idx="98">
                  <c:v>23.666666666666668</c:v>
                </c:pt>
                <c:pt idx="99">
                  <c:v>19.666666666666668</c:v>
                </c:pt>
                <c:pt idx="100">
                  <c:v>23</c:v>
                </c:pt>
              </c:numCache>
            </c:numRef>
          </c:val>
        </c:ser>
        <c:ser>
          <c:idx val="2"/>
          <c:order val="2"/>
          <c:tx>
            <c:strRef>
              <c:f>'Город-село'!$Q$1</c:f>
              <c:strCache>
                <c:ptCount val="1"/>
                <c:pt idx="0">
                  <c:v>Муж 2004</c:v>
                </c:pt>
              </c:strCache>
            </c:strRef>
          </c:tx>
          <c:spPr>
            <a:solidFill>
              <a:srgbClr val="008080"/>
            </a:solidFill>
            <a:ln w="12700">
              <a:solidFill>
                <a:srgbClr val="000000"/>
              </a:solidFill>
              <a:prstDash val="solid"/>
            </a:ln>
          </c:spPr>
          <c:cat>
            <c:numRef>
              <c:f>'Город-село'!$N$2:$N$102</c:f>
              <c:numCache>
                <c:formatCode>0</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'Город-село'!$Q$2:$Q$102</c:f>
              <c:numCache>
                <c:formatCode>0</c:formatCode>
                <c:ptCount val="101"/>
                <c:pt idx="0">
                  <c:v>-2303</c:v>
                </c:pt>
                <c:pt idx="1">
                  <c:v>-2196</c:v>
                </c:pt>
                <c:pt idx="2">
                  <c:v>-2248</c:v>
                </c:pt>
                <c:pt idx="3">
                  <c:v>-2334</c:v>
                </c:pt>
                <c:pt idx="4">
                  <c:v>-2369</c:v>
                </c:pt>
                <c:pt idx="5">
                  <c:v>-2495</c:v>
                </c:pt>
                <c:pt idx="6">
                  <c:v>-2515</c:v>
                </c:pt>
                <c:pt idx="7">
                  <c:v>-2695</c:v>
                </c:pt>
                <c:pt idx="8">
                  <c:v>-2810</c:v>
                </c:pt>
                <c:pt idx="9">
                  <c:v>-3244</c:v>
                </c:pt>
                <c:pt idx="10">
                  <c:v>-3429</c:v>
                </c:pt>
                <c:pt idx="11">
                  <c:v>-3626</c:v>
                </c:pt>
                <c:pt idx="12">
                  <c:v>-3759</c:v>
                </c:pt>
                <c:pt idx="13">
                  <c:v>-4059</c:v>
                </c:pt>
                <c:pt idx="14">
                  <c:v>-4433</c:v>
                </c:pt>
                <c:pt idx="15">
                  <c:v>-4808.3333333333285</c:v>
                </c:pt>
                <c:pt idx="16">
                  <c:v>-5057</c:v>
                </c:pt>
                <c:pt idx="17">
                  <c:v>-5271.3333333333285</c:v>
                </c:pt>
                <c:pt idx="18">
                  <c:v>-5256.6666666666815</c:v>
                </c:pt>
                <c:pt idx="19">
                  <c:v>-5590</c:v>
                </c:pt>
                <c:pt idx="20">
                  <c:v>-5425.6666666666815</c:v>
                </c:pt>
                <c:pt idx="21">
                  <c:v>-5204</c:v>
                </c:pt>
                <c:pt idx="22">
                  <c:v>-4571.3333333333285</c:v>
                </c:pt>
                <c:pt idx="23">
                  <c:v>-4350.3333333333285</c:v>
                </c:pt>
                <c:pt idx="24">
                  <c:v>-4215.3333333333285</c:v>
                </c:pt>
                <c:pt idx="25">
                  <c:v>-4046.666666666662</c:v>
                </c:pt>
                <c:pt idx="26">
                  <c:v>-3900.666666666662</c:v>
                </c:pt>
                <c:pt idx="27">
                  <c:v>-3755.3333333333408</c:v>
                </c:pt>
                <c:pt idx="28">
                  <c:v>-3761.3333333333408</c:v>
                </c:pt>
                <c:pt idx="29">
                  <c:v>-3722.3333333333408</c:v>
                </c:pt>
                <c:pt idx="30">
                  <c:v>-3632</c:v>
                </c:pt>
                <c:pt idx="31">
                  <c:v>-3562.3333333333408</c:v>
                </c:pt>
                <c:pt idx="32">
                  <c:v>-3503</c:v>
                </c:pt>
                <c:pt idx="33">
                  <c:v>-3484.3333333333408</c:v>
                </c:pt>
                <c:pt idx="34">
                  <c:v>-3379</c:v>
                </c:pt>
                <c:pt idx="35">
                  <c:v>-3280</c:v>
                </c:pt>
                <c:pt idx="36">
                  <c:v>-3253.3333333333408</c:v>
                </c:pt>
                <c:pt idx="37">
                  <c:v>-3320.666666666662</c:v>
                </c:pt>
                <c:pt idx="38">
                  <c:v>-3349.3333333333408</c:v>
                </c:pt>
                <c:pt idx="39">
                  <c:v>-3549</c:v>
                </c:pt>
                <c:pt idx="40">
                  <c:v>-3712.3333333333408</c:v>
                </c:pt>
                <c:pt idx="41">
                  <c:v>-4008.3333333333408</c:v>
                </c:pt>
                <c:pt idx="42">
                  <c:v>-4147</c:v>
                </c:pt>
                <c:pt idx="43">
                  <c:v>-4360.6666666666815</c:v>
                </c:pt>
                <c:pt idx="44">
                  <c:v>-4452.6666666666815</c:v>
                </c:pt>
                <c:pt idx="45">
                  <c:v>-4472</c:v>
                </c:pt>
                <c:pt idx="46">
                  <c:v>-4353.3333333333285</c:v>
                </c:pt>
                <c:pt idx="47">
                  <c:v>-4153</c:v>
                </c:pt>
                <c:pt idx="48">
                  <c:v>-3990.666666666662</c:v>
                </c:pt>
                <c:pt idx="49">
                  <c:v>-4196</c:v>
                </c:pt>
                <c:pt idx="50">
                  <c:v>-4143</c:v>
                </c:pt>
                <c:pt idx="51">
                  <c:v>-4156.3333333333285</c:v>
                </c:pt>
                <c:pt idx="52">
                  <c:v>-3809</c:v>
                </c:pt>
                <c:pt idx="53">
                  <c:v>-3879.666666666662</c:v>
                </c:pt>
                <c:pt idx="54">
                  <c:v>-3888</c:v>
                </c:pt>
                <c:pt idx="55">
                  <c:v>-3589.666666666662</c:v>
                </c:pt>
                <c:pt idx="56">
                  <c:v>-3107</c:v>
                </c:pt>
                <c:pt idx="57">
                  <c:v>-2468.3333333333408</c:v>
                </c:pt>
                <c:pt idx="58">
                  <c:v>-1912.6666666666667</c:v>
                </c:pt>
                <c:pt idx="59">
                  <c:v>-1685.6666666666667</c:v>
                </c:pt>
                <c:pt idx="60">
                  <c:v>-1559</c:v>
                </c:pt>
                <c:pt idx="61">
                  <c:v>-1846.333333333331</c:v>
                </c:pt>
                <c:pt idx="62">
                  <c:v>-2062.3333333333408</c:v>
                </c:pt>
                <c:pt idx="63">
                  <c:v>-2321</c:v>
                </c:pt>
                <c:pt idx="64">
                  <c:v>-2464</c:v>
                </c:pt>
                <c:pt idx="65">
                  <c:v>-2468</c:v>
                </c:pt>
                <c:pt idx="66">
                  <c:v>-2486</c:v>
                </c:pt>
                <c:pt idx="67">
                  <c:v>-2311.3333333333408</c:v>
                </c:pt>
                <c:pt idx="68">
                  <c:v>-2099.666666666662</c:v>
                </c:pt>
                <c:pt idx="69">
                  <c:v>-1727.6666666666667</c:v>
                </c:pt>
                <c:pt idx="70">
                  <c:v>-1402.6666666666667</c:v>
                </c:pt>
                <c:pt idx="71">
                  <c:v>-1192.6666666666667</c:v>
                </c:pt>
                <c:pt idx="72">
                  <c:v>-1131.6666666666667</c:v>
                </c:pt>
                <c:pt idx="73">
                  <c:v>-1214.6666666666667</c:v>
                </c:pt>
                <c:pt idx="74">
                  <c:v>-1153</c:v>
                </c:pt>
                <c:pt idx="75">
                  <c:v>-1115.333333333331</c:v>
                </c:pt>
                <c:pt idx="76">
                  <c:v>-1008.3333333333335</c:v>
                </c:pt>
                <c:pt idx="77">
                  <c:v>-937.3333333333336</c:v>
                </c:pt>
                <c:pt idx="78">
                  <c:v>-800.3333333333336</c:v>
                </c:pt>
                <c:pt idx="79">
                  <c:v>-638.66666666666663</c:v>
                </c:pt>
                <c:pt idx="80">
                  <c:v>-498.66666666666708</c:v>
                </c:pt>
                <c:pt idx="81">
                  <c:v>-383</c:v>
                </c:pt>
                <c:pt idx="82">
                  <c:v>-293.33333333333331</c:v>
                </c:pt>
                <c:pt idx="83">
                  <c:v>-229.33333333333351</c:v>
                </c:pt>
                <c:pt idx="84">
                  <c:v>-179.66666666666652</c:v>
                </c:pt>
                <c:pt idx="85">
                  <c:v>-155.66666666666652</c:v>
                </c:pt>
                <c:pt idx="86">
                  <c:v>-125.66666666666667</c:v>
                </c:pt>
                <c:pt idx="87">
                  <c:v>-99.666666666666671</c:v>
                </c:pt>
                <c:pt idx="88">
                  <c:v>-70.666666666666671</c:v>
                </c:pt>
                <c:pt idx="89">
                  <c:v>-64.666666666666671</c:v>
                </c:pt>
                <c:pt idx="90">
                  <c:v>-55.333333333333336</c:v>
                </c:pt>
                <c:pt idx="91">
                  <c:v>-45.666666666666579</c:v>
                </c:pt>
                <c:pt idx="92">
                  <c:v>-37</c:v>
                </c:pt>
                <c:pt idx="93">
                  <c:v>-37.333333333333336</c:v>
                </c:pt>
                <c:pt idx="94">
                  <c:v>-29.666666666666668</c:v>
                </c:pt>
                <c:pt idx="95">
                  <c:v>-19.33333333333329</c:v>
                </c:pt>
                <c:pt idx="96">
                  <c:v>-8</c:v>
                </c:pt>
                <c:pt idx="97">
                  <c:v>-6.3333333333333401</c:v>
                </c:pt>
                <c:pt idx="98">
                  <c:v>-5</c:v>
                </c:pt>
                <c:pt idx="99">
                  <c:v>-10.666666666666679</c:v>
                </c:pt>
                <c:pt idx="100">
                  <c:v>-8.3333333333333357</c:v>
                </c:pt>
              </c:numCache>
            </c:numRef>
          </c:val>
        </c:ser>
        <c:ser>
          <c:idx val="3"/>
          <c:order val="3"/>
          <c:tx>
            <c:strRef>
              <c:f>'Город-село'!$R$1</c:f>
              <c:strCache>
                <c:ptCount val="1"/>
                <c:pt idx="0">
                  <c:v>Жен 2004</c:v>
                </c:pt>
              </c:strCache>
            </c:strRef>
          </c:tx>
          <c:spPr>
            <a:solidFill>
              <a:srgbClr val="FF6600"/>
            </a:solidFill>
            <a:ln w="12700">
              <a:solidFill>
                <a:srgbClr val="000000"/>
              </a:solidFill>
              <a:prstDash val="solid"/>
            </a:ln>
          </c:spPr>
          <c:cat>
            <c:numRef>
              <c:f>'Город-село'!$N$2:$N$102</c:f>
              <c:numCache>
                <c:formatCode>0</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'Город-село'!$R$2:$R$102</c:f>
              <c:numCache>
                <c:formatCode>0</c:formatCode>
                <c:ptCount val="101"/>
                <c:pt idx="0">
                  <c:v>2090</c:v>
                </c:pt>
                <c:pt idx="1">
                  <c:v>2131</c:v>
                </c:pt>
                <c:pt idx="2">
                  <c:v>2178</c:v>
                </c:pt>
                <c:pt idx="3">
                  <c:v>2134</c:v>
                </c:pt>
                <c:pt idx="4">
                  <c:v>2259</c:v>
                </c:pt>
                <c:pt idx="5">
                  <c:v>2271</c:v>
                </c:pt>
                <c:pt idx="6">
                  <c:v>2365</c:v>
                </c:pt>
                <c:pt idx="7">
                  <c:v>2541</c:v>
                </c:pt>
                <c:pt idx="8">
                  <c:v>2591</c:v>
                </c:pt>
                <c:pt idx="9">
                  <c:v>2960</c:v>
                </c:pt>
                <c:pt idx="10">
                  <c:v>3408</c:v>
                </c:pt>
                <c:pt idx="11">
                  <c:v>3347</c:v>
                </c:pt>
                <c:pt idx="12">
                  <c:v>3601</c:v>
                </c:pt>
                <c:pt idx="13">
                  <c:v>3945</c:v>
                </c:pt>
                <c:pt idx="14">
                  <c:v>4261</c:v>
                </c:pt>
                <c:pt idx="15">
                  <c:v>4574.3333333333285</c:v>
                </c:pt>
                <c:pt idx="16">
                  <c:v>4827.3333333333285</c:v>
                </c:pt>
                <c:pt idx="17">
                  <c:v>5013.6666666666815</c:v>
                </c:pt>
                <c:pt idx="18">
                  <c:v>4988</c:v>
                </c:pt>
                <c:pt idx="19">
                  <c:v>4981</c:v>
                </c:pt>
                <c:pt idx="20">
                  <c:v>4911.6666666666815</c:v>
                </c:pt>
                <c:pt idx="21">
                  <c:v>4719.3333333333285</c:v>
                </c:pt>
                <c:pt idx="22">
                  <c:v>4446.6666666666815</c:v>
                </c:pt>
                <c:pt idx="23">
                  <c:v>4219.3333333333285</c:v>
                </c:pt>
                <c:pt idx="24">
                  <c:v>4162.6666666666815</c:v>
                </c:pt>
                <c:pt idx="25">
                  <c:v>4072</c:v>
                </c:pt>
                <c:pt idx="26">
                  <c:v>3928</c:v>
                </c:pt>
                <c:pt idx="27">
                  <c:v>3908.3333333333408</c:v>
                </c:pt>
                <c:pt idx="28">
                  <c:v>3889.3333333333408</c:v>
                </c:pt>
                <c:pt idx="29">
                  <c:v>3956</c:v>
                </c:pt>
                <c:pt idx="30">
                  <c:v>3897.3333333333408</c:v>
                </c:pt>
                <c:pt idx="31">
                  <c:v>3943</c:v>
                </c:pt>
                <c:pt idx="32">
                  <c:v>3877.666666666662</c:v>
                </c:pt>
                <c:pt idx="33">
                  <c:v>3881.666666666662</c:v>
                </c:pt>
                <c:pt idx="34">
                  <c:v>3821</c:v>
                </c:pt>
                <c:pt idx="35">
                  <c:v>3890.3333333333408</c:v>
                </c:pt>
                <c:pt idx="36">
                  <c:v>3947.666666666662</c:v>
                </c:pt>
                <c:pt idx="37">
                  <c:v>4061.3333333333408</c:v>
                </c:pt>
                <c:pt idx="38">
                  <c:v>4105.6666666666815</c:v>
                </c:pt>
                <c:pt idx="39">
                  <c:v>4299.3333333333285</c:v>
                </c:pt>
                <c:pt idx="40">
                  <c:v>4486</c:v>
                </c:pt>
                <c:pt idx="41">
                  <c:v>4703.6666666666815</c:v>
                </c:pt>
                <c:pt idx="42">
                  <c:v>4888.6666666666815</c:v>
                </c:pt>
                <c:pt idx="43">
                  <c:v>5132.3333333333285</c:v>
                </c:pt>
                <c:pt idx="44">
                  <c:v>5292.3333333333285</c:v>
                </c:pt>
                <c:pt idx="45">
                  <c:v>5314.6666666666815</c:v>
                </c:pt>
                <c:pt idx="46">
                  <c:v>5216</c:v>
                </c:pt>
                <c:pt idx="47">
                  <c:v>5104.3333333333285</c:v>
                </c:pt>
                <c:pt idx="48">
                  <c:v>4934</c:v>
                </c:pt>
                <c:pt idx="49">
                  <c:v>5196.3333333333285</c:v>
                </c:pt>
                <c:pt idx="50">
                  <c:v>5068.6666666666815</c:v>
                </c:pt>
                <c:pt idx="51">
                  <c:v>5079.3333333333285</c:v>
                </c:pt>
                <c:pt idx="52">
                  <c:v>4697</c:v>
                </c:pt>
                <c:pt idx="53">
                  <c:v>4851.6666666666815</c:v>
                </c:pt>
                <c:pt idx="54">
                  <c:v>4945</c:v>
                </c:pt>
                <c:pt idx="55">
                  <c:v>4597.6666666666815</c:v>
                </c:pt>
                <c:pt idx="56">
                  <c:v>3972</c:v>
                </c:pt>
                <c:pt idx="57">
                  <c:v>3190</c:v>
                </c:pt>
                <c:pt idx="58">
                  <c:v>2549.3333333333408</c:v>
                </c:pt>
                <c:pt idx="59">
                  <c:v>2368.666666666662</c:v>
                </c:pt>
                <c:pt idx="60">
                  <c:v>2218.3333333333408</c:v>
                </c:pt>
                <c:pt idx="61">
                  <c:v>2600.3333333333408</c:v>
                </c:pt>
                <c:pt idx="62">
                  <c:v>2946.3333333333408</c:v>
                </c:pt>
                <c:pt idx="63">
                  <c:v>3412</c:v>
                </c:pt>
                <c:pt idx="64">
                  <c:v>3742.666666666662</c:v>
                </c:pt>
                <c:pt idx="65">
                  <c:v>3856.3333333333408</c:v>
                </c:pt>
                <c:pt idx="66">
                  <c:v>3897.3333333333408</c:v>
                </c:pt>
                <c:pt idx="67">
                  <c:v>3652.666666666662</c:v>
                </c:pt>
                <c:pt idx="68">
                  <c:v>3286</c:v>
                </c:pt>
                <c:pt idx="69">
                  <c:v>2712</c:v>
                </c:pt>
                <c:pt idx="70">
                  <c:v>2222</c:v>
                </c:pt>
                <c:pt idx="71">
                  <c:v>2005.6666666666667</c:v>
                </c:pt>
                <c:pt idx="72">
                  <c:v>2037</c:v>
                </c:pt>
                <c:pt idx="73">
                  <c:v>2253.666666666662</c:v>
                </c:pt>
                <c:pt idx="74">
                  <c:v>2153.666666666662</c:v>
                </c:pt>
                <c:pt idx="75">
                  <c:v>2159.3333333333408</c:v>
                </c:pt>
                <c:pt idx="76">
                  <c:v>1982</c:v>
                </c:pt>
                <c:pt idx="77">
                  <c:v>1926.333333333331</c:v>
                </c:pt>
                <c:pt idx="78">
                  <c:v>1733</c:v>
                </c:pt>
                <c:pt idx="79">
                  <c:v>1588</c:v>
                </c:pt>
                <c:pt idx="80">
                  <c:v>1383.333333333331</c:v>
                </c:pt>
                <c:pt idx="81">
                  <c:v>1166.6666666666667</c:v>
                </c:pt>
                <c:pt idx="82">
                  <c:v>944</c:v>
                </c:pt>
                <c:pt idx="83">
                  <c:v>755.3333333333336</c:v>
                </c:pt>
                <c:pt idx="84">
                  <c:v>603.3333333333336</c:v>
                </c:pt>
                <c:pt idx="85">
                  <c:v>482.66666666666708</c:v>
                </c:pt>
                <c:pt idx="86">
                  <c:v>371.33333333333331</c:v>
                </c:pt>
                <c:pt idx="87">
                  <c:v>287.33333333333331</c:v>
                </c:pt>
                <c:pt idx="88">
                  <c:v>230</c:v>
                </c:pt>
                <c:pt idx="89">
                  <c:v>225</c:v>
                </c:pt>
                <c:pt idx="90">
                  <c:v>197</c:v>
                </c:pt>
                <c:pt idx="91">
                  <c:v>162</c:v>
                </c:pt>
                <c:pt idx="92">
                  <c:v>117.33333333333324</c:v>
                </c:pt>
                <c:pt idx="93">
                  <c:v>93</c:v>
                </c:pt>
                <c:pt idx="94">
                  <c:v>61.333333333333336</c:v>
                </c:pt>
                <c:pt idx="95">
                  <c:v>37.333333333333336</c:v>
                </c:pt>
                <c:pt idx="96">
                  <c:v>21.33333333333329</c:v>
                </c:pt>
                <c:pt idx="97">
                  <c:v>13</c:v>
                </c:pt>
                <c:pt idx="98">
                  <c:v>10.666666666666679</c:v>
                </c:pt>
                <c:pt idx="99">
                  <c:v>18</c:v>
                </c:pt>
                <c:pt idx="100">
                  <c:v>15</c:v>
                </c:pt>
              </c:numCache>
            </c:numRef>
          </c:val>
        </c:ser>
        <c:gapWidth val="30"/>
        <c:overlap val="100"/>
        <c:axId val="47454848"/>
        <c:axId val="47481984"/>
      </c:barChart>
      <c:catAx>
        <c:axId val="47454848"/>
        <c:scaling>
          <c:orientation val="minMax"/>
        </c:scaling>
        <c:axPos val="l"/>
        <c:numFmt formatCode="0" sourceLinked="1"/>
        <c:tickLblPos val="low"/>
        <c:spPr>
          <a:ln w="3175">
            <a:solidFill>
              <a:srgbClr val="000000"/>
            </a:solidFill>
            <a:prstDash val="solid"/>
          </a:ln>
        </c:spPr>
        <c:txPr>
          <a:bodyPr rot="0" vert="horz"/>
          <a:lstStyle/>
          <a:p>
            <a:pPr>
              <a:defRPr/>
            </a:pPr>
            <a:endParaRPr lang="ru-RU"/>
          </a:p>
        </c:txPr>
        <c:crossAx val="47481984"/>
        <c:crosses val="autoZero"/>
        <c:auto val="1"/>
        <c:lblAlgn val="ctr"/>
        <c:lblOffset val="100"/>
        <c:tickLblSkip val="5"/>
        <c:tickMarkSkip val="1"/>
      </c:catAx>
      <c:valAx>
        <c:axId val="47481984"/>
        <c:scaling>
          <c:orientation val="minMax"/>
          <c:min val="-8000"/>
        </c:scaling>
        <c:axPos val="b"/>
        <c:numFmt formatCode="0;[Red]0" sourceLinked="0"/>
        <c:tickLblPos val="nextTo"/>
        <c:spPr>
          <a:ln w="3175">
            <a:solidFill>
              <a:srgbClr val="000000"/>
            </a:solidFill>
            <a:prstDash val="solid"/>
          </a:ln>
        </c:spPr>
        <c:txPr>
          <a:bodyPr rot="0" vert="horz"/>
          <a:lstStyle/>
          <a:p>
            <a:pPr>
              <a:defRPr/>
            </a:pPr>
            <a:endParaRPr lang="ru-RU"/>
          </a:p>
        </c:txPr>
        <c:crossAx val="47454848"/>
        <c:crosses val="autoZero"/>
        <c:crossBetween val="between"/>
      </c:valAx>
      <c:spPr>
        <a:noFill/>
        <a:ln w="25400">
          <a:noFill/>
        </a:ln>
      </c:spPr>
    </c:plotArea>
    <c:plotVisOnly val="1"/>
    <c:dispBlanksAs val="gap"/>
  </c:chart>
  <c:spPr>
    <a:noFill/>
    <a:ln w="9525">
      <a:noFill/>
    </a:ln>
  </c:spPr>
  <c:txPr>
    <a:bodyPr/>
    <a:lstStyle/>
    <a:p>
      <a:pPr>
        <a:defRPr sz="2000" b="1" i="0" u="none" strike="noStrike" baseline="0">
          <a:solidFill>
            <a:srgbClr val="000000"/>
          </a:solidFill>
          <a:latin typeface="Times New Roman" pitchFamily="18" charset="0"/>
          <a:ea typeface="Arial Cyr"/>
          <a:cs typeface="Times New Roman" pitchFamily="18" charset="0"/>
        </a:defRPr>
      </a:pPr>
      <a:endParaRPr lang="ru-RU"/>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ru-RU"/>
  <c:style val="33"/>
  <c:chart>
    <c:plotArea>
      <c:layout>
        <c:manualLayout>
          <c:layoutTarget val="inner"/>
          <c:xMode val="edge"/>
          <c:yMode val="edge"/>
          <c:x val="0.13867187499999972"/>
          <c:y val="0.13227567307336222"/>
          <c:w val="0.75390625000000111"/>
          <c:h val="0.76103136688516093"/>
        </c:manualLayout>
      </c:layout>
      <c:barChart>
        <c:barDir val="bar"/>
        <c:grouping val="percentStacked"/>
        <c:ser>
          <c:idx val="0"/>
          <c:order val="0"/>
          <c:tx>
            <c:strRef>
              <c:f>Лист4!$A$4</c:f>
              <c:strCache>
                <c:ptCount val="1"/>
                <c:pt idx="0">
                  <c:v>0-15 лет</c:v>
                </c:pt>
              </c:strCache>
            </c:strRef>
          </c:tx>
          <c:spPr>
            <a:gradFill rotWithShape="0">
              <a:gsLst>
                <a:gs pos="0">
                  <a:srgbClr val="9999FF">
                    <a:gamma/>
                    <a:shade val="71373"/>
                    <a:invGamma/>
                  </a:srgbClr>
                </a:gs>
                <a:gs pos="50000">
                  <a:srgbClr val="9999FF"/>
                </a:gs>
                <a:gs pos="100000">
                  <a:srgbClr val="9999FF">
                    <a:gamma/>
                    <a:shade val="71373"/>
                    <a:invGamma/>
                  </a:srgbClr>
                </a:gs>
              </a:gsLst>
              <a:lin ang="5400000" scaled="1"/>
            </a:gradFill>
            <a:ln w="3175">
              <a:solidFill>
                <a:srgbClr val="333333"/>
              </a:solidFill>
              <a:prstDash val="solid"/>
            </a:ln>
          </c:spPr>
          <c:dLbls>
            <c:spPr>
              <a:noFill/>
              <a:ln w="25400">
                <a:noFill/>
              </a:ln>
            </c:spPr>
            <c:dLblPos val="ctr"/>
            <c:showVal val="1"/>
          </c:dLbls>
          <c:cat>
            <c:numRef>
              <c:f>Лист4!$B$3:$D$3</c:f>
              <c:numCache>
                <c:formatCode>General</c:formatCode>
                <c:ptCount val="3"/>
                <c:pt idx="0">
                  <c:v>1989</c:v>
                </c:pt>
                <c:pt idx="1">
                  <c:v>2004</c:v>
                </c:pt>
                <c:pt idx="2">
                  <c:v>2012</c:v>
                </c:pt>
              </c:numCache>
            </c:numRef>
          </c:cat>
          <c:val>
            <c:numRef>
              <c:f>Лист4!$B$4:$D$4</c:f>
              <c:numCache>
                <c:formatCode>0.0%</c:formatCode>
                <c:ptCount val="3"/>
                <c:pt idx="0">
                  <c:v>0.26900000000000002</c:v>
                </c:pt>
                <c:pt idx="1">
                  <c:v>0.17100000000000001</c:v>
                </c:pt>
                <c:pt idx="2">
                  <c:v>0.14900000000000019</c:v>
                </c:pt>
              </c:numCache>
            </c:numRef>
          </c:val>
        </c:ser>
        <c:ser>
          <c:idx val="1"/>
          <c:order val="1"/>
          <c:tx>
            <c:strRef>
              <c:f>Лист4!$A$5</c:f>
              <c:strCache>
                <c:ptCount val="1"/>
                <c:pt idx="0">
                  <c:v>16-59 лет</c:v>
                </c:pt>
              </c:strCache>
            </c:strRef>
          </c:tx>
          <c:spPr>
            <a:gradFill rotWithShape="0">
              <a:gsLst>
                <a:gs pos="0">
                  <a:srgbClr val="3366FF"/>
                </a:gs>
                <a:gs pos="50000">
                  <a:srgbClr val="3366FF">
                    <a:gamma/>
                    <a:tint val="61961"/>
                    <a:invGamma/>
                  </a:srgbClr>
                </a:gs>
                <a:gs pos="100000">
                  <a:srgbClr val="3366FF"/>
                </a:gs>
              </a:gsLst>
              <a:lin ang="5400000" scaled="1"/>
            </a:gradFill>
            <a:ln w="3175">
              <a:solidFill>
                <a:srgbClr val="333333"/>
              </a:solidFill>
              <a:prstDash val="solid"/>
            </a:ln>
          </c:spPr>
          <c:dLbls>
            <c:spPr>
              <a:noFill/>
              <a:ln w="25400">
                <a:noFill/>
              </a:ln>
            </c:spPr>
            <c:dLblPos val="ctr"/>
            <c:showVal val="1"/>
          </c:dLbls>
          <c:cat>
            <c:numRef>
              <c:f>Лист4!$B$3:$D$3</c:f>
              <c:numCache>
                <c:formatCode>General</c:formatCode>
                <c:ptCount val="3"/>
                <c:pt idx="0">
                  <c:v>1989</c:v>
                </c:pt>
                <c:pt idx="1">
                  <c:v>2004</c:v>
                </c:pt>
                <c:pt idx="2">
                  <c:v>2012</c:v>
                </c:pt>
              </c:numCache>
            </c:numRef>
          </c:cat>
          <c:val>
            <c:numRef>
              <c:f>Лист4!$B$5:$D$5</c:f>
              <c:numCache>
                <c:formatCode>0.0%</c:formatCode>
                <c:ptCount val="3"/>
                <c:pt idx="0">
                  <c:v>0.58000000000000007</c:v>
                </c:pt>
                <c:pt idx="1">
                  <c:v>0.63000000000000089</c:v>
                </c:pt>
                <c:pt idx="2">
                  <c:v>0.62200000000000077</c:v>
                </c:pt>
              </c:numCache>
            </c:numRef>
          </c:val>
        </c:ser>
        <c:ser>
          <c:idx val="2"/>
          <c:order val="2"/>
          <c:tx>
            <c:strRef>
              <c:f>Лист4!$A$6</c:f>
              <c:strCache>
                <c:ptCount val="1"/>
                <c:pt idx="0">
                  <c:v>60+ лет</c:v>
                </c:pt>
              </c:strCache>
            </c:strRef>
          </c:tx>
          <c:spPr>
            <a:gradFill rotWithShape="0">
              <a:gsLst>
                <a:gs pos="0">
                  <a:srgbClr val="333399"/>
                </a:gs>
                <a:gs pos="50000">
                  <a:srgbClr val="333399">
                    <a:gamma/>
                    <a:tint val="48235"/>
                    <a:invGamma/>
                  </a:srgbClr>
                </a:gs>
                <a:gs pos="100000">
                  <a:srgbClr val="333399"/>
                </a:gs>
              </a:gsLst>
              <a:lin ang="5400000" scaled="1"/>
            </a:gradFill>
            <a:ln w="3175">
              <a:solidFill>
                <a:srgbClr val="333333"/>
              </a:solidFill>
              <a:prstDash val="solid"/>
            </a:ln>
          </c:spPr>
          <c:dLbls>
            <c:spPr>
              <a:noFill/>
              <a:ln w="25400">
                <a:noFill/>
              </a:ln>
            </c:spPr>
            <c:dLblPos val="ctr"/>
            <c:showVal val="1"/>
          </c:dLbls>
          <c:cat>
            <c:numRef>
              <c:f>Лист4!$B$3:$D$3</c:f>
              <c:numCache>
                <c:formatCode>General</c:formatCode>
                <c:ptCount val="3"/>
                <c:pt idx="0">
                  <c:v>1989</c:v>
                </c:pt>
                <c:pt idx="1">
                  <c:v>2004</c:v>
                </c:pt>
                <c:pt idx="2">
                  <c:v>2012</c:v>
                </c:pt>
              </c:numCache>
            </c:numRef>
          </c:cat>
          <c:val>
            <c:numRef>
              <c:f>Лист4!$B$6:$D$6</c:f>
              <c:numCache>
                <c:formatCode>0.0%</c:formatCode>
                <c:ptCount val="3"/>
                <c:pt idx="0">
                  <c:v>0.15100000000000019</c:v>
                </c:pt>
                <c:pt idx="1">
                  <c:v>0.19900000000000001</c:v>
                </c:pt>
                <c:pt idx="2">
                  <c:v>0.22900000000000001</c:v>
                </c:pt>
              </c:numCache>
            </c:numRef>
          </c:val>
        </c:ser>
        <c:dLbls>
          <c:showVal val="1"/>
        </c:dLbls>
        <c:overlap val="100"/>
        <c:axId val="72906240"/>
        <c:axId val="72907776"/>
      </c:barChart>
      <c:catAx>
        <c:axId val="72906240"/>
        <c:scaling>
          <c:orientation val="minMax"/>
        </c:scaling>
        <c:axPos val="l"/>
        <c:numFmt formatCode="General" sourceLinked="1"/>
        <c:majorTickMark val="none"/>
        <c:tickLblPos val="nextTo"/>
        <c:txPr>
          <a:bodyPr rot="0" vert="horz"/>
          <a:lstStyle/>
          <a:p>
            <a:pPr rtl="0">
              <a:defRPr/>
            </a:pPr>
            <a:endParaRPr lang="ru-RU"/>
          </a:p>
        </c:txPr>
        <c:crossAx val="72907776"/>
        <c:crosses val="autoZero"/>
        <c:auto val="1"/>
        <c:lblAlgn val="ctr"/>
        <c:lblOffset val="100"/>
      </c:catAx>
      <c:valAx>
        <c:axId val="72907776"/>
        <c:scaling>
          <c:orientation val="minMax"/>
        </c:scaling>
        <c:axPos val="b"/>
        <c:majorGridlines>
          <c:spPr>
            <a:ln w="12700">
              <a:solidFill>
                <a:srgbClr val="808080"/>
              </a:solidFill>
              <a:prstDash val="sysDash"/>
            </a:ln>
          </c:spPr>
        </c:majorGridlines>
        <c:numFmt formatCode="0%" sourceLinked="0"/>
        <c:majorTickMark val="none"/>
        <c:tickLblPos val="nextTo"/>
        <c:txPr>
          <a:bodyPr rot="0" vert="horz"/>
          <a:lstStyle/>
          <a:p>
            <a:pPr>
              <a:defRPr/>
            </a:pPr>
            <a:endParaRPr lang="ru-RU"/>
          </a:p>
        </c:txPr>
        <c:crossAx val="72906240"/>
        <c:crosses val="autoZero"/>
        <c:crossBetween val="between"/>
        <c:majorUnit val="0.2"/>
      </c:valAx>
      <c:spPr>
        <a:noFill/>
        <a:ln w="25400">
          <a:noFill/>
        </a:ln>
      </c:spPr>
    </c:plotArea>
    <c:legend>
      <c:legendPos val="t"/>
      <c:layout>
        <c:manualLayout>
          <c:xMode val="edge"/>
          <c:yMode val="edge"/>
          <c:x val="8.2031250000000014E-2"/>
          <c:y val="9.980372551197887E-5"/>
          <c:w val="0.84179687500000111"/>
          <c:h val="8.7370847683590713E-2"/>
        </c:manualLayout>
      </c:layout>
    </c:legend>
    <c:plotVisOnly val="1"/>
    <c:dispBlanksAs val="gap"/>
  </c:chart>
  <c:spPr>
    <a:solidFill>
      <a:schemeClr val="accent3">
        <a:lumMod val="95000"/>
      </a:schemeClr>
    </a:solidFill>
    <a:ln w="9525">
      <a:noFill/>
    </a:ln>
  </c:spPr>
  <c:txPr>
    <a:bodyPr/>
    <a:lstStyle/>
    <a:p>
      <a:pPr>
        <a:defRPr sz="1800" b="1" i="0" u="none" strike="noStrike" baseline="0">
          <a:solidFill>
            <a:srgbClr val="000000"/>
          </a:solidFill>
          <a:latin typeface="Times New Roman"/>
          <a:ea typeface="Times New Roman"/>
          <a:cs typeface="Times New Roman"/>
        </a:defRPr>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plotArea>
      <c:layout>
        <c:manualLayout>
          <c:layoutTarget val="inner"/>
          <c:xMode val="edge"/>
          <c:yMode val="edge"/>
          <c:x val="0.46510170603674539"/>
          <c:y val="4.1666666666666664E-2"/>
          <c:w val="0.50295384951881028"/>
          <c:h val="0.81382764654418216"/>
        </c:manualLayout>
      </c:layout>
      <c:barChart>
        <c:barDir val="bar"/>
        <c:grouping val="clustered"/>
        <c:ser>
          <c:idx val="0"/>
          <c:order val="0"/>
          <c:tx>
            <c:strRef>
              <c:f>'[Перепись 2004 г.  ПМР.xlsx]Лист4'!$C$1</c:f>
              <c:strCache>
                <c:ptCount val="1"/>
                <c:pt idx="0">
                  <c:v>1989 год</c:v>
                </c:pt>
              </c:strCache>
            </c:strRef>
          </c:tx>
          <c:spPr>
            <a:solidFill>
              <a:schemeClr val="accent6"/>
            </a:solidFill>
          </c:spPr>
          <c:cat>
            <c:strRef>
              <c:f>'[Перепись 2004 г.  ПМР.xlsx]Лист4'!$B$2:$B$6</c:f>
              <c:strCache>
                <c:ptCount val="5"/>
                <c:pt idx="0">
                  <c:v>Общий возраст для обоих полов</c:v>
                </c:pt>
                <c:pt idx="1">
                  <c:v>Пенсионный возраст для обоих полов</c:v>
                </c:pt>
                <c:pt idx="2">
                  <c:v>В целом возраст для мужчин</c:v>
                </c:pt>
                <c:pt idx="3">
                  <c:v>В целом возраст для женщин</c:v>
                </c:pt>
                <c:pt idx="4">
                  <c:v>Дети в возрасте от 0 до 15 лет</c:v>
                </c:pt>
              </c:strCache>
            </c:strRef>
          </c:cat>
          <c:val>
            <c:numRef>
              <c:f>'[Перепись 2004 г.  ПМР.xlsx]Лист4'!$C$2:$C$6</c:f>
              <c:numCache>
                <c:formatCode>General</c:formatCode>
                <c:ptCount val="5"/>
                <c:pt idx="0">
                  <c:v>32</c:v>
                </c:pt>
                <c:pt idx="1">
                  <c:v>67</c:v>
                </c:pt>
                <c:pt idx="2">
                  <c:v>30</c:v>
                </c:pt>
                <c:pt idx="3">
                  <c:v>34</c:v>
                </c:pt>
                <c:pt idx="4">
                  <c:v>7</c:v>
                </c:pt>
              </c:numCache>
            </c:numRef>
          </c:val>
        </c:ser>
        <c:ser>
          <c:idx val="1"/>
          <c:order val="1"/>
          <c:tx>
            <c:strRef>
              <c:f>'[Перепись 2004 г.  ПМР.xlsx]Лист4'!$D$1</c:f>
              <c:strCache>
                <c:ptCount val="1"/>
                <c:pt idx="0">
                  <c:v>2004 год</c:v>
                </c:pt>
              </c:strCache>
            </c:strRef>
          </c:tx>
          <c:spPr>
            <a:solidFill>
              <a:srgbClr val="FF3333"/>
            </a:solidFill>
          </c:spPr>
          <c:cat>
            <c:strRef>
              <c:f>'[Перепись 2004 г.  ПМР.xlsx]Лист4'!$B$2:$B$6</c:f>
              <c:strCache>
                <c:ptCount val="5"/>
                <c:pt idx="0">
                  <c:v>Общий возраст для обоих полов</c:v>
                </c:pt>
                <c:pt idx="1">
                  <c:v>Пенсионный возраст для обоих полов</c:v>
                </c:pt>
                <c:pt idx="2">
                  <c:v>В целом возраст для мужчин</c:v>
                </c:pt>
                <c:pt idx="3">
                  <c:v>В целом возраст для женщин</c:v>
                </c:pt>
                <c:pt idx="4">
                  <c:v>Дети в возрасте от 0 до 15 лет</c:v>
                </c:pt>
              </c:strCache>
            </c:strRef>
          </c:cat>
          <c:val>
            <c:numRef>
              <c:f>'[Перепись 2004 г.  ПМР.xlsx]Лист4'!$D$2:$D$6</c:f>
              <c:numCache>
                <c:formatCode>General</c:formatCode>
                <c:ptCount val="5"/>
                <c:pt idx="0">
                  <c:v>37</c:v>
                </c:pt>
                <c:pt idx="1">
                  <c:v>74</c:v>
                </c:pt>
                <c:pt idx="2">
                  <c:v>35</c:v>
                </c:pt>
                <c:pt idx="3">
                  <c:v>39</c:v>
                </c:pt>
                <c:pt idx="4">
                  <c:v>9</c:v>
                </c:pt>
              </c:numCache>
            </c:numRef>
          </c:val>
        </c:ser>
        <c:dLbls/>
        <c:gapWidth val="53"/>
        <c:axId val="83426304"/>
        <c:axId val="83630336"/>
      </c:barChart>
      <c:catAx>
        <c:axId val="83426304"/>
        <c:scaling>
          <c:orientation val="minMax"/>
        </c:scaling>
        <c:axPos val="l"/>
        <c:tickLblPos val="nextTo"/>
        <c:txPr>
          <a:bodyPr/>
          <a:lstStyle/>
          <a:p>
            <a:pPr>
              <a:defRPr sz="1800"/>
            </a:pPr>
            <a:endParaRPr lang="ru-RU"/>
          </a:p>
        </c:txPr>
        <c:crossAx val="83630336"/>
        <c:crosses val="autoZero"/>
        <c:auto val="1"/>
        <c:lblAlgn val="ctr"/>
        <c:lblOffset val="100"/>
      </c:catAx>
      <c:valAx>
        <c:axId val="83630336"/>
        <c:scaling>
          <c:orientation val="minMax"/>
        </c:scaling>
        <c:axPos val="b"/>
        <c:majorGridlines/>
        <c:numFmt formatCode="General" sourceLinked="1"/>
        <c:tickLblPos val="nextTo"/>
        <c:crossAx val="83426304"/>
        <c:crosses val="autoZero"/>
        <c:crossBetween val="between"/>
      </c:valAx>
    </c:plotArea>
    <c:legend>
      <c:legendPos val="b"/>
      <c:layout>
        <c:manualLayout>
          <c:xMode val="edge"/>
          <c:yMode val="edge"/>
          <c:x val="3.2218285214348205E-2"/>
          <c:y val="0.88850503062117259"/>
          <c:w val="0.40222987751531064"/>
          <c:h val="8.3717191601049887E-2"/>
        </c:manualLayout>
      </c:layout>
      <c:txPr>
        <a:bodyPr/>
        <a:lstStyle/>
        <a:p>
          <a:pPr>
            <a:defRPr sz="1600"/>
          </a:pPr>
          <a:endParaRPr lang="ru-RU"/>
        </a:p>
      </c:txPr>
    </c:legend>
    <c:plotVisOnly val="1"/>
    <c:dispBlanksAs val="gap"/>
  </c:chart>
  <c:spPr>
    <a:solidFill>
      <a:schemeClr val="accent3">
        <a:lumMod val="95000"/>
      </a:schemeClr>
    </a:solidFill>
  </c:spPr>
  <c:txPr>
    <a:bodyPr/>
    <a:lstStyle/>
    <a:p>
      <a:pPr>
        <a:defRPr sz="1800" b="1">
          <a:latin typeface="Times New Roman" pitchFamily="18" charset="0"/>
          <a:cs typeface="Times New Roman" pitchFamily="18" charset="0"/>
        </a:defRPr>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style val="17"/>
  <c:chart>
    <c:plotArea>
      <c:layout>
        <c:manualLayout>
          <c:layoutTarget val="inner"/>
          <c:xMode val="edge"/>
          <c:yMode val="edge"/>
          <c:x val="5.6567981302330241E-2"/>
          <c:y val="0.15558591336366134"/>
          <c:w val="0.9265738991418645"/>
          <c:h val="0.74673498027837892"/>
        </c:manualLayout>
      </c:layout>
      <c:barChart>
        <c:barDir val="col"/>
        <c:grouping val="stacked"/>
        <c:ser>
          <c:idx val="0"/>
          <c:order val="0"/>
          <c:tx>
            <c:strRef>
              <c:f>лист2!$H$3</c:f>
              <c:strCache>
                <c:ptCount val="1"/>
                <c:pt idx="0">
                  <c:v>Дети</c:v>
                </c:pt>
              </c:strCache>
            </c:strRef>
          </c:tx>
          <c:spPr>
            <a:gradFill rotWithShape="0">
              <a:gsLst>
                <a:gs pos="0">
                  <a:srgbClr val="99CCFF">
                    <a:gamma/>
                    <a:shade val="78039"/>
                    <a:invGamma/>
                  </a:srgbClr>
                </a:gs>
                <a:gs pos="100000">
                  <a:srgbClr val="99CCFF"/>
                </a:gs>
              </a:gsLst>
              <a:lin ang="5400000" scaled="1"/>
            </a:gradFill>
            <a:ln w="25400">
              <a:noFill/>
            </a:ln>
            <a:effectLst>
              <a:outerShdw dist="35921" dir="2700000" algn="br">
                <a:srgbClr val="000000"/>
              </a:outerShdw>
            </a:effectLst>
          </c:spPr>
          <c:dLbls>
            <c:spPr>
              <a:noFill/>
              <a:ln w="25400">
                <a:noFill/>
              </a:ln>
            </c:spPr>
            <c:dLblPos val="inEnd"/>
            <c:showVal val="1"/>
          </c:dLbls>
          <c:cat>
            <c:numRef>
              <c:f>лист2!$I$2:$K$2</c:f>
              <c:numCache>
                <c:formatCode>General</c:formatCode>
                <c:ptCount val="3"/>
                <c:pt idx="0">
                  <c:v>1989</c:v>
                </c:pt>
                <c:pt idx="1">
                  <c:v>2004</c:v>
                </c:pt>
                <c:pt idx="2">
                  <c:v>2012</c:v>
                </c:pt>
              </c:numCache>
            </c:numRef>
          </c:cat>
          <c:val>
            <c:numRef>
              <c:f>лист2!$I$3:$K$3</c:f>
              <c:numCache>
                <c:formatCode>0.0</c:formatCode>
                <c:ptCount val="3"/>
                <c:pt idx="0">
                  <c:v>46.387503875318387</c:v>
                </c:pt>
                <c:pt idx="1">
                  <c:v>27.424945235330789</c:v>
                </c:pt>
                <c:pt idx="2">
                  <c:v>24.027169980091497</c:v>
                </c:pt>
              </c:numCache>
            </c:numRef>
          </c:val>
        </c:ser>
        <c:ser>
          <c:idx val="1"/>
          <c:order val="1"/>
          <c:tx>
            <c:strRef>
              <c:f>лист2!$H$4</c:f>
              <c:strCache>
                <c:ptCount val="1"/>
                <c:pt idx="0">
                  <c:v>Пожилые</c:v>
                </c:pt>
              </c:strCache>
            </c:strRef>
          </c:tx>
          <c:spPr>
            <a:gradFill rotWithShape="0">
              <a:gsLst>
                <a:gs pos="0">
                  <a:srgbClr val="008080">
                    <a:gamma/>
                    <a:tint val="59608"/>
                    <a:invGamma/>
                  </a:srgbClr>
                </a:gs>
                <a:gs pos="100000">
                  <a:srgbClr val="008080"/>
                </a:gs>
              </a:gsLst>
              <a:lin ang="5400000" scaled="1"/>
            </a:gradFill>
            <a:ln w="25400">
              <a:noFill/>
            </a:ln>
            <a:effectLst>
              <a:outerShdw dist="35921" dir="2700000" algn="br">
                <a:srgbClr val="000000"/>
              </a:outerShdw>
            </a:effectLst>
          </c:spPr>
          <c:dLbls>
            <c:spPr>
              <a:noFill/>
              <a:ln w="25400">
                <a:noFill/>
              </a:ln>
            </c:spPr>
            <c:dLblPos val="inEnd"/>
            <c:showVal val="1"/>
          </c:dLbls>
          <c:cat>
            <c:numRef>
              <c:f>лист2!$I$2:$K$2</c:f>
              <c:numCache>
                <c:formatCode>General</c:formatCode>
                <c:ptCount val="3"/>
                <c:pt idx="0">
                  <c:v>1989</c:v>
                </c:pt>
                <c:pt idx="1">
                  <c:v>2004</c:v>
                </c:pt>
                <c:pt idx="2">
                  <c:v>2012</c:v>
                </c:pt>
              </c:numCache>
            </c:numRef>
          </c:cat>
          <c:val>
            <c:numRef>
              <c:f>лист2!$I$4:$K$4</c:f>
              <c:numCache>
                <c:formatCode>0.0</c:formatCode>
                <c:ptCount val="3"/>
                <c:pt idx="0">
                  <c:v>26.10787488024393</c:v>
                </c:pt>
                <c:pt idx="1">
                  <c:v>31.677714926303633</c:v>
                </c:pt>
                <c:pt idx="2">
                  <c:v>36.819857565696324</c:v>
                </c:pt>
              </c:numCache>
            </c:numRef>
          </c:val>
        </c:ser>
        <c:dLbls/>
        <c:overlap val="100"/>
        <c:axId val="72958720"/>
        <c:axId val="72960256"/>
      </c:barChart>
      <c:catAx>
        <c:axId val="72958720"/>
        <c:scaling>
          <c:orientation val="minMax"/>
        </c:scaling>
        <c:axPos val="b"/>
        <c:numFmt formatCode="General" sourceLinked="1"/>
        <c:tickLblPos val="nextTo"/>
        <c:txPr>
          <a:bodyPr rot="0" vert="horz"/>
          <a:lstStyle/>
          <a:p>
            <a:pPr>
              <a:defRPr/>
            </a:pPr>
            <a:endParaRPr lang="ru-RU"/>
          </a:p>
        </c:txPr>
        <c:crossAx val="72960256"/>
        <c:crosses val="autoZero"/>
        <c:auto val="1"/>
        <c:lblAlgn val="ctr"/>
        <c:lblOffset val="100"/>
      </c:catAx>
      <c:valAx>
        <c:axId val="72960256"/>
        <c:scaling>
          <c:orientation val="minMax"/>
          <c:min val="10"/>
        </c:scaling>
        <c:axPos val="l"/>
        <c:majorGridlines>
          <c:spPr>
            <a:ln w="12700">
              <a:solidFill>
                <a:srgbClr val="808080"/>
              </a:solidFill>
              <a:prstDash val="sysDash"/>
            </a:ln>
          </c:spPr>
        </c:majorGridlines>
        <c:numFmt formatCode="0" sourceLinked="0"/>
        <c:tickLblPos val="nextTo"/>
        <c:txPr>
          <a:bodyPr rot="0" vert="horz"/>
          <a:lstStyle/>
          <a:p>
            <a:pPr>
              <a:defRPr/>
            </a:pPr>
            <a:endParaRPr lang="ru-RU"/>
          </a:p>
        </c:txPr>
        <c:crossAx val="72958720"/>
        <c:crosses val="autoZero"/>
        <c:crossBetween val="between"/>
      </c:valAx>
      <c:spPr>
        <a:solidFill>
          <a:schemeClr val="accent3">
            <a:lumMod val="95000"/>
          </a:schemeClr>
        </a:solidFill>
      </c:spPr>
    </c:plotArea>
    <c:legend>
      <c:legendPos val="t"/>
      <c:layout>
        <c:manualLayout>
          <c:xMode val="edge"/>
          <c:yMode val="edge"/>
          <c:x val="1.5208005249343867E-2"/>
          <c:y val="2.7777777777777901E-2"/>
          <c:w val="0.96055752405949268"/>
          <c:h val="9.2997958588509996E-2"/>
        </c:manualLayout>
      </c:layout>
    </c:legend>
    <c:plotVisOnly val="1"/>
    <c:dispBlanksAs val="gap"/>
  </c:chart>
  <c:spPr>
    <a:ln>
      <a:noFill/>
    </a:ln>
  </c:spPr>
  <c:txPr>
    <a:bodyPr/>
    <a:lstStyle/>
    <a:p>
      <a:pPr>
        <a:defRPr sz="2000" b="1" i="0" u="none" strike="noStrike" baseline="0">
          <a:solidFill>
            <a:srgbClr val="000000"/>
          </a:solidFill>
          <a:latin typeface="Times New Roman" pitchFamily="18" charset="0"/>
          <a:ea typeface="Calibri"/>
          <a:cs typeface="Times New Roman" pitchFamily="18" charset="0"/>
        </a:defRPr>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ru-RU"/>
  <c:clrMapOvr bg1="lt1" tx1="dk1" bg2="lt2" tx2="dk2" accent1="accent1" accent2="accent2" accent3="accent3" accent4="accent4" accent5="accent5" accent6="accent6" hlink="hlink" folHlink="folHlink"/>
  <c:chart>
    <c:plotArea>
      <c:layout>
        <c:manualLayout>
          <c:layoutTarget val="inner"/>
          <c:xMode val="edge"/>
          <c:yMode val="edge"/>
          <c:x val="0.10119850148476911"/>
          <c:y val="0.11644702876151015"/>
          <c:w val="0.85994046800826274"/>
          <c:h val="0.779581476241202"/>
        </c:manualLayout>
      </c:layout>
      <c:scatterChart>
        <c:scatterStyle val="lineMarker"/>
        <c:ser>
          <c:idx val="0"/>
          <c:order val="0"/>
          <c:tx>
            <c:v>Мужчины</c:v>
          </c:tx>
          <c:marker>
            <c:symbol val="square"/>
            <c:size val="8"/>
          </c:marker>
          <c:xVal>
            <c:numRef>
              <c:f>Results!$O$3:$O$10</c:f>
              <c:numCache>
                <c:formatCode>General</c:formatCode>
                <c:ptCount val="8"/>
                <c:pt idx="0">
                  <c:v>2005</c:v>
                </c:pt>
                <c:pt idx="1">
                  <c:v>2006</c:v>
                </c:pt>
                <c:pt idx="2">
                  <c:v>2007</c:v>
                </c:pt>
                <c:pt idx="3">
                  <c:v>2008</c:v>
                </c:pt>
                <c:pt idx="4">
                  <c:v>2009</c:v>
                </c:pt>
                <c:pt idx="5">
                  <c:v>2010</c:v>
                </c:pt>
                <c:pt idx="6">
                  <c:v>2011</c:v>
                </c:pt>
                <c:pt idx="7">
                  <c:v>2012</c:v>
                </c:pt>
              </c:numCache>
            </c:numRef>
          </c:xVal>
          <c:yVal>
            <c:numRef>
              <c:f>Results!$D$2:$D$7</c:f>
              <c:numCache>
                <c:formatCode>0.0</c:formatCode>
                <c:ptCount val="6"/>
                <c:pt idx="0">
                  <c:v>61.784647004943395</c:v>
                </c:pt>
                <c:pt idx="1">
                  <c:v>61.442462923067872</c:v>
                </c:pt>
                <c:pt idx="2">
                  <c:v>61.549589547925031</c:v>
                </c:pt>
                <c:pt idx="3">
                  <c:v>62.684811907054346</c:v>
                </c:pt>
                <c:pt idx="4">
                  <c:v>64.049578625770323</c:v>
                </c:pt>
                <c:pt idx="5">
                  <c:v>63.584956975291924</c:v>
                </c:pt>
              </c:numCache>
            </c:numRef>
          </c:yVal>
        </c:ser>
        <c:ser>
          <c:idx val="1"/>
          <c:order val="1"/>
          <c:tx>
            <c:v>Женщины</c:v>
          </c:tx>
          <c:spPr>
            <a:ln>
              <a:solidFill>
                <a:srgbClr val="C00000"/>
              </a:solidFill>
            </a:ln>
          </c:spPr>
          <c:marker>
            <c:symbol val="circle"/>
            <c:size val="8"/>
            <c:spPr>
              <a:solidFill>
                <a:srgbClr val="C00000"/>
              </a:solidFill>
              <a:ln>
                <a:solidFill>
                  <a:srgbClr val="C00000"/>
                </a:solidFill>
              </a:ln>
            </c:spPr>
          </c:marker>
          <c:xVal>
            <c:numRef>
              <c:f>Results!$O$3:$O$10</c:f>
              <c:numCache>
                <c:formatCode>General</c:formatCode>
                <c:ptCount val="8"/>
                <c:pt idx="0">
                  <c:v>2005</c:v>
                </c:pt>
                <c:pt idx="1">
                  <c:v>2006</c:v>
                </c:pt>
                <c:pt idx="2">
                  <c:v>2007</c:v>
                </c:pt>
                <c:pt idx="3">
                  <c:v>2008</c:v>
                </c:pt>
                <c:pt idx="4">
                  <c:v>2009</c:v>
                </c:pt>
                <c:pt idx="5">
                  <c:v>2010</c:v>
                </c:pt>
                <c:pt idx="6">
                  <c:v>2011</c:v>
                </c:pt>
                <c:pt idx="7">
                  <c:v>2012</c:v>
                </c:pt>
              </c:numCache>
            </c:numRef>
          </c:xVal>
          <c:yVal>
            <c:numRef>
              <c:f>Results!$D$8:$D$13</c:f>
              <c:numCache>
                <c:formatCode>0.0</c:formatCode>
                <c:ptCount val="6"/>
                <c:pt idx="0">
                  <c:v>71.633840135369468</c:v>
                </c:pt>
                <c:pt idx="1">
                  <c:v>71.662511150138414</c:v>
                </c:pt>
                <c:pt idx="2">
                  <c:v>71.971983773584896</c:v>
                </c:pt>
                <c:pt idx="3">
                  <c:v>72.314173973701585</c:v>
                </c:pt>
                <c:pt idx="4">
                  <c:v>73.533885863907145</c:v>
                </c:pt>
                <c:pt idx="5">
                  <c:v>72.758843164198055</c:v>
                </c:pt>
              </c:numCache>
            </c:numRef>
          </c:yVal>
        </c:ser>
        <c:ser>
          <c:idx val="2"/>
          <c:order val="2"/>
          <c:spPr>
            <a:ln>
              <a:solidFill>
                <a:srgbClr val="002060"/>
              </a:solidFill>
            </a:ln>
          </c:spPr>
          <c:marker>
            <c:symbol val="square"/>
            <c:size val="8"/>
            <c:spPr>
              <a:solidFill>
                <a:srgbClr val="002060"/>
              </a:solidFill>
              <a:ln>
                <a:solidFill>
                  <a:srgbClr val="002060"/>
                </a:solidFill>
              </a:ln>
            </c:spPr>
          </c:marker>
          <c:xVal>
            <c:numRef>
              <c:f>Results!$O$2:$O$10</c:f>
              <c:numCache>
                <c:formatCode>General</c:formatCode>
                <c:ptCount val="9"/>
                <c:pt idx="0">
                  <c:v>2004</c:v>
                </c:pt>
                <c:pt idx="1">
                  <c:v>2005</c:v>
                </c:pt>
                <c:pt idx="2">
                  <c:v>2006</c:v>
                </c:pt>
                <c:pt idx="3">
                  <c:v>2007</c:v>
                </c:pt>
                <c:pt idx="4">
                  <c:v>2008</c:v>
                </c:pt>
                <c:pt idx="5">
                  <c:v>2009</c:v>
                </c:pt>
                <c:pt idx="6">
                  <c:v>2010</c:v>
                </c:pt>
                <c:pt idx="7">
                  <c:v>2011</c:v>
                </c:pt>
                <c:pt idx="8">
                  <c:v>2012</c:v>
                </c:pt>
              </c:numCache>
            </c:numRef>
          </c:xVal>
          <c:yVal>
            <c:numRef>
              <c:f>Results!$P$2:$P$10</c:f>
              <c:numCache>
                <c:formatCode>0.000</c:formatCode>
                <c:ptCount val="9"/>
                <c:pt idx="0">
                  <c:v>63.708283500842178</c:v>
                </c:pt>
                <c:pt idx="1">
                  <c:v>62.607133620638251</c:v>
                </c:pt>
                <c:pt idx="2">
                  <c:v>63.035646430318252</c:v>
                </c:pt>
                <c:pt idx="3">
                  <c:v>63.145160152691993</c:v>
                </c:pt>
                <c:pt idx="4">
                  <c:v>63.402405842270944</c:v>
                </c:pt>
                <c:pt idx="5">
                  <c:v>63.009502426779974</c:v>
                </c:pt>
                <c:pt idx="6">
                  <c:v>62.373825142056504</c:v>
                </c:pt>
                <c:pt idx="7">
                  <c:v>64.320558695675672</c:v>
                </c:pt>
                <c:pt idx="8">
                  <c:v>64.462742163016273</c:v>
                </c:pt>
              </c:numCache>
            </c:numRef>
          </c:yVal>
        </c:ser>
        <c:ser>
          <c:idx val="3"/>
          <c:order val="3"/>
          <c:spPr>
            <a:ln>
              <a:solidFill>
                <a:srgbClr val="FF0000"/>
              </a:solidFill>
            </a:ln>
          </c:spPr>
          <c:marker>
            <c:symbol val="circle"/>
            <c:size val="7"/>
            <c:spPr>
              <a:solidFill>
                <a:srgbClr val="FF0000"/>
              </a:solidFill>
              <a:ln>
                <a:solidFill>
                  <a:srgbClr val="FF0000"/>
                </a:solidFill>
              </a:ln>
            </c:spPr>
          </c:marker>
          <c:xVal>
            <c:numRef>
              <c:f>Results!$O$2:$O$10</c:f>
              <c:numCache>
                <c:formatCode>General</c:formatCode>
                <c:ptCount val="9"/>
                <c:pt idx="0">
                  <c:v>2004</c:v>
                </c:pt>
                <c:pt idx="1">
                  <c:v>2005</c:v>
                </c:pt>
                <c:pt idx="2">
                  <c:v>2006</c:v>
                </c:pt>
                <c:pt idx="3">
                  <c:v>2007</c:v>
                </c:pt>
                <c:pt idx="4">
                  <c:v>2008</c:v>
                </c:pt>
                <c:pt idx="5">
                  <c:v>2009</c:v>
                </c:pt>
                <c:pt idx="6">
                  <c:v>2010</c:v>
                </c:pt>
                <c:pt idx="7">
                  <c:v>2011</c:v>
                </c:pt>
                <c:pt idx="8">
                  <c:v>2012</c:v>
                </c:pt>
              </c:numCache>
            </c:numRef>
          </c:xVal>
          <c:yVal>
            <c:numRef>
              <c:f>Results!$Q$2:$Q$10</c:f>
              <c:numCache>
                <c:formatCode>0.000</c:formatCode>
                <c:ptCount val="9"/>
                <c:pt idx="0">
                  <c:v>71.611475930625403</c:v>
                </c:pt>
                <c:pt idx="1">
                  <c:v>70.822838795637779</c:v>
                </c:pt>
                <c:pt idx="2">
                  <c:v>71.250778436682182</c:v>
                </c:pt>
                <c:pt idx="3">
                  <c:v>71.218914757860802</c:v>
                </c:pt>
                <c:pt idx="4">
                  <c:v>71.739141827072999</c:v>
                </c:pt>
                <c:pt idx="5">
                  <c:v>71.963273418446775</c:v>
                </c:pt>
                <c:pt idx="6">
                  <c:v>71.821281533166058</c:v>
                </c:pt>
                <c:pt idx="7">
                  <c:v>73.363767507488234</c:v>
                </c:pt>
                <c:pt idx="8">
                  <c:v>73.204916851570815</c:v>
                </c:pt>
              </c:numCache>
            </c:numRef>
          </c:yVal>
        </c:ser>
        <c:dLbls/>
        <c:axId val="112396928"/>
        <c:axId val="112398720"/>
      </c:scatterChart>
      <c:valAx>
        <c:axId val="112396928"/>
        <c:scaling>
          <c:orientation val="minMax"/>
          <c:max val="2012"/>
          <c:min val="2004"/>
        </c:scaling>
        <c:axPos val="b"/>
        <c:numFmt formatCode="General" sourceLinked="1"/>
        <c:tickLblPos val="nextTo"/>
        <c:txPr>
          <a:bodyPr rot="0" vert="horz"/>
          <a:lstStyle/>
          <a:p>
            <a:pPr>
              <a:defRPr/>
            </a:pPr>
            <a:endParaRPr lang="ru-RU"/>
          </a:p>
        </c:txPr>
        <c:crossAx val="112398720"/>
        <c:crosses val="autoZero"/>
        <c:crossBetween val="midCat"/>
      </c:valAx>
      <c:valAx>
        <c:axId val="112398720"/>
        <c:scaling>
          <c:orientation val="minMax"/>
        </c:scaling>
        <c:axPos val="l"/>
        <c:majorGridlines/>
        <c:numFmt formatCode="0" sourceLinked="0"/>
        <c:tickLblPos val="nextTo"/>
        <c:crossAx val="112396928"/>
        <c:crosses val="autoZero"/>
        <c:crossBetween val="midCat"/>
      </c:valAx>
      <c:spPr>
        <a:solidFill>
          <a:srgbClr val="FFFFFF">
            <a:lumMod val="95000"/>
          </a:srgbClr>
        </a:solidFill>
      </c:spPr>
    </c:plotArea>
    <c:plotVisOnly val="1"/>
    <c:dispBlanksAs val="gap"/>
  </c:chart>
  <c:txPr>
    <a:bodyPr/>
    <a:lstStyle/>
    <a:p>
      <a:pPr>
        <a:defRPr sz="2000" b="1">
          <a:latin typeface="Times New Roman" pitchFamily="18" charset="0"/>
          <a:cs typeface="Times New Roman" pitchFamily="18" charset="0"/>
        </a:defRPr>
      </a:pPr>
      <a:endParaRPr lang="ru-RU"/>
    </a:p>
  </c:txPr>
  <c:externalData r:id="rId2"/>
  <c:userShapes r:id="rId3"/>
</c:chartSpace>
</file>

<file path=ppt/charts/chart8.xml><?xml version="1.0" encoding="utf-8"?>
<c:chartSpace xmlns:c="http://schemas.openxmlformats.org/drawingml/2006/chart" xmlns:a="http://schemas.openxmlformats.org/drawingml/2006/main" xmlns:r="http://schemas.openxmlformats.org/officeDocument/2006/relationships">
  <c:lang val="ru-RU"/>
  <c:clrMapOvr bg1="lt1" tx1="dk1" bg2="lt2" tx2="dk2" accent1="accent1" accent2="accent2" accent3="accent3" accent4="accent4" accent5="accent5" accent6="accent6" hlink="hlink" folHlink="folHlink"/>
  <c:chart>
    <c:title>
      <c:tx>
        <c:rich>
          <a:bodyPr/>
          <a:lstStyle/>
          <a:p>
            <a:pPr>
              <a:defRPr/>
            </a:pPr>
            <a:r>
              <a:rPr lang="ru-RU" sz="2000" dirty="0"/>
              <a:t>Мужчины</a:t>
            </a:r>
            <a:endParaRPr lang="en-US" dirty="0"/>
          </a:p>
        </c:rich>
      </c:tx>
      <c:layout>
        <c:manualLayout>
          <c:xMode val="edge"/>
          <c:yMode val="edge"/>
          <c:x val="0.1973815295568252"/>
          <c:y val="6.7840610302558987E-2"/>
        </c:manualLayout>
      </c:layout>
      <c:overlay val="1"/>
    </c:title>
    <c:plotArea>
      <c:layout>
        <c:manualLayout>
          <c:layoutTarget val="inner"/>
          <c:xMode val="edge"/>
          <c:yMode val="edge"/>
          <c:x val="0.16583422893865282"/>
          <c:y val="2.6177646928119098E-2"/>
          <c:w val="0.76439752308223052"/>
          <c:h val="0.89495630115172387"/>
        </c:manualLayout>
      </c:layout>
      <c:scatterChart>
        <c:scatterStyle val="lineMarker"/>
        <c:ser>
          <c:idx val="0"/>
          <c:order val="0"/>
          <c:tx>
            <c:strRef>
              <c:f>Sheet1!$E$1</c:f>
              <c:strCache>
                <c:ptCount val="1"/>
                <c:pt idx="0">
                  <c:v>2007</c:v>
                </c:pt>
              </c:strCache>
            </c:strRef>
          </c:tx>
          <c:xVal>
            <c:numRef>
              <c:f>Sheet1!$D$2:$D$19</c:f>
              <c:numCache>
                <c:formatCode>General</c:formatCode>
                <c:ptCount val="18"/>
                <c:pt idx="0">
                  <c:v>0</c:v>
                </c:pt>
                <c:pt idx="1">
                  <c:v>1</c:v>
                </c:pt>
                <c:pt idx="2">
                  <c:v>5</c:v>
                </c:pt>
                <c:pt idx="3">
                  <c:v>10</c:v>
                </c:pt>
                <c:pt idx="4">
                  <c:v>15</c:v>
                </c:pt>
                <c:pt idx="5">
                  <c:v>20</c:v>
                </c:pt>
                <c:pt idx="6">
                  <c:v>25</c:v>
                </c:pt>
                <c:pt idx="7">
                  <c:v>30</c:v>
                </c:pt>
                <c:pt idx="8">
                  <c:v>35</c:v>
                </c:pt>
                <c:pt idx="9">
                  <c:v>40</c:v>
                </c:pt>
                <c:pt idx="10">
                  <c:v>45</c:v>
                </c:pt>
                <c:pt idx="11">
                  <c:v>50</c:v>
                </c:pt>
                <c:pt idx="12">
                  <c:v>55</c:v>
                </c:pt>
                <c:pt idx="13">
                  <c:v>60</c:v>
                </c:pt>
                <c:pt idx="14">
                  <c:v>65</c:v>
                </c:pt>
                <c:pt idx="15">
                  <c:v>70</c:v>
                </c:pt>
                <c:pt idx="16">
                  <c:v>75</c:v>
                </c:pt>
                <c:pt idx="17">
                  <c:v>80</c:v>
                </c:pt>
              </c:numCache>
            </c:numRef>
          </c:xVal>
          <c:yVal>
            <c:numRef>
              <c:f>Sheet1!$E$2:$E$19</c:f>
              <c:numCache>
                <c:formatCode>General</c:formatCode>
                <c:ptCount val="18"/>
                <c:pt idx="0">
                  <c:v>1.3615596872423424E-2</c:v>
                </c:pt>
                <c:pt idx="1">
                  <c:v>3.5369201521854294E-3</c:v>
                </c:pt>
                <c:pt idx="2">
                  <c:v>2.9291785894782043E-3</c:v>
                </c:pt>
                <c:pt idx="3">
                  <c:v>4.0374257311273721E-3</c:v>
                </c:pt>
                <c:pt idx="4">
                  <c:v>6.1948903467460665E-3</c:v>
                </c:pt>
                <c:pt idx="5">
                  <c:v>9.0528202900704638E-3</c:v>
                </c:pt>
                <c:pt idx="6">
                  <c:v>1.6876240568892729E-2</c:v>
                </c:pt>
                <c:pt idx="7">
                  <c:v>2.877121132928237E-2</c:v>
                </c:pt>
                <c:pt idx="8">
                  <c:v>3.4005369619005937E-2</c:v>
                </c:pt>
                <c:pt idx="9">
                  <c:v>5.1964275624178338E-2</c:v>
                </c:pt>
                <c:pt idx="10">
                  <c:v>7.6187449804311635E-2</c:v>
                </c:pt>
                <c:pt idx="11">
                  <c:v>0.10149290897550001</c:v>
                </c:pt>
                <c:pt idx="12">
                  <c:v>0.14075810544406556</c:v>
                </c:pt>
                <c:pt idx="13">
                  <c:v>0.20786768963139424</c:v>
                </c:pt>
                <c:pt idx="14">
                  <c:v>0.24914806290575933</c:v>
                </c:pt>
                <c:pt idx="15">
                  <c:v>0.33679440831378521</c:v>
                </c:pt>
                <c:pt idx="16">
                  <c:v>0.44127788747888674</c:v>
                </c:pt>
                <c:pt idx="17">
                  <c:v>0.56092384338395729</c:v>
                </c:pt>
              </c:numCache>
            </c:numRef>
          </c:yVal>
        </c:ser>
        <c:ser>
          <c:idx val="1"/>
          <c:order val="1"/>
          <c:tx>
            <c:strRef>
              <c:f>Sheet1!$F$1</c:f>
              <c:strCache>
                <c:ptCount val="1"/>
                <c:pt idx="0">
                  <c:v>2009</c:v>
                </c:pt>
              </c:strCache>
            </c:strRef>
          </c:tx>
          <c:xVal>
            <c:numRef>
              <c:f>Sheet1!$D$2:$D$19</c:f>
              <c:numCache>
                <c:formatCode>General</c:formatCode>
                <c:ptCount val="18"/>
                <c:pt idx="0">
                  <c:v>0</c:v>
                </c:pt>
                <c:pt idx="1">
                  <c:v>1</c:v>
                </c:pt>
                <c:pt idx="2">
                  <c:v>5</c:v>
                </c:pt>
                <c:pt idx="3">
                  <c:v>10</c:v>
                </c:pt>
                <c:pt idx="4">
                  <c:v>15</c:v>
                </c:pt>
                <c:pt idx="5">
                  <c:v>20</c:v>
                </c:pt>
                <c:pt idx="6">
                  <c:v>25</c:v>
                </c:pt>
                <c:pt idx="7">
                  <c:v>30</c:v>
                </c:pt>
                <c:pt idx="8">
                  <c:v>35</c:v>
                </c:pt>
                <c:pt idx="9">
                  <c:v>40</c:v>
                </c:pt>
                <c:pt idx="10">
                  <c:v>45</c:v>
                </c:pt>
                <c:pt idx="11">
                  <c:v>50</c:v>
                </c:pt>
                <c:pt idx="12">
                  <c:v>55</c:v>
                </c:pt>
                <c:pt idx="13">
                  <c:v>60</c:v>
                </c:pt>
                <c:pt idx="14">
                  <c:v>65</c:v>
                </c:pt>
                <c:pt idx="15">
                  <c:v>70</c:v>
                </c:pt>
                <c:pt idx="16">
                  <c:v>75</c:v>
                </c:pt>
                <c:pt idx="17">
                  <c:v>80</c:v>
                </c:pt>
              </c:numCache>
            </c:numRef>
          </c:xVal>
          <c:yVal>
            <c:numRef>
              <c:f>Sheet1!$F$2:$F$19</c:f>
              <c:numCache>
                <c:formatCode>General</c:formatCode>
                <c:ptCount val="18"/>
                <c:pt idx="0">
                  <c:v>7.09573916147922E-3</c:v>
                </c:pt>
                <c:pt idx="1">
                  <c:v>2.4990349842349312E-3</c:v>
                </c:pt>
                <c:pt idx="2">
                  <c:v>1.3442312358375407E-3</c:v>
                </c:pt>
                <c:pt idx="3">
                  <c:v>1.4474004728755618E-3</c:v>
                </c:pt>
                <c:pt idx="4">
                  <c:v>4.6084964165431803E-3</c:v>
                </c:pt>
                <c:pt idx="5">
                  <c:v>7.2324288268889123E-3</c:v>
                </c:pt>
                <c:pt idx="6">
                  <c:v>1.5126161028527091E-2</c:v>
                </c:pt>
                <c:pt idx="7">
                  <c:v>2.5443635953707074E-2</c:v>
                </c:pt>
                <c:pt idx="8">
                  <c:v>2.927589031912806E-2</c:v>
                </c:pt>
                <c:pt idx="9">
                  <c:v>4.0517949567334399E-2</c:v>
                </c:pt>
                <c:pt idx="10">
                  <c:v>5.0844713765182459E-2</c:v>
                </c:pt>
                <c:pt idx="11">
                  <c:v>8.2972576596948691E-2</c:v>
                </c:pt>
                <c:pt idx="12">
                  <c:v>0.12373827094977118</c:v>
                </c:pt>
                <c:pt idx="13">
                  <c:v>0.20711041524978988</c:v>
                </c:pt>
                <c:pt idx="14">
                  <c:v>0.24569720918414958</c:v>
                </c:pt>
                <c:pt idx="15">
                  <c:v>0.33076916367008186</c:v>
                </c:pt>
                <c:pt idx="16">
                  <c:v>0.423772006696499</c:v>
                </c:pt>
                <c:pt idx="17">
                  <c:v>0.51534529841350996</c:v>
                </c:pt>
              </c:numCache>
            </c:numRef>
          </c:yVal>
        </c:ser>
        <c:dLbls/>
        <c:axId val="112349952"/>
        <c:axId val="112351488"/>
      </c:scatterChart>
      <c:valAx>
        <c:axId val="112349952"/>
        <c:scaling>
          <c:orientation val="minMax"/>
          <c:max val="80"/>
        </c:scaling>
        <c:axPos val="b"/>
        <c:numFmt formatCode="General" sourceLinked="1"/>
        <c:tickLblPos val="nextTo"/>
        <c:txPr>
          <a:bodyPr rot="0" vert="horz"/>
          <a:lstStyle/>
          <a:p>
            <a:pPr>
              <a:defRPr/>
            </a:pPr>
            <a:endParaRPr lang="ru-RU"/>
          </a:p>
        </c:txPr>
        <c:crossAx val="112351488"/>
        <c:crossesAt val="1.0000000000000005E-3"/>
        <c:crossBetween val="midCat"/>
      </c:valAx>
      <c:valAx>
        <c:axId val="112351488"/>
        <c:scaling>
          <c:logBase val="10"/>
          <c:orientation val="minMax"/>
        </c:scaling>
        <c:axPos val="l"/>
        <c:majorGridlines/>
        <c:title>
          <c:tx>
            <c:rich>
              <a:bodyPr rot="-5400000" vert="horz"/>
              <a:lstStyle/>
              <a:p>
                <a:pPr>
                  <a:defRPr/>
                </a:pPr>
                <a:r>
                  <a:rPr lang="ro-RO"/>
                  <a:t>q(x)</a:t>
                </a:r>
                <a:endParaRPr lang="en-US"/>
              </a:p>
            </c:rich>
          </c:tx>
          <c:layout/>
        </c:title>
        <c:numFmt formatCode="General" sourceLinked="1"/>
        <c:tickLblPos val="nextTo"/>
        <c:crossAx val="112349952"/>
        <c:crosses val="autoZero"/>
        <c:crossBetween val="midCat"/>
      </c:valAx>
      <c:spPr>
        <a:solidFill>
          <a:srgbClr val="FFFFFF">
            <a:lumMod val="95000"/>
          </a:srgbClr>
        </a:solidFill>
      </c:spPr>
    </c:plotArea>
    <c:legend>
      <c:legendPos val="r"/>
      <c:layout>
        <c:manualLayout>
          <c:xMode val="edge"/>
          <c:yMode val="edge"/>
          <c:x val="0.65272711046677878"/>
          <c:y val="0.71820575491612038"/>
          <c:w val="0.24083580081737696"/>
          <c:h val="0.14224513971151839"/>
        </c:manualLayout>
      </c:layout>
    </c:legend>
    <c:plotVisOnly val="1"/>
    <c:dispBlanksAs val="gap"/>
  </c:chart>
  <c:txPr>
    <a:bodyPr/>
    <a:lstStyle/>
    <a:p>
      <a:pPr>
        <a:defRPr sz="1600" b="1">
          <a:latin typeface="Times New Roman" pitchFamily="18" charset="0"/>
          <a:cs typeface="Times New Roman" pitchFamily="18" charset="0"/>
        </a:defRPr>
      </a:pPr>
      <a:endParaRPr lang="ru-RU"/>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ru-RU"/>
  <c:clrMapOvr bg1="lt1" tx1="dk1" bg2="lt2" tx2="dk2" accent1="accent1" accent2="accent2" accent3="accent3" accent4="accent4" accent5="accent5" accent6="accent6" hlink="hlink" folHlink="folHlink"/>
  <c:chart>
    <c:title>
      <c:tx>
        <c:rich>
          <a:bodyPr/>
          <a:lstStyle/>
          <a:p>
            <a:pPr>
              <a:defRPr/>
            </a:pPr>
            <a:r>
              <a:rPr lang="ru-RU" sz="2000" dirty="0"/>
              <a:t>Женщины</a:t>
            </a:r>
            <a:endParaRPr lang="en-US" dirty="0"/>
          </a:p>
        </c:rich>
      </c:tx>
      <c:layout>
        <c:manualLayout>
          <c:xMode val="edge"/>
          <c:yMode val="edge"/>
          <c:x val="0.19465608359523681"/>
          <c:y val="7.9959317385787543E-2"/>
        </c:manualLayout>
      </c:layout>
      <c:overlay val="1"/>
    </c:title>
    <c:plotArea>
      <c:layout>
        <c:manualLayout>
          <c:layoutTarget val="inner"/>
          <c:xMode val="edge"/>
          <c:yMode val="edge"/>
          <c:x val="0.15679516226317997"/>
          <c:y val="3.8738020336921621E-2"/>
          <c:w val="0.75829278362676578"/>
          <c:h val="0.89125367649208564"/>
        </c:manualLayout>
      </c:layout>
      <c:scatterChart>
        <c:scatterStyle val="lineMarker"/>
        <c:ser>
          <c:idx val="0"/>
          <c:order val="0"/>
          <c:tx>
            <c:strRef>
              <c:f>Sheet1!$J$1</c:f>
              <c:strCache>
                <c:ptCount val="1"/>
                <c:pt idx="0">
                  <c:v>2007</c:v>
                </c:pt>
              </c:strCache>
            </c:strRef>
          </c:tx>
          <c:xVal>
            <c:numRef>
              <c:f>Sheet1!$I$2:$I$19</c:f>
              <c:numCache>
                <c:formatCode>General</c:formatCode>
                <c:ptCount val="18"/>
                <c:pt idx="0">
                  <c:v>0</c:v>
                </c:pt>
                <c:pt idx="1">
                  <c:v>1</c:v>
                </c:pt>
                <c:pt idx="2">
                  <c:v>5</c:v>
                </c:pt>
                <c:pt idx="3">
                  <c:v>10</c:v>
                </c:pt>
                <c:pt idx="4">
                  <c:v>15</c:v>
                </c:pt>
                <c:pt idx="5">
                  <c:v>20</c:v>
                </c:pt>
                <c:pt idx="6">
                  <c:v>25</c:v>
                </c:pt>
                <c:pt idx="7">
                  <c:v>30</c:v>
                </c:pt>
                <c:pt idx="8">
                  <c:v>35</c:v>
                </c:pt>
                <c:pt idx="9">
                  <c:v>40</c:v>
                </c:pt>
                <c:pt idx="10">
                  <c:v>45</c:v>
                </c:pt>
                <c:pt idx="11">
                  <c:v>50</c:v>
                </c:pt>
                <c:pt idx="12">
                  <c:v>55</c:v>
                </c:pt>
                <c:pt idx="13">
                  <c:v>60</c:v>
                </c:pt>
                <c:pt idx="14">
                  <c:v>65</c:v>
                </c:pt>
                <c:pt idx="15">
                  <c:v>70</c:v>
                </c:pt>
                <c:pt idx="16">
                  <c:v>75</c:v>
                </c:pt>
                <c:pt idx="17">
                  <c:v>80</c:v>
                </c:pt>
              </c:numCache>
            </c:numRef>
          </c:xVal>
          <c:yVal>
            <c:numRef>
              <c:f>Sheet1!$J$2:$J$19</c:f>
              <c:numCache>
                <c:formatCode>General</c:formatCode>
                <c:ptCount val="18"/>
                <c:pt idx="0">
                  <c:v>1.0927368686407283E-2</c:v>
                </c:pt>
                <c:pt idx="1">
                  <c:v>2.7843913060982429E-3</c:v>
                </c:pt>
                <c:pt idx="2">
                  <c:v>1.3386442493254428E-3</c:v>
                </c:pt>
                <c:pt idx="3">
                  <c:v>1.3151796261542837E-3</c:v>
                </c:pt>
                <c:pt idx="4">
                  <c:v>2.3079232887856177E-3</c:v>
                </c:pt>
                <c:pt idx="5">
                  <c:v>4.184156073020048E-3</c:v>
                </c:pt>
                <c:pt idx="6">
                  <c:v>4.9846111604034005E-3</c:v>
                </c:pt>
                <c:pt idx="7">
                  <c:v>1.017000420684884E-2</c:v>
                </c:pt>
                <c:pt idx="8">
                  <c:v>1.4564165404661886E-2</c:v>
                </c:pt>
                <c:pt idx="9">
                  <c:v>1.6954108050348894E-2</c:v>
                </c:pt>
                <c:pt idx="10">
                  <c:v>2.796353277478757E-2</c:v>
                </c:pt>
                <c:pt idx="11">
                  <c:v>3.3933092795141478E-2</c:v>
                </c:pt>
                <c:pt idx="12">
                  <c:v>6.2223793987288563E-2</c:v>
                </c:pt>
                <c:pt idx="13">
                  <c:v>8.648852085955841E-2</c:v>
                </c:pt>
                <c:pt idx="14">
                  <c:v>0.13605819512339856</c:v>
                </c:pt>
                <c:pt idx="15">
                  <c:v>0.19635422378417106</c:v>
                </c:pt>
                <c:pt idx="16">
                  <c:v>0.29901921269400833</c:v>
                </c:pt>
                <c:pt idx="17">
                  <c:v>0.44916329399438848</c:v>
                </c:pt>
              </c:numCache>
            </c:numRef>
          </c:yVal>
        </c:ser>
        <c:ser>
          <c:idx val="1"/>
          <c:order val="1"/>
          <c:tx>
            <c:strRef>
              <c:f>Sheet1!$K$1</c:f>
              <c:strCache>
                <c:ptCount val="1"/>
                <c:pt idx="0">
                  <c:v>2009</c:v>
                </c:pt>
              </c:strCache>
            </c:strRef>
          </c:tx>
          <c:xVal>
            <c:numRef>
              <c:f>Sheet1!$I$2:$I$19</c:f>
              <c:numCache>
                <c:formatCode>General</c:formatCode>
                <c:ptCount val="18"/>
                <c:pt idx="0">
                  <c:v>0</c:v>
                </c:pt>
                <c:pt idx="1">
                  <c:v>1</c:v>
                </c:pt>
                <c:pt idx="2">
                  <c:v>5</c:v>
                </c:pt>
                <c:pt idx="3">
                  <c:v>10</c:v>
                </c:pt>
                <c:pt idx="4">
                  <c:v>15</c:v>
                </c:pt>
                <c:pt idx="5">
                  <c:v>20</c:v>
                </c:pt>
                <c:pt idx="6">
                  <c:v>25</c:v>
                </c:pt>
                <c:pt idx="7">
                  <c:v>30</c:v>
                </c:pt>
                <c:pt idx="8">
                  <c:v>35</c:v>
                </c:pt>
                <c:pt idx="9">
                  <c:v>40</c:v>
                </c:pt>
                <c:pt idx="10">
                  <c:v>45</c:v>
                </c:pt>
                <c:pt idx="11">
                  <c:v>50</c:v>
                </c:pt>
                <c:pt idx="12">
                  <c:v>55</c:v>
                </c:pt>
                <c:pt idx="13">
                  <c:v>60</c:v>
                </c:pt>
                <c:pt idx="14">
                  <c:v>65</c:v>
                </c:pt>
                <c:pt idx="15">
                  <c:v>70</c:v>
                </c:pt>
                <c:pt idx="16">
                  <c:v>75</c:v>
                </c:pt>
                <c:pt idx="17">
                  <c:v>80</c:v>
                </c:pt>
              </c:numCache>
            </c:numRef>
          </c:xVal>
          <c:yVal>
            <c:numRef>
              <c:f>Sheet1!$K$2:$K$19</c:f>
              <c:numCache>
                <c:formatCode>General</c:formatCode>
                <c:ptCount val="18"/>
                <c:pt idx="0">
                  <c:v>9.7738780518409601E-3</c:v>
                </c:pt>
                <c:pt idx="1">
                  <c:v>1.7478015089843627E-3</c:v>
                </c:pt>
                <c:pt idx="2">
                  <c:v>2.3605212327451226E-3</c:v>
                </c:pt>
                <c:pt idx="3">
                  <c:v>1.5365174916155003E-3</c:v>
                </c:pt>
                <c:pt idx="4">
                  <c:v>1.5976204801408369E-3</c:v>
                </c:pt>
                <c:pt idx="5">
                  <c:v>2.511498356006169E-3</c:v>
                </c:pt>
                <c:pt idx="6">
                  <c:v>5.6531678493731922E-3</c:v>
                </c:pt>
                <c:pt idx="7">
                  <c:v>6.0864655385935492E-3</c:v>
                </c:pt>
                <c:pt idx="8">
                  <c:v>1.1166761855012227E-2</c:v>
                </c:pt>
                <c:pt idx="9">
                  <c:v>1.4456529968264242E-2</c:v>
                </c:pt>
                <c:pt idx="10">
                  <c:v>2.1596740358421782E-2</c:v>
                </c:pt>
                <c:pt idx="11">
                  <c:v>3.1331577952211725E-2</c:v>
                </c:pt>
                <c:pt idx="12">
                  <c:v>4.557542253972191E-2</c:v>
                </c:pt>
                <c:pt idx="13">
                  <c:v>7.3370709469483902E-2</c:v>
                </c:pt>
                <c:pt idx="14">
                  <c:v>0.1244627732984348</c:v>
                </c:pt>
                <c:pt idx="15">
                  <c:v>0.18316445958651328</c:v>
                </c:pt>
                <c:pt idx="16">
                  <c:v>0.29057176932812784</c:v>
                </c:pt>
                <c:pt idx="17">
                  <c:v>0.47185452921673682</c:v>
                </c:pt>
              </c:numCache>
            </c:numRef>
          </c:yVal>
        </c:ser>
        <c:dLbls/>
        <c:axId val="106631168"/>
        <c:axId val="106632704"/>
      </c:scatterChart>
      <c:valAx>
        <c:axId val="106631168"/>
        <c:scaling>
          <c:orientation val="minMax"/>
          <c:max val="80"/>
        </c:scaling>
        <c:axPos val="b"/>
        <c:numFmt formatCode="General" sourceLinked="1"/>
        <c:tickLblPos val="nextTo"/>
        <c:crossAx val="106632704"/>
        <c:crossesAt val="1.0000000000000005E-3"/>
        <c:crossBetween val="midCat"/>
      </c:valAx>
      <c:valAx>
        <c:axId val="106632704"/>
        <c:scaling>
          <c:logBase val="10"/>
          <c:orientation val="minMax"/>
        </c:scaling>
        <c:axPos val="l"/>
        <c:majorGridlines/>
        <c:title>
          <c:tx>
            <c:rich>
              <a:bodyPr rot="-5400000" vert="horz"/>
              <a:lstStyle/>
              <a:p>
                <a:pPr>
                  <a:defRPr/>
                </a:pPr>
                <a:r>
                  <a:rPr lang="ro-RO"/>
                  <a:t>q(x)</a:t>
                </a:r>
                <a:endParaRPr lang="en-US"/>
              </a:p>
            </c:rich>
          </c:tx>
          <c:layout/>
        </c:title>
        <c:numFmt formatCode="General" sourceLinked="1"/>
        <c:tickLblPos val="nextTo"/>
        <c:crossAx val="106631168"/>
        <c:crosses val="autoZero"/>
        <c:crossBetween val="midCat"/>
      </c:valAx>
      <c:spPr>
        <a:solidFill>
          <a:srgbClr val="FFFFFF">
            <a:lumMod val="95000"/>
          </a:srgbClr>
        </a:solidFill>
      </c:spPr>
    </c:plotArea>
    <c:legend>
      <c:legendPos val="r"/>
      <c:layout>
        <c:manualLayout>
          <c:xMode val="edge"/>
          <c:yMode val="edge"/>
          <c:x val="0.67669794470537326"/>
          <c:y val="0.76232885673521655"/>
          <c:w val="0.18622227653026444"/>
          <c:h val="0.12238855206348453"/>
        </c:manualLayout>
      </c:layout>
    </c:legend>
    <c:plotVisOnly val="1"/>
    <c:dispBlanksAs val="gap"/>
  </c:chart>
  <c:txPr>
    <a:bodyPr/>
    <a:lstStyle/>
    <a:p>
      <a:pPr>
        <a:defRPr sz="1600" b="1">
          <a:latin typeface="Times New Roman" pitchFamily="18" charset="0"/>
          <a:cs typeface="Times New Roman" pitchFamily="18" charset="0"/>
        </a:defRPr>
      </a:pPr>
      <a:endParaRPr lang="ru-RU"/>
    </a:p>
  </c:txPr>
  <c:externalData r:id="rId2"/>
</c:chartSpace>
</file>

<file path=ppt/drawings/drawing1.xml><?xml version="1.0" encoding="utf-8"?>
<c:userShapes xmlns:c="http://schemas.openxmlformats.org/drawingml/2006/chart">
  <cdr:relSizeAnchor xmlns:cdr="http://schemas.openxmlformats.org/drawingml/2006/chartDrawing">
    <cdr:from>
      <cdr:x>0.15702</cdr:x>
      <cdr:y>0.08974</cdr:y>
    </cdr:from>
    <cdr:to>
      <cdr:x>0.35537</cdr:x>
      <cdr:y>0.15385</cdr:y>
    </cdr:to>
    <cdr:sp macro="" textlink="">
      <cdr:nvSpPr>
        <cdr:cNvPr id="2" name="TextBox 1"/>
        <cdr:cNvSpPr txBox="1"/>
      </cdr:nvSpPr>
      <cdr:spPr>
        <a:xfrm xmlns:a="http://schemas.openxmlformats.org/drawingml/2006/main">
          <a:off x="1368152" y="504056"/>
          <a:ext cx="1728192"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1800" b="1" i="1" dirty="0" smtClean="0">
              <a:latin typeface="Times New Roman" pitchFamily="18" charset="0"/>
              <a:cs typeface="Times New Roman" pitchFamily="18" charset="0"/>
            </a:rPr>
            <a:t>Мужчины</a:t>
          </a:r>
          <a:endParaRPr lang="ru-RU" sz="1800" b="1" i="1"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0.00832</cdr:x>
      <cdr:y>0.02235</cdr:y>
    </cdr:from>
    <cdr:to>
      <cdr:x>0.72765</cdr:x>
      <cdr:y>0.13687</cdr:y>
    </cdr:to>
    <cdr:sp macro="" textlink="">
      <cdr:nvSpPr>
        <cdr:cNvPr id="2" name="TextBox 1"/>
        <cdr:cNvSpPr txBox="1"/>
      </cdr:nvSpPr>
      <cdr:spPr>
        <a:xfrm xmlns:a="http://schemas.openxmlformats.org/drawingml/2006/main">
          <a:off x="38100" y="76199"/>
          <a:ext cx="3295650" cy="3905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1600" b="1" dirty="0">
              <a:latin typeface="Times New Roman" pitchFamily="18" charset="0"/>
              <a:cs typeface="Times New Roman" pitchFamily="18" charset="0"/>
            </a:rPr>
            <a:t>Продолжительность жизни при рождении, лет</a:t>
          </a:r>
          <a:endParaRPr lang="en-US" sz="1600" b="1" dirty="0">
            <a:latin typeface="Times New Roman" pitchFamily="18" charset="0"/>
            <a:cs typeface="Times New Roman" pitchFamily="18" charset="0"/>
          </a:endParaRPr>
        </a:p>
      </cdr:txBody>
    </cdr:sp>
  </cdr:relSizeAnchor>
  <cdr:relSizeAnchor xmlns:cdr="http://schemas.openxmlformats.org/drawingml/2006/chartDrawing">
    <cdr:from>
      <cdr:x>0.72034</cdr:x>
      <cdr:y>0.32353</cdr:y>
    </cdr:from>
    <cdr:to>
      <cdr:x>0.95481</cdr:x>
      <cdr:y>0.4172</cdr:y>
    </cdr:to>
    <cdr:sp macro="" textlink="">
      <cdr:nvSpPr>
        <cdr:cNvPr id="3" name="TextBox 2"/>
        <cdr:cNvSpPr txBox="1"/>
      </cdr:nvSpPr>
      <cdr:spPr>
        <a:xfrm xmlns:a="http://schemas.openxmlformats.org/drawingml/2006/main">
          <a:off x="6120680" y="1584176"/>
          <a:ext cx="1992278" cy="4586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ru-RU" sz="1600" b="1" dirty="0">
              <a:solidFill>
                <a:srgbClr val="FF0000"/>
              </a:solidFill>
            </a:rPr>
            <a:t>Молдавия</a:t>
          </a:r>
          <a:endParaRPr lang="en-US" sz="1600" b="1" dirty="0">
            <a:solidFill>
              <a:srgbClr val="FF0000"/>
            </a:solidFill>
          </a:endParaRPr>
        </a:p>
      </cdr:txBody>
    </cdr:sp>
  </cdr:relSizeAnchor>
  <cdr:relSizeAnchor xmlns:cdr="http://schemas.openxmlformats.org/drawingml/2006/chartDrawing">
    <cdr:from>
      <cdr:x>0.20339</cdr:x>
      <cdr:y>0.19118</cdr:y>
    </cdr:from>
    <cdr:to>
      <cdr:x>0.41525</cdr:x>
      <cdr:y>0.30594</cdr:y>
    </cdr:to>
    <cdr:sp macro="" textlink="">
      <cdr:nvSpPr>
        <cdr:cNvPr id="4" name="TextBox 1"/>
        <cdr:cNvSpPr txBox="1"/>
      </cdr:nvSpPr>
      <cdr:spPr>
        <a:xfrm xmlns:a="http://schemas.openxmlformats.org/drawingml/2006/main">
          <a:off x="1728192" y="936104"/>
          <a:ext cx="1800200" cy="5619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600" b="1" dirty="0" smtClean="0">
            <a:solidFill>
              <a:srgbClr val="C00000"/>
            </a:solidFill>
          </a:endParaRPr>
        </a:p>
        <a:p xmlns:a="http://schemas.openxmlformats.org/drawingml/2006/main">
          <a:r>
            <a:rPr lang="ru-RU" sz="1600" b="1" dirty="0" smtClean="0">
              <a:solidFill>
                <a:srgbClr val="C00000"/>
              </a:solidFill>
            </a:rPr>
            <a:t>Приднестровье</a:t>
          </a:r>
          <a:endParaRPr lang="en-US" sz="1600" b="1" dirty="0">
            <a:solidFill>
              <a:srgbClr val="C00000"/>
            </a:solidFill>
          </a:endParaRPr>
        </a:p>
      </cdr:txBody>
    </cdr:sp>
  </cdr:relSizeAnchor>
  <cdr:relSizeAnchor xmlns:cdr="http://schemas.openxmlformats.org/drawingml/2006/chartDrawing">
    <cdr:from>
      <cdr:x>0.45763</cdr:x>
      <cdr:y>0.80882</cdr:y>
    </cdr:from>
    <cdr:to>
      <cdr:x>0.69889</cdr:x>
      <cdr:y>0.92358</cdr:y>
    </cdr:to>
    <cdr:sp macro="" textlink="">
      <cdr:nvSpPr>
        <cdr:cNvPr id="5" name="TextBox 1"/>
        <cdr:cNvSpPr txBox="1"/>
      </cdr:nvSpPr>
      <cdr:spPr>
        <a:xfrm xmlns:a="http://schemas.openxmlformats.org/drawingml/2006/main">
          <a:off x="3888432" y="3960440"/>
          <a:ext cx="2050032" cy="561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ru-RU" sz="1600" b="1" dirty="0">
              <a:solidFill>
                <a:srgbClr val="0070C0"/>
              </a:solidFill>
              <a:latin typeface="Times New Roman" pitchFamily="18" charset="0"/>
              <a:cs typeface="Times New Roman" pitchFamily="18" charset="0"/>
            </a:rPr>
            <a:t>Приднестровье</a:t>
          </a:r>
          <a:endParaRPr lang="en-US" sz="1600" b="1" dirty="0">
            <a:solidFill>
              <a:srgbClr val="0070C0"/>
            </a:solidFill>
            <a:latin typeface="Times New Roman" pitchFamily="18" charset="0"/>
            <a:cs typeface="Times New Roman" pitchFamily="18" charset="0"/>
          </a:endParaRPr>
        </a:p>
      </cdr:txBody>
    </cdr:sp>
  </cdr:relSizeAnchor>
  <cdr:relSizeAnchor xmlns:cdr="http://schemas.openxmlformats.org/drawingml/2006/chartDrawing">
    <cdr:from>
      <cdr:x>0.21186</cdr:x>
      <cdr:y>0.63235</cdr:y>
    </cdr:from>
    <cdr:to>
      <cdr:x>0.36441</cdr:x>
      <cdr:y>0.72602</cdr:y>
    </cdr:to>
    <cdr:sp macro="" textlink="">
      <cdr:nvSpPr>
        <cdr:cNvPr id="6" name="TextBox 1"/>
        <cdr:cNvSpPr txBox="1"/>
      </cdr:nvSpPr>
      <cdr:spPr>
        <a:xfrm xmlns:a="http://schemas.openxmlformats.org/drawingml/2006/main">
          <a:off x="1800200" y="3096344"/>
          <a:ext cx="1296144" cy="4586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ru-RU" sz="1600" b="1" dirty="0">
              <a:solidFill>
                <a:schemeClr val="tx2"/>
              </a:solidFill>
            </a:rPr>
            <a:t>Молдавия</a:t>
          </a:r>
          <a:endParaRPr lang="en-US" sz="1600" b="1" dirty="0">
            <a:solidFill>
              <a:schemeClr val="tx2"/>
            </a:solidFill>
          </a:endParaRPr>
        </a:p>
      </cdr:txBody>
    </cdr:sp>
  </cdr:relSizeAnchor>
  <cdr:relSizeAnchor xmlns:cdr="http://schemas.openxmlformats.org/drawingml/2006/chartDrawing">
    <cdr:from>
      <cdr:x>0.81356</cdr:x>
      <cdr:y>0.13235</cdr:y>
    </cdr:from>
    <cdr:to>
      <cdr:x>0.95763</cdr:x>
      <cdr:y>0.22602</cdr:y>
    </cdr:to>
    <cdr:sp macro="" textlink="">
      <cdr:nvSpPr>
        <cdr:cNvPr id="7" name="TextBox 1"/>
        <cdr:cNvSpPr txBox="1"/>
      </cdr:nvSpPr>
      <cdr:spPr>
        <a:xfrm xmlns:a="http://schemas.openxmlformats.org/drawingml/2006/main">
          <a:off x="6912768" y="648072"/>
          <a:ext cx="1224136" cy="4586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ru-RU" sz="1600" b="1" dirty="0">
              <a:solidFill>
                <a:sysClr val="windowText" lastClr="000000"/>
              </a:solidFill>
            </a:rPr>
            <a:t>ЖЕНЩИНЫ</a:t>
          </a:r>
          <a:endParaRPr lang="en-US" sz="1600" b="1" dirty="0">
            <a:solidFill>
              <a:sysClr val="windowText" lastClr="000000"/>
            </a:solidFill>
          </a:endParaRPr>
        </a:p>
      </cdr:txBody>
    </cdr:sp>
  </cdr:relSizeAnchor>
  <cdr:relSizeAnchor xmlns:cdr="http://schemas.openxmlformats.org/drawingml/2006/chartDrawing">
    <cdr:from>
      <cdr:x>0.81356</cdr:x>
      <cdr:y>0.70588</cdr:y>
    </cdr:from>
    <cdr:to>
      <cdr:x>0.9661</cdr:x>
      <cdr:y>0.79955</cdr:y>
    </cdr:to>
    <cdr:sp macro="" textlink="">
      <cdr:nvSpPr>
        <cdr:cNvPr id="8" name="TextBox 1"/>
        <cdr:cNvSpPr txBox="1"/>
      </cdr:nvSpPr>
      <cdr:spPr>
        <a:xfrm xmlns:a="http://schemas.openxmlformats.org/drawingml/2006/main">
          <a:off x="6912768" y="3456384"/>
          <a:ext cx="1296144" cy="4586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ru-RU" sz="1600" b="1" dirty="0">
              <a:solidFill>
                <a:sysClr val="windowText" lastClr="000000"/>
              </a:solidFill>
            </a:rPr>
            <a:t>МУЖЧИНЫ</a:t>
          </a:r>
          <a:endParaRPr lang="en-US" sz="1600" b="1" dirty="0">
            <a:solidFill>
              <a:sysClr val="windowText" lastClr="0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r>
              <a:rPr lang="en-US"/>
              <a:t>Buciuceanu-Vrabie M.</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3512F37-1C5A-447E-9974-EB859619DC76}" type="datetimeFigureOut">
              <a:rPr lang="en-US"/>
              <a:pPr>
                <a:defRPr/>
              </a:pPr>
              <a:t>12/16/2013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FCBF341-1513-4936-88CE-3B17FB5B734B}" type="slidenum">
              <a:rPr lang="en-US"/>
              <a:pPr>
                <a:defRPr/>
              </a:pPr>
              <a:t>‹#›</a:t>
            </a:fld>
            <a:endParaRPr lang="en-US"/>
          </a:p>
        </p:txBody>
      </p:sp>
    </p:spTree>
    <p:extLst>
      <p:ext uri="{BB962C8B-B14F-4D97-AF65-F5344CB8AC3E}">
        <p14:creationId xmlns:p14="http://schemas.microsoft.com/office/powerpoint/2010/main" xmlns="" val="2377581287"/>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r>
              <a:rPr lang="en-US"/>
              <a:t>Buciuceanu-Vrabie M.</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550300E-E344-428F-A2E9-855A7ACF1B9A}" type="datetimeFigureOut">
              <a:rPr lang="en-US"/>
              <a:pPr>
                <a:defRPr/>
              </a:pPr>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BE37169-04EA-4C62-8B5B-CB2426F19CE3}" type="slidenum">
              <a:rPr lang="en-US"/>
              <a:pPr>
                <a:defRPr/>
              </a:pPr>
              <a:t>‹#›</a:t>
            </a:fld>
            <a:endParaRPr lang="en-US"/>
          </a:p>
        </p:txBody>
      </p:sp>
    </p:spTree>
    <p:extLst>
      <p:ext uri="{BB962C8B-B14F-4D97-AF65-F5344CB8AC3E}">
        <p14:creationId xmlns:p14="http://schemas.microsoft.com/office/powerpoint/2010/main" xmlns="" val="947418681"/>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p:spPr>
      </p:sp>
      <p:sp>
        <p:nvSpPr>
          <p:cNvPr id="19459" name="Заметки 2"/>
          <p:cNvSpPr>
            <a:spLocks noGrp="1"/>
          </p:cNvSpPr>
          <p:nvPr>
            <p:ph type="body" idx="1"/>
          </p:nvPr>
        </p:nvSpPr>
        <p:spPr bwMode="auto">
          <a:noFill/>
        </p:spPr>
        <p:txBody>
          <a:bodyPr wrap="square" numCol="1" anchor="t" anchorCtr="0" compatLnSpc="1">
            <a:prstTxWarp prst="textNoShape">
              <a:avLst/>
            </a:prstTxWarp>
          </a:bodyPr>
          <a:lstStyle/>
          <a:p>
            <a:r>
              <a:rPr lang="ru-RU" dirty="0" smtClean="0"/>
              <a:t>Для начала, несколько</a:t>
            </a:r>
            <a:r>
              <a:rPr lang="ru-RU" baseline="0" dirty="0" smtClean="0"/>
              <a:t> слов о том, почему тема демографической ситуации на территории Приднестровья стала предметом нашего исследования. Как известно, 2 сентября 1990 года Приднестровье объявило о своей независимости и с тех пор стартовал процесс обособления по всем сферам и направлениям жизни общества. Если в Молдавии в области демографии за этот период был сформирован и регулярно пополняется  банк данных о народонаселении в рамках работы Национального бюро статистики, с 2006 г. началась работа Бюро по миграции и беженцам, образован Центр демографических исследований, проходят защиты диссертационных работ на материале республики по демографической тематике, то в Приднестровье анализ демографических процессов осложнен целым рядом обстоятельств.    </a:t>
            </a:r>
            <a:endParaRPr lang="ro-RO" dirty="0" smtClean="0"/>
          </a:p>
        </p:txBody>
      </p:sp>
      <p:sp>
        <p:nvSpPr>
          <p:cNvPr id="19460" name="Верхний колонтитул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t>Buciuceanu-Vrabie M.</a:t>
            </a:r>
          </a:p>
        </p:txBody>
      </p:sp>
      <p:sp>
        <p:nvSpPr>
          <p:cNvPr id="19461" name="Дата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BD0A1E10-8604-485B-AB5D-4DFFA59463CE}" type="datetime1">
              <a:rPr lang="en-US" smtClean="0"/>
              <a:pPr/>
              <a:t>12/17/2013</a:t>
            </a:fld>
            <a:endParaRPr lang="en-US" smtClean="0"/>
          </a:p>
        </p:txBody>
      </p:sp>
      <p:sp>
        <p:nvSpPr>
          <p:cNvPr id="19462" name="Номер слайда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996913-D1D0-4BDC-B374-6D7E78B3E5B4}" type="slidenum">
              <a:rPr lang="en-US" smtClean="0"/>
              <a:pPr/>
              <a:t>0</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altLang="en-US" dirty="0" smtClean="0"/>
              <a:t>	За </a:t>
            </a:r>
            <a:r>
              <a:rPr lang="ru-RU" altLang="en-US" dirty="0" smtClean="0"/>
              <a:t>последние 6 лет показатели ожидаемой продолжительности жизни</a:t>
            </a:r>
            <a:r>
              <a:rPr lang="ru-RU" altLang="en-US" baseline="0" dirty="0" smtClean="0"/>
              <a:t> при рождении колеблются на уровне 62-64 лет у мужчин и 72-74 лет у женщин. </a:t>
            </a:r>
            <a:r>
              <a:rPr lang="ru-RU" altLang="en-US" baseline="0" dirty="0" smtClean="0"/>
              <a:t>Как </a:t>
            </a:r>
            <a:r>
              <a:rPr lang="ru-RU" altLang="en-US" baseline="0" dirty="0" smtClean="0"/>
              <a:t>у мужчин, так и у женщин, значения </a:t>
            </a:r>
            <a:r>
              <a:rPr lang="ru-RU" altLang="en-US" dirty="0" smtClean="0"/>
              <a:t>ожидаемой продолжительности жизни</a:t>
            </a:r>
            <a:r>
              <a:rPr lang="ru-RU" altLang="en-US" baseline="0" dirty="0" smtClean="0"/>
              <a:t> </a:t>
            </a:r>
            <a:r>
              <a:rPr lang="ru-RU" altLang="en-US" baseline="0" dirty="0" smtClean="0"/>
              <a:t>приближены к показателям в правобережной части Молдавии.</a:t>
            </a:r>
            <a:r>
              <a:rPr lang="en-GB" altLang="en-US" baseline="0" dirty="0" smtClean="0"/>
              <a:t> </a:t>
            </a:r>
            <a:r>
              <a:rPr lang="ru-RU" altLang="en-US" baseline="0" dirty="0" smtClean="0"/>
              <a:t>Отметим, что представленные данные по Молдавии существенно отличаются от официальных значений в силу скорректированных значений численности населения (у мужчин различие с данными Национального бюро статистики составляет 2.5 лет, у женщин – 1.5 лет).   </a:t>
            </a:r>
          </a:p>
          <a:p>
            <a:pPr eaLnBrk="1" hangingPunct="1">
              <a:spcBef>
                <a:spcPct val="0"/>
              </a:spcBef>
            </a:pPr>
            <a:r>
              <a:rPr lang="ru-RU" altLang="en-US" baseline="0" dirty="0" smtClean="0"/>
              <a:t>	В </a:t>
            </a:r>
            <a:r>
              <a:rPr lang="ru-RU" altLang="en-US" baseline="0" dirty="0" smtClean="0"/>
              <a:t>Приднестровье у обоих полов наиболее заметный скачок показателя был зафиксирован в 2009 году. У мужчин продолжительность жизни между 2007 и 2009 годами увеличилась на 2.5 лет (с 61.5 до 64), а у женщин за аналогичный период на 1.5 лет. Однако в 2010 году, последний доступный год наблюдения, значения показателя заметно сократились, особенно у женщин. </a:t>
            </a: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solidFill>
                  <a:prstClr val="black"/>
                </a:solidFill>
              </a:rPr>
              <a:pPr/>
              <a:t>9</a:t>
            </a:fld>
            <a:endParaRPr lang="en-US" altLang="en-US" smtClean="0">
              <a:solidFill>
                <a:prstClr val="black"/>
              </a:solidFill>
            </a:endParaRPr>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solidFill>
                  <a:prstClr val="black"/>
                </a:solidFill>
              </a:rPr>
              <a:pPr/>
              <a:t>12/17/2013</a:t>
            </a:fld>
            <a:endParaRPr lang="en-US" altLang="en-US" smtClean="0">
              <a:solidFill>
                <a:prstClr val="black"/>
              </a:solidFill>
            </a:endParaRPr>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solidFill>
                  <a:prstClr val="black"/>
                </a:solidFill>
              </a:rPr>
              <a:t>Buciuceanu-Vrabie 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altLang="en-US" dirty="0" smtClean="0"/>
          </a:p>
          <a:p>
            <a:pPr eaLnBrk="1" hangingPunct="1">
              <a:spcBef>
                <a:spcPct val="0"/>
              </a:spcBef>
            </a:pPr>
            <a:r>
              <a:rPr lang="ru-RU" altLang="en-US" dirty="0" smtClean="0"/>
              <a:t>Сравнение повозрастных показателей вероятности умереть</a:t>
            </a:r>
            <a:r>
              <a:rPr lang="ru-RU" altLang="en-US" baseline="0" dirty="0" smtClean="0"/>
              <a:t> в 2007 и 2009 годы свидетельствуют о существенном снижении смертности в молодых и средних трудоспособных возрастах как у мужчин, так и у женщин. У мужчин также было зафиксировано снижение смертности в детских возрастах.</a:t>
            </a:r>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10</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altLang="en-US" dirty="0" smtClean="0"/>
              <a:t>Данный слайд демонстрирует декомпозицию изменений ожидаемой продолжительности жизни при рождении в 2007-2009 годы по четырем возрастным группам (0-14 лет, </a:t>
            </a:r>
            <a:r>
              <a:rPr lang="ru-RU" altLang="en-US" dirty="0" smtClean="0"/>
              <a:t>15-44 лет, 45-74 лет, </a:t>
            </a:r>
            <a:r>
              <a:rPr lang="ru-RU" altLang="en-US" dirty="0" smtClean="0"/>
              <a:t>75 лет и более).</a:t>
            </a:r>
          </a:p>
          <a:p>
            <a:pPr eaLnBrk="1" hangingPunct="1">
              <a:spcBef>
                <a:spcPct val="0"/>
              </a:spcBef>
            </a:pPr>
            <a:r>
              <a:rPr lang="ru-RU" altLang="en-US" dirty="0" smtClean="0"/>
              <a:t>У мужчин 40% общего </a:t>
            </a:r>
            <a:r>
              <a:rPr lang="ru-RU" altLang="en-US" dirty="0" smtClean="0"/>
              <a:t>роста </a:t>
            </a:r>
            <a:r>
              <a:rPr lang="ru-RU" altLang="en-US" dirty="0" smtClean="0"/>
              <a:t>продолжительности жизни приходится</a:t>
            </a:r>
            <a:r>
              <a:rPr lang="ru-RU" altLang="en-US" baseline="0" dirty="0" smtClean="0"/>
              <a:t> на возрастную группу 45-74 лет (</a:t>
            </a:r>
            <a:r>
              <a:rPr lang="ru-RU" altLang="en-US" baseline="0" dirty="0" smtClean="0"/>
              <a:t>1 год из 2,5 </a:t>
            </a:r>
            <a:r>
              <a:rPr lang="ru-RU" altLang="en-US" baseline="0" dirty="0" smtClean="0"/>
              <a:t>лет), а у женщин снижение смертности в данной группе определяет более 60% общей прибавки продолжительности жизни (</a:t>
            </a:r>
            <a:r>
              <a:rPr lang="ru-RU" altLang="en-US" baseline="0" dirty="0" smtClean="0"/>
              <a:t>0,7 </a:t>
            </a:r>
            <a:r>
              <a:rPr lang="ru-RU" altLang="en-US" baseline="0" dirty="0" smtClean="0"/>
              <a:t>лет из </a:t>
            </a:r>
            <a:r>
              <a:rPr lang="ru-RU" altLang="en-US" baseline="0" dirty="0" smtClean="0"/>
              <a:t>1,5 </a:t>
            </a:r>
            <a:r>
              <a:rPr lang="ru-RU" altLang="en-US" baseline="0" dirty="0" smtClean="0"/>
              <a:t>лет). </a:t>
            </a:r>
            <a:r>
              <a:rPr lang="ru-RU" altLang="en-US" baseline="0" dirty="0" smtClean="0"/>
              <a:t> У </a:t>
            </a:r>
            <a:r>
              <a:rPr lang="ru-RU" altLang="en-US" baseline="0" dirty="0" smtClean="0"/>
              <a:t>обоих полов существенный вклад в общий рост продолжительности жизни сыграло снижение смертности в молодых и средних трудоспособных возрастах (15-44 лет), а у мужчин также и в детских возрастах. Как у мужчин, так и у женщин, снижение смертности в пожилых возрастах оказалось несущественным.</a:t>
            </a:r>
          </a:p>
          <a:p>
            <a:pPr eaLnBrk="1" hangingPunct="1">
              <a:spcBef>
                <a:spcPct val="0"/>
              </a:spcBef>
            </a:pPr>
            <a:r>
              <a:rPr lang="ru-RU" altLang="en-US" baseline="0" dirty="0" smtClean="0"/>
              <a:t>	Отметим </a:t>
            </a:r>
            <a:r>
              <a:rPr lang="ru-RU" altLang="en-US" baseline="0" dirty="0" smtClean="0"/>
              <a:t>также, что подобные флуктуации в уровне смертности, особенно в трудоспособных возрастах, в последние годы наблюдались и в правобережной части Молдавии. </a:t>
            </a:r>
            <a:r>
              <a:rPr lang="ru-RU" altLang="en-US" baseline="0" dirty="0" smtClean="0"/>
              <a:t>Однако </a:t>
            </a:r>
            <a:r>
              <a:rPr lang="ru-RU" altLang="en-US" baseline="0" dirty="0" smtClean="0"/>
              <a:t>насколько стабильно данное улучшение и сохранится ли оно в будущем </a:t>
            </a:r>
            <a:r>
              <a:rPr lang="ru-RU" altLang="en-US" baseline="0" dirty="0" smtClean="0"/>
              <a:t>как тенденция, мы </a:t>
            </a:r>
            <a:r>
              <a:rPr lang="ru-RU" altLang="en-US" baseline="0" dirty="0" smtClean="0"/>
              <a:t>судить пока еще не можем. </a:t>
            </a:r>
            <a:endParaRPr lang="ru-RU" altLang="en-US" baseline="0" dirty="0" smtClean="0"/>
          </a:p>
          <a:p>
            <a:pPr eaLnBrk="1" hangingPunct="1">
              <a:spcBef>
                <a:spcPct val="0"/>
              </a:spcBef>
            </a:pPr>
            <a:r>
              <a:rPr lang="ru-RU" sz="1200" dirty="0" smtClean="0"/>
              <a:t>	За последние 20 лет, на фоне масштабной </a:t>
            </a:r>
            <a:r>
              <a:rPr lang="ru-RU" sz="1200" dirty="0" err="1" smtClean="0"/>
              <a:t>депопуляции</a:t>
            </a:r>
            <a:r>
              <a:rPr lang="ru-RU" sz="1200" dirty="0" smtClean="0"/>
              <a:t> Приднестровья, произошла деформация большинства демографических структур и институтов, обеспечивающих обществу жизненное воспроизводство человеческого потенциала. Негативная динамика численности населения обусловлена неблагоприятными изменениями миграционного и естественного движения населения. Процесс воспроизводства протекает в условиях резкого падения рождаемости и стабильно высокой смертности. Более того, наблюдаются негативные изменения в возрастно-половой структуре населения, проявляющиеся в сокращении доли детей и неуклонном старении населения. Происходит процесс разрушение трудового потенциала, снижается удельный вес экономически активной части общества, а одновременно с этим возникают различные асимметрии на рынках труда. В ближайшей перспективе Приднестровье может столкнуться с целым рядом сложных социальных проблем, связанных с необходимостью реформирования пенсионной системы, рынка труда, системы здравоохранения и образования.</a:t>
            </a:r>
            <a:endParaRPr lang="en-US" altLang="en-US" dirty="0" smtClean="0"/>
          </a:p>
          <a:p>
            <a:pPr eaLnBrk="1" hangingPunct="1">
              <a:spcBef>
                <a:spcPct val="0"/>
              </a:spcBef>
            </a:pPr>
            <a:r>
              <a:rPr lang="ru-RU" altLang="en-US" dirty="0" smtClean="0"/>
              <a:t>  </a:t>
            </a: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11</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12</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12/16/2013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r>
              <a:rPr lang="ru-RU" altLang="en-US" dirty="0" smtClean="0"/>
              <a:t>Итак, прежде</a:t>
            </a:r>
            <a:r>
              <a:rPr lang="ru-RU" altLang="en-US" baseline="0" dirty="0" smtClean="0"/>
              <a:t> всего, это исходные данные и их источники.</a:t>
            </a:r>
          </a:p>
          <a:p>
            <a:pPr algn="just" eaLnBrk="1" hangingPunct="1">
              <a:spcBef>
                <a:spcPct val="0"/>
              </a:spcBef>
            </a:pPr>
            <a:r>
              <a:rPr lang="ru-RU" sz="1200" dirty="0" smtClean="0"/>
              <a:t>	Начиная с 1998 года, статистические данные о движении населения в Приднестровье не поступают в Национальное бюро статистики Республики Молдова. Это значительно затрудняет проведение демографических исследований. Актуальной проблемой здесь остаются не</a:t>
            </a:r>
            <a:r>
              <a:rPr lang="ru-RU" sz="1200" baseline="0" dirty="0" smtClean="0"/>
              <a:t> только</a:t>
            </a:r>
            <a:r>
              <a:rPr lang="ru-RU" sz="1200" dirty="0" smtClean="0"/>
              <a:t> доступ к демографическим данным, но также их полнота и уровень надежности.  С</a:t>
            </a:r>
            <a:r>
              <a:rPr lang="ru-RU" sz="1200" baseline="0" dirty="0" smtClean="0"/>
              <a:t> такого рода информацией там работает региональная Служба статистики, являющаяся подразделением в структуре Министерства экономического развития ПМР. </a:t>
            </a:r>
          </a:p>
          <a:p>
            <a:pPr algn="just" eaLnBrk="1" hangingPunct="1">
              <a:spcBef>
                <a:spcPct val="0"/>
              </a:spcBef>
            </a:pPr>
            <a:r>
              <a:rPr lang="ru-RU" sz="1200" baseline="0" dirty="0" smtClean="0"/>
              <a:t>С 2000 г. ими выпускается Статистический ежегодник (начиная с 2011 г. существует электронная версия издания на официальном сайте министерства) в котором указаны обобщенные показатели по о</a:t>
            </a:r>
            <a:r>
              <a:rPr lang="ru-RU" sz="1200" dirty="0" smtClean="0"/>
              <a:t>сновным компонентам</a:t>
            </a:r>
            <a:r>
              <a:rPr lang="ru-RU" sz="1200" baseline="0" dirty="0" smtClean="0"/>
              <a:t> </a:t>
            </a:r>
            <a:r>
              <a:rPr lang="ru-RU" sz="1200" dirty="0" smtClean="0"/>
              <a:t>изменения населения края. </a:t>
            </a:r>
          </a:p>
          <a:p>
            <a:pPr algn="just" eaLnBrk="1" hangingPunct="1">
              <a:spcBef>
                <a:spcPct val="0"/>
              </a:spcBef>
            </a:pPr>
            <a:r>
              <a:rPr lang="ru-RU" altLang="en-US" sz="1200" dirty="0" smtClean="0"/>
              <a:t>	Поэтому в своей работе мы отталкивались, прежде всего, от итогов Всесоюзной</a:t>
            </a:r>
            <a:r>
              <a:rPr lang="ru-RU" altLang="en-US" sz="1200" baseline="0" dirty="0" smtClean="0"/>
              <a:t> переписи населения 1989 года, проведенной, в том числе, на территории Молдавской Республики, вычленив оттуда информацию по городам и районам, находящимся на левом берегу Днестра, плюс г. Бендеры и прилегающие поселки на правом берегу. Нужно сказать, что в 2004 г. на территории Приднестровской республики собственными силами была проведена  последняя перепись. Насколько нам известно, Национальное Бюро статистики предлагало проводить переписную кампанию совместно, но руководство ПМР отказалось, в связи с чем, те данные, которые были получены, не вызывают доверия у молдавских статистиков. </a:t>
            </a:r>
          </a:p>
          <a:p>
            <a:pPr algn="just" eaLnBrk="1" hangingPunct="1">
              <a:spcBef>
                <a:spcPct val="0"/>
              </a:spcBef>
            </a:pPr>
            <a:r>
              <a:rPr lang="ru-RU" altLang="en-US" sz="1200" baseline="0" dirty="0" smtClean="0"/>
              <a:t>	Тем не менее, эта перепись стала для приднестровской стат. службы определенным толчком к дальнейшей разработке полученной информации о структуре и движении населения. Так, начиная с 2005 г. появляются формы </a:t>
            </a:r>
            <a:r>
              <a:rPr lang="ru-RU" altLang="en-US" sz="1200" baseline="0" dirty="0" err="1" smtClean="0"/>
              <a:t>погодовой</a:t>
            </a:r>
            <a:r>
              <a:rPr lang="ru-RU" altLang="en-US" sz="1200" baseline="0" dirty="0" smtClean="0"/>
              <a:t> половозрастной структуры умерших, а с 2006 г. </a:t>
            </a:r>
            <a:r>
              <a:rPr lang="ru-RU" altLang="en-US" sz="1200" baseline="0" dirty="0" err="1" smtClean="0"/>
              <a:t>погодовой</a:t>
            </a:r>
            <a:r>
              <a:rPr lang="ru-RU" altLang="en-US" sz="1200" baseline="0" dirty="0" smtClean="0"/>
              <a:t> половозрастной структуры населения.  </a:t>
            </a:r>
            <a:endParaRPr lang="ru-RU" altLang="en-US" dirty="0" smtClean="0"/>
          </a:p>
          <a:p>
            <a:pPr algn="just" eaLnBrk="1" hangingPunct="1">
              <a:spcBef>
                <a:spcPct val="0"/>
              </a:spcBef>
            </a:pPr>
            <a:r>
              <a:rPr lang="ru-RU" altLang="en-US" dirty="0" smtClean="0"/>
              <a:t>	В </a:t>
            </a:r>
            <a:r>
              <a:rPr lang="ru-RU" altLang="en-US" dirty="0" smtClean="0"/>
              <a:t>данной работе были использованы стандартные методы</a:t>
            </a:r>
            <a:r>
              <a:rPr lang="ru-RU" altLang="en-US" baseline="0" dirty="0" smtClean="0"/>
              <a:t> демографического анализа: </a:t>
            </a:r>
            <a:r>
              <a:rPr lang="ru-RU" altLang="en-US" baseline="0" dirty="0" err="1" smtClean="0"/>
              <a:t>когортно-компонентный</a:t>
            </a:r>
            <a:r>
              <a:rPr lang="ru-RU" altLang="en-US" baseline="0" dirty="0" smtClean="0"/>
              <a:t> метод оценки численности населения, кратные таблицы дожития</a:t>
            </a:r>
            <a:r>
              <a:rPr lang="ru-RU" altLang="en-US" b="0" baseline="0" dirty="0" smtClean="0"/>
              <a:t>, </a:t>
            </a:r>
            <a:r>
              <a:rPr lang="ru-RU" altLang="en-US" b="0" baseline="0" dirty="0" smtClean="0">
                <a:solidFill>
                  <a:srgbClr val="FF0000"/>
                </a:solidFill>
              </a:rPr>
              <a:t>метод компонент в анализе продолжительности жизни при рождении (предложенный Евгением Михайловичем Андреевым</a:t>
            </a:r>
            <a:r>
              <a:rPr lang="ru-RU" altLang="en-US" b="0" baseline="0" dirty="0" smtClean="0">
                <a:solidFill>
                  <a:srgbClr val="FF0000"/>
                </a:solidFill>
              </a:rPr>
              <a:t>, в 1982году)</a:t>
            </a:r>
            <a:r>
              <a:rPr lang="ru-RU" altLang="en-US" b="0" baseline="0" dirty="0" smtClean="0"/>
              <a:t> </a:t>
            </a:r>
            <a:r>
              <a:rPr lang="ru-RU" altLang="en-US" b="0" baseline="0" dirty="0" smtClean="0"/>
              <a:t>и ряд других.</a:t>
            </a:r>
            <a:endParaRPr lang="en-US" altLang="en-US" b="0"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1</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ru-RU" sz="1200" dirty="0" smtClean="0"/>
              <a:t>	Одним из приоритетных вопросов в изучении демографических процессов является оценка общей численности населения, поскольку выступает базовым элементом, позволяющим определить ее ретроспективную динамику. Общеизвестно, что данные о естественном движении вызывают доверие в большей степени, поскольку процедура регистрации рождений и смертей носит устоявшийся характер и является жестко фиксированной. Другой показатель – миграция населения, даже с учетом унаследованного от советской государственно-административной системы четкого порядка регистрации числа убывших и прибывших на определенную территорию, требует отдельного анализа. </a:t>
            </a:r>
          </a:p>
          <a:p>
            <a:pPr>
              <a:lnSpc>
                <a:spcPct val="90000"/>
              </a:lnSpc>
            </a:pPr>
            <a:r>
              <a:rPr lang="ru-RU" sz="1200" dirty="0" smtClean="0"/>
              <a:t>	Для корректировки числа жителей, с учетом специфики, сложившейся в крае, были проведены </a:t>
            </a:r>
            <a:r>
              <a:rPr lang="ru-RU" sz="1200" dirty="0" err="1" smtClean="0"/>
              <a:t>межпереписные</a:t>
            </a:r>
            <a:r>
              <a:rPr lang="ru-RU" sz="1200" dirty="0" smtClean="0"/>
              <a:t> оценки численности населения, с учетом миграционных потерь в указанный период. Отправной точкой для понимания того, как изменялась численность населения за эти 15 лет, был обозначен заметный скачок в численности между 2003 и 2004 годами, приходящийся на момент проведения переписи населения 2004 года. Очевидно, что резкий переход в данных обозначил максимально приближенный к реальному показатель численности и, в свою очередь, скорректировал представления о населении Приднестровья. Исходя из ежегодных данных региональной службы статистики о численности и естественном движении населения, стало возможным определить соответствующие показатели по миграции за предшествующие до переписи годы.</a:t>
            </a:r>
            <a:r>
              <a:rPr lang="ru-RU" sz="1200" baseline="0" dirty="0" smtClean="0"/>
              <a:t> </a:t>
            </a:r>
            <a:r>
              <a:rPr lang="ru-RU" sz="1200" dirty="0" smtClean="0"/>
              <a:t>Установив общее число недоучтенных миграционных потерь, оно было равномерно распределено между годами в </a:t>
            </a:r>
            <a:r>
              <a:rPr lang="ru-RU" sz="1200" dirty="0" err="1" smtClean="0"/>
              <a:t>межпереписной</a:t>
            </a:r>
            <a:r>
              <a:rPr lang="ru-RU" sz="1200" dirty="0" smtClean="0"/>
              <a:t> период. Ориентируясь на официальные данные о сальдо миграции, были заданы доли, примерно воссоздающие условия потерь в каждом году. Затем миграционная убыль была </a:t>
            </a:r>
            <a:r>
              <a:rPr lang="ru-RU" sz="1200" dirty="0" err="1" smtClean="0"/>
              <a:t>перерасчитана</a:t>
            </a:r>
            <a:r>
              <a:rPr lang="ru-RU" sz="1200" dirty="0" smtClean="0"/>
              <a:t> с учетом выявленных весовых коэффициентов. </a:t>
            </a: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2</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ru-RU" sz="1200" dirty="0" smtClean="0"/>
              <a:t>	Начиная с 2005 года, официальная численность рассчитывается на основе последних переписных данных, поэтому</a:t>
            </a:r>
            <a:r>
              <a:rPr lang="ru-RU" sz="1200" baseline="0" dirty="0" smtClean="0"/>
              <a:t> на графике видно, как эти данные близки с нашими </a:t>
            </a:r>
            <a:r>
              <a:rPr lang="ru-RU" altLang="en-US" baseline="0" dirty="0" smtClean="0"/>
              <a:t>оценками численности населения </a:t>
            </a:r>
            <a:r>
              <a:rPr lang="ru-RU" sz="1200" baseline="0" dirty="0" err="1" smtClean="0"/>
              <a:t>когортно-компанентным</a:t>
            </a:r>
            <a:r>
              <a:rPr lang="ru-RU" sz="1200" baseline="0" dirty="0" smtClean="0"/>
              <a:t> методом, применение которого возможно, начиная с 2005 г</a:t>
            </a:r>
            <a:r>
              <a:rPr lang="ru-RU" sz="1200" dirty="0" smtClean="0"/>
              <a:t>. Тем самым, была предпринята попытка скорректировать численность населения. </a:t>
            </a:r>
          </a:p>
          <a:p>
            <a:pPr marL="0" marR="0" indent="0" algn="l" defTabSz="914400" rtl="0" eaLnBrk="0" fontAlgn="base" latinLnBrk="0" hangingPunct="0">
              <a:lnSpc>
                <a:spcPct val="90000"/>
              </a:lnSpc>
              <a:spcBef>
                <a:spcPct val="30000"/>
              </a:spcBef>
              <a:spcAft>
                <a:spcPct val="0"/>
              </a:spcAft>
              <a:buClrTx/>
              <a:buSzTx/>
              <a:buFontTx/>
              <a:buNone/>
              <a:tabLst/>
              <a:defRPr/>
            </a:pPr>
            <a:r>
              <a:rPr lang="ru-RU" sz="1200" dirty="0" smtClean="0"/>
              <a:t>	</a:t>
            </a:r>
            <a:r>
              <a:rPr lang="ru-RU" dirty="0" smtClean="0"/>
              <a:t>Если проанализировать её динамику за последние два десятилетия, то самый высокий показатель соответствует началу исследуемого периода – 1989 году. По результатам переписи 1989 г. на территории ПМР проживало 739 тыс. 700 человек. В 2004 году население края составило 555 тыс. 347 человек.  По официальным данным, в целом население Приднестровья за этот период сократилось без малого на 145 тысяч человек, согласно проведенным расчетам, этот показатель составляет около 200 тысяч человек. К 1 января 2013 года расчетные данные отразили численность в 509 с половиной тыс. человек. Таким образом, на сегодняшний день, численность населения Приднестровья сократилась до уровня 1924 года, практически вычеркнув из демографического развития края 70 лет его заселения и освоения.</a:t>
            </a:r>
          </a:p>
          <a:p>
            <a:pPr>
              <a:lnSpc>
                <a:spcPct val="90000"/>
              </a:lnSpc>
            </a:pP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3</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ru-RU" sz="1200" dirty="0" smtClean="0"/>
              <a:t>	 Для Приднестровья миграция является определяющим фактором, оказывающим влияние на изменение численности населения. Объем миграционной убыли по официальным и расчетным данным сильно разнится. Включив в сальдо миграции недоучтенные потери можно говорить, что территорию Приднестровья за эти годы покинуло около 150 тысяч человек против официальных 95 тысяч жителей. Историю стремительных миграционных потерь обусловили, прежде всего, военно-политический и социально-экономический факторы. На фоне ухудшающейся ситуации, переломным стал 1992 год, когда вследствие вооруженного конфликта, миграционный прирост резко сменился убылью, основательно изменив демографическую картину. По официальным данным, результатом военных событий стал отъезд за пределы республики более 10 тыс. человек. Согласно проведенным расчетам, за этот трагический год Приднестровье покинуло около 30 тыс. человек. Принимая в учет официальное положительное сальдо миграции в следующем 1993 году, следует учесть, что его статистика сравнительно невелика и очевидно носила компенсационный характер, когда часть граждан решила вернуться на прежние места проживания. </a:t>
            </a:r>
            <a:r>
              <a:rPr lang="ru-RU" sz="1200" kern="1200" dirty="0" smtClean="0">
                <a:solidFill>
                  <a:schemeClr val="tx1"/>
                </a:solidFill>
                <a:latin typeface="+mn-lt"/>
                <a:ea typeface="+mn-ea"/>
                <a:cs typeface="+mn-cs"/>
              </a:rPr>
              <a:t>Важной характеристикой является также то, что в формировании миграционных потоков городская местность занимает доминирующее положение, тогда как миграционные процессы среди сельского населения в значительной степени уступают по своим масштабам. </a:t>
            </a:r>
          </a:p>
          <a:p>
            <a:pPr>
              <a:lnSpc>
                <a:spcPct val="90000"/>
              </a:lnSpc>
            </a:pPr>
            <a:r>
              <a:rPr lang="ru-RU" sz="1200" kern="1200" dirty="0" smtClean="0">
                <a:solidFill>
                  <a:schemeClr val="tx1"/>
                </a:solidFill>
                <a:latin typeface="+mn-lt"/>
                <a:ea typeface="+mn-ea"/>
                <a:cs typeface="+mn-cs"/>
              </a:rPr>
              <a:t>	</a:t>
            </a:r>
            <a:r>
              <a:rPr lang="ru-RU" sz="1200" dirty="0" smtClean="0"/>
              <a:t>Отмечая отрицательное сальдо на протяжении последующих лет, приходится констатировать, что миграционная </a:t>
            </a:r>
            <a:r>
              <a:rPr lang="ru-RU" sz="1200" dirty="0" err="1" smtClean="0"/>
              <a:t>аттрактивность</a:t>
            </a:r>
            <a:r>
              <a:rPr lang="ru-RU" sz="1200" dirty="0" smtClean="0"/>
              <a:t> края утрачена. Тем не менее, согласно официальной статистике, за последние 7 лет наблюдается общее снижение темпов миграции, что дает повод для осторожного оптимизма. </a:t>
            </a:r>
          </a:p>
          <a:p>
            <a:pPr>
              <a:lnSpc>
                <a:spcPct val="90000"/>
              </a:lnSpc>
            </a:pPr>
            <a:r>
              <a:rPr lang="ru-RU" sz="1200" dirty="0" smtClean="0"/>
              <a:t>	На диаграмме отражено также естественное движение населения Приднестровья. В 1994 г. в результате сокращения рождаемости и роста уровня смертности произошел переход от расширенного к простому типу воспроизводства населения, а с 1995 года – суженному типу, характеризующемуся превышением смертности над рождаемостью и естественной убылью населения. Так, в 2007 году, смертность населения почти в 2 раза превысила рождаемость. (В 2012 г. в</a:t>
            </a:r>
            <a:r>
              <a:rPr lang="ru-RU" sz="1200" baseline="0" dirty="0" smtClean="0"/>
              <a:t> </a:t>
            </a:r>
            <a:r>
              <a:rPr lang="ru-RU" sz="1200" dirty="0" smtClean="0"/>
              <a:t>городской местности рождаемость составила 11‰, смертность – без малого 14‰;, в сельской местности </a:t>
            </a:r>
            <a:r>
              <a:rPr lang="ru-RU" sz="1200" baseline="0" dirty="0" smtClean="0"/>
              <a:t> рождаемость – 8‰, смертность - 16‰</a:t>
            </a:r>
            <a:r>
              <a:rPr lang="ru-RU" sz="1200" dirty="0" smtClean="0"/>
              <a:t>).</a:t>
            </a: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4</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r>
              <a:rPr lang="ru-RU" dirty="0" smtClean="0"/>
              <a:t>	На этом слайде представлено наложение двух пирамид – результатов переписей 1989 и 2004 годов. </a:t>
            </a:r>
            <a:r>
              <a:rPr lang="ru-RU" sz="1200" dirty="0" smtClean="0"/>
              <a:t>Для первоначально представленных распределений было характерно проявление ошибок, типичных для этой процедуры. В частности проявился эффект возрастной аккумуляции среди населения, чей возраст или год рождения оканчивается на «5» и «0». Кроме того, проявился двойной учет студенчества и  контингента призывного возраста и уже находящегося на срочной военной службе – лица мужского пола 18-20 лет. На диаграмме показаны результаты предварительного сглаживания выявленных погрешностей. </a:t>
            </a:r>
            <a:r>
              <a:rPr lang="ru-RU" dirty="0" smtClean="0"/>
              <a:t>Сложившаяся возрастно-половая структура населения формировалась под действием целого ряда факторов на протяжении длительного периода времени. Если сопоставить итоги переписей населения, то становится возможным проследить те потери, которые отразились в изломах общего контура возрастно-половых пирамид: вследствие войн, реформ и социально-экономических кризисов. При сравнении наблюдаются, прежде всего, негативные тенденции спада численности населения и диспропорции полов.</a:t>
            </a:r>
          </a:p>
          <a:p>
            <a:pPr algn="just" eaLnBrk="1" hangingPunct="1">
              <a:spcBef>
                <a:spcPct val="0"/>
              </a:spcBef>
            </a:pPr>
            <a:r>
              <a:rPr lang="ru-RU" sz="1200" dirty="0" smtClean="0"/>
              <a:t>	В контурах пирамид отразились негативные последствия Великой отечественной войны, проявившиеся как дефицит рождений в период с 1939 по 1945 годы. Наблюдается заметное увеличение численности населения</a:t>
            </a:r>
            <a:r>
              <a:rPr lang="ru-RU" sz="1200" baseline="0" dirty="0" smtClean="0"/>
              <a:t> как результат</a:t>
            </a:r>
            <a:r>
              <a:rPr lang="ru-RU" sz="1200" dirty="0" smtClean="0"/>
              <a:t> повышения числа рождений, связанных с началом нормализации жизни в послевоенные годы и реализацией на «компенсационной волне» с конца 1940-х до начала 1960-х отложенных деторождений. Пожалуй, самый массивный провал – это первое «эхо» войны, результат вступления в активный детородный возраст малочисленных поколений, рожденных в военный период. Возрастно-половая пирамида 1989 года отличается сравнительно широким основанием, поскольку наблюдается увеличение численности населения в детском возрасте, что в структуре 2004 года проявилось увеличением численности населения в молодых возрастах от 15 до 20 лет, родившихся в начале 1980-х годов. Это объясняется, с одной стороны, как результат активизации демографической политики – внедрения государственной программы поддержки семьи и детства во всем бывшем СССР. С другой стороны, в активный детородный возраст вступили родившиеся в первые послевоенные годы. На контуре пирамиды 2004 года, напротив, отмечается стремительное сужение пространства вплоть до самого ее основания, что стало результатом резкого снижения рождаемости с начала 1990-х годов. По всей видимости, резкое падение абсолютного числа рождений в Приднестровье, как и в Молдавии, явилось следствием довольно сложного влияния как конъюнктурных (тяжелый социально-экономический кризис, смена репродуктивных установок у населения), так и структурных факторов («эхо» семейной политики начала 1980-х годов). </a:t>
            </a:r>
            <a:r>
              <a:rPr lang="ru-RU" dirty="0" smtClean="0"/>
              <a:t>Согласно данным переписи 1989 года, в среднем численность населения в возрастах до 5 лет составляла около 13 с половиной</a:t>
            </a:r>
            <a:r>
              <a:rPr lang="ru-RU" baseline="0" dirty="0" smtClean="0"/>
              <a:t> тысяч </a:t>
            </a:r>
            <a:r>
              <a:rPr lang="ru-RU" dirty="0" smtClean="0"/>
              <a:t>человек. В 2004 году этот показатель с трудом дотягивал до 4 с половиной тысяч.</a:t>
            </a:r>
            <a:r>
              <a:rPr lang="ru-RU" dirty="0" smtClean="0"/>
              <a:t> </a:t>
            </a:r>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5</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r>
              <a:rPr lang="ru-RU" sz="1200" kern="1200" dirty="0" smtClean="0">
                <a:solidFill>
                  <a:schemeClr val="tx1"/>
                </a:solidFill>
                <a:latin typeface="+mn-lt"/>
                <a:ea typeface="+mn-ea"/>
                <a:cs typeface="+mn-cs"/>
              </a:rPr>
              <a:t>	На процесс формирования демографического потенциала региона также оказывает влияние ситуация в области репродуктивного поведения населения, где на сегодняшний день укрепился ряд негативных тенденций, напрямую связанных с современными трансформациями института семьи и брака. Процессы сокращения рождаемости и увеличения смертности, как уже отмечалось, проявляются в стремительной </a:t>
            </a:r>
            <a:r>
              <a:rPr lang="ru-RU" sz="1200" kern="1200" dirty="0" err="1" smtClean="0">
                <a:solidFill>
                  <a:schemeClr val="tx1"/>
                </a:solidFill>
                <a:latin typeface="+mn-lt"/>
                <a:ea typeface="+mn-ea"/>
                <a:cs typeface="+mn-cs"/>
              </a:rPr>
              <a:t>депопуляции</a:t>
            </a:r>
            <a:r>
              <a:rPr lang="ru-RU" sz="1200" kern="1200" dirty="0" smtClean="0">
                <a:solidFill>
                  <a:schemeClr val="tx1"/>
                </a:solidFill>
                <a:latin typeface="+mn-lt"/>
                <a:ea typeface="+mn-ea"/>
                <a:cs typeface="+mn-cs"/>
              </a:rPr>
              <a:t> региона. В качестве индикаторов анализа демографических процессов в области рождаемости приведем ряд коэффициентов и показателей, рассчитанных на основе доступных данных. Опираясь в расчетах на результаты переписи, в динамике показателей можно проследить несколько тенденций. Прежде всего, это резкое падение общего и специального коэффициентов рождаемости  в период с 1989 по 2004 год, что повлекло за собой снижение индекса </a:t>
            </a:r>
            <a:r>
              <a:rPr lang="ru-RU" sz="1200" kern="1200" dirty="0" err="1" smtClean="0">
                <a:solidFill>
                  <a:schemeClr val="tx1"/>
                </a:solidFill>
                <a:latin typeface="+mn-lt"/>
                <a:ea typeface="+mn-ea"/>
                <a:cs typeface="+mn-cs"/>
              </a:rPr>
              <a:t>детности</a:t>
            </a:r>
            <a:r>
              <a:rPr lang="ru-RU" sz="1200" kern="1200" dirty="0" smtClean="0">
                <a:solidFill>
                  <a:schemeClr val="tx1"/>
                </a:solidFill>
                <a:latin typeface="+mn-lt"/>
                <a:ea typeface="+mn-ea"/>
                <a:cs typeface="+mn-cs"/>
              </a:rPr>
              <a:t> с 0,35 до 0,14. В дальнейшей динамике показателей отмечается их постепенный рост вплоть до</a:t>
            </a:r>
            <a:r>
              <a:rPr lang="ru-RU" sz="1200" kern="1200" baseline="0" dirty="0" smtClean="0">
                <a:solidFill>
                  <a:schemeClr val="tx1"/>
                </a:solidFill>
                <a:latin typeface="+mn-lt"/>
                <a:ea typeface="+mn-ea"/>
                <a:cs typeface="+mn-cs"/>
              </a:rPr>
              <a:t> 2008 года</a:t>
            </a:r>
            <a:r>
              <a:rPr lang="ru-RU" sz="1200" kern="1200" dirty="0" smtClean="0">
                <a:solidFill>
                  <a:schemeClr val="tx1"/>
                </a:solidFill>
                <a:latin typeface="+mn-lt"/>
                <a:ea typeface="+mn-ea"/>
                <a:cs typeface="+mn-cs"/>
              </a:rPr>
              <a:t>,</a:t>
            </a:r>
            <a:r>
              <a:rPr lang="ru-RU" sz="1200" kern="1200" baseline="0" dirty="0" smtClean="0">
                <a:solidFill>
                  <a:schemeClr val="tx1"/>
                </a:solidFill>
                <a:latin typeface="+mn-lt"/>
                <a:ea typeface="+mn-ea"/>
                <a:cs typeface="+mn-cs"/>
              </a:rPr>
              <a:t> который</a:t>
            </a:r>
            <a:r>
              <a:rPr lang="ru-RU" sz="1200" kern="1200" dirty="0" smtClean="0">
                <a:solidFill>
                  <a:schemeClr val="tx1"/>
                </a:solidFill>
                <a:latin typeface="+mn-lt"/>
                <a:ea typeface="+mn-ea"/>
                <a:cs typeface="+mn-cs"/>
              </a:rPr>
              <a:t> затем</a:t>
            </a:r>
            <a:r>
              <a:rPr lang="ru-RU" sz="1200" kern="1200" baseline="0" dirty="0" smtClean="0">
                <a:solidFill>
                  <a:schemeClr val="tx1"/>
                </a:solidFill>
                <a:latin typeface="+mn-lt"/>
                <a:ea typeface="+mn-ea"/>
                <a:cs typeface="+mn-cs"/>
              </a:rPr>
              <a:t> прекратился</a:t>
            </a:r>
            <a:r>
              <a:rPr lang="ru-RU" sz="1200" kern="1200" dirty="0" smtClean="0">
                <a:solidFill>
                  <a:schemeClr val="tx1"/>
                </a:solidFill>
                <a:latin typeface="+mn-lt"/>
                <a:ea typeface="+mn-ea"/>
                <a:cs typeface="+mn-cs"/>
              </a:rPr>
              <a:t>. Доля женщин фертильного возраста на протяжении всего рассматриваемого периода варьируется в пределах 27–28%.</a:t>
            </a:r>
          </a:p>
          <a:p>
            <a:r>
              <a:rPr lang="ru-RU" sz="1200" kern="1200" dirty="0" smtClean="0">
                <a:solidFill>
                  <a:schemeClr val="tx1"/>
                </a:solidFill>
                <a:latin typeface="+mn-lt"/>
                <a:ea typeface="+mn-ea"/>
                <a:cs typeface="+mn-cs"/>
              </a:rPr>
              <a:t> </a:t>
            </a:r>
          </a:p>
          <a:p>
            <a:pPr eaLnBrk="1" hangingPunct="1">
              <a:spcBef>
                <a:spcPct val="0"/>
              </a:spcBef>
            </a:pP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6</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ru-RU" dirty="0" smtClean="0"/>
              <a:t>	Анализ динамики возрастной структуры населения показывает, что уменьшение абсолютной численности протекает наряду с другими негативными процессами демографического характера, в частности, демографическим старением населения: увеличением доли пожилых людей старше 60 лет (с 15,1% в 1989 г. до 22,9% в 2012 г.) и сокращением числа детей в возрасте 0-14 лет (с 26,9% до 14,9% соответственно). При этом доля населения в трудоспособных возрастах колеблется в пределах 58% -</a:t>
            </a:r>
            <a:r>
              <a:rPr lang="ro-RO" dirty="0" smtClean="0"/>
              <a:t> </a:t>
            </a:r>
            <a:r>
              <a:rPr lang="ru-RU" dirty="0" smtClean="0"/>
              <a:t>62,2%. </a:t>
            </a:r>
          </a:p>
          <a:p>
            <a:pPr marL="0" marR="0" indent="0" algn="l"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	Типичными для европейских, и не только, стран, являются негативные изменения в структуре населения, влекущие за собой старение населения, что можно проследить в динамике такого показателя как «средний возраст», рассчитанный для различных возрастных групп. Анализ данных показывает, что за исследуемый период, средний возраст жителей Приднестровья составил 37 лет, прибавив 5 лет,</a:t>
            </a:r>
            <a:r>
              <a:rPr lang="ru-RU" sz="1200" kern="1200" baseline="0" dirty="0" smtClean="0">
                <a:solidFill>
                  <a:schemeClr val="tx1"/>
                </a:solidFill>
                <a:latin typeface="+mn-lt"/>
                <a:ea typeface="+mn-ea"/>
                <a:cs typeface="+mn-cs"/>
              </a:rPr>
              <a:t> без определенных </a:t>
            </a:r>
            <a:r>
              <a:rPr lang="ru-RU" sz="1200" kern="1200" dirty="0" smtClean="0">
                <a:solidFill>
                  <a:schemeClr val="tx1"/>
                </a:solidFill>
                <a:latin typeface="+mn-lt"/>
                <a:ea typeface="+mn-ea"/>
                <a:cs typeface="+mn-cs"/>
              </a:rPr>
              <a:t>различий в половом разрезе. Особенно заметно «постарела» возрастная группа «пенсионеры», увеличив показатель для обоих полов на 7 лет. </a:t>
            </a:r>
          </a:p>
          <a:p>
            <a:pPr marL="0" marR="0" indent="0" algn="l" defTabSz="914400" rtl="0" eaLnBrk="1" fontAlgn="base" latinLnBrk="0" hangingPunct="1">
              <a:lnSpc>
                <a:spcPct val="100000"/>
              </a:lnSpc>
              <a:spcBef>
                <a:spcPct val="0"/>
              </a:spcBef>
              <a:spcAft>
                <a:spcPct val="0"/>
              </a:spcAft>
              <a:buClrTx/>
              <a:buSzTx/>
              <a:buFontTx/>
              <a:buNone/>
              <a:tabLst/>
              <a:defRPr/>
            </a:pPr>
            <a:r>
              <a:rPr lang="ru-RU" dirty="0" smtClean="0"/>
              <a:t>Заметим,</a:t>
            </a:r>
            <a:r>
              <a:rPr lang="ru-RU" baseline="0" dirty="0" smtClean="0"/>
              <a:t> что с</a:t>
            </a:r>
            <a:r>
              <a:rPr lang="ru-RU" dirty="0" smtClean="0"/>
              <a:t>редний возраст населения Молдавии вырос с 1989</a:t>
            </a:r>
            <a:r>
              <a:rPr lang="ru-RU" baseline="0" dirty="0" smtClean="0"/>
              <a:t> </a:t>
            </a:r>
            <a:r>
              <a:rPr lang="ru-RU" dirty="0" smtClean="0"/>
              <a:t>г. на 3,5 лет и составил на сегодняшний день 35 лет. </a:t>
            </a:r>
            <a:endParaRPr lang="en-US" altLang="en-US" b="0" dirty="0" smtClean="0"/>
          </a:p>
          <a:p>
            <a:pPr eaLnBrk="1" hangingPunct="1">
              <a:spcBef>
                <a:spcPct val="0"/>
              </a:spcBef>
            </a:pP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7</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sz="1200" kern="1200" dirty="0" smtClean="0">
                <a:solidFill>
                  <a:schemeClr val="tx1"/>
                </a:solidFill>
                <a:latin typeface="+mn-lt"/>
                <a:ea typeface="+mn-ea"/>
                <a:cs typeface="+mn-cs"/>
              </a:rPr>
              <a:t>Возрастно-половая структура населения фиксирует также перевес численности женского населения над мужским, особенно в старших возрастах, что является результатом </a:t>
            </a:r>
            <a:r>
              <a:rPr lang="ru-RU" sz="1200" kern="1200" dirty="0" err="1" smtClean="0">
                <a:solidFill>
                  <a:schemeClr val="tx1"/>
                </a:solidFill>
                <a:latin typeface="+mn-lt"/>
                <a:ea typeface="+mn-ea"/>
                <a:cs typeface="+mn-cs"/>
              </a:rPr>
              <a:t>сверхсмертности</a:t>
            </a:r>
            <a:r>
              <a:rPr lang="ru-RU" sz="1200" kern="1200" dirty="0" smtClean="0">
                <a:solidFill>
                  <a:schemeClr val="tx1"/>
                </a:solidFill>
                <a:latin typeface="+mn-lt"/>
                <a:ea typeface="+mn-ea"/>
                <a:cs typeface="+mn-cs"/>
              </a:rPr>
              <a:t> мужского населения. Так, отношение мужчин к женщинам становится меньше 1, начиная уже с 26 лет, достигая значения 0,85 к 45 годам и 0,34 к 80 годам. В настоящее время, в структуре населения Приднестровья пожилых женщин в возрастах от 60 лет и старше, почти в 2 раза больше, чем мужчин. </a:t>
            </a:r>
          </a:p>
          <a:p>
            <a:pPr marL="0" marR="0" indent="0" algn="l" defTabSz="914400" rtl="0" eaLnBrk="1" fontAlgn="base" latinLnBrk="0" hangingPunct="1">
              <a:lnSpc>
                <a:spcPct val="100000"/>
              </a:lnSpc>
              <a:spcBef>
                <a:spcPct val="0"/>
              </a:spcBef>
              <a:spcAft>
                <a:spcPct val="0"/>
              </a:spcAft>
              <a:buClrTx/>
              <a:buSzTx/>
              <a:buFontTx/>
              <a:buNone/>
              <a:tabLst/>
              <a:defRPr/>
            </a:pPr>
            <a:r>
              <a:rPr lang="ru-RU" altLang="en-US" sz="1200" kern="1200" dirty="0" smtClean="0">
                <a:solidFill>
                  <a:schemeClr val="tx1"/>
                </a:solidFill>
                <a:latin typeface="+mn-lt"/>
                <a:ea typeface="+mn-ea"/>
                <a:cs typeface="+mn-cs"/>
              </a:rPr>
              <a:t>	</a:t>
            </a:r>
            <a:r>
              <a:rPr lang="ru-RU" sz="1200" dirty="0" smtClean="0"/>
              <a:t>Нужно отметить, что резкое сокращение рождаемости и старение населения привели к изменениям в общей демографической нагрузке. На сегодняшний день она заметно ниже, чем в 1989 году: показатель изменился с 72,5 до 60,8 на 100 человек в трудоспособном возрасте. Особенно стремительно снизилась нагрузка детьми, вдвое уменьшив свой показатель за рассматриваемый период. Демографическая нагрузка пожилыми, наоборот, демонстрирует тенденцию к росту, изменив свой показатель в общей сложности с 26 пожилых людей в 1989 году до 37 на 100 человек в трудоспособном возрасте в 2012 году. </a:t>
            </a:r>
          </a:p>
          <a:p>
            <a:pPr eaLnBrk="1" hangingPunct="1">
              <a:spcBef>
                <a:spcPct val="0"/>
              </a:spcBef>
            </a:pPr>
            <a:endParaRPr lang="en-US" altLang="en-US"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4B42AA-C98E-4A1C-81E3-9F0D97AD8D7D}" type="slidenum">
              <a:rPr lang="en-US" altLang="en-US" smtClean="0"/>
              <a:pPr/>
              <a:t>8</a:t>
            </a:fld>
            <a:endParaRPr lang="en-US" altLang="en-US" smtClean="0"/>
          </a:p>
        </p:txBody>
      </p:sp>
      <p:sp>
        <p:nvSpPr>
          <p:cNvPr id="2048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1250F36C-13F1-4FCF-8529-52A7DCED0C0E}" type="datetime1">
              <a:rPr lang="en-US" altLang="en-US" smtClean="0"/>
              <a:pPr/>
              <a:t>12/17/2013</a:t>
            </a:fld>
            <a:endParaRPr lang="en-US" altLang="en-US" smtClean="0"/>
          </a:p>
        </p:txBody>
      </p:sp>
      <p:sp>
        <p:nvSpPr>
          <p:cNvPr id="20486" name="Header Placeholder 5"/>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en-US" smtClean="0"/>
              <a:t>Buciuceanu-Vrabie 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028"/>
            <a:ext cx="7772400" cy="1470422"/>
          </a:xfrm>
        </p:spPr>
        <p:txBody>
          <a:bodyPr/>
          <a:lstStyle/>
          <a:p>
            <a:r>
              <a:rPr lang="ro-RO" smtClean="0"/>
              <a:t>Clic pentru editare stil titlu</a:t>
            </a:r>
            <a:endParaRPr lang="ro-RO"/>
          </a:p>
        </p:txBody>
      </p:sp>
      <p:sp>
        <p:nvSpPr>
          <p:cNvPr id="3" name="Subtitlu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o-RO" smtClean="0"/>
              <a:t>Clic pentru a edita stilul de subtitlu</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E107B93-C084-4F03-AF62-C155FBBB2FF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text vertical 2"/>
          <p:cNvSpPr>
            <a:spLocks noGrp="1"/>
          </p:cNvSpPr>
          <p:nvPr>
            <p:ph type="body" orient="vert" idx="1"/>
          </p:nvPr>
        </p:nvSpPr>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B13AA7F-5110-4EBE-94BE-64190AC7533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5041"/>
            <a:ext cx="2057400" cy="5850731"/>
          </a:xfrm>
        </p:spPr>
        <p:txBody>
          <a:bodyPr vert="eaVert"/>
          <a:lstStyle/>
          <a:p>
            <a:r>
              <a:rPr lang="ro-RO" smtClean="0"/>
              <a:t>Clic pentru editare stil titlu</a:t>
            </a:r>
            <a:endParaRPr lang="ro-RO"/>
          </a:p>
        </p:txBody>
      </p:sp>
      <p:sp>
        <p:nvSpPr>
          <p:cNvPr id="3" name="Substituent text vertical 2"/>
          <p:cNvSpPr>
            <a:spLocks noGrp="1"/>
          </p:cNvSpPr>
          <p:nvPr>
            <p:ph type="body" orient="vert" idx="1"/>
          </p:nvPr>
        </p:nvSpPr>
        <p:spPr>
          <a:xfrm>
            <a:off x="457200" y="275041"/>
            <a:ext cx="5969000" cy="5850731"/>
          </a:xfrm>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747A3F5-664F-4814-8C60-8D1367D997F7}"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u și diagram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5035"/>
            <a:ext cx="8229600" cy="1143000"/>
          </a:xfrm>
        </p:spPr>
        <p:txBody>
          <a:bodyPr/>
          <a:lstStyle/>
          <a:p>
            <a:r>
              <a:rPr lang="ro-RO" smtClean="0"/>
              <a:t>Clic pentru editare stil titlu</a:t>
            </a:r>
            <a:endParaRPr lang="ro-RO"/>
          </a:p>
        </p:txBody>
      </p:sp>
      <p:sp>
        <p:nvSpPr>
          <p:cNvPr id="3" name="Substituent diagramă 2"/>
          <p:cNvSpPr>
            <a:spLocks noGrp="1"/>
          </p:cNvSpPr>
          <p:nvPr>
            <p:ph type="chart" idx="1"/>
          </p:nvPr>
        </p:nvSpPr>
        <p:spPr>
          <a:xfrm>
            <a:off x="457200" y="1600200"/>
            <a:ext cx="8229600" cy="4525566"/>
          </a:xfrm>
        </p:spPr>
        <p:txBody>
          <a:bodyPr/>
          <a:lstStyle/>
          <a:p>
            <a:pPr lvl="0"/>
            <a:endParaRPr lang="ro-RO"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15F4127-B262-4722-973B-65821019177C}"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028"/>
            <a:ext cx="7772400" cy="1470422"/>
          </a:xfrm>
        </p:spPr>
        <p:txBody>
          <a:bodyPr/>
          <a:lstStyle/>
          <a:p>
            <a:r>
              <a:rPr lang="ro-RO" smtClean="0"/>
              <a:t>Clic pentru editare stil titlu</a:t>
            </a:r>
            <a:endParaRPr lang="ro-RO"/>
          </a:p>
        </p:txBody>
      </p:sp>
      <p:sp>
        <p:nvSpPr>
          <p:cNvPr id="3" name="Subtitlu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o-RO" smtClean="0"/>
              <a:t>Clic pentru a edita stilul de subtitlu</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107B93-C084-4F03-AF62-C155FBBB2FF1}"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3421173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conținut 2"/>
          <p:cNvSpPr>
            <a:spLocks noGrp="1"/>
          </p:cNvSpPr>
          <p:nvPr>
            <p:ph idx="1"/>
          </p:nvPr>
        </p:nvSpPr>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00EA0F-93BB-4B40-A802-DC25E7229F41}"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1860129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1784" y="4406504"/>
            <a:ext cx="7772400" cy="1362075"/>
          </a:xfrm>
        </p:spPr>
        <p:txBody>
          <a:bodyPr anchor="t"/>
          <a:lstStyle>
            <a:lvl1pPr algn="l">
              <a:defRPr sz="4000" b="1" cap="all"/>
            </a:lvl1pPr>
          </a:lstStyle>
          <a:p>
            <a:r>
              <a:rPr lang="ro-RO" smtClean="0"/>
              <a:t>Clic pentru editare stil titlu</a:t>
            </a:r>
            <a:endParaRPr lang="ro-RO"/>
          </a:p>
        </p:txBody>
      </p:sp>
      <p:sp>
        <p:nvSpPr>
          <p:cNvPr id="3" name="Substituent text 2"/>
          <p:cNvSpPr>
            <a:spLocks noGrp="1"/>
          </p:cNvSpPr>
          <p:nvPr>
            <p:ph type="body" idx="1"/>
          </p:nvPr>
        </p:nvSpPr>
        <p:spPr>
          <a:xfrm>
            <a:off x="721784" y="2906317"/>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o-RO" smtClean="0"/>
              <a:t>Clic pentru editare stiluri text Coordonator</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3A7F02-44C6-4F66-8066-3FDE0D219FAE}"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4114483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conținut 2"/>
          <p:cNvSpPr>
            <a:spLocks noGrp="1"/>
          </p:cNvSpPr>
          <p:nvPr>
            <p:ph sz="half" idx="1"/>
          </p:nvPr>
        </p:nvSpPr>
        <p:spPr>
          <a:xfrm>
            <a:off x="4572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conținut 3"/>
          <p:cNvSpPr>
            <a:spLocks noGrp="1"/>
          </p:cNvSpPr>
          <p:nvPr>
            <p:ph sz="half" idx="2"/>
          </p:nvPr>
        </p:nvSpPr>
        <p:spPr>
          <a:xfrm>
            <a:off x="46736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E901B1-7F77-46F9-9E14-CAD275DDBCF6}"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2685071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Clic pentru editare stil titlu</a:t>
            </a:r>
            <a:endParaRPr lang="ro-RO"/>
          </a:p>
        </p:txBody>
      </p:sp>
      <p:sp>
        <p:nvSpPr>
          <p:cNvPr id="3" name="Substituent text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4" name="Substituent conținut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text 4"/>
          <p:cNvSpPr>
            <a:spLocks noGrp="1"/>
          </p:cNvSpPr>
          <p:nvPr>
            <p:ph type="body" sz="quarter" idx="3"/>
          </p:nvPr>
        </p:nvSpPr>
        <p:spPr>
          <a:xfrm>
            <a:off x="4646087"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6" name="Substituent conținut 5"/>
          <p:cNvSpPr>
            <a:spLocks noGrp="1"/>
          </p:cNvSpPr>
          <p:nvPr>
            <p:ph sz="quarter" idx="4"/>
          </p:nvPr>
        </p:nvSpPr>
        <p:spPr>
          <a:xfrm>
            <a:off x="4646087"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D4FB711-FB2F-4DE5-8042-686A4637BF0A}"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2081225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D0047F-4579-4773-8DA6-02AA70092EF9}"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22595327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CAC6576-F859-46F3-AE17-E9AFD238FCC1}"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3890287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conținut 2"/>
          <p:cNvSpPr>
            <a:spLocks noGrp="1"/>
          </p:cNvSpPr>
          <p:nvPr>
            <p:ph idx="1"/>
          </p:nvPr>
        </p:nvSpPr>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D00EA0F-93BB-4B40-A802-DC25E7229F41}"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2654"/>
            <a:ext cx="3007784" cy="1162050"/>
          </a:xfrm>
        </p:spPr>
        <p:txBody>
          <a:bodyPr anchor="b"/>
          <a:lstStyle>
            <a:lvl1pPr algn="l">
              <a:defRPr sz="2000" b="1"/>
            </a:lvl1pPr>
          </a:lstStyle>
          <a:p>
            <a:r>
              <a:rPr lang="ro-RO" smtClean="0"/>
              <a:t>Clic pentru editare stil titlu</a:t>
            </a:r>
            <a:endParaRPr lang="ro-RO"/>
          </a:p>
        </p:txBody>
      </p:sp>
      <p:sp>
        <p:nvSpPr>
          <p:cNvPr id="3" name="Substituent conținut 2"/>
          <p:cNvSpPr>
            <a:spLocks noGrp="1"/>
          </p:cNvSpPr>
          <p:nvPr>
            <p:ph idx="1"/>
          </p:nvPr>
        </p:nvSpPr>
        <p:spPr>
          <a:xfrm>
            <a:off x="3575052" y="272659"/>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text 3"/>
          <p:cNvSpPr>
            <a:spLocks noGrp="1"/>
          </p:cNvSpPr>
          <p:nvPr>
            <p:ph type="body" sz="half" idx="2"/>
          </p:nvPr>
        </p:nvSpPr>
        <p:spPr>
          <a:xfrm>
            <a:off x="457200" y="1434709"/>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3748064-E079-450B-9323-85D6E81EACF6}"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8271332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817" y="4800601"/>
            <a:ext cx="5486400" cy="566738"/>
          </a:xfrm>
        </p:spPr>
        <p:txBody>
          <a:bodyPr anchor="b"/>
          <a:lstStyle>
            <a:lvl1pPr algn="l">
              <a:defRPr sz="2000" b="1"/>
            </a:lvl1pPr>
          </a:lstStyle>
          <a:p>
            <a:r>
              <a:rPr lang="ro-RO" smtClean="0"/>
              <a:t>Clic pentru editare stil titlu</a:t>
            </a:r>
            <a:endParaRPr lang="ro-RO"/>
          </a:p>
        </p:txBody>
      </p:sp>
      <p:sp>
        <p:nvSpPr>
          <p:cNvPr id="3" name="Substituent imagine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Substituent text 3"/>
          <p:cNvSpPr>
            <a:spLocks noGrp="1"/>
          </p:cNvSpPr>
          <p:nvPr>
            <p:ph type="body" sz="half" idx="2"/>
          </p:nvPr>
        </p:nvSpPr>
        <p:spPr>
          <a:xfrm>
            <a:off x="1792817" y="5367343"/>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0758AA-1EF7-4228-BAC6-D7F27647BD29}"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925409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text vertical 2"/>
          <p:cNvSpPr>
            <a:spLocks noGrp="1"/>
          </p:cNvSpPr>
          <p:nvPr>
            <p:ph type="body" orient="vert" idx="1"/>
          </p:nvPr>
        </p:nvSpPr>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13AA7F-5110-4EBE-94BE-64190AC75337}"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19296435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5041"/>
            <a:ext cx="2057400" cy="5850731"/>
          </a:xfrm>
        </p:spPr>
        <p:txBody>
          <a:bodyPr vert="eaVert"/>
          <a:lstStyle/>
          <a:p>
            <a:r>
              <a:rPr lang="ro-RO" smtClean="0"/>
              <a:t>Clic pentru editare stil titlu</a:t>
            </a:r>
            <a:endParaRPr lang="ro-RO"/>
          </a:p>
        </p:txBody>
      </p:sp>
      <p:sp>
        <p:nvSpPr>
          <p:cNvPr id="3" name="Substituent text vertical 2"/>
          <p:cNvSpPr>
            <a:spLocks noGrp="1"/>
          </p:cNvSpPr>
          <p:nvPr>
            <p:ph type="body" orient="vert" idx="1"/>
          </p:nvPr>
        </p:nvSpPr>
        <p:spPr>
          <a:xfrm>
            <a:off x="457200" y="275041"/>
            <a:ext cx="5969000" cy="5850731"/>
          </a:xfrm>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47A3F5-664F-4814-8C60-8D1367D997F7}"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3306968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Titlu și diagram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5035"/>
            <a:ext cx="8229600" cy="1143000"/>
          </a:xfrm>
        </p:spPr>
        <p:txBody>
          <a:bodyPr/>
          <a:lstStyle/>
          <a:p>
            <a:r>
              <a:rPr lang="ro-RO" smtClean="0"/>
              <a:t>Clic pentru editare stil titlu</a:t>
            </a:r>
            <a:endParaRPr lang="ro-RO"/>
          </a:p>
        </p:txBody>
      </p:sp>
      <p:sp>
        <p:nvSpPr>
          <p:cNvPr id="3" name="Substituent diagramă 2"/>
          <p:cNvSpPr>
            <a:spLocks noGrp="1"/>
          </p:cNvSpPr>
          <p:nvPr>
            <p:ph type="chart" idx="1"/>
          </p:nvPr>
        </p:nvSpPr>
        <p:spPr>
          <a:xfrm>
            <a:off x="457200" y="1600200"/>
            <a:ext cx="8229600" cy="4525566"/>
          </a:xfrm>
        </p:spPr>
        <p:txBody>
          <a:bodyPr/>
          <a:lstStyle/>
          <a:p>
            <a:pPr lvl="0"/>
            <a:endParaRPr lang="ro-RO"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17-18 October 2013</a:t>
            </a: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Centre for Demographic Research</a:t>
            </a: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5F4127-B262-4722-973B-65821019177C}"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3380224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1784" y="4406504"/>
            <a:ext cx="7772400" cy="1362075"/>
          </a:xfrm>
        </p:spPr>
        <p:txBody>
          <a:bodyPr anchor="t"/>
          <a:lstStyle>
            <a:lvl1pPr algn="l">
              <a:defRPr sz="4000" b="1" cap="all"/>
            </a:lvl1pPr>
          </a:lstStyle>
          <a:p>
            <a:r>
              <a:rPr lang="ro-RO" smtClean="0"/>
              <a:t>Clic pentru editare stil titlu</a:t>
            </a:r>
            <a:endParaRPr lang="ro-RO"/>
          </a:p>
        </p:txBody>
      </p:sp>
      <p:sp>
        <p:nvSpPr>
          <p:cNvPr id="3" name="Substituent text 2"/>
          <p:cNvSpPr>
            <a:spLocks noGrp="1"/>
          </p:cNvSpPr>
          <p:nvPr>
            <p:ph type="body" idx="1"/>
          </p:nvPr>
        </p:nvSpPr>
        <p:spPr>
          <a:xfrm>
            <a:off x="721784" y="2906317"/>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o-RO" smtClean="0"/>
              <a:t>Clic pentru editare stiluri text Coordonator</a:t>
            </a:r>
          </a:p>
        </p:txBody>
      </p:sp>
      <p:sp>
        <p:nvSpPr>
          <p:cNvPr id="4"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03A7F02-44C6-4F66-8066-3FDE0D219FA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conținut 2"/>
          <p:cNvSpPr>
            <a:spLocks noGrp="1"/>
          </p:cNvSpPr>
          <p:nvPr>
            <p:ph sz="half" idx="1"/>
          </p:nvPr>
        </p:nvSpPr>
        <p:spPr>
          <a:xfrm>
            <a:off x="4572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conținut 3"/>
          <p:cNvSpPr>
            <a:spLocks noGrp="1"/>
          </p:cNvSpPr>
          <p:nvPr>
            <p:ph sz="half" idx="2"/>
          </p:nvPr>
        </p:nvSpPr>
        <p:spPr>
          <a:xfrm>
            <a:off x="46736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3E901B1-7F77-46F9-9E14-CAD275DDBCF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Clic pentru editare stil titlu</a:t>
            </a:r>
            <a:endParaRPr lang="ro-RO"/>
          </a:p>
        </p:txBody>
      </p:sp>
      <p:sp>
        <p:nvSpPr>
          <p:cNvPr id="3" name="Substituent text 2"/>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4" name="Substituent conținut 3"/>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text 4"/>
          <p:cNvSpPr>
            <a:spLocks noGrp="1"/>
          </p:cNvSpPr>
          <p:nvPr>
            <p:ph type="body" sz="quarter" idx="3"/>
          </p:nvPr>
        </p:nvSpPr>
        <p:spPr>
          <a:xfrm>
            <a:off x="4646087"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6" name="Substituent conținut 5"/>
          <p:cNvSpPr>
            <a:spLocks noGrp="1"/>
          </p:cNvSpPr>
          <p:nvPr>
            <p:ph sz="quarter" idx="4"/>
          </p:nvPr>
        </p:nvSpPr>
        <p:spPr>
          <a:xfrm>
            <a:off x="4646087"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8"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9D4FB711-FB2F-4DE5-8042-686A4637BF0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4"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F8D0047F-4579-4773-8DA6-02AA70092EF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3"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0CAC6576-F859-46F3-AE17-E9AFD238FCC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2654"/>
            <a:ext cx="3007784" cy="1162050"/>
          </a:xfrm>
        </p:spPr>
        <p:txBody>
          <a:bodyPr anchor="b"/>
          <a:lstStyle>
            <a:lvl1pPr algn="l">
              <a:defRPr sz="2000" b="1"/>
            </a:lvl1pPr>
          </a:lstStyle>
          <a:p>
            <a:r>
              <a:rPr lang="ro-RO" smtClean="0"/>
              <a:t>Clic pentru editare stil titlu</a:t>
            </a:r>
            <a:endParaRPr lang="ro-RO"/>
          </a:p>
        </p:txBody>
      </p:sp>
      <p:sp>
        <p:nvSpPr>
          <p:cNvPr id="3" name="Substituent conținut 2"/>
          <p:cNvSpPr>
            <a:spLocks noGrp="1"/>
          </p:cNvSpPr>
          <p:nvPr>
            <p:ph idx="1"/>
          </p:nvPr>
        </p:nvSpPr>
        <p:spPr>
          <a:xfrm>
            <a:off x="3575052" y="272659"/>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text 3"/>
          <p:cNvSpPr>
            <a:spLocks noGrp="1"/>
          </p:cNvSpPr>
          <p:nvPr>
            <p:ph type="body" sz="half" idx="2"/>
          </p:nvPr>
        </p:nvSpPr>
        <p:spPr>
          <a:xfrm>
            <a:off x="457200" y="1434709"/>
            <a:ext cx="30077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A3748064-E079-450B-9323-85D6E81EACF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817" y="4800601"/>
            <a:ext cx="5486400" cy="566738"/>
          </a:xfrm>
        </p:spPr>
        <p:txBody>
          <a:bodyPr anchor="b"/>
          <a:lstStyle>
            <a:lvl1pPr algn="l">
              <a:defRPr sz="2000" b="1"/>
            </a:lvl1pPr>
          </a:lstStyle>
          <a:p>
            <a:r>
              <a:rPr lang="ro-RO" smtClean="0"/>
              <a:t>Clic pentru editare stil titlu</a:t>
            </a:r>
            <a:endParaRPr lang="ro-RO"/>
          </a:p>
        </p:txBody>
      </p:sp>
      <p:sp>
        <p:nvSpPr>
          <p:cNvPr id="3" name="Substituent imagine 2"/>
          <p:cNvSpPr>
            <a:spLocks noGrp="1"/>
          </p:cNvSpPr>
          <p:nvPr>
            <p:ph type="pic" idx="1"/>
          </p:nvPr>
        </p:nvSpPr>
        <p:spPr>
          <a:xfrm>
            <a:off x="1792817" y="6131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Substituent text 3"/>
          <p:cNvSpPr>
            <a:spLocks noGrp="1"/>
          </p:cNvSpPr>
          <p:nvPr>
            <p:ph type="body" sz="half" idx="2"/>
          </p:nvPr>
        </p:nvSpPr>
        <p:spPr>
          <a:xfrm>
            <a:off x="1792817" y="5367343"/>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Rectangle 4"/>
          <p:cNvSpPr>
            <a:spLocks noGrp="1" noChangeArrowheads="1"/>
          </p:cNvSpPr>
          <p:nvPr>
            <p:ph type="dt" sz="half" idx="10"/>
          </p:nvPr>
        </p:nvSpPr>
        <p:spPr>
          <a:ln/>
        </p:spPr>
        <p:txBody>
          <a:bodyPr/>
          <a:lstStyle>
            <a:lvl1pPr>
              <a:defRPr/>
            </a:lvl1pPr>
          </a:lstStyle>
          <a:p>
            <a:pPr>
              <a:defRPr/>
            </a:pPr>
            <a:r>
              <a:rPr lang="en-US"/>
              <a:t>17-18 October 2013</a:t>
            </a: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en-US"/>
              <a:t>Centre for Demographic Research</a:t>
            </a: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30758AA-1EF7-4228-BAC6-D7F27647BD2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en-US"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r>
              <a:rPr lang="en-US"/>
              <a:t>17-18 October 2013</a:t>
            </a: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Centre for Demographic Research</a:t>
            </a: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23A51D5-A6EC-4DD0-ACEB-B1D853B57CA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mbria" pitchFamily="18" charset="0"/>
          <a:cs typeface="Arial" charset="0"/>
        </a:defRPr>
      </a:lvl2pPr>
      <a:lvl3pPr algn="ctr" rtl="0" eaLnBrk="0" fontAlgn="base" hangingPunct="0">
        <a:spcBef>
          <a:spcPct val="0"/>
        </a:spcBef>
        <a:spcAft>
          <a:spcPct val="0"/>
        </a:spcAft>
        <a:defRPr sz="4400">
          <a:solidFill>
            <a:schemeClr val="tx2"/>
          </a:solidFill>
          <a:latin typeface="Cambria" pitchFamily="18" charset="0"/>
          <a:cs typeface="Arial" charset="0"/>
        </a:defRPr>
      </a:lvl3pPr>
      <a:lvl4pPr algn="ctr" rtl="0" eaLnBrk="0" fontAlgn="base" hangingPunct="0">
        <a:spcBef>
          <a:spcPct val="0"/>
        </a:spcBef>
        <a:spcAft>
          <a:spcPct val="0"/>
        </a:spcAft>
        <a:defRPr sz="4400">
          <a:solidFill>
            <a:schemeClr val="tx2"/>
          </a:solidFill>
          <a:latin typeface="Cambria" pitchFamily="18" charset="0"/>
          <a:cs typeface="Arial" charset="0"/>
        </a:defRPr>
      </a:lvl4pPr>
      <a:lvl5pPr algn="ctr" rtl="0" eaLnBrk="0" fontAlgn="base" hangingPunct="0">
        <a:spcBef>
          <a:spcPct val="0"/>
        </a:spcBef>
        <a:spcAft>
          <a:spcPct val="0"/>
        </a:spcAft>
        <a:defRPr sz="4400">
          <a:solidFill>
            <a:schemeClr val="tx2"/>
          </a:solidFill>
          <a:latin typeface="Cambria" pitchFamily="18"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en-US"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r>
              <a:rPr lang="en-US">
                <a:solidFill>
                  <a:srgbClr val="000000"/>
                </a:solidFill>
              </a:rPr>
              <a:t>17-18 October 2013</a:t>
            </a:r>
            <a:endParaRPr lang="ru-RU">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solidFill>
                  <a:srgbClr val="000000"/>
                </a:solidFill>
              </a:rPr>
              <a:t>Centre for Demographic Research</a:t>
            </a:r>
            <a:endParaRPr lang="ru-RU">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23A51D5-A6EC-4DD0-ACEB-B1D853B57CA0}"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xmlns="" val="25401790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mbria" pitchFamily="18" charset="0"/>
          <a:cs typeface="Arial" charset="0"/>
        </a:defRPr>
      </a:lvl2pPr>
      <a:lvl3pPr algn="ctr" rtl="0" eaLnBrk="0" fontAlgn="base" hangingPunct="0">
        <a:spcBef>
          <a:spcPct val="0"/>
        </a:spcBef>
        <a:spcAft>
          <a:spcPct val="0"/>
        </a:spcAft>
        <a:defRPr sz="4400">
          <a:solidFill>
            <a:schemeClr val="tx2"/>
          </a:solidFill>
          <a:latin typeface="Cambria" pitchFamily="18" charset="0"/>
          <a:cs typeface="Arial" charset="0"/>
        </a:defRPr>
      </a:lvl3pPr>
      <a:lvl4pPr algn="ctr" rtl="0" eaLnBrk="0" fontAlgn="base" hangingPunct="0">
        <a:spcBef>
          <a:spcPct val="0"/>
        </a:spcBef>
        <a:spcAft>
          <a:spcPct val="0"/>
        </a:spcAft>
        <a:defRPr sz="4400">
          <a:solidFill>
            <a:schemeClr val="tx2"/>
          </a:solidFill>
          <a:latin typeface="Cambria" pitchFamily="18" charset="0"/>
          <a:cs typeface="Arial" charset="0"/>
        </a:defRPr>
      </a:lvl4pPr>
      <a:lvl5pPr algn="ctr" rtl="0" eaLnBrk="0" fontAlgn="base" hangingPunct="0">
        <a:spcBef>
          <a:spcPct val="0"/>
        </a:spcBef>
        <a:spcAft>
          <a:spcPct val="0"/>
        </a:spcAft>
        <a:defRPr sz="4400">
          <a:solidFill>
            <a:schemeClr val="tx2"/>
          </a:solidFill>
          <a:latin typeface="Cambria" pitchFamily="18"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chart" Target="../charts/char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6000" t="-36000" r="-21000" b="-22000"/>
          </a:stretch>
        </a:blip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1112838" y="500042"/>
            <a:ext cx="7131050" cy="3714776"/>
          </a:xfrm>
        </p:spPr>
        <p:txBody>
          <a:bodyPr>
            <a:scene3d>
              <a:camera prst="orthographicFront"/>
              <a:lightRig rig="glow" dir="tl">
                <a:rot lat="0" lon="0" rev="5400000"/>
              </a:lightRig>
            </a:scene3d>
            <a:sp3d contourW="12700">
              <a:contourClr>
                <a:schemeClr val="accent6">
                  <a:shade val="73000"/>
                </a:schemeClr>
              </a:contourClr>
            </a:sp3d>
          </a:bodyPr>
          <a:lstStyle/>
          <a:p>
            <a:r>
              <a:rPr lang="ru-RU" sz="3600" b="1" dirty="0" smtClean="0">
                <a:ln w="11430">
                  <a:solidFill>
                    <a:srgbClr val="00206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ДЕМОГРАФИЧЕСКИЙ ПОТЕНЦИАЛ ПРИДНЕСТРОВЬЯ:</a:t>
            </a:r>
            <a:br>
              <a:rPr lang="ru-RU" sz="3600" b="1" dirty="0" smtClean="0">
                <a:ln w="11430">
                  <a:solidFill>
                    <a:srgbClr val="00206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br>
            <a:r>
              <a:rPr lang="ru-RU" sz="3600" b="1" dirty="0" smtClean="0">
                <a:ln w="11430">
                  <a:solidFill>
                    <a:srgbClr val="00206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ПРОБЛЕМЫ И ТЕНДЕНЦИИ РАЗВИТИЯ</a:t>
            </a:r>
            <a:endParaRPr lang="ru-RU" sz="3600" b="1" dirty="0">
              <a:ln w="11430">
                <a:solidFill>
                  <a:srgbClr val="00206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
        <p:nvSpPr>
          <p:cNvPr id="4" name="Dreptunghi 3"/>
          <p:cNvSpPr/>
          <p:nvPr/>
        </p:nvSpPr>
        <p:spPr>
          <a:xfrm>
            <a:off x="3143240" y="3933056"/>
            <a:ext cx="3071813" cy="1015663"/>
          </a:xfrm>
          <a:prstGeom prst="rect">
            <a:avLst/>
          </a:prstGeom>
        </p:spPr>
        <p:txBody>
          <a:bodyPr wrap="square">
            <a:spAutoFit/>
          </a:bodyPr>
          <a:lstStyle/>
          <a:p>
            <a:pPr algn="ctr">
              <a:defRPr/>
            </a:pPr>
            <a:r>
              <a:rPr lang="ru-RU" sz="2000" b="1" i="1" dirty="0" smtClean="0">
                <a:solidFill>
                  <a:schemeClr val="accent6">
                    <a:lumMod val="50000"/>
                  </a:schemeClr>
                </a:solidFill>
                <a:latin typeface="Arial" pitchFamily="34" charset="0"/>
                <a:cs typeface="Arial" pitchFamily="34" charset="0"/>
              </a:rPr>
              <a:t>КИЕВ </a:t>
            </a:r>
          </a:p>
          <a:p>
            <a:pPr algn="ctr">
              <a:defRPr/>
            </a:pPr>
            <a:r>
              <a:rPr lang="en-GB" sz="2000" b="1" i="1" dirty="0" smtClean="0">
                <a:solidFill>
                  <a:schemeClr val="accent6">
                    <a:lumMod val="50000"/>
                  </a:schemeClr>
                </a:solidFill>
                <a:latin typeface="Arial" pitchFamily="34" charset="0"/>
                <a:cs typeface="Arial" pitchFamily="34" charset="0"/>
              </a:rPr>
              <a:t>17-18 </a:t>
            </a:r>
            <a:r>
              <a:rPr lang="ru-RU" sz="2000" b="1" i="1" dirty="0" smtClean="0">
                <a:solidFill>
                  <a:schemeClr val="accent6">
                    <a:lumMod val="50000"/>
                  </a:schemeClr>
                </a:solidFill>
                <a:latin typeface="Arial" pitchFamily="34" charset="0"/>
                <a:cs typeface="Arial" pitchFamily="34" charset="0"/>
              </a:rPr>
              <a:t> декабря</a:t>
            </a:r>
            <a:endParaRPr lang="ro-RO" sz="2000" b="1" i="1" dirty="0">
              <a:solidFill>
                <a:schemeClr val="accent6">
                  <a:lumMod val="50000"/>
                </a:schemeClr>
              </a:solidFill>
              <a:latin typeface="Arial" pitchFamily="34" charset="0"/>
              <a:cs typeface="Arial" pitchFamily="34" charset="0"/>
            </a:endParaRPr>
          </a:p>
          <a:p>
            <a:pPr algn="ctr">
              <a:defRPr/>
            </a:pPr>
            <a:r>
              <a:rPr lang="ro-RO" sz="2000" b="1" i="1" dirty="0" smtClean="0">
                <a:solidFill>
                  <a:schemeClr val="accent6">
                    <a:lumMod val="50000"/>
                  </a:schemeClr>
                </a:solidFill>
                <a:latin typeface="Arial" pitchFamily="34" charset="0"/>
                <a:cs typeface="Arial" pitchFamily="34" charset="0"/>
              </a:rPr>
              <a:t> </a:t>
            </a:r>
            <a:r>
              <a:rPr lang="en-GB" sz="2000" b="1" i="1" dirty="0" smtClean="0">
                <a:solidFill>
                  <a:schemeClr val="accent6">
                    <a:lumMod val="50000"/>
                  </a:schemeClr>
                </a:solidFill>
                <a:latin typeface="Arial" pitchFamily="34" charset="0"/>
                <a:cs typeface="Arial" pitchFamily="34" charset="0"/>
              </a:rPr>
              <a:t>2013</a:t>
            </a:r>
            <a:r>
              <a:rPr lang="ru-RU" sz="2000" b="1" i="1" dirty="0" smtClean="0">
                <a:solidFill>
                  <a:schemeClr val="accent6">
                    <a:lumMod val="50000"/>
                  </a:schemeClr>
                </a:solidFill>
                <a:latin typeface="Arial" pitchFamily="34" charset="0"/>
                <a:cs typeface="Arial" pitchFamily="34" charset="0"/>
              </a:rPr>
              <a:t> </a:t>
            </a:r>
            <a:r>
              <a:rPr lang="en-GB" sz="2000" b="1" i="1" dirty="0" smtClean="0">
                <a:solidFill>
                  <a:schemeClr val="accent6">
                    <a:lumMod val="50000"/>
                  </a:schemeClr>
                </a:solidFill>
                <a:latin typeface="Arial" pitchFamily="34" charset="0"/>
                <a:cs typeface="Arial" pitchFamily="34" charset="0"/>
              </a:rPr>
              <a:t> </a:t>
            </a:r>
            <a:endParaRPr lang="en-GB" sz="2000" b="1" i="1" dirty="0">
              <a:solidFill>
                <a:schemeClr val="accent6">
                  <a:lumMod val="50000"/>
                </a:schemeClr>
              </a:solidFill>
              <a:latin typeface="Arial" pitchFamily="34" charset="0"/>
              <a:cs typeface="Arial" pitchFamily="34" charset="0"/>
            </a:endParaRPr>
          </a:p>
        </p:txBody>
      </p:sp>
      <p:sp>
        <p:nvSpPr>
          <p:cNvPr id="7" name="TextBox 6"/>
          <p:cNvSpPr txBox="1"/>
          <p:nvPr/>
        </p:nvSpPr>
        <p:spPr>
          <a:xfrm>
            <a:off x="4071934" y="5429264"/>
            <a:ext cx="5072066" cy="1323439"/>
          </a:xfrm>
          <a:prstGeom prst="rect">
            <a:avLst/>
          </a:prstGeom>
          <a:noFill/>
        </p:spPr>
        <p:txBody>
          <a:bodyPr wrap="square" rtlCol="0">
            <a:spAutoFit/>
          </a:bodyPr>
          <a:lstStyle/>
          <a:p>
            <a:r>
              <a:rPr lang="ru-RU" sz="2000" b="1" i="1" dirty="0" smtClean="0">
                <a:solidFill>
                  <a:schemeClr val="accent6">
                    <a:lumMod val="50000"/>
                  </a:schemeClr>
                </a:solidFill>
                <a:latin typeface="Arial" pitchFamily="34" charset="0"/>
                <a:cs typeface="Arial" pitchFamily="34" charset="0"/>
              </a:rPr>
              <a:t>Анна </a:t>
            </a:r>
            <a:r>
              <a:rPr lang="ru-RU" sz="2000" b="1" i="1" dirty="0" err="1" smtClean="0">
                <a:solidFill>
                  <a:schemeClr val="accent6">
                    <a:lumMod val="50000"/>
                  </a:schemeClr>
                </a:solidFill>
                <a:latin typeface="Arial" pitchFamily="34" charset="0"/>
                <a:cs typeface="Arial" pitchFamily="34" charset="0"/>
              </a:rPr>
              <a:t>Кивачук</a:t>
            </a:r>
            <a:r>
              <a:rPr lang="ru-RU" sz="2000" b="1" i="1" dirty="0" smtClean="0">
                <a:solidFill>
                  <a:schemeClr val="accent6">
                    <a:lumMod val="50000"/>
                  </a:schemeClr>
                </a:solidFill>
                <a:latin typeface="Arial" pitchFamily="34" charset="0"/>
                <a:cs typeface="Arial" pitchFamily="34" charset="0"/>
              </a:rPr>
              <a:t>, научный сотрудник,</a:t>
            </a:r>
          </a:p>
          <a:p>
            <a:r>
              <a:rPr lang="ru-RU" sz="2000" b="1" i="1" dirty="0" smtClean="0">
                <a:solidFill>
                  <a:schemeClr val="accent6">
                    <a:lumMod val="50000"/>
                  </a:schemeClr>
                </a:solidFill>
                <a:latin typeface="Arial" pitchFamily="34" charset="0"/>
                <a:cs typeface="Arial" pitchFamily="34" charset="0"/>
              </a:rPr>
              <a:t>Центр демографических исследований, НИЭИ, </a:t>
            </a:r>
          </a:p>
          <a:p>
            <a:r>
              <a:rPr lang="ru-RU" sz="2000" b="1" i="1" dirty="0" smtClean="0">
                <a:solidFill>
                  <a:schemeClr val="accent6">
                    <a:lumMod val="50000"/>
                  </a:schemeClr>
                </a:solidFill>
                <a:latin typeface="Arial" pitchFamily="34" charset="0"/>
                <a:cs typeface="Arial" pitchFamily="34" charset="0"/>
              </a:rPr>
              <a:t>Академия Наук Молдовы </a:t>
            </a:r>
            <a:r>
              <a:rPr lang="ru-RU" sz="2000" b="1" i="1" dirty="0">
                <a:solidFill>
                  <a:schemeClr val="accent6">
                    <a:lumMod val="50000"/>
                  </a:schemeClr>
                </a:solidFill>
                <a:latin typeface="Arial" pitchFamily="34" charset="0"/>
                <a:cs typeface="Arial" pitchFamily="34" charset="0"/>
              </a:rPr>
              <a:t>(</a:t>
            </a:r>
            <a:r>
              <a:rPr lang="ru-RU" sz="2000" b="1" i="1" dirty="0" smtClean="0">
                <a:solidFill>
                  <a:schemeClr val="accent6">
                    <a:lumMod val="50000"/>
                  </a:schemeClr>
                </a:solidFill>
                <a:latin typeface="Arial" pitchFamily="34" charset="0"/>
                <a:cs typeface="Arial" pitchFamily="34" charset="0"/>
              </a:rPr>
              <a:t>Кишинёв)</a:t>
            </a:r>
            <a:endParaRPr lang="ru-RU" sz="2000" b="1" i="1" dirty="0">
              <a:solidFill>
                <a:schemeClr val="accent6">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214290"/>
            <a:ext cx="7772400" cy="1000131"/>
          </a:xfrm>
        </p:spPr>
        <p:txBody>
          <a:bodyPr/>
          <a:lstStyle/>
          <a:p>
            <a:pPr eaLnBrk="1" hangingPunct="1"/>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Динамика продолжительности жизни при рождении в Приднестровье  (2005-2010  гг.) </a:t>
            </a:r>
            <a:b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и Молдавии (2004-2012 гг.)</a:t>
            </a:r>
            <a:endParaRPr lang="ro-RO"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endParaRPr>
          </a:p>
        </p:txBody>
      </p:sp>
      <p:graphicFrame>
        <p:nvGraphicFramePr>
          <p:cNvPr id="6" name="Chart 5"/>
          <p:cNvGraphicFramePr>
            <a:graphicFrameLocks/>
          </p:cNvGraphicFramePr>
          <p:nvPr>
            <p:extLst>
              <p:ext uri="{D42A27DB-BD31-4B8C-83A1-F6EECF244321}">
                <p14:modId xmlns:p14="http://schemas.microsoft.com/office/powerpoint/2010/main" xmlns="" val="3830401908"/>
              </p:ext>
            </p:extLst>
          </p:nvPr>
        </p:nvGraphicFramePr>
        <p:xfrm>
          <a:off x="251520" y="1268760"/>
          <a:ext cx="8496944" cy="4896544"/>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155714" y="6192349"/>
            <a:ext cx="8712968" cy="523220"/>
          </a:xfrm>
          <a:prstGeom prst="rect">
            <a:avLst/>
          </a:prstGeom>
          <a:noFill/>
        </p:spPr>
        <p:txBody>
          <a:bodyPr wrap="square" rtlCol="0">
            <a:spAutoFit/>
          </a:bodyPr>
          <a:lstStyle/>
          <a:p>
            <a:r>
              <a:rPr lang="ru-RU" sz="1400" dirty="0" smtClean="0"/>
              <a:t>Данные по Молдавии: О</a:t>
            </a:r>
            <a:r>
              <a:rPr lang="en-GB" sz="1400" dirty="0" smtClean="0"/>
              <a:t>.</a:t>
            </a:r>
            <a:r>
              <a:rPr lang="en-GB" sz="1400" dirty="0" err="1" smtClean="0"/>
              <a:t>Penina</a:t>
            </a:r>
            <a:r>
              <a:rPr lang="en-GB" sz="1400" dirty="0" smtClean="0"/>
              <a:t>, </a:t>
            </a:r>
            <a:r>
              <a:rPr lang="en-GB" sz="1400" dirty="0" err="1" smtClean="0"/>
              <a:t>J.Vallin</a:t>
            </a:r>
            <a:r>
              <a:rPr lang="en-GB" sz="1400" dirty="0" smtClean="0"/>
              <a:t>, 2013. “Forty-five years of cause-specific mortality trends in Moldova”. XXVII IUSSP Population Conference, 2013. </a:t>
            </a:r>
            <a:endParaRPr lang="en-US" sz="1400" dirty="0"/>
          </a:p>
        </p:txBody>
      </p:sp>
    </p:spTree>
    <p:extLst>
      <p:ext uri="{BB962C8B-B14F-4D97-AF65-F5344CB8AC3E}">
        <p14:creationId xmlns:p14="http://schemas.microsoft.com/office/powerpoint/2010/main" xmlns="" val="842590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214291"/>
            <a:ext cx="7772400" cy="714380"/>
          </a:xfrm>
        </p:spPr>
        <p:txBody>
          <a:bodyPr/>
          <a:lstStyle/>
          <a:p>
            <a:pPr eaLnBrk="1" hangingPunct="1"/>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Изменение показателя вероятности умереть </a:t>
            </a:r>
            <a:r>
              <a:rPr lang="en-US"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
            </a:r>
            <a:br>
              <a:rPr lang="en-US"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в</a:t>
            </a:r>
            <a:r>
              <a:rPr lang="en-US"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 </a:t>
            </a:r>
            <a:r>
              <a:rPr lang="en-US"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2007 </a:t>
            </a:r>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и</a:t>
            </a:r>
            <a:r>
              <a:rPr lang="en-US"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 2009</a:t>
            </a:r>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 гг.</a:t>
            </a:r>
            <a:endParaRPr lang="ro-RO" altLang="en-US" sz="2400" b="1" i="1" u="sng" dirty="0" smtClean="0">
              <a:ln>
                <a:solidFill>
                  <a:schemeClr val="accent5">
                    <a:lumMod val="25000"/>
                  </a:schemeClr>
                </a:solidFill>
              </a:ln>
              <a:solidFill>
                <a:srgbClr val="FF0000"/>
              </a:solidFill>
              <a:latin typeface="Times New Roman" pitchFamily="18" charset="0"/>
              <a:cs typeface="Times New Roman" pitchFamily="18" charset="0"/>
            </a:endParaRPr>
          </a:p>
        </p:txBody>
      </p:sp>
      <p:graphicFrame>
        <p:nvGraphicFramePr>
          <p:cNvPr id="5" name="Chart 4"/>
          <p:cNvGraphicFramePr>
            <a:graphicFrameLocks/>
          </p:cNvGraphicFramePr>
          <p:nvPr>
            <p:extLst>
              <p:ext uri="{D42A27DB-BD31-4B8C-83A1-F6EECF244321}">
                <p14:modId xmlns:p14="http://schemas.microsoft.com/office/powerpoint/2010/main" xmlns="" val="2961981392"/>
              </p:ext>
            </p:extLst>
          </p:nvPr>
        </p:nvGraphicFramePr>
        <p:xfrm>
          <a:off x="179512" y="1196752"/>
          <a:ext cx="4392488" cy="5400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xmlns="" val="672119013"/>
              </p:ext>
            </p:extLst>
          </p:nvPr>
        </p:nvGraphicFramePr>
        <p:xfrm>
          <a:off x="4355976" y="1124744"/>
          <a:ext cx="4788024" cy="547260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214290"/>
            <a:ext cx="7816952" cy="1126477"/>
          </a:xfrm>
        </p:spPr>
        <p:txBody>
          <a:bodyPr/>
          <a:lstStyle/>
          <a:p>
            <a:pPr eaLnBrk="1" hangingPunct="1"/>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Декомпозиция изменений ожидаемой продолжительности жизни при рождении </a:t>
            </a:r>
            <a:b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в 2007-2009 гг. по возрастным группам</a:t>
            </a:r>
            <a:endParaRPr lang="ro-RO" altLang="en-US" sz="2400" b="1" i="1" u="sng" dirty="0" smtClean="0">
              <a:ln>
                <a:solidFill>
                  <a:schemeClr val="accent5">
                    <a:lumMod val="25000"/>
                  </a:schemeClr>
                </a:solidFill>
              </a:ln>
              <a:solidFill>
                <a:srgbClr val="FF0000"/>
              </a:solidFill>
              <a:latin typeface="Times New Roman" pitchFamily="18" charset="0"/>
              <a:cs typeface="Times New Roman"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xmlns="" val="126219021"/>
              </p:ext>
            </p:extLst>
          </p:nvPr>
        </p:nvGraphicFramePr>
        <p:xfrm>
          <a:off x="4499992" y="1556792"/>
          <a:ext cx="4402468" cy="46085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xmlns="" val="1127481282"/>
              </p:ext>
            </p:extLst>
          </p:nvPr>
        </p:nvGraphicFramePr>
        <p:xfrm>
          <a:off x="179512" y="1556792"/>
          <a:ext cx="4320480" cy="4608512"/>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1763688" y="6165304"/>
            <a:ext cx="1656184" cy="461665"/>
          </a:xfrm>
          <a:prstGeom prst="rect">
            <a:avLst/>
          </a:prstGeom>
          <a:noFill/>
        </p:spPr>
        <p:txBody>
          <a:bodyPr wrap="square" rtlCol="0">
            <a:spAutoFit/>
          </a:bodyPr>
          <a:lstStyle/>
          <a:p>
            <a:r>
              <a:rPr lang="ru-RU" sz="2400" dirty="0" smtClean="0">
                <a:solidFill>
                  <a:srgbClr val="FF0000"/>
                </a:solidFill>
              </a:rPr>
              <a:t>+</a:t>
            </a:r>
            <a:r>
              <a:rPr lang="ru-RU" sz="2400" dirty="0" smtClean="0">
                <a:solidFill>
                  <a:srgbClr val="FF0000"/>
                </a:solidFill>
              </a:rPr>
              <a:t>2,5 </a:t>
            </a:r>
            <a:r>
              <a:rPr lang="ru-RU" sz="2400" dirty="0" smtClean="0">
                <a:solidFill>
                  <a:srgbClr val="FF0000"/>
                </a:solidFill>
              </a:rPr>
              <a:t>лет</a:t>
            </a:r>
            <a:endParaRPr lang="en-US" sz="2400" dirty="0">
              <a:solidFill>
                <a:srgbClr val="FF0000"/>
              </a:solidFill>
            </a:endParaRPr>
          </a:p>
        </p:txBody>
      </p:sp>
      <p:sp>
        <p:nvSpPr>
          <p:cNvPr id="9" name="TextBox 8"/>
          <p:cNvSpPr txBox="1"/>
          <p:nvPr/>
        </p:nvSpPr>
        <p:spPr>
          <a:xfrm>
            <a:off x="6300192" y="6237312"/>
            <a:ext cx="1656184" cy="461665"/>
          </a:xfrm>
          <a:prstGeom prst="rect">
            <a:avLst/>
          </a:prstGeom>
          <a:noFill/>
        </p:spPr>
        <p:txBody>
          <a:bodyPr wrap="square" rtlCol="0">
            <a:spAutoFit/>
          </a:bodyPr>
          <a:lstStyle/>
          <a:p>
            <a:r>
              <a:rPr lang="ru-RU" sz="2400" dirty="0" smtClean="0">
                <a:solidFill>
                  <a:srgbClr val="FF0000"/>
                </a:solidFill>
              </a:rPr>
              <a:t>+</a:t>
            </a:r>
            <a:r>
              <a:rPr lang="ru-RU" sz="2400" dirty="0" smtClean="0">
                <a:solidFill>
                  <a:srgbClr val="FF0000"/>
                </a:solidFill>
              </a:rPr>
              <a:t>1,5 </a:t>
            </a:r>
            <a:r>
              <a:rPr lang="ru-RU" sz="2400" dirty="0" smtClean="0">
                <a:solidFill>
                  <a:srgbClr val="FF0000"/>
                </a:solidFill>
              </a:rPr>
              <a:t>лет</a:t>
            </a:r>
            <a:endParaRPr lang="en-US" sz="2400" dirty="0">
              <a:solidFill>
                <a:srgbClr val="FF0000"/>
              </a:solidFill>
            </a:endParaRPr>
          </a:p>
        </p:txBody>
      </p:sp>
    </p:spTree>
    <p:extLst>
      <p:ext uri="{BB962C8B-B14F-4D97-AF65-F5344CB8AC3E}">
        <p14:creationId xmlns:p14="http://schemas.microsoft.com/office/powerpoint/2010/main" xmlns="" val="1122830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661048" y="0"/>
            <a:ext cx="5482952" cy="2880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50000"/>
              </a:lnSpc>
              <a:spcBef>
                <a:spcPct val="20000"/>
              </a:spcBef>
              <a:spcAft>
                <a:spcPct val="0"/>
              </a:spcAft>
              <a:buClrTx/>
              <a:buSzTx/>
              <a:buFont typeface="Arial" charset="0"/>
              <a:buNone/>
              <a:tabLst/>
              <a:defRPr/>
            </a:pPr>
            <a:r>
              <a:rPr kumimoji="0" lang="ru-RU" sz="2800" b="1" i="0" u="none" strike="noStrike" kern="0" cap="none" spc="0" normalizeH="0" baseline="0" noProof="0" dirty="0" smtClean="0">
                <a:ln>
                  <a:solidFill>
                    <a:srgbClr val="002060"/>
                  </a:solidFill>
                </a:ln>
                <a:solidFill>
                  <a:srgbClr val="003CB4"/>
                </a:solidFill>
                <a:effectLst>
                  <a:outerShdw blurRad="38100" dist="38100" dir="2700000" algn="tl">
                    <a:srgbClr val="000000">
                      <a:alpha val="43137"/>
                    </a:srgbClr>
                  </a:outerShdw>
                </a:effectLst>
                <a:uLnTx/>
                <a:uFillTx/>
                <a:latin typeface="Times New Roman" pitchFamily="18" charset="0"/>
                <a:ea typeface="+mn-ea"/>
                <a:cs typeface="+mn-cs"/>
              </a:rPr>
              <a:t>БЛАГОДАРИМ</a:t>
            </a:r>
          </a:p>
          <a:p>
            <a:pPr marL="0" marR="0" lvl="0" indent="0" algn="ctr" defTabSz="914400" rtl="0" eaLnBrk="0" fontAlgn="base" latinLnBrk="0" hangingPunct="0">
              <a:lnSpc>
                <a:spcPct val="150000"/>
              </a:lnSpc>
              <a:spcBef>
                <a:spcPct val="20000"/>
              </a:spcBef>
              <a:spcAft>
                <a:spcPct val="0"/>
              </a:spcAft>
              <a:buClrTx/>
              <a:buSzTx/>
              <a:buFont typeface="Arial" charset="0"/>
              <a:buNone/>
              <a:tabLst/>
              <a:defRPr/>
            </a:pPr>
            <a:r>
              <a:rPr kumimoji="0" lang="ru-RU" sz="2800" b="1" i="0" u="none" strike="noStrike" kern="0" cap="none" spc="0" normalizeH="0" baseline="0" noProof="0" dirty="0" smtClean="0">
                <a:ln>
                  <a:solidFill>
                    <a:srgbClr val="002060"/>
                  </a:solidFill>
                </a:ln>
                <a:solidFill>
                  <a:srgbClr val="003CB4"/>
                </a:solidFill>
                <a:effectLst>
                  <a:outerShdw blurRad="38100" dist="38100" dir="2700000" algn="tl">
                    <a:srgbClr val="000000">
                      <a:alpha val="43137"/>
                    </a:srgbClr>
                  </a:outerShdw>
                </a:effectLst>
                <a:uLnTx/>
                <a:uFillTx/>
                <a:latin typeface="Times New Roman" pitchFamily="18" charset="0"/>
                <a:ea typeface="+mn-ea"/>
                <a:cs typeface="+mn-cs"/>
              </a:rPr>
              <a:t>ВАС  </a:t>
            </a:r>
          </a:p>
          <a:p>
            <a:pPr marL="0" marR="0" lvl="0" indent="0" algn="ctr" defTabSz="914400" rtl="0" eaLnBrk="0" fontAlgn="base" latinLnBrk="0" hangingPunct="0">
              <a:lnSpc>
                <a:spcPct val="150000"/>
              </a:lnSpc>
              <a:spcBef>
                <a:spcPct val="20000"/>
              </a:spcBef>
              <a:spcAft>
                <a:spcPct val="0"/>
              </a:spcAft>
              <a:buClrTx/>
              <a:buSzTx/>
              <a:buFont typeface="Arial" charset="0"/>
              <a:buNone/>
              <a:tabLst/>
              <a:defRPr/>
            </a:pPr>
            <a:r>
              <a:rPr kumimoji="0" lang="ru-RU" sz="2800" b="1" i="0" u="none" strike="noStrike" kern="0" cap="none" spc="0" normalizeH="0" baseline="0" noProof="0" dirty="0" smtClean="0">
                <a:ln>
                  <a:solidFill>
                    <a:srgbClr val="002060"/>
                  </a:solidFill>
                </a:ln>
                <a:solidFill>
                  <a:srgbClr val="003CB4"/>
                </a:solidFill>
                <a:effectLst>
                  <a:outerShdw blurRad="38100" dist="38100" dir="2700000" algn="tl">
                    <a:srgbClr val="000000">
                      <a:alpha val="43137"/>
                    </a:srgbClr>
                  </a:outerShdw>
                </a:effectLst>
                <a:uLnTx/>
                <a:uFillTx/>
                <a:latin typeface="Times New Roman" pitchFamily="18" charset="0"/>
                <a:ea typeface="+mn-ea"/>
                <a:cs typeface="+mn-cs"/>
              </a:rPr>
              <a:t>ЗА  ВНИМАНИЕ!</a:t>
            </a:r>
          </a:p>
        </p:txBody>
      </p:sp>
      <p:sp>
        <p:nvSpPr>
          <p:cNvPr id="7" name="Прямоугольник 6"/>
          <p:cNvSpPr/>
          <p:nvPr/>
        </p:nvSpPr>
        <p:spPr>
          <a:xfrm>
            <a:off x="4355976" y="5445225"/>
            <a:ext cx="4608512" cy="1200329"/>
          </a:xfrm>
          <a:prstGeom prst="rect">
            <a:avLst/>
          </a:prstGeom>
        </p:spPr>
        <p:txBody>
          <a:bodyPr wrap="square">
            <a:spAutoFit/>
          </a:bodyPr>
          <a:lstStyle/>
          <a:p>
            <a:r>
              <a:rPr lang="ru-RU" b="1" i="1" dirty="0" smtClean="0">
                <a:solidFill>
                  <a:schemeClr val="accent6">
                    <a:lumMod val="50000"/>
                  </a:schemeClr>
                </a:solidFill>
                <a:latin typeface="Arial" pitchFamily="34" charset="0"/>
                <a:cs typeface="Arial" pitchFamily="34" charset="0"/>
              </a:rPr>
              <a:t>Анна </a:t>
            </a:r>
            <a:r>
              <a:rPr lang="ru-RU" b="1" i="1" dirty="0" err="1" smtClean="0">
                <a:solidFill>
                  <a:schemeClr val="accent6">
                    <a:lumMod val="50000"/>
                  </a:schemeClr>
                </a:solidFill>
                <a:latin typeface="Arial" pitchFamily="34" charset="0"/>
                <a:cs typeface="Arial" pitchFamily="34" charset="0"/>
              </a:rPr>
              <a:t>Кивачук</a:t>
            </a:r>
            <a:r>
              <a:rPr lang="ru-RU" b="1" i="1" dirty="0" smtClean="0">
                <a:solidFill>
                  <a:schemeClr val="accent6">
                    <a:lumMod val="50000"/>
                  </a:schemeClr>
                </a:solidFill>
                <a:latin typeface="Arial" pitchFamily="34" charset="0"/>
                <a:cs typeface="Arial" pitchFamily="34" charset="0"/>
              </a:rPr>
              <a:t>, научный сотрудник,</a:t>
            </a:r>
          </a:p>
          <a:p>
            <a:r>
              <a:rPr lang="ru-RU" b="1" i="1" dirty="0" smtClean="0">
                <a:solidFill>
                  <a:schemeClr val="accent6">
                    <a:lumMod val="50000"/>
                  </a:schemeClr>
                </a:solidFill>
                <a:latin typeface="Arial" pitchFamily="34" charset="0"/>
                <a:cs typeface="Arial" pitchFamily="34" charset="0"/>
              </a:rPr>
              <a:t>Центр демографических исследований, НИЭИ, </a:t>
            </a:r>
          </a:p>
          <a:p>
            <a:r>
              <a:rPr lang="ru-RU" b="1" i="1" dirty="0" smtClean="0">
                <a:solidFill>
                  <a:schemeClr val="accent6">
                    <a:lumMod val="50000"/>
                  </a:schemeClr>
                </a:solidFill>
                <a:latin typeface="Arial" pitchFamily="34" charset="0"/>
                <a:cs typeface="Arial" pitchFamily="34" charset="0"/>
              </a:rPr>
              <a:t>Академия Наук Молдовы (Кишинёв)</a:t>
            </a:r>
            <a:endParaRPr lang="ru-RU" b="1" i="1" dirty="0">
              <a:solidFill>
                <a:schemeClr val="accent6">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098" name="Titlu 1"/>
          <p:cNvSpPr>
            <a:spLocks noGrp="1"/>
          </p:cNvSpPr>
          <p:nvPr>
            <p:ph type="ctrTitle"/>
          </p:nvPr>
        </p:nvSpPr>
        <p:spPr>
          <a:xfrm>
            <a:off x="467544" y="0"/>
            <a:ext cx="8280920" cy="908720"/>
          </a:xfrm>
        </p:spPr>
        <p:txBody>
          <a:bodyPr/>
          <a:lstStyle/>
          <a:p>
            <a:pPr eaLnBrk="1" hangingPunct="1"/>
            <a:r>
              <a:rPr lang="ru-RU" altLang="en-US" sz="2400" b="1" i="1" dirty="0" smtClean="0">
                <a:solidFill>
                  <a:schemeClr val="accent2"/>
                </a:solidFill>
                <a:latin typeface="Times New Roman" pitchFamily="18" charset="0"/>
                <a:cs typeface="Times New Roman" pitchFamily="18" charset="0"/>
              </a:rPr>
              <a:t>Характеристика данных и методов, использованных в исследовании</a:t>
            </a:r>
            <a:endParaRPr lang="ro-RO" altLang="en-US" sz="2400" b="1" i="1" dirty="0" smtClean="0">
              <a:solidFill>
                <a:schemeClr val="accent2"/>
              </a:solidFill>
              <a:latin typeface="Times New Roman" pitchFamily="18" charset="0"/>
              <a:cs typeface="Times New Roman" pitchFamily="18" charset="0"/>
            </a:endParaRPr>
          </a:p>
        </p:txBody>
      </p:sp>
      <p:sp>
        <p:nvSpPr>
          <p:cNvPr id="4" name="TextBox 3"/>
          <p:cNvSpPr txBox="1"/>
          <p:nvPr/>
        </p:nvSpPr>
        <p:spPr>
          <a:xfrm>
            <a:off x="179512" y="980729"/>
            <a:ext cx="8568952" cy="7755969"/>
          </a:xfrm>
          <a:prstGeom prst="rect">
            <a:avLst/>
          </a:prstGeom>
          <a:solidFill>
            <a:schemeClr val="accent3">
              <a:lumMod val="95000"/>
            </a:schemeClr>
          </a:solidFill>
        </p:spPr>
        <p:txBody>
          <a:bodyPr wrap="square" rtlCol="0">
            <a:spAutoFit/>
          </a:bodyPr>
          <a:lstStyle/>
          <a:p>
            <a:pPr marL="342900" indent="-342900" algn="ctr"/>
            <a:r>
              <a:rPr lang="ru-RU" sz="2000" b="1" i="1" dirty="0" smtClean="0">
                <a:solidFill>
                  <a:schemeClr val="accent6"/>
                </a:solidFill>
                <a:latin typeface="Times New Roman" pitchFamily="18" charset="0"/>
                <a:cs typeface="Times New Roman" pitchFamily="18" charset="0"/>
              </a:rPr>
              <a:t>   </a:t>
            </a:r>
            <a:r>
              <a:rPr lang="ru-RU" sz="2000" b="1" i="1" u="sng" dirty="0" smtClean="0">
                <a:solidFill>
                  <a:schemeClr val="accent6"/>
                </a:solidFill>
                <a:latin typeface="Times New Roman" pitchFamily="18" charset="0"/>
                <a:cs typeface="Times New Roman" pitchFamily="18" charset="0"/>
              </a:rPr>
              <a:t>Источники данных</a:t>
            </a:r>
          </a:p>
          <a:p>
            <a:pPr marL="342900" indent="-342900" algn="just">
              <a:buAutoNum type="romanUcPeriod"/>
            </a:pPr>
            <a:r>
              <a:rPr lang="ru-RU" sz="2000" b="1" dirty="0" smtClean="0">
                <a:solidFill>
                  <a:srgbClr val="FF0000"/>
                </a:solidFill>
                <a:latin typeface="Times New Roman" pitchFamily="18" charset="0"/>
                <a:cs typeface="Times New Roman" pitchFamily="18" charset="0"/>
              </a:rPr>
              <a:t>Переписные данные:</a:t>
            </a:r>
          </a:p>
          <a:p>
            <a:pPr marL="800100" lvl="1" indent="-342900" algn="just">
              <a:buAutoNum type="arabicPeriod"/>
            </a:pPr>
            <a:r>
              <a:rPr lang="ru-RU" sz="2000" b="1" dirty="0" smtClean="0">
                <a:solidFill>
                  <a:srgbClr val="FF0000"/>
                </a:solidFill>
                <a:latin typeface="Times New Roman" pitchFamily="18" charset="0"/>
                <a:cs typeface="Times New Roman" pitchFamily="18" charset="0"/>
              </a:rPr>
              <a:t>итоги Всесоюзной переписи 1989 года;</a:t>
            </a:r>
          </a:p>
          <a:p>
            <a:pPr marL="800100" lvl="1" indent="-342900" algn="just">
              <a:buAutoNum type="arabicPeriod"/>
            </a:pPr>
            <a:r>
              <a:rPr lang="ru-RU" sz="2000" b="1" dirty="0" smtClean="0">
                <a:solidFill>
                  <a:srgbClr val="FF0000"/>
                </a:solidFill>
                <a:latin typeface="Times New Roman" pitchFamily="18" charset="0"/>
                <a:cs typeface="Times New Roman" pitchFamily="18" charset="0"/>
              </a:rPr>
              <a:t>итоги переписи 2004 года, проведенной на территории Приднестровья самостоятельно, по единой методологии с РМ.</a:t>
            </a:r>
            <a:endParaRPr lang="en-US" sz="2000" b="1" dirty="0" smtClean="0">
              <a:solidFill>
                <a:srgbClr val="FF0000"/>
              </a:solidFill>
              <a:latin typeface="Times New Roman" pitchFamily="18" charset="0"/>
              <a:cs typeface="Times New Roman" pitchFamily="18" charset="0"/>
            </a:endParaRPr>
          </a:p>
          <a:p>
            <a:pPr algn="just"/>
            <a:r>
              <a:rPr lang="en-US" sz="2000" b="1" dirty="0" smtClean="0">
                <a:solidFill>
                  <a:srgbClr val="FF0000"/>
                </a:solidFill>
                <a:latin typeface="Times New Roman" pitchFamily="18" charset="0"/>
                <a:cs typeface="Times New Roman" pitchFamily="18" charset="0"/>
              </a:rPr>
              <a:t>II.</a:t>
            </a:r>
            <a:r>
              <a:rPr lang="ru-RU" sz="2000" b="1" dirty="0" smtClean="0">
                <a:solidFill>
                  <a:srgbClr val="FF0000"/>
                </a:solidFill>
                <a:latin typeface="Times New Roman" pitchFamily="18" charset="0"/>
                <a:cs typeface="Times New Roman" pitchFamily="18" charset="0"/>
              </a:rPr>
              <a:t> Данные текущей статистики:</a:t>
            </a:r>
          </a:p>
          <a:p>
            <a:pPr marL="914400" lvl="1" indent="-457200" algn="just">
              <a:buAutoNum type="arabicPeriod"/>
            </a:pPr>
            <a:r>
              <a:rPr lang="ru-RU" sz="2000" b="1" dirty="0" err="1" smtClean="0">
                <a:solidFill>
                  <a:srgbClr val="FF0000"/>
                </a:solidFill>
                <a:latin typeface="Times New Roman" pitchFamily="18" charset="0"/>
                <a:cs typeface="Times New Roman" pitchFamily="18" charset="0"/>
              </a:rPr>
              <a:t>погодовые</a:t>
            </a:r>
            <a:r>
              <a:rPr lang="ru-RU" sz="2000" b="1" dirty="0" smtClean="0">
                <a:solidFill>
                  <a:srgbClr val="FF0000"/>
                </a:solidFill>
                <a:latin typeface="Times New Roman" pitchFamily="18" charset="0"/>
                <a:cs typeface="Times New Roman" pitchFamily="18" charset="0"/>
              </a:rPr>
              <a:t> данные о  </a:t>
            </a:r>
            <a:r>
              <a:rPr lang="ru-RU" sz="2000" b="1" dirty="0" smtClean="0">
                <a:solidFill>
                  <a:srgbClr val="FF0000"/>
                </a:solidFill>
                <a:latin typeface="Times New Roman" pitchFamily="18" charset="0"/>
                <a:cs typeface="Times New Roman" pitchFamily="18" charset="0"/>
              </a:rPr>
              <a:t>естественном и механическом </a:t>
            </a:r>
            <a:r>
              <a:rPr lang="ru-RU" sz="2000" b="1" dirty="0" smtClean="0">
                <a:solidFill>
                  <a:srgbClr val="FF0000"/>
                </a:solidFill>
                <a:latin typeface="Times New Roman" pitchFamily="18" charset="0"/>
                <a:cs typeface="Times New Roman" pitchFamily="18" charset="0"/>
              </a:rPr>
              <a:t>движении населения, с 1989 по 2011 г.</a:t>
            </a:r>
          </a:p>
          <a:p>
            <a:pPr marL="914400" lvl="1" indent="-457200" algn="just">
              <a:buAutoNum type="arabicPeriod"/>
            </a:pPr>
            <a:r>
              <a:rPr lang="ru-RU" sz="2000" b="1" dirty="0" err="1" smtClean="0">
                <a:solidFill>
                  <a:srgbClr val="FF0000"/>
                </a:solidFill>
                <a:latin typeface="Times New Roman" pitchFamily="18" charset="0"/>
                <a:cs typeface="Times New Roman" pitchFamily="18" charset="0"/>
              </a:rPr>
              <a:t>погодовая</a:t>
            </a:r>
            <a:r>
              <a:rPr lang="ru-RU" sz="2000" b="1" dirty="0" smtClean="0">
                <a:solidFill>
                  <a:srgbClr val="FF0000"/>
                </a:solidFill>
                <a:latin typeface="Times New Roman" pitchFamily="18" charset="0"/>
                <a:cs typeface="Times New Roman" pitchFamily="18" charset="0"/>
              </a:rPr>
              <a:t>  половозрастная структура населения, с 2006 по 2011 гг.</a:t>
            </a:r>
          </a:p>
          <a:p>
            <a:pPr marL="914400" lvl="1" indent="-457200" algn="just">
              <a:buAutoNum type="arabicPeriod"/>
            </a:pPr>
            <a:r>
              <a:rPr lang="ru-RU" sz="2000" b="1" dirty="0" err="1" smtClean="0">
                <a:solidFill>
                  <a:srgbClr val="FF0000"/>
                </a:solidFill>
                <a:latin typeface="Times New Roman" pitchFamily="18" charset="0"/>
                <a:cs typeface="Times New Roman" pitchFamily="18" charset="0"/>
              </a:rPr>
              <a:t>погодовая</a:t>
            </a:r>
            <a:r>
              <a:rPr lang="ru-RU" sz="2000" b="1" dirty="0" smtClean="0">
                <a:solidFill>
                  <a:srgbClr val="FF0000"/>
                </a:solidFill>
                <a:latin typeface="Times New Roman" pitchFamily="18" charset="0"/>
                <a:cs typeface="Times New Roman" pitchFamily="18" charset="0"/>
              </a:rPr>
              <a:t>  половозрастная структура умерших, с 2005 по 2010 гг</a:t>
            </a:r>
            <a:r>
              <a:rPr lang="ru-RU" sz="2000" b="1" dirty="0" smtClean="0">
                <a:solidFill>
                  <a:srgbClr val="FF0000"/>
                </a:solidFill>
                <a:latin typeface="Times New Roman" pitchFamily="18" charset="0"/>
                <a:cs typeface="Times New Roman" pitchFamily="18" charset="0"/>
              </a:rPr>
              <a:t>.</a:t>
            </a:r>
            <a:endParaRPr lang="ru-RU" sz="2000" b="1" dirty="0" smtClean="0">
              <a:latin typeface="Times New Roman" pitchFamily="18" charset="0"/>
              <a:cs typeface="Times New Roman" pitchFamily="18" charset="0"/>
            </a:endParaRPr>
          </a:p>
          <a:p>
            <a:pPr marL="0" lvl="1" indent="-457200" algn="ctr"/>
            <a:r>
              <a:rPr lang="ru-RU" sz="2000" b="1" i="1" u="sng" dirty="0" smtClean="0">
                <a:solidFill>
                  <a:schemeClr val="accent6"/>
                </a:solidFill>
                <a:latin typeface="Times New Roman" pitchFamily="18" charset="0"/>
                <a:cs typeface="Times New Roman" pitchFamily="18" charset="0"/>
              </a:rPr>
              <a:t>Методы </a:t>
            </a:r>
            <a:r>
              <a:rPr lang="ru-RU" sz="2000" b="1" i="1" u="sng" dirty="0" smtClean="0">
                <a:solidFill>
                  <a:schemeClr val="accent6"/>
                </a:solidFill>
                <a:latin typeface="Times New Roman" pitchFamily="18" charset="0"/>
                <a:cs typeface="Times New Roman" pitchFamily="18" charset="0"/>
              </a:rPr>
              <a:t>исследования</a:t>
            </a:r>
            <a:endParaRPr lang="ru-RU" sz="2000" b="1" i="1" u="sng" dirty="0" smtClean="0">
              <a:solidFill>
                <a:schemeClr val="accent6"/>
              </a:solidFill>
              <a:latin typeface="Times New Roman" pitchFamily="18" charset="0"/>
              <a:cs typeface="Times New Roman" pitchFamily="18" charset="0"/>
            </a:endParaRPr>
          </a:p>
          <a:p>
            <a:pPr marL="0" lvl="1" indent="-457200"/>
            <a:r>
              <a:rPr lang="en-US" sz="2000" b="1" dirty="0" smtClean="0">
                <a:solidFill>
                  <a:srgbClr val="FF0000"/>
                </a:solidFill>
                <a:latin typeface="Times New Roman" pitchFamily="18" charset="0"/>
                <a:cs typeface="Times New Roman" pitchFamily="18" charset="0"/>
              </a:rPr>
              <a:t>I.</a:t>
            </a:r>
            <a:r>
              <a:rPr lang="ru-RU" sz="2000" b="1" dirty="0" smtClean="0">
                <a:solidFill>
                  <a:srgbClr val="FF0000"/>
                </a:solidFill>
                <a:latin typeface="Times New Roman" pitchFamily="18" charset="0"/>
                <a:cs typeface="Times New Roman" pitchFamily="18" charset="0"/>
              </a:rPr>
              <a:t> </a:t>
            </a:r>
            <a:r>
              <a:rPr lang="ru-RU" sz="2000" b="1" dirty="0" err="1" smtClean="0">
                <a:solidFill>
                  <a:srgbClr val="FF0000"/>
                </a:solidFill>
                <a:latin typeface="Times New Roman" pitchFamily="18" charset="0"/>
                <a:cs typeface="Times New Roman" pitchFamily="18" charset="0"/>
              </a:rPr>
              <a:t>Когортно</a:t>
            </a:r>
            <a:r>
              <a:rPr lang="ru-RU" sz="2000" b="1" dirty="0" smtClean="0">
                <a:solidFill>
                  <a:srgbClr val="FF0000"/>
                </a:solidFill>
                <a:latin typeface="Times New Roman" pitchFamily="18" charset="0"/>
                <a:cs typeface="Times New Roman" pitchFamily="18" charset="0"/>
              </a:rPr>
              <a:t>-компонентный метод расчета</a:t>
            </a:r>
            <a:r>
              <a:rPr lang="ru-RU" sz="2000" b="1"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численности населения;</a:t>
            </a:r>
          </a:p>
          <a:p>
            <a:pPr marL="0" lvl="1" indent="-457200"/>
            <a:r>
              <a:rPr lang="en-US" sz="2000" b="1" dirty="0" smtClean="0">
                <a:solidFill>
                  <a:srgbClr val="FF0000"/>
                </a:solidFill>
                <a:latin typeface="Times New Roman" pitchFamily="18" charset="0"/>
                <a:cs typeface="Times New Roman" pitchFamily="18" charset="0"/>
              </a:rPr>
              <a:t>II.</a:t>
            </a:r>
            <a:r>
              <a:rPr lang="ru-RU" sz="2000" b="1" dirty="0" smtClean="0">
                <a:solidFill>
                  <a:srgbClr val="FF0000"/>
                </a:solidFill>
                <a:latin typeface="Times New Roman" pitchFamily="18" charset="0"/>
                <a:cs typeface="Times New Roman" pitchFamily="18" charset="0"/>
              </a:rPr>
              <a:t> Демографический метод построения таблиц смертности;</a:t>
            </a:r>
          </a:p>
          <a:p>
            <a:pPr marL="0" lvl="1" indent="-457200"/>
            <a:r>
              <a:rPr lang="ru-RU" sz="2000" b="1" dirty="0" smtClean="0">
                <a:solidFill>
                  <a:srgbClr val="FF0000"/>
                </a:solidFill>
                <a:latin typeface="Times New Roman" pitchFamily="18" charset="0"/>
                <a:cs typeface="Times New Roman" pitchFamily="18" charset="0"/>
              </a:rPr>
              <a:t>Ш. Метод компонент в анализе продолжительности жизни при рождении (Е.М. Андреев)</a:t>
            </a:r>
          </a:p>
          <a:p>
            <a:pPr marL="914400" lvl="1" indent="-457200"/>
            <a:endParaRPr lang="ru-RU" sz="2000" b="1" dirty="0" smtClean="0">
              <a:latin typeface="Times New Roman" pitchFamily="18" charset="0"/>
              <a:cs typeface="Times New Roman" pitchFamily="18" charset="0"/>
            </a:endParaRPr>
          </a:p>
          <a:p>
            <a:pPr marL="914400" lvl="1" indent="-457200"/>
            <a:endParaRPr lang="ru-RU" sz="2000" dirty="0" smtClean="0">
              <a:latin typeface="Times New Roman" pitchFamily="18" charset="0"/>
              <a:cs typeface="Times New Roman" pitchFamily="18" charset="0"/>
            </a:endParaRPr>
          </a:p>
          <a:p>
            <a:pPr marL="800100" lvl="1" indent="-342900"/>
            <a:endParaRPr lang="ru-RU" sz="2000" dirty="0" smtClean="0">
              <a:latin typeface="Times New Roman" pitchFamily="18" charset="0"/>
              <a:cs typeface="Times New Roman" pitchFamily="18" charset="0"/>
            </a:endParaRPr>
          </a:p>
          <a:p>
            <a:pPr marL="800100" lvl="1" indent="-342900"/>
            <a:endParaRPr lang="ru-RU" sz="2000" dirty="0" smtClean="0">
              <a:latin typeface="Times New Roman" pitchFamily="18" charset="0"/>
              <a:cs typeface="Times New Roman" pitchFamily="18" charset="0"/>
            </a:endParaRPr>
          </a:p>
          <a:p>
            <a:pPr marL="800100" lvl="1" indent="-342900"/>
            <a:endParaRPr lang="ru-RU" sz="2000" dirty="0" smtClean="0">
              <a:latin typeface="Times New Roman" pitchFamily="18" charset="0"/>
              <a:cs typeface="Times New Roman" pitchFamily="18" charset="0"/>
            </a:endParaRPr>
          </a:p>
          <a:p>
            <a:pPr marL="800100" lvl="1" indent="-342900"/>
            <a:endParaRPr lang="en-US" sz="2000" dirty="0" smtClean="0">
              <a:latin typeface="Times New Roman" pitchFamily="18" charset="0"/>
              <a:cs typeface="Times New Roman" pitchFamily="18" charset="0"/>
            </a:endParaRPr>
          </a:p>
          <a:p>
            <a:pPr marL="342900" indent="-342900"/>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214291"/>
            <a:ext cx="7772400" cy="838445"/>
          </a:xfrm>
        </p:spPr>
        <p:txBody>
          <a:bodyPr/>
          <a:lstStyle/>
          <a:p>
            <a:pPr eaLnBrk="1" hangingPunct="1"/>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Динамика численности и миграционной убыли населения Приднестровья, 1989-2011 гг.</a:t>
            </a:r>
            <a:endParaRPr lang="ro-RO" altLang="en-US" sz="2400" i="1" dirty="0" smtClean="0">
              <a:ln>
                <a:solidFill>
                  <a:schemeClr val="accent5">
                    <a:lumMod val="25000"/>
                  </a:schemeClr>
                </a:solidFill>
              </a:ln>
              <a:solidFill>
                <a:schemeClr val="accent5">
                  <a:lumMod val="50000"/>
                </a:schemeClr>
              </a:solidFill>
            </a:endParaRPr>
          </a:p>
        </p:txBody>
      </p:sp>
      <p:graphicFrame>
        <p:nvGraphicFramePr>
          <p:cNvPr id="4" name="Group 90"/>
          <p:cNvGraphicFramePr>
            <a:graphicFrameLocks/>
          </p:cNvGraphicFramePr>
          <p:nvPr/>
        </p:nvGraphicFramePr>
        <p:xfrm>
          <a:off x="857250" y="1196751"/>
          <a:ext cx="7429500" cy="5504417"/>
        </p:xfrm>
        <a:graphic>
          <a:graphicData uri="http://schemas.openxmlformats.org/drawingml/2006/table">
            <a:tbl>
              <a:tblPr/>
              <a:tblGrid>
                <a:gridCol w="1143000"/>
                <a:gridCol w="1571625"/>
                <a:gridCol w="1550988"/>
                <a:gridCol w="1581150"/>
                <a:gridCol w="1582737"/>
              </a:tblGrid>
              <a:tr h="121792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dirty="0" smtClean="0">
                          <a:ln>
                            <a:noFill/>
                          </a:ln>
                          <a:solidFill>
                            <a:srgbClr val="17375E"/>
                          </a:solidFill>
                          <a:effectLst/>
                          <a:latin typeface="Times New Roman" pitchFamily="18" charset="0"/>
                          <a:cs typeface="Times New Roman" pitchFamily="18" charset="0"/>
                        </a:rPr>
                        <a:t>Годы</a:t>
                      </a:r>
                      <a:endParaRPr kumimoji="0" lang="ru-RU" sz="1200" b="1" i="1"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gradFill rotWithShape="1">
                      <a:gsLst>
                        <a:gs pos="0">
                          <a:srgbClr val="B7D0F1"/>
                        </a:gs>
                        <a:gs pos="50000">
                          <a:srgbClr val="D2E0F5"/>
                        </a:gs>
                        <a:gs pos="100000">
                          <a:srgbClr val="E8EFFA"/>
                        </a:gs>
                      </a:gsLst>
                      <a:lin ang="5400000" scaled="1"/>
                    </a:gra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dirty="0" smtClean="0">
                          <a:ln>
                            <a:noFill/>
                          </a:ln>
                          <a:solidFill>
                            <a:srgbClr val="17375E"/>
                          </a:solidFill>
                          <a:effectLst/>
                          <a:latin typeface="Times New Roman" pitchFamily="18" charset="0"/>
                          <a:cs typeface="Times New Roman" pitchFamily="18" charset="0"/>
                        </a:rPr>
                        <a:t>Официальные данные численности населения</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gradFill rotWithShape="1">
                      <a:gsLst>
                        <a:gs pos="0">
                          <a:srgbClr val="B7D0F1"/>
                        </a:gs>
                        <a:gs pos="50000">
                          <a:srgbClr val="D2E0F5"/>
                        </a:gs>
                        <a:gs pos="100000">
                          <a:srgbClr val="E8EFFA"/>
                        </a:gs>
                      </a:gsLst>
                      <a:lin ang="5400000" scaled="1"/>
                    </a:gra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dirty="0" smtClean="0">
                          <a:ln>
                            <a:noFill/>
                          </a:ln>
                          <a:solidFill>
                            <a:srgbClr val="17375E"/>
                          </a:solidFill>
                          <a:effectLst/>
                          <a:latin typeface="Times New Roman" pitchFamily="18" charset="0"/>
                          <a:cs typeface="Times New Roman" pitchFamily="18" charset="0"/>
                        </a:rPr>
                        <a:t>Расчетные</a:t>
                      </a:r>
                    </a:p>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dirty="0" smtClean="0">
                          <a:ln>
                            <a:noFill/>
                          </a:ln>
                          <a:solidFill>
                            <a:srgbClr val="17375E"/>
                          </a:solidFill>
                          <a:effectLst/>
                          <a:latin typeface="Times New Roman" pitchFamily="18" charset="0"/>
                          <a:cs typeface="Times New Roman" pitchFamily="18" charset="0"/>
                        </a:rPr>
                        <a:t>данные численности населения</a:t>
                      </a:r>
                      <a:endParaRPr kumimoji="0" lang="ru-RU" sz="1600" b="1" i="1"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gradFill rotWithShape="1">
                      <a:gsLst>
                        <a:gs pos="0">
                          <a:srgbClr val="B7D0F1"/>
                        </a:gs>
                        <a:gs pos="50000">
                          <a:srgbClr val="D2E0F5"/>
                        </a:gs>
                        <a:gs pos="100000">
                          <a:srgbClr val="E8EFFA"/>
                        </a:gs>
                      </a:gsLst>
                      <a:lin ang="5400000" scaled="1"/>
                    </a:gra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dirty="0" smtClean="0">
                          <a:ln>
                            <a:noFill/>
                          </a:ln>
                          <a:solidFill>
                            <a:srgbClr val="17375E"/>
                          </a:solidFill>
                          <a:effectLst/>
                          <a:latin typeface="Times New Roman" pitchFamily="18" charset="0"/>
                          <a:cs typeface="Times New Roman" pitchFamily="18" charset="0"/>
                        </a:rPr>
                        <a:t>Официальные данные сальдо миграции</a:t>
                      </a:r>
                      <a:endParaRPr kumimoji="0" lang="ru-RU" sz="1600" b="1" i="1"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gradFill rotWithShape="1">
                      <a:gsLst>
                        <a:gs pos="0">
                          <a:srgbClr val="B7D0F1"/>
                        </a:gs>
                        <a:gs pos="50000">
                          <a:srgbClr val="D2E0F5"/>
                        </a:gs>
                        <a:gs pos="100000">
                          <a:srgbClr val="E8EFFA"/>
                        </a:gs>
                      </a:gsLst>
                      <a:lin ang="5400000" scaled="1"/>
                    </a:gra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dirty="0" smtClean="0">
                          <a:ln>
                            <a:noFill/>
                          </a:ln>
                          <a:solidFill>
                            <a:srgbClr val="17375E"/>
                          </a:solidFill>
                          <a:effectLst/>
                          <a:latin typeface="Times New Roman" pitchFamily="18" charset="0"/>
                          <a:cs typeface="Times New Roman" pitchFamily="18" charset="0"/>
                        </a:rPr>
                        <a:t>Расчетные данные сальдо миграции</a:t>
                      </a:r>
                      <a:endParaRPr kumimoji="0" lang="ru-RU" sz="1600" b="1" i="1" u="none" strike="noStrike" cap="none" normalizeH="0" baseline="0" dirty="0" smtClean="0">
                        <a:ln>
                          <a:noFill/>
                        </a:ln>
                        <a:solidFill>
                          <a:srgbClr val="17375E"/>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gradFill rotWithShape="1">
                      <a:gsLst>
                        <a:gs pos="0">
                          <a:srgbClr val="B7D0F1"/>
                        </a:gs>
                        <a:gs pos="50000">
                          <a:srgbClr val="D2E0F5"/>
                        </a:gs>
                        <a:gs pos="100000">
                          <a:srgbClr val="E8EFFA"/>
                        </a:gs>
                      </a:gsLst>
                      <a:lin ang="5400000" scaled="1"/>
                    </a:gra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1989</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739700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739700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4235</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-14842</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1991</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730300</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735830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-1264</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-3544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1992</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729600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685616</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FF0000"/>
                          </a:solidFill>
                          <a:effectLst/>
                          <a:latin typeface="Times New Roman" pitchFamily="18" charset="0"/>
                          <a:cs typeface="Times New Roman" pitchFamily="18" charset="0"/>
                        </a:rPr>
                        <a:t>-10764</a:t>
                      </a:r>
                      <a:endParaRPr kumimoji="0" lang="ru-RU" sz="1600" b="1" i="0" u="none" strike="noStrike" cap="none" normalizeH="0" baseline="0" dirty="0" smtClean="0">
                        <a:ln>
                          <a:noFill/>
                        </a:ln>
                        <a:solidFill>
                          <a:srgbClr val="FF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algn="ctr" fontAlgn="b"/>
                      <a:r>
                        <a:rPr lang="ru-RU" sz="1800" b="1" i="0" u="none" strike="noStrike" dirty="0">
                          <a:solidFill>
                            <a:srgbClr val="FF0000"/>
                          </a:solidFill>
                          <a:latin typeface="Times New Roman" pitchFamily="18" charset="0"/>
                          <a:cs typeface="Times New Roman" pitchFamily="18" charset="0"/>
                        </a:rPr>
                        <a:t>-29240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1993</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702500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679587</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1119</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-5316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1994</a:t>
                      </a: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701700</a:t>
                      </a: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662806</a:t>
                      </a: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1858</a:t>
                      </a:r>
                      <a:endParaRPr kumimoji="0" lang="ru-RU" sz="18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-7088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1995</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691600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645076</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-8264</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-23924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1996</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679100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635096</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-10723</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-26582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2003</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FF0000"/>
                          </a:solidFill>
                          <a:effectLst/>
                          <a:latin typeface="Times New Roman" pitchFamily="18" charset="0"/>
                          <a:cs typeface="Times New Roman" pitchFamily="18" charset="0"/>
                        </a:rPr>
                        <a:t>623900</a:t>
                      </a:r>
                      <a:endParaRPr kumimoji="0" lang="ru-RU" sz="1600" b="1" i="0" u="none" strike="noStrike" cap="none" normalizeH="0" baseline="0" smtClean="0">
                        <a:ln>
                          <a:noFill/>
                        </a:ln>
                        <a:solidFill>
                          <a:srgbClr val="FF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FF0000"/>
                          </a:solidFill>
                          <a:effectLst/>
                          <a:latin typeface="Times New Roman" pitchFamily="18" charset="0"/>
                          <a:cs typeface="Times New Roman" pitchFamily="18" charset="0"/>
                        </a:rPr>
                        <a:t>565402</a:t>
                      </a:r>
                      <a:endParaRPr kumimoji="0" lang="ru-RU" sz="1600" b="1" i="0" u="none" strike="noStrike" cap="none" normalizeH="0" baseline="0" smtClean="0">
                        <a:ln>
                          <a:noFill/>
                        </a:ln>
                        <a:solidFill>
                          <a:srgbClr val="FF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-5961</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-10633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2004</a:t>
                      </a: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FF0000"/>
                          </a:solidFill>
                          <a:effectLst/>
                          <a:latin typeface="Times New Roman" pitchFamily="18" charset="0"/>
                          <a:cs typeface="Times New Roman" pitchFamily="18" charset="0"/>
                        </a:rPr>
                        <a:t>554400</a:t>
                      </a: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FF0000"/>
                          </a:solidFill>
                          <a:effectLst/>
                          <a:latin typeface="Times New Roman" pitchFamily="18" charset="0"/>
                          <a:cs typeface="Times New Roman" pitchFamily="18" charset="0"/>
                        </a:rPr>
                        <a:t>554400</a:t>
                      </a: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-4196</a:t>
                      </a:r>
                      <a:endParaRPr kumimoji="0" lang="ru-RU" sz="18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-8861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2005</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547500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547500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3296</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-3378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35700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2007</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533500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533754</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-3830</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p>
                      <a:pPr algn="ctr" fontAlgn="b"/>
                      <a:r>
                        <a:rPr lang="ru-RU" sz="1800" b="1" i="0" u="none" strike="noStrike" dirty="0">
                          <a:solidFill>
                            <a:srgbClr val="000000"/>
                          </a:solidFill>
                          <a:latin typeface="Times New Roman" pitchFamily="18" charset="0"/>
                          <a:cs typeface="Times New Roman" pitchFamily="18" charset="0"/>
                        </a:rPr>
                        <a:t>-2761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0448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1" u="none" strike="noStrike" cap="none" normalizeH="0" baseline="0" smtClean="0">
                          <a:ln>
                            <a:noFill/>
                          </a:ln>
                          <a:solidFill>
                            <a:srgbClr val="000000"/>
                          </a:solidFill>
                          <a:effectLst/>
                          <a:latin typeface="Times New Roman" pitchFamily="18" charset="0"/>
                          <a:cs typeface="Times New Roman" pitchFamily="18" charset="0"/>
                        </a:rPr>
                        <a:t>2011</a:t>
                      </a:r>
                      <a:endParaRPr kumimoji="0" lang="ru-RU" sz="1600" b="1" i="1"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513400</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511101</a:t>
                      </a:r>
                      <a:endParaRPr kumimoji="0" lang="ru-RU" sz="1600" b="1"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-2271</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-1710</a:t>
                      </a:r>
                      <a:endParaRPr kumimoji="0" lang="ru-RU" sz="16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u 1"/>
          <p:cNvSpPr>
            <a:spLocks noGrp="1"/>
          </p:cNvSpPr>
          <p:nvPr>
            <p:ph type="ctrTitle"/>
          </p:nvPr>
        </p:nvSpPr>
        <p:spPr>
          <a:xfrm>
            <a:off x="395536" y="214291"/>
            <a:ext cx="8496944" cy="694429"/>
          </a:xfrm>
        </p:spPr>
        <p:txBody>
          <a:bodyPr/>
          <a:lstStyle/>
          <a:p>
            <a:pPr eaLnBrk="1" hangingPunct="1"/>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Изменение общей численности населения Приднестровья, </a:t>
            </a:r>
            <a:b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тыс. человек, 1989-2012 гг.</a:t>
            </a:r>
            <a:endParaRPr lang="ro-RO" altLang="en-US" sz="2400" b="1" i="1" dirty="0" smtClean="0">
              <a:ln>
                <a:solidFill>
                  <a:schemeClr val="accent5">
                    <a:lumMod val="25000"/>
                  </a:schemeClr>
                </a:solidFill>
              </a:ln>
              <a:solidFill>
                <a:srgbClr val="161645"/>
              </a:solidFill>
            </a:endParaRPr>
          </a:p>
        </p:txBody>
      </p:sp>
      <p:graphicFrame>
        <p:nvGraphicFramePr>
          <p:cNvPr id="4" name="Диаграмма 3"/>
          <p:cNvGraphicFramePr>
            <a:graphicFrameLocks noGrp="1"/>
          </p:cNvGraphicFramePr>
          <p:nvPr/>
        </p:nvGraphicFramePr>
        <p:xfrm>
          <a:off x="251519" y="1052736"/>
          <a:ext cx="8712969" cy="56166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u 1"/>
          <p:cNvSpPr>
            <a:spLocks noGrp="1"/>
          </p:cNvSpPr>
          <p:nvPr>
            <p:ph type="ctrTitle"/>
          </p:nvPr>
        </p:nvSpPr>
        <p:spPr>
          <a:xfrm>
            <a:off x="395536" y="214291"/>
            <a:ext cx="8496944" cy="694429"/>
          </a:xfrm>
        </p:spPr>
        <p:txBody>
          <a:bodyPr/>
          <a:lstStyle/>
          <a:p>
            <a:pPr eaLnBrk="1" hangingPunct="1"/>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Компоненты прироста/убыли численности населения Приднестровья, ‰, 1989-2012 гг.</a:t>
            </a:r>
            <a:endParaRPr lang="ro-RO" altLang="en-US" sz="2400" b="1" i="1" dirty="0" smtClean="0">
              <a:ln>
                <a:solidFill>
                  <a:schemeClr val="accent5">
                    <a:lumMod val="25000"/>
                  </a:schemeClr>
                </a:solidFill>
              </a:ln>
              <a:solidFill>
                <a:schemeClr val="accent5">
                  <a:lumMod val="50000"/>
                </a:schemeClr>
              </a:solidFill>
            </a:endParaRPr>
          </a:p>
        </p:txBody>
      </p:sp>
      <p:graphicFrame>
        <p:nvGraphicFramePr>
          <p:cNvPr id="5" name="Диаграмма 4"/>
          <p:cNvGraphicFramePr>
            <a:graphicFrameLocks noGrp="1"/>
          </p:cNvGraphicFramePr>
          <p:nvPr>
            <p:extLst>
              <p:ext uri="{D42A27DB-BD31-4B8C-83A1-F6EECF244321}">
                <p14:modId xmlns:p14="http://schemas.microsoft.com/office/powerpoint/2010/main" xmlns="" val="140749816"/>
              </p:ext>
            </p:extLst>
          </p:nvPr>
        </p:nvGraphicFramePr>
        <p:xfrm>
          <a:off x="179511" y="1052736"/>
          <a:ext cx="8784977" cy="56166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098" name="Titlu 1"/>
          <p:cNvSpPr>
            <a:spLocks noGrp="1"/>
          </p:cNvSpPr>
          <p:nvPr>
            <p:ph type="ctrTitle"/>
          </p:nvPr>
        </p:nvSpPr>
        <p:spPr>
          <a:xfrm>
            <a:off x="251520" y="0"/>
            <a:ext cx="8640960" cy="1268760"/>
          </a:xfrm>
        </p:spPr>
        <p:txBody>
          <a:bodyPr/>
          <a:lstStyle/>
          <a:p>
            <a:pPr eaLnBrk="1" hangingPunct="1"/>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Сравнение возрастно-половой структуры населения </a:t>
            </a:r>
            <a:b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по итогам </a:t>
            </a:r>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переписи, сглаженные,</a:t>
            </a:r>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
            </a:r>
            <a:b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1989 г. (на заднем плане) и 2004 г. (на переднем плане) </a:t>
            </a:r>
            <a:endParaRPr lang="ro-RO"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endParaRPr>
          </a:p>
        </p:txBody>
      </p:sp>
      <p:sp>
        <p:nvSpPr>
          <p:cNvPr id="4" name="TextBox 3"/>
          <p:cNvSpPr txBox="1"/>
          <p:nvPr/>
        </p:nvSpPr>
        <p:spPr>
          <a:xfrm>
            <a:off x="179512" y="980729"/>
            <a:ext cx="8784976" cy="2523768"/>
          </a:xfrm>
          <a:prstGeom prst="rect">
            <a:avLst/>
          </a:prstGeom>
          <a:noFill/>
        </p:spPr>
        <p:txBody>
          <a:bodyPr wrap="square" rtlCol="0">
            <a:spAutoFit/>
          </a:bodyPr>
          <a:lstStyle/>
          <a:p>
            <a:pPr marL="914400" lvl="1" indent="-457200"/>
            <a:endParaRPr lang="ru-RU" sz="2000" b="1" dirty="0" smtClean="0">
              <a:latin typeface="Times New Roman" pitchFamily="18" charset="0"/>
              <a:cs typeface="Times New Roman" pitchFamily="18" charset="0"/>
            </a:endParaRPr>
          </a:p>
          <a:p>
            <a:pPr marL="914400" lvl="1" indent="-457200"/>
            <a:endParaRPr lang="ru-RU" sz="2000" dirty="0" smtClean="0">
              <a:latin typeface="Times New Roman" pitchFamily="18" charset="0"/>
              <a:cs typeface="Times New Roman" pitchFamily="18" charset="0"/>
            </a:endParaRPr>
          </a:p>
          <a:p>
            <a:pPr marL="800100" lvl="1" indent="-342900"/>
            <a:endParaRPr lang="ru-RU" sz="2000" dirty="0" smtClean="0">
              <a:latin typeface="Times New Roman" pitchFamily="18" charset="0"/>
              <a:cs typeface="Times New Roman" pitchFamily="18" charset="0"/>
            </a:endParaRPr>
          </a:p>
          <a:p>
            <a:pPr marL="800100" lvl="1" indent="-342900"/>
            <a:endParaRPr lang="ru-RU" sz="2000" dirty="0" smtClean="0">
              <a:latin typeface="Times New Roman" pitchFamily="18" charset="0"/>
              <a:cs typeface="Times New Roman" pitchFamily="18" charset="0"/>
            </a:endParaRPr>
          </a:p>
          <a:p>
            <a:pPr marL="800100" lvl="1" indent="-342900"/>
            <a:endParaRPr lang="ru-RU" sz="2000" dirty="0" smtClean="0">
              <a:latin typeface="Times New Roman" pitchFamily="18" charset="0"/>
              <a:cs typeface="Times New Roman" pitchFamily="18" charset="0"/>
            </a:endParaRPr>
          </a:p>
          <a:p>
            <a:pPr marL="800100" lvl="1" indent="-342900"/>
            <a:endParaRPr lang="en-US" sz="2000" dirty="0" smtClean="0">
              <a:latin typeface="Times New Roman" pitchFamily="18" charset="0"/>
              <a:cs typeface="Times New Roman" pitchFamily="18" charset="0"/>
            </a:endParaRPr>
          </a:p>
          <a:p>
            <a:pPr marL="342900" indent="-342900"/>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endParaRPr lang="ru-RU" dirty="0"/>
          </a:p>
        </p:txBody>
      </p:sp>
      <p:graphicFrame>
        <p:nvGraphicFramePr>
          <p:cNvPr id="5" name="Содержимое 3"/>
          <p:cNvGraphicFramePr>
            <a:graphicFrameLocks/>
          </p:cNvGraphicFramePr>
          <p:nvPr/>
        </p:nvGraphicFramePr>
        <p:xfrm>
          <a:off x="251520" y="1268760"/>
          <a:ext cx="8712968" cy="54006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6300192" y="1556792"/>
            <a:ext cx="1584176" cy="369332"/>
          </a:xfrm>
          <a:prstGeom prst="rect">
            <a:avLst/>
          </a:prstGeom>
          <a:noFill/>
        </p:spPr>
        <p:txBody>
          <a:bodyPr wrap="square" rtlCol="0">
            <a:spAutoFit/>
          </a:bodyPr>
          <a:lstStyle/>
          <a:p>
            <a:r>
              <a:rPr lang="ru-RU" b="1" i="1" dirty="0" smtClean="0">
                <a:latin typeface="Times New Roman" pitchFamily="18" charset="0"/>
                <a:cs typeface="Times New Roman" pitchFamily="18" charset="0"/>
              </a:rPr>
              <a:t>Женщины</a:t>
            </a:r>
            <a:endParaRPr lang="ru-RU" sz="14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214291"/>
            <a:ext cx="7772400" cy="714380"/>
          </a:xfrm>
        </p:spPr>
        <p:txBody>
          <a:bodyPr/>
          <a:lstStyle/>
          <a:p>
            <a:pPr eaLnBrk="1" hangingPunct="1"/>
            <a:r>
              <a:rPr lang="ru-RU"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Динамика показателей рождаемости, 1989 - 2012 гг.</a:t>
            </a:r>
            <a:endParaRPr lang="ro-RO" altLang="en-US"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683567" y="1191791"/>
          <a:ext cx="7776865" cy="5117529"/>
        </p:xfrm>
        <a:graphic>
          <a:graphicData uri="http://schemas.openxmlformats.org/drawingml/2006/table">
            <a:tbl>
              <a:tblPr/>
              <a:tblGrid>
                <a:gridCol w="832283"/>
                <a:gridCol w="1744538"/>
                <a:gridCol w="1778105"/>
                <a:gridCol w="1246944"/>
                <a:gridCol w="2174995"/>
              </a:tblGrid>
              <a:tr h="1004562">
                <a:tc>
                  <a:txBody>
                    <a:bodyPr/>
                    <a:lstStyle/>
                    <a:p>
                      <a:pPr algn="ctr">
                        <a:lnSpc>
                          <a:spcPct val="115000"/>
                        </a:lnSpc>
                        <a:spcAft>
                          <a:spcPts val="0"/>
                        </a:spcAft>
                      </a:pPr>
                      <a:r>
                        <a:rPr lang="ru-RU" sz="1800" b="1" dirty="0">
                          <a:solidFill>
                            <a:srgbClr val="000000"/>
                          </a:solidFill>
                          <a:latin typeface="Times New Roman"/>
                          <a:ea typeface="Times New Roman"/>
                          <a:cs typeface="Times New Roman"/>
                        </a:rPr>
                        <a:t>Годы</a:t>
                      </a:r>
                      <a:endParaRPr lang="ru-RU" sz="16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1800" b="1" dirty="0">
                          <a:solidFill>
                            <a:srgbClr val="000000"/>
                          </a:solidFill>
                          <a:latin typeface="Times New Roman"/>
                          <a:ea typeface="Times New Roman"/>
                          <a:cs typeface="Times New Roman"/>
                        </a:rPr>
                        <a:t>Общий </a:t>
                      </a:r>
                      <a:r>
                        <a:rPr lang="ru-RU" sz="1800" b="1" dirty="0" smtClean="0">
                          <a:solidFill>
                            <a:srgbClr val="000000"/>
                          </a:solidFill>
                          <a:latin typeface="Times New Roman"/>
                          <a:ea typeface="Times New Roman"/>
                          <a:cs typeface="Times New Roman"/>
                        </a:rPr>
                        <a:t>коэффициент </a:t>
                      </a:r>
                      <a:r>
                        <a:rPr lang="ru-RU" sz="1800" b="1" dirty="0">
                          <a:solidFill>
                            <a:srgbClr val="000000"/>
                          </a:solidFill>
                          <a:latin typeface="Times New Roman"/>
                          <a:ea typeface="Times New Roman"/>
                          <a:cs typeface="Times New Roman"/>
                        </a:rPr>
                        <a:t>рождаемости</a:t>
                      </a:r>
                      <a:endParaRPr lang="ru-RU" sz="1600" b="1"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1800" b="1" dirty="0">
                          <a:solidFill>
                            <a:srgbClr val="000000"/>
                          </a:solidFill>
                          <a:latin typeface="Times New Roman"/>
                          <a:ea typeface="Times New Roman"/>
                          <a:cs typeface="Times New Roman"/>
                        </a:rPr>
                        <a:t>Специальный коэффициент рождаемости</a:t>
                      </a:r>
                      <a:endParaRPr lang="ru-RU" sz="1600" b="1"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1800" b="1" dirty="0">
                          <a:solidFill>
                            <a:srgbClr val="000000"/>
                          </a:solidFill>
                          <a:latin typeface="Times New Roman"/>
                          <a:ea typeface="Times New Roman"/>
                          <a:cs typeface="Times New Roman"/>
                        </a:rPr>
                        <a:t>Индекс </a:t>
                      </a:r>
                      <a:r>
                        <a:rPr lang="ru-RU" sz="1800" b="1" dirty="0" err="1">
                          <a:solidFill>
                            <a:srgbClr val="000000"/>
                          </a:solidFill>
                          <a:latin typeface="Times New Roman"/>
                          <a:ea typeface="Times New Roman"/>
                          <a:cs typeface="Times New Roman"/>
                        </a:rPr>
                        <a:t>детности</a:t>
                      </a:r>
                      <a:endParaRPr lang="ru-RU" sz="16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1800" b="1" dirty="0">
                          <a:solidFill>
                            <a:srgbClr val="000000"/>
                          </a:solidFill>
                          <a:latin typeface="Times New Roman"/>
                          <a:ea typeface="Times New Roman"/>
                          <a:cs typeface="Times New Roman"/>
                        </a:rPr>
                        <a:t>Доля женщин репродуктивного возраста</a:t>
                      </a:r>
                      <a:endParaRPr lang="ru-RU" sz="1600" b="1"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r>
              <a:tr h="697198">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1989</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17,85</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66,32</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0,35</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0,27</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97198">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2004</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8,67</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30,97</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0,14</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0,28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r>
              <a:tr h="697198">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2006</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9,00</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31,98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0,15</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0,28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97198">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2008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10,15</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36,25</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0,16</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0,28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r>
              <a:tr h="697198">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2010</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10,05</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37,22</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0,18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0,27</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26977">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2012</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10,2</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800" b="1" dirty="0" smtClean="0">
                          <a:solidFill>
                            <a:srgbClr val="000000"/>
                          </a:solidFill>
                          <a:latin typeface="Times New Roman"/>
                          <a:ea typeface="Times New Roman"/>
                          <a:cs typeface="Times New Roman"/>
                        </a:rPr>
                        <a:t>37,76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0,18</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a:lnSpc>
                          <a:spcPct val="115000"/>
                        </a:lnSpc>
                        <a:spcAft>
                          <a:spcPts val="0"/>
                        </a:spcAft>
                      </a:pPr>
                      <a:r>
                        <a:rPr lang="ru-RU" sz="2000" b="1" dirty="0">
                          <a:solidFill>
                            <a:srgbClr val="000000"/>
                          </a:solidFill>
                          <a:latin typeface="Times New Roman"/>
                          <a:ea typeface="Times New Roman"/>
                          <a:cs typeface="Times New Roman"/>
                        </a:rPr>
                        <a:t>0,27</a:t>
                      </a:r>
                      <a:endParaRPr lang="ru-RU" sz="1800" b="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9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1"/>
            <a:ext cx="8032976" cy="836711"/>
          </a:xfrm>
        </p:spPr>
        <p:txBody>
          <a:bodyPr/>
          <a:lstStyle/>
          <a:p>
            <a:pPr eaLnBrk="1" hangingPunct="1"/>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Динамика структуры населения </a:t>
            </a:r>
            <a:b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br>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по возрастным группам, 1989, 2004, 2012 гг.</a:t>
            </a:r>
            <a:endParaRPr lang="ro-RO" altLang="en-US" sz="2400" i="1" dirty="0" smtClean="0">
              <a:ln>
                <a:solidFill>
                  <a:schemeClr val="accent5">
                    <a:lumMod val="25000"/>
                  </a:schemeClr>
                </a:solidFill>
              </a:ln>
              <a:solidFill>
                <a:schemeClr val="accent5">
                  <a:lumMod val="50000"/>
                </a:schemeClr>
              </a:solidFill>
            </a:endParaRPr>
          </a:p>
        </p:txBody>
      </p:sp>
      <p:graphicFrame>
        <p:nvGraphicFramePr>
          <p:cNvPr id="5" name="Chart 112"/>
          <p:cNvGraphicFramePr>
            <a:graphicFrameLocks/>
          </p:cNvGraphicFramePr>
          <p:nvPr/>
        </p:nvGraphicFramePr>
        <p:xfrm>
          <a:off x="971600" y="908720"/>
          <a:ext cx="7344816" cy="28083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Диаграмма 5"/>
          <p:cNvGraphicFramePr>
            <a:graphicFrameLocks/>
          </p:cNvGraphicFramePr>
          <p:nvPr/>
        </p:nvGraphicFramePr>
        <p:xfrm>
          <a:off x="467544" y="3717032"/>
          <a:ext cx="8424936" cy="295232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5000"/>
            <a:lum/>
          </a:blip>
          <a:srcRect/>
          <a:stretch>
            <a:fillRect l="-1000" r="-1000"/>
          </a:stretch>
        </a:blipFill>
        <a:effectLst/>
      </p:bgPr>
    </p:bg>
    <p:spTree>
      <p:nvGrpSpPr>
        <p:cNvPr id="1" name=""/>
        <p:cNvGrpSpPr/>
        <p:nvPr/>
      </p:nvGrpSpPr>
      <p:grpSpPr>
        <a:xfrm>
          <a:off x="0" y="0"/>
          <a:ext cx="0" cy="0"/>
          <a:chOff x="0" y="0"/>
          <a:chExt cx="0" cy="0"/>
        </a:xfrm>
      </p:grpSpPr>
      <p:sp>
        <p:nvSpPr>
          <p:cNvPr id="4098" name="Titlu 1"/>
          <p:cNvSpPr>
            <a:spLocks noGrp="1"/>
          </p:cNvSpPr>
          <p:nvPr>
            <p:ph type="ctrTitle"/>
          </p:nvPr>
        </p:nvSpPr>
        <p:spPr>
          <a:xfrm>
            <a:off x="571472" y="214291"/>
            <a:ext cx="8032976" cy="1198485"/>
          </a:xfrm>
        </p:spPr>
        <p:txBody>
          <a:bodyPr/>
          <a:lstStyle/>
          <a:p>
            <a:pPr eaLnBrk="1" hangingPunct="1"/>
            <a:r>
              <a:rPr lang="ru-RU" sz="2400" b="1" i="1" dirty="0" smtClean="0">
                <a:ln>
                  <a:solidFill>
                    <a:schemeClr val="accent5">
                      <a:lumMod val="25000"/>
                    </a:schemeClr>
                  </a:solidFill>
                </a:ln>
                <a:solidFill>
                  <a:schemeClr val="accent5">
                    <a:lumMod val="50000"/>
                  </a:schemeClr>
                </a:solidFill>
                <a:latin typeface="Times New Roman" pitchFamily="18" charset="0"/>
                <a:cs typeface="Times New Roman" pitchFamily="18" charset="0"/>
              </a:rPr>
              <a:t>Изменение демографической нагрузки 1989, 2004, 2012 гг. (дети в возрасте 0-15 лет, пожилые в возрасте 60 и более лет на 100 человек трудоспособного возраста)</a:t>
            </a:r>
            <a:endParaRPr lang="ro-RO" altLang="en-US" sz="2400" i="1" dirty="0" smtClean="0">
              <a:ln>
                <a:solidFill>
                  <a:schemeClr val="accent5">
                    <a:lumMod val="25000"/>
                  </a:schemeClr>
                </a:solidFill>
              </a:ln>
              <a:solidFill>
                <a:schemeClr val="accent5">
                  <a:lumMod val="50000"/>
                </a:schemeClr>
              </a:solidFill>
            </a:endParaRPr>
          </a:p>
        </p:txBody>
      </p:sp>
      <p:graphicFrame>
        <p:nvGraphicFramePr>
          <p:cNvPr id="4" name="Диаграмма 3"/>
          <p:cNvGraphicFramePr>
            <a:graphicFrameLocks/>
          </p:cNvGraphicFramePr>
          <p:nvPr>
            <p:extLst>
              <p:ext uri="{D42A27DB-BD31-4B8C-83A1-F6EECF244321}">
                <p14:modId xmlns:p14="http://schemas.microsoft.com/office/powerpoint/2010/main" xmlns="" val="1879629685"/>
              </p:ext>
            </p:extLst>
          </p:nvPr>
        </p:nvGraphicFramePr>
        <p:xfrm>
          <a:off x="428596" y="1500174"/>
          <a:ext cx="8286808" cy="509717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PPT_CONF.DEMO_2013 OCTOMBER</Template>
  <TotalTime>3483</TotalTime>
  <Words>905</Words>
  <Application>Microsoft Office PowerPoint</Application>
  <PresentationFormat>Экран (4:3)</PresentationFormat>
  <Paragraphs>243</Paragraphs>
  <Slides>13</Slides>
  <Notes>13</Notes>
  <HiddenSlides>0</HiddenSlides>
  <MMClips>0</MMClips>
  <ScaleCrop>false</ScaleCrop>
  <HeadingPairs>
    <vt:vector size="4" baseType="variant">
      <vt:variant>
        <vt:lpstr>Тема</vt:lpstr>
      </vt:variant>
      <vt:variant>
        <vt:i4>2</vt:i4>
      </vt:variant>
      <vt:variant>
        <vt:lpstr>Заголовки слайдов</vt:lpstr>
      </vt:variant>
      <vt:variant>
        <vt:i4>13</vt:i4>
      </vt:variant>
    </vt:vector>
  </HeadingPairs>
  <TitlesOfParts>
    <vt:vector size="15" baseType="lpstr">
      <vt:lpstr>Оформление по умолчанию</vt:lpstr>
      <vt:lpstr>1_Оформление по умолчанию</vt:lpstr>
      <vt:lpstr>ДЕМОГРАФИЧЕСКИЙ ПОТЕНЦИАЛ ПРИДНЕСТРОВЬЯ: ПРОБЛЕМЫ И ТЕНДЕНЦИИ РАЗВИТИЯ</vt:lpstr>
      <vt:lpstr>Характеристика данных и методов, использованных в исследовании</vt:lpstr>
      <vt:lpstr>Динамика численности и миграционной убыли населения Приднестровья, 1989-2011 гг.</vt:lpstr>
      <vt:lpstr>Изменение общей численности населения Приднестровья,  тыс. человек, 1989-2012 гг.</vt:lpstr>
      <vt:lpstr>Компоненты прироста/убыли численности населения Приднестровья, ‰, 1989-2012 гг.</vt:lpstr>
      <vt:lpstr>Сравнение возрастно-половой структуры населения  по итогам переписи, сглаженные, 1989 г. (на заднем плане) и 2004 г. (на переднем плане) </vt:lpstr>
      <vt:lpstr>Динамика показателей рождаемости, 1989 - 2012 гг.</vt:lpstr>
      <vt:lpstr>Динамика структуры населения  по возрастным группам, 1989, 2004, 2012 гг.</vt:lpstr>
      <vt:lpstr>Изменение демографической нагрузки 1989, 2004, 2012 гг. (дети в возрасте 0-15 лет, пожилые в возрасте 60 и более лет на 100 человек трудоспособного возраста)</vt:lpstr>
      <vt:lpstr>Динамика продолжительности жизни при рождении в Приднестровье  (2005-2010  гг.)  и Молдавии (2004-2012 гг.)</vt:lpstr>
      <vt:lpstr>Изменение показателя вероятности умереть  в 2007 и 2009 гг.</vt:lpstr>
      <vt:lpstr>Декомпозиция изменений ожидаемой продолжительности жизни при рождении  в 2007-2009 гг. по возрастным группам</vt:lpstr>
      <vt:lpstr>Слайд 12</vt:lpstr>
    </vt:vector>
  </TitlesOfParts>
  <Company>Организация</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~MacTep~</dc:creator>
  <cp:lastModifiedBy>Admin</cp:lastModifiedBy>
  <cp:revision>223</cp:revision>
  <dcterms:created xsi:type="dcterms:W3CDTF">2009-10-14T18:37:34Z</dcterms:created>
  <dcterms:modified xsi:type="dcterms:W3CDTF">2013-12-16T22:59:30Z</dcterms:modified>
</cp:coreProperties>
</file>