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6" r:id="rId4"/>
    <p:sldId id="265" r:id="rId5"/>
    <p:sldId id="267" r:id="rId6"/>
    <p:sldId id="271" r:id="rId7"/>
    <p:sldId id="272" r:id="rId8"/>
    <p:sldId id="279" r:id="rId9"/>
    <p:sldId id="276" r:id="rId10"/>
    <p:sldId id="274" r:id="rId11"/>
    <p:sldId id="282" r:id="rId12"/>
    <p:sldId id="283" r:id="rId13"/>
    <p:sldId id="284" r:id="rId14"/>
    <p:sldId id="281" r:id="rId15"/>
    <p:sldId id="285" r:id="rId16"/>
    <p:sldId id="286" r:id="rId17"/>
    <p:sldId id="275" r:id="rId18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45" autoAdjust="0"/>
  </p:normalViewPr>
  <p:slideViewPr>
    <p:cSldViewPr>
      <p:cViewPr varScale="1">
        <p:scale>
          <a:sx n="83" d="100"/>
          <a:sy n="83" d="100"/>
        </p:scale>
        <p:origin x="-69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>
        <c:manualLayout>
          <c:layoutTarget val="inner"/>
          <c:xMode val="edge"/>
          <c:yMode val="edge"/>
          <c:x val="0.36793785538917606"/>
          <c:y val="3.1103949756322732E-2"/>
          <c:w val="0.48246288997319625"/>
          <c:h val="0.8732558877289206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CC00"/>
            </a:solidFill>
          </c:spPr>
          <c:dPt>
            <c:idx val="11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1600" b="1" i="0">
                    <a:latin typeface="Arial" pitchFamily="34" charset="0"/>
                    <a:cs typeface="Arial" pitchFamily="34" charset="0"/>
                  </a:defRPr>
                </a:pPr>
                <a:endParaRPr lang="uk-UA"/>
              </a:p>
            </c:txPr>
            <c:dLblPos val="outEnd"/>
            <c:showVal val="1"/>
          </c:dLbls>
          <c:cat>
            <c:strRef>
              <c:f>Лист1!$A$2:$A$10</c:f>
              <c:strCache>
                <c:ptCount val="9"/>
                <c:pt idx="0">
                  <c:v>Сфера державного управління</c:v>
                </c:pt>
                <c:pt idx="1">
                  <c:v>Добробут населення</c:v>
                </c:pt>
                <c:pt idx="2">
                  <c:v>Бізнес і виробництво</c:v>
                </c:pt>
                <c:pt idx="3">
                  <c:v>Охорона здоров'я</c:v>
                </c:pt>
                <c:pt idx="4">
                  <c:v>Наука і культура</c:v>
                </c:pt>
                <c:pt idx="5">
                  <c:v>Освіта</c:v>
                </c:pt>
                <c:pt idx="6">
                  <c:v>Природні ресурси</c:v>
                </c:pt>
                <c:pt idx="7">
                  <c:v>Енергетика</c:v>
                </c:pt>
                <c:pt idx="8">
                  <c:v>Якість продуктів</c:v>
                </c:pt>
              </c:strCache>
            </c:strRef>
          </c:cat>
          <c:val>
            <c:numRef>
              <c:f>Лист1!$B$2:$B$10</c:f>
              <c:numCache>
                <c:formatCode>0%</c:formatCode>
                <c:ptCount val="9"/>
                <c:pt idx="0">
                  <c:v>0.45937200383509141</c:v>
                </c:pt>
                <c:pt idx="1">
                  <c:v>0.33940556088207147</c:v>
                </c:pt>
                <c:pt idx="2">
                  <c:v>0.28523489932885943</c:v>
                </c:pt>
                <c:pt idx="3">
                  <c:v>0.13518696069031638</c:v>
                </c:pt>
                <c:pt idx="4">
                  <c:v>0.1069031639501439</c:v>
                </c:pt>
                <c:pt idx="5">
                  <c:v>4.9017257909875447E-2</c:v>
                </c:pt>
                <c:pt idx="6">
                  <c:v>4.805848513902209E-2</c:v>
                </c:pt>
                <c:pt idx="7">
                  <c:v>1.7497603068072874E-2</c:v>
                </c:pt>
                <c:pt idx="8">
                  <c:v>1.2583892617449665E-2</c:v>
                </c:pt>
              </c:numCache>
            </c:numRef>
          </c:val>
        </c:ser>
        <c:dLbls>
          <c:showVal val="1"/>
        </c:dLbls>
        <c:gapWidth val="50"/>
        <c:axId val="73463680"/>
        <c:axId val="73465216"/>
      </c:barChart>
      <c:catAx>
        <c:axId val="73463680"/>
        <c:scaling>
          <c:orientation val="maxMin"/>
        </c:scaling>
        <c:axPos val="l"/>
        <c:maj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600" b="0">
                <a:latin typeface="Arial" pitchFamily="34" charset="0"/>
                <a:cs typeface="Arial" pitchFamily="34" charset="0"/>
              </a:defRPr>
            </a:pPr>
            <a:endParaRPr lang="uk-UA"/>
          </a:p>
        </c:txPr>
        <c:crossAx val="73465216"/>
        <c:crosses val="autoZero"/>
        <c:auto val="1"/>
        <c:lblAlgn val="ctr"/>
        <c:lblOffset val="100"/>
      </c:catAx>
      <c:valAx>
        <c:axId val="73465216"/>
        <c:scaling>
          <c:orientation val="minMax"/>
        </c:scaling>
        <c:delete val="1"/>
        <c:axPos val="t"/>
        <c:numFmt formatCode="0%" sourceLinked="1"/>
        <c:tickLblPos val="none"/>
        <c:crossAx val="734636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uk-UA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>
        <c:manualLayout>
          <c:layoutTarget val="inner"/>
          <c:xMode val="edge"/>
          <c:yMode val="edge"/>
          <c:x val="0.65965019942643865"/>
          <c:y val="3.1103949756322729E-2"/>
          <c:w val="0.29638412933892755"/>
          <c:h val="0.95025822154682704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CC00"/>
            </a:solidFill>
          </c:spPr>
          <c:dPt>
            <c:idx val="11"/>
            <c:spPr>
              <a:solidFill>
                <a:schemeClr val="bg1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4.3965671234634553E-3"/>
                  <c:y val="1.5634456738804261E-17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600" b="1" i="0">
                    <a:latin typeface="Arial" pitchFamily="34" charset="0"/>
                    <a:cs typeface="Arial" pitchFamily="34" charset="0"/>
                  </a:defRPr>
                </a:pPr>
                <a:endParaRPr lang="uk-UA"/>
              </a:p>
            </c:txPr>
            <c:dLblPos val="outEnd"/>
            <c:showVal val="1"/>
          </c:dLbls>
          <c:cat>
            <c:strRef>
              <c:f>Лист1!$A$2:$A$5</c:f>
              <c:strCache>
                <c:ptCount val="4"/>
                <c:pt idx="0">
                  <c:v>Провести кадрові та структурні зміни у всіх гілках державної влади </c:v>
                </c:pt>
                <c:pt idx="1">
                  <c:v>Боротися з корупцією</c:v>
                </c:pt>
                <c:pt idx="2">
                  <c:v>Забезпечити дотримання законодавства всіма громадянами, незалежно від посади та соціального статусу</c:v>
                </c:pt>
                <c:pt idx="3">
                  <c:v>Визначити зовнішньоекономічний курс країни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0.25611217641418976</c:v>
                </c:pt>
                <c:pt idx="1">
                  <c:v>0.23753595397890698</c:v>
                </c:pt>
                <c:pt idx="2">
                  <c:v>1.1265580057526375E-2</c:v>
                </c:pt>
                <c:pt idx="3">
                  <c:v>2.8763183125599242E-3</c:v>
                </c:pt>
              </c:numCache>
            </c:numRef>
          </c:val>
        </c:ser>
        <c:dLbls>
          <c:showVal val="1"/>
        </c:dLbls>
        <c:gapWidth val="50"/>
        <c:axId val="43199872"/>
        <c:axId val="43209856"/>
      </c:barChart>
      <c:catAx>
        <c:axId val="43199872"/>
        <c:scaling>
          <c:orientation val="maxMin"/>
        </c:scaling>
        <c:axPos val="l"/>
        <c:maj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400" b="0">
                <a:latin typeface="Arial" pitchFamily="34" charset="0"/>
                <a:cs typeface="Arial" pitchFamily="34" charset="0"/>
              </a:defRPr>
            </a:pPr>
            <a:endParaRPr lang="uk-UA"/>
          </a:p>
        </c:txPr>
        <c:crossAx val="43209856"/>
        <c:crosses val="autoZero"/>
        <c:auto val="1"/>
        <c:lblAlgn val="ctr"/>
        <c:lblOffset val="100"/>
      </c:catAx>
      <c:valAx>
        <c:axId val="43209856"/>
        <c:scaling>
          <c:orientation val="minMax"/>
        </c:scaling>
        <c:delete val="1"/>
        <c:axPos val="t"/>
        <c:numFmt formatCode="0%" sourceLinked="1"/>
        <c:tickLblPos val="none"/>
        <c:crossAx val="431998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uk-UA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AB93D-CE12-49DB-83CF-70BD17A9D9FE}" type="datetimeFigureOut">
              <a:rPr lang="uk-UA"/>
              <a:pPr>
                <a:defRPr/>
              </a:pPr>
              <a:t>14.02.2013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7D3FF-E4BE-49CC-BBD4-DE0F2C159DF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53590-7B78-45F9-94E5-A2CD68D3591D}" type="datetimeFigureOut">
              <a:rPr lang="uk-UA"/>
              <a:pPr>
                <a:defRPr/>
              </a:pPr>
              <a:t>14.02.2013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989C2-DD81-476A-B506-522B9F85737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0E2D3-F88E-455E-AFAA-DAF468649A35}" type="datetimeFigureOut">
              <a:rPr lang="uk-UA"/>
              <a:pPr>
                <a:defRPr/>
              </a:pPr>
              <a:t>14.02.2013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95CF5-B8D5-41B8-8EF4-0048B33E930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582741"/>
            <a:ext cx="2133600" cy="196131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19501B94-DDE2-45A0-B5C0-5ADD244183E9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496" y="17192"/>
            <a:ext cx="7200800" cy="648072"/>
          </a:xfrm>
          <a:effectLst/>
        </p:spPr>
        <p:txBody>
          <a:bodyPr vert="horz" lIns="91440" tIns="45720" rIns="91440" bIns="45720" rtlCol="0" anchor="ctr">
            <a:normAutofit/>
          </a:bodyPr>
          <a:lstStyle>
            <a:lvl1pPr>
              <a:defRPr lang="ru-RU" sz="2000" b="1">
                <a:solidFill>
                  <a:srgbClr val="FFCC00"/>
                </a:solidFill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2411760" y="6556248"/>
            <a:ext cx="4320480" cy="275416"/>
          </a:xfrm>
          <a:ln>
            <a:solidFill>
              <a:srgbClr val="898989"/>
            </a:solidFill>
          </a:ln>
        </p:spPr>
        <p:txBody>
          <a:bodyPr lIns="36000" tIns="36000" rIns="36000" bIns="3600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800" baseline="0">
                <a:solidFill>
                  <a:srgbClr val="898989"/>
                </a:solidFill>
                <a:latin typeface="Arial" pitchFamily="34" charset="0"/>
                <a:cs typeface="Arial" pitchFamily="34" charset="0"/>
              </a:defRPr>
            </a:lvl1pPr>
            <a:lvl2pPr marL="182563" indent="0">
              <a:lnSpc>
                <a:spcPct val="90000"/>
              </a:lnSpc>
              <a:spcBef>
                <a:spcPts val="0"/>
              </a:spcBef>
              <a:buFontTx/>
              <a:buNone/>
              <a:defRPr sz="800" baseline="0">
                <a:solidFill>
                  <a:srgbClr val="898989"/>
                </a:solidFill>
                <a:latin typeface="Arial" pitchFamily="34" charset="0"/>
                <a:cs typeface="Arial" pitchFamily="34" charset="0"/>
              </a:defRPr>
            </a:lvl2pPr>
            <a:lvl3pPr marL="914400" indent="0">
              <a:buFontTx/>
              <a:buNone/>
              <a:defRPr sz="800">
                <a:latin typeface="Arial" pitchFamily="34" charset="0"/>
                <a:cs typeface="Arial" pitchFamily="34" charset="0"/>
              </a:defRPr>
            </a:lvl3pPr>
            <a:lvl4pPr marL="1371600" indent="0">
              <a:buFontTx/>
              <a:buNone/>
              <a:defRPr sz="800">
                <a:latin typeface="Arial" pitchFamily="34" charset="0"/>
                <a:cs typeface="Arial" pitchFamily="34" charset="0"/>
              </a:defRPr>
            </a:lvl4pPr>
            <a:lvl5pPr marL="1828800" indent="0">
              <a:buFontTx/>
              <a:buNone/>
              <a:defRPr sz="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82741"/>
            <a:ext cx="2133600" cy="196131"/>
          </a:xfrm>
          <a:prstGeom prst="rect">
            <a:avLst/>
          </a:prstGeom>
        </p:spPr>
        <p:txBody>
          <a:bodyPr/>
          <a:lstStyle/>
          <a:p>
            <a:fld id="{76F09715-0EEE-4DC7-9DFA-268410B53E5C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14.02.2013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6877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A4F65-9644-429E-AF50-EA9DFF54C3B5}" type="datetimeFigureOut">
              <a:rPr lang="uk-UA"/>
              <a:pPr>
                <a:defRPr/>
              </a:pPr>
              <a:t>14.02.2013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04254-C804-40A7-8683-8434F54C61D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BC074-7D7D-4708-9269-621A3E00E785}" type="datetimeFigureOut">
              <a:rPr lang="uk-UA"/>
              <a:pPr>
                <a:defRPr/>
              </a:pPr>
              <a:t>14.02.2013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E35E7-AE6F-47E0-9414-BA2F67358DA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60E7B-41F6-46AC-9B6F-E42EAA7B0836}" type="datetimeFigureOut">
              <a:rPr lang="uk-UA"/>
              <a:pPr>
                <a:defRPr/>
              </a:pPr>
              <a:t>14.02.2013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2D370-B5E7-487A-BD6A-68E001C276E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8CE9F-9ECE-4F7A-AAF1-1D0C1A460785}" type="datetimeFigureOut">
              <a:rPr lang="uk-UA"/>
              <a:pPr>
                <a:defRPr/>
              </a:pPr>
              <a:t>14.02.2013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762E3-F688-48DD-8160-66BCF364B32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1ED0E-DACC-4FCF-8293-23CFCA3ECD80}" type="datetimeFigureOut">
              <a:rPr lang="uk-UA"/>
              <a:pPr>
                <a:defRPr/>
              </a:pPr>
              <a:t>14.02.2013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0030F-0DFF-406B-A3F8-9887DF1B369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C9C6D-1A77-443E-9D35-21CC318F2EE8}" type="datetimeFigureOut">
              <a:rPr lang="uk-UA"/>
              <a:pPr>
                <a:defRPr/>
              </a:pPr>
              <a:t>14.02.2013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8A471-3F68-4D37-8CA2-601566D74D2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138F9-A5E8-464B-A8E5-5CBFE0438F49}" type="datetimeFigureOut">
              <a:rPr lang="uk-UA"/>
              <a:pPr>
                <a:defRPr/>
              </a:pPr>
              <a:t>14.02.2013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42491-D9CE-44FA-8B4F-33E65AC3C94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E552B-FB70-4C29-91CA-F7D5BC838C85}" type="datetimeFigureOut">
              <a:rPr lang="uk-UA"/>
              <a:pPr>
                <a:defRPr/>
              </a:pPr>
              <a:t>14.02.2013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CCDF7-E211-4C42-922F-97AE93FA94D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78E2A2-8388-40CA-9EB5-7FCFD9756127}" type="datetimeFigureOut">
              <a:rPr lang="uk-UA"/>
              <a:pPr>
                <a:defRPr/>
              </a:pPr>
              <a:t>14.02.2013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F03BE30-553D-4BAD-9CEA-F47630A73CC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post2015ukraine.org/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worldwewant2015.org/" TargetMode="Externa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oon-rozvytok.com.ua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ost2015ukraine.org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ost2015ukraine.org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ost2015ukraine.org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ost2015ukraine.org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ost2015ukraine.org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140968"/>
            <a:ext cx="9144000" cy="2089150"/>
          </a:xfrm>
        </p:spPr>
        <p:txBody>
          <a:bodyPr>
            <a:normAutofit fontScale="90000"/>
          </a:bodyPr>
          <a:lstStyle/>
          <a:p>
            <a:r>
              <a:rPr lang="uk-UA" sz="4000" b="1" i="1" dirty="0" smtClean="0">
                <a:solidFill>
                  <a:srgbClr val="C00000"/>
                </a:solidFill>
              </a:rPr>
              <a:t>Національні консультації</a:t>
            </a:r>
            <a:r>
              <a:rPr lang="uk-UA" sz="4000" b="1" dirty="0" smtClean="0">
                <a:solidFill>
                  <a:schemeClr val="tx2"/>
                </a:solidFill>
              </a:rPr>
              <a:t/>
            </a:r>
            <a:br>
              <a:rPr lang="uk-UA" sz="4000" b="1" dirty="0" smtClean="0">
                <a:solidFill>
                  <a:schemeClr val="tx2"/>
                </a:solidFill>
              </a:rPr>
            </a:br>
            <a:r>
              <a:rPr lang="ru-RU" sz="3600" b="1" dirty="0" smtClean="0">
                <a:solidFill>
                  <a:schemeClr val="tx2"/>
                </a:solidFill>
                <a:hlinkClick r:id="rId2" tooltip="Пріоритети розвитку після 2015-го року"/>
              </a:rPr>
              <a:t>ПРІОРИТЕТИ РОЗВИТКУ ПІСЛЯ 2015-ГО РОКУ</a:t>
            </a:r>
            <a:r>
              <a:rPr lang="uk-UA" sz="3600" b="1" dirty="0" smtClean="0">
                <a:solidFill>
                  <a:schemeClr val="tx2"/>
                </a:solidFill>
              </a:rPr>
              <a:t>: </a:t>
            </a:r>
            <a:r>
              <a:rPr lang="uk-UA" sz="3600" b="1" i="1" dirty="0" smtClean="0">
                <a:solidFill>
                  <a:srgbClr val="C00000"/>
                </a:solidFill>
              </a:rPr>
              <a:t>"МАЙБУТНЄ, ЯКОГО МИ ПРАГНЕМО"</a:t>
            </a:r>
            <a:r>
              <a:rPr lang="uk-UA" sz="3600" dirty="0" smtClean="0"/>
              <a:t/>
            </a:r>
            <a:br>
              <a:rPr lang="uk-UA" sz="3600" dirty="0" smtClean="0"/>
            </a:br>
            <a:r>
              <a:rPr lang="uk-UA" sz="4000" dirty="0" smtClean="0"/>
              <a:t/>
            </a:r>
            <a:br>
              <a:rPr lang="uk-UA" sz="4000" dirty="0" smtClean="0"/>
            </a:br>
            <a:endParaRPr lang="uk-UA" sz="4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39750" y="333375"/>
            <a:ext cx="59764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14 </a:t>
            </a:r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лютого </a:t>
            </a: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2013</a:t>
            </a:r>
            <a:r>
              <a:rPr lang="uk-UA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</a:t>
            </a:r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року</a:t>
            </a:r>
            <a:endParaRPr lang="en-US" sz="2400" b="1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</a:endParaRPr>
          </a:p>
        </p:txBody>
      </p:sp>
      <p:pic>
        <p:nvPicPr>
          <p:cNvPr id="13316" name="Рисунок 5" descr="post2015-login-logo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025" y="188913"/>
            <a:ext cx="194627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2" descr="http://www.niss.gov.ua/images/space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TextBox 7"/>
          <p:cNvSpPr txBox="1">
            <a:spLocks noChangeArrowheads="1"/>
          </p:cNvSpPr>
          <p:nvPr/>
        </p:nvSpPr>
        <p:spPr bwMode="auto">
          <a:xfrm>
            <a:off x="395288" y="981075"/>
            <a:ext cx="41767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u="sng">
                <a:latin typeface="Calibri" pitchFamily="34" charset="0"/>
                <a:hlinkClick r:id="rId2"/>
              </a:rPr>
              <a:t>http://www.post2015ukraine.org</a:t>
            </a:r>
            <a:endParaRPr lang="uk-UA">
              <a:latin typeface="Calibri" pitchFamily="34" charset="0"/>
            </a:endParaRPr>
          </a:p>
        </p:txBody>
      </p:sp>
      <p:sp>
        <p:nvSpPr>
          <p:cNvPr id="13319" name="TextBox 8"/>
          <p:cNvSpPr txBox="1">
            <a:spLocks noChangeArrowheads="1"/>
          </p:cNvSpPr>
          <p:nvPr/>
        </p:nvSpPr>
        <p:spPr bwMode="auto">
          <a:xfrm>
            <a:off x="395288" y="1412875"/>
            <a:ext cx="41767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Calibri" pitchFamily="34" charset="0"/>
                <a:hlinkClick r:id="rId5"/>
              </a:rPr>
              <a:t>www.worldwewant2015.org</a:t>
            </a:r>
            <a:r>
              <a:rPr lang="uk-UA" b="1">
                <a:latin typeface="Calibri" pitchFamily="34" charset="0"/>
              </a:rPr>
              <a:t> </a:t>
            </a:r>
            <a:endParaRPr lang="uk-UA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913"/>
            <a:ext cx="8964613" cy="4318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C00000"/>
                </a:solidFill>
              </a:rPr>
              <a:t>Тематичні сфери для дискусій: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836613"/>
            <a:ext cx="8569325" cy="6165850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dirty="0" smtClean="0"/>
              <a:t>Нерівність</a:t>
            </a:r>
            <a:r>
              <a:rPr lang="uk-UA" dirty="0" smtClean="0"/>
              <a:t> (у всіх аспектах, включаючи гендерну, пов’язану із похилим віком, між поселенську, етнічну, мовну тощо);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Стан </a:t>
            </a:r>
            <a:r>
              <a:rPr lang="uk-UA" b="1" dirty="0" smtClean="0"/>
              <a:t>здоров’я</a:t>
            </a:r>
            <a:r>
              <a:rPr lang="uk-UA" dirty="0" smtClean="0"/>
              <a:t> та доступність медицини;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dirty="0" smtClean="0"/>
              <a:t>Освіта</a:t>
            </a:r>
            <a:r>
              <a:rPr lang="uk-UA" dirty="0" smtClean="0"/>
              <a:t> – доступність і якість;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dirty="0" smtClean="0"/>
              <a:t>Економічне зростання</a:t>
            </a:r>
            <a:r>
              <a:rPr lang="uk-UA" dirty="0" smtClean="0"/>
              <a:t>, зайнятість та безробіття;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dirty="0" smtClean="0"/>
              <a:t>Демографічна</a:t>
            </a:r>
            <a:r>
              <a:rPr lang="uk-UA" dirty="0" smtClean="0"/>
              <a:t> ситуація;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Захист </a:t>
            </a:r>
            <a:r>
              <a:rPr lang="uk-UA" b="1" dirty="0" smtClean="0"/>
              <a:t>навколишнього середовища</a:t>
            </a:r>
            <a:r>
              <a:rPr lang="uk-UA" dirty="0" smtClean="0"/>
              <a:t>;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Якість </a:t>
            </a:r>
            <a:r>
              <a:rPr lang="uk-UA" b="1" dirty="0" smtClean="0"/>
              <a:t>води</a:t>
            </a:r>
            <a:r>
              <a:rPr lang="uk-UA" dirty="0" smtClean="0"/>
              <a:t>;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dirty="0" smtClean="0"/>
              <a:t>Продовольча</a:t>
            </a:r>
            <a:r>
              <a:rPr lang="uk-UA" dirty="0" smtClean="0"/>
              <a:t> безпека;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dirty="0" smtClean="0"/>
              <a:t>Управління;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dirty="0" smtClean="0"/>
              <a:t>Енергетика;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dirty="0" smtClean="0"/>
              <a:t>Конфлікти </a:t>
            </a:r>
            <a:r>
              <a:rPr lang="uk-UA" dirty="0" smtClean="0"/>
              <a:t>та їх попередження. 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582741"/>
            <a:ext cx="2133600" cy="196131"/>
          </a:xfrm>
        </p:spPr>
        <p:txBody>
          <a:bodyPr/>
          <a:lstStyle/>
          <a:p>
            <a:fld id="{7849B4F2-8DD6-4E11-AC0E-6374BB627AC3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0" y="1196752"/>
            <a:ext cx="3059832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>
              <a:spcBef>
                <a:spcPct val="0"/>
              </a:spcBef>
              <a:buNone/>
              <a:defRPr sz="2200" b="1">
                <a:solidFill>
                  <a:srgbClr val="FFCC00"/>
                </a:solidFill>
                <a:effectLst/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ru-RU" dirty="0" err="1" smtClean="0"/>
              <a:t>Учасники</a:t>
            </a:r>
            <a:r>
              <a:rPr lang="ru-RU" dirty="0" smtClean="0"/>
              <a:t> проекту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2348880"/>
            <a:ext cx="2520280" cy="661392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Експерти</a:t>
            </a:r>
            <a:endParaRPr lang="uk-UA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1520" y="3356992"/>
            <a:ext cx="2520280" cy="661392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Громадскість</a:t>
            </a:r>
            <a:endParaRPr lang="uk-UA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1520" y="4351784"/>
            <a:ext cx="2520280" cy="661392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 цифрах</a:t>
            </a:r>
            <a:endParaRPr lang="uk-UA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1520" y="5157192"/>
            <a:ext cx="2520280" cy="661392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Яким чином</a:t>
            </a:r>
            <a:endParaRPr lang="uk-UA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1844824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Взяти</a:t>
            </a:r>
            <a:r>
              <a:rPr lang="ru-RU" dirty="0"/>
              <a:t> участь у </a:t>
            </a:r>
            <a:r>
              <a:rPr lang="ru-RU" dirty="0" err="1"/>
              <a:t>проекті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 err="1" smtClean="0"/>
              <a:t>міг</a:t>
            </a:r>
            <a:r>
              <a:rPr lang="ru-RU" dirty="0" smtClean="0"/>
              <a:t> </a:t>
            </a:r>
            <a:r>
              <a:rPr lang="ru-RU" dirty="0" err="1"/>
              <a:t>кожен</a:t>
            </a:r>
            <a:r>
              <a:rPr lang="ru-RU" dirty="0"/>
              <a:t> </a:t>
            </a:r>
            <a:r>
              <a:rPr lang="ru-RU" dirty="0" err="1"/>
              <a:t>небайдужий</a:t>
            </a:r>
            <a:r>
              <a:rPr lang="ru-RU" dirty="0"/>
              <a:t> </a:t>
            </a:r>
            <a:r>
              <a:rPr lang="ru-RU" dirty="0" err="1"/>
              <a:t>українець</a:t>
            </a:r>
            <a:r>
              <a:rPr lang="ru-RU" dirty="0"/>
              <a:t>. </a:t>
            </a:r>
            <a:endParaRPr lang="uk-UA" dirty="0"/>
          </a:p>
        </p:txBody>
      </p:sp>
      <p:sp>
        <p:nvSpPr>
          <p:cNvPr id="15" name="TextBox 14"/>
          <p:cNvSpPr txBox="1"/>
          <p:nvPr/>
        </p:nvSpPr>
        <p:spPr>
          <a:xfrm>
            <a:off x="3024336" y="3284984"/>
            <a:ext cx="6156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 err="1" smtClean="0"/>
              <a:t>Мешканці</a:t>
            </a:r>
            <a:r>
              <a:rPr lang="ru-RU" sz="1600" dirty="0" smtClean="0"/>
              <a:t> </a:t>
            </a:r>
            <a:r>
              <a:rPr lang="ru-RU" sz="1600" dirty="0" err="1" smtClean="0"/>
              <a:t>України</a:t>
            </a:r>
            <a:r>
              <a:rPr lang="ru-RU" sz="1600" dirty="0" smtClean="0"/>
              <a:t> з </a:t>
            </a:r>
            <a:r>
              <a:rPr lang="ru-RU" sz="1600" dirty="0" err="1" smtClean="0"/>
              <a:t>усіх</a:t>
            </a:r>
            <a:r>
              <a:rPr lang="ru-RU" sz="1600" dirty="0" smtClean="0"/>
              <a:t> </a:t>
            </a:r>
            <a:r>
              <a:rPr lang="ru-RU" sz="1600" dirty="0" err="1" smtClean="0"/>
              <a:t>куточків</a:t>
            </a:r>
            <a:r>
              <a:rPr lang="ru-RU" sz="1600" dirty="0"/>
              <a:t> </a:t>
            </a:r>
            <a:r>
              <a:rPr lang="ru-RU" sz="1600" dirty="0" err="1" smtClean="0"/>
              <a:t>країни</a:t>
            </a:r>
            <a:r>
              <a:rPr lang="ru-RU" sz="1600" dirty="0" smtClean="0"/>
              <a:t> </a:t>
            </a:r>
            <a:r>
              <a:rPr lang="ru-RU" sz="1600" dirty="0" err="1" smtClean="0"/>
              <a:t>віком</a:t>
            </a:r>
            <a:r>
              <a:rPr lang="ru-RU" sz="1600" dirty="0" smtClean="0"/>
              <a:t> </a:t>
            </a:r>
            <a:r>
              <a:rPr lang="ru-RU" sz="1600" dirty="0" err="1" smtClean="0"/>
              <a:t>від</a:t>
            </a:r>
            <a:r>
              <a:rPr lang="ru-RU" sz="1600" dirty="0" smtClean="0"/>
              <a:t> 14 до 83 </a:t>
            </a:r>
            <a:r>
              <a:rPr lang="ru-RU" sz="1600" dirty="0" err="1" smtClean="0"/>
              <a:t>років</a:t>
            </a:r>
            <a:endParaRPr lang="ru-RU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err="1" smtClean="0"/>
              <a:t>Українці</a:t>
            </a:r>
            <a:r>
              <a:rPr lang="ru-RU" sz="1600" dirty="0" smtClean="0"/>
              <a:t>, </a:t>
            </a:r>
            <a:r>
              <a:rPr lang="ru-RU" sz="1600" dirty="0" err="1" smtClean="0"/>
              <a:t>що</a:t>
            </a:r>
            <a:r>
              <a:rPr lang="ru-RU" sz="1600" dirty="0" smtClean="0"/>
              <a:t> </a:t>
            </a:r>
            <a:r>
              <a:rPr lang="ru-RU" sz="1600" dirty="0" err="1" smtClean="0"/>
              <a:t>мешкають</a:t>
            </a:r>
            <a:r>
              <a:rPr lang="ru-RU" sz="1600" dirty="0" smtClean="0"/>
              <a:t> за кордоном . </a:t>
            </a:r>
            <a:endParaRPr lang="uk-UA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3024336" y="4365104"/>
            <a:ext cx="6156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 err="1" smtClean="0"/>
              <a:t>Понад</a:t>
            </a:r>
            <a:r>
              <a:rPr lang="ru-RU" sz="1600" dirty="0" smtClean="0"/>
              <a:t> 20 </a:t>
            </a:r>
            <a:r>
              <a:rPr lang="ru-RU" sz="1600" dirty="0" err="1" smtClean="0"/>
              <a:t>тисяч</a:t>
            </a:r>
            <a:r>
              <a:rPr lang="ru-RU" sz="1600" dirty="0" smtClean="0"/>
              <a:t> </a:t>
            </a:r>
            <a:r>
              <a:rPr lang="ru-RU" sz="1600" dirty="0" err="1" smtClean="0"/>
              <a:t>осіб</a:t>
            </a:r>
            <a:r>
              <a:rPr lang="ru-RU" sz="1600" dirty="0" smtClean="0"/>
              <a:t> </a:t>
            </a:r>
            <a:r>
              <a:rPr lang="ru-RU" sz="1600" dirty="0" err="1" smtClean="0"/>
              <a:t>долучилися</a:t>
            </a:r>
            <a:r>
              <a:rPr lang="ru-RU" sz="1600" dirty="0" smtClean="0"/>
              <a:t> до </a:t>
            </a:r>
            <a:r>
              <a:rPr lang="ru-RU" sz="1600" dirty="0" err="1" smtClean="0"/>
              <a:t>краудсорсінгу</a:t>
            </a:r>
            <a:endParaRPr lang="ru-RU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err="1" smtClean="0"/>
              <a:t>Понад</a:t>
            </a:r>
            <a:r>
              <a:rPr lang="ru-RU" sz="1600" dirty="0" smtClean="0"/>
              <a:t> 13 </a:t>
            </a:r>
            <a:r>
              <a:rPr lang="ru-RU" sz="1600" dirty="0" err="1" smtClean="0"/>
              <a:t>тисяч</a:t>
            </a:r>
            <a:r>
              <a:rPr lang="ru-RU" sz="1600" dirty="0" smtClean="0"/>
              <a:t> </a:t>
            </a:r>
            <a:r>
              <a:rPr lang="ru-RU" sz="1600" dirty="0" err="1" smtClean="0"/>
              <a:t>відповідей</a:t>
            </a:r>
            <a:r>
              <a:rPr lang="ru-RU" sz="1600" dirty="0" smtClean="0"/>
              <a:t>, </a:t>
            </a:r>
            <a:r>
              <a:rPr lang="ru-RU" sz="1600" dirty="0" err="1" smtClean="0"/>
              <a:t>які</a:t>
            </a:r>
            <a:r>
              <a:rPr lang="ru-RU" sz="1600" dirty="0" smtClean="0"/>
              <a:t> </a:t>
            </a:r>
            <a:r>
              <a:rPr lang="ru-RU" sz="1600" dirty="0" err="1" smtClean="0"/>
              <a:t>були</a:t>
            </a:r>
            <a:r>
              <a:rPr lang="ru-RU" sz="1600" dirty="0" smtClean="0"/>
              <a:t> </a:t>
            </a:r>
            <a:r>
              <a:rPr lang="ru-RU" sz="1600" dirty="0" err="1" smtClean="0"/>
              <a:t>використані</a:t>
            </a:r>
            <a:r>
              <a:rPr lang="ru-RU" sz="1600" dirty="0" smtClean="0"/>
              <a:t> в </a:t>
            </a:r>
            <a:r>
              <a:rPr lang="ru-RU" sz="1600" dirty="0" err="1" smtClean="0"/>
              <a:t>аналізі</a:t>
            </a:r>
            <a:r>
              <a:rPr lang="ru-RU" sz="1600" dirty="0" smtClean="0"/>
              <a:t>. </a:t>
            </a:r>
            <a:endParaRPr lang="uk-UA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3059832" y="5170512"/>
            <a:ext cx="61561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Сайт </a:t>
            </a:r>
            <a:r>
              <a:rPr lang="en-US" sz="1600" dirty="0">
                <a:hlinkClick r:id="rId2"/>
              </a:rPr>
              <a:t>http://oon-rozvytok.com.ua</a:t>
            </a:r>
            <a:r>
              <a:rPr lang="en-US" sz="1600" dirty="0" smtClean="0">
                <a:hlinkClick r:id="rId2"/>
              </a:rPr>
              <a:t>/</a:t>
            </a:r>
            <a:endParaRPr lang="uk-UA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uk-UA" sz="1600" dirty="0" smtClean="0"/>
              <a:t>Платформа О</a:t>
            </a:r>
            <a:r>
              <a:rPr lang="en-US" sz="1600" dirty="0" smtClean="0"/>
              <a:t>pinion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err="1" smtClean="0"/>
              <a:t>Стор</a:t>
            </a:r>
            <a:r>
              <a:rPr lang="uk-UA" sz="1600" dirty="0" smtClean="0"/>
              <a:t>інки  проекту в </a:t>
            </a:r>
            <a:r>
              <a:rPr lang="uk-UA" sz="1600" dirty="0" err="1" smtClean="0"/>
              <a:t>соцмережах</a:t>
            </a:r>
            <a:endParaRPr lang="uk-UA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uk-UA" sz="1600" dirty="0" smtClean="0"/>
              <a:t>Через </a:t>
            </a:r>
            <a:r>
              <a:rPr lang="ru-RU" sz="1600" dirty="0" smtClean="0"/>
              <a:t> </a:t>
            </a:r>
            <a:r>
              <a:rPr lang="ru-RU" sz="1600" dirty="0" err="1" smtClean="0"/>
              <a:t>партнерів</a:t>
            </a:r>
            <a:r>
              <a:rPr lang="ru-RU" sz="1600" dirty="0" smtClean="0"/>
              <a:t> проекту</a:t>
            </a:r>
            <a:endParaRPr lang="uk-UA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3024336" y="2309971"/>
            <a:ext cx="6156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 err="1" smtClean="0"/>
              <a:t>Медіа</a:t>
            </a:r>
            <a:r>
              <a:rPr lang="ru-RU" sz="1600" dirty="0" smtClean="0"/>
              <a:t>, урядовці, </a:t>
            </a:r>
            <a:r>
              <a:rPr lang="ru-RU" sz="1600" dirty="0" err="1" smtClean="0"/>
              <a:t>силові</a:t>
            </a:r>
            <a:r>
              <a:rPr lang="ru-RU" sz="1600" dirty="0" smtClean="0"/>
              <a:t> </a:t>
            </a:r>
            <a:r>
              <a:rPr lang="ru-RU" sz="1600" dirty="0" err="1" smtClean="0"/>
              <a:t>структури</a:t>
            </a:r>
            <a:r>
              <a:rPr lang="ru-RU" sz="1600" dirty="0" smtClean="0"/>
              <a:t>, </a:t>
            </a:r>
            <a:r>
              <a:rPr lang="ru-RU" sz="1600" dirty="0" err="1" smtClean="0"/>
              <a:t>бізнес</a:t>
            </a:r>
            <a:r>
              <a:rPr lang="ru-RU" sz="1600" dirty="0" smtClean="0"/>
              <a:t>, </a:t>
            </a:r>
            <a:r>
              <a:rPr lang="ru-RU" sz="1600" dirty="0" err="1" smtClean="0"/>
              <a:t>освіта</a:t>
            </a:r>
            <a:r>
              <a:rPr lang="ru-RU" sz="1600" dirty="0" smtClean="0"/>
              <a:t>, </a:t>
            </a:r>
            <a:r>
              <a:rPr lang="ru-RU" sz="1600" dirty="0" err="1" smtClean="0"/>
              <a:t>трендсеттери</a:t>
            </a:r>
            <a:r>
              <a:rPr lang="ru-RU" sz="1600" dirty="0" smtClean="0"/>
              <a:t>, </a:t>
            </a:r>
            <a:r>
              <a:rPr lang="ru-RU" sz="1600" dirty="0" err="1" smtClean="0"/>
              <a:t>сільські</a:t>
            </a:r>
            <a:r>
              <a:rPr lang="ru-RU" sz="1600" dirty="0" smtClean="0"/>
              <a:t> </a:t>
            </a:r>
            <a:r>
              <a:rPr lang="ru-RU" sz="1600" dirty="0" err="1" smtClean="0"/>
              <a:t>громади</a:t>
            </a:r>
            <a:r>
              <a:rPr lang="ru-RU" sz="1600" dirty="0" smtClean="0"/>
              <a:t>. </a:t>
            </a:r>
            <a:endParaRPr lang="uk-UA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0" y="260648"/>
            <a:ext cx="8964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InMind</a:t>
            </a:r>
            <a:r>
              <a:rPr lang="uk-UA" sz="2400" b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sz="2400" b="1" dirty="0" err="1" smtClean="0">
                <a:solidFill>
                  <a:srgbClr val="C00000"/>
                </a:solidFill>
              </a:rPr>
              <a:t>Всеукраїнська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</a:rPr>
              <a:t>Краудсорсінгова</a:t>
            </a:r>
            <a:r>
              <a:rPr lang="ru-RU" sz="2400" b="1" dirty="0" smtClean="0">
                <a:solidFill>
                  <a:srgbClr val="C00000"/>
                </a:solidFill>
              </a:rPr>
              <a:t> платформа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</a:rPr>
              <a:t>Майбутнє</a:t>
            </a:r>
            <a:r>
              <a:rPr lang="ru-RU" sz="2400" b="1" dirty="0" smtClean="0">
                <a:solidFill>
                  <a:srgbClr val="C00000"/>
                </a:solidFill>
              </a:rPr>
              <a:t>, </a:t>
            </a:r>
            <a:r>
              <a:rPr lang="ru-RU" sz="2400" b="1" dirty="0" err="1" smtClean="0">
                <a:solidFill>
                  <a:srgbClr val="C00000"/>
                </a:solidFill>
              </a:rPr>
              <a:t>якого</a:t>
            </a:r>
            <a:r>
              <a:rPr lang="ru-RU" sz="2400" b="1" dirty="0" smtClean="0">
                <a:solidFill>
                  <a:srgbClr val="C00000"/>
                </a:solidFill>
              </a:rPr>
              <a:t> ми </a:t>
            </a:r>
            <a:r>
              <a:rPr lang="ru-RU" sz="2400" b="1" dirty="0" err="1" smtClean="0">
                <a:solidFill>
                  <a:srgbClr val="C00000"/>
                </a:solidFill>
              </a:rPr>
              <a:t>прагнемо</a:t>
            </a:r>
            <a:r>
              <a:rPr lang="ru-RU" sz="2400" b="1" dirty="0" smtClean="0">
                <a:solidFill>
                  <a:srgbClr val="C00000"/>
                </a:solidFill>
              </a:rPr>
              <a:t>»</a:t>
            </a:r>
            <a:endParaRPr lang="uk-UA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40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B4F2-8DD6-4E11-AC0E-6374BB627AC3}" type="slidenum">
              <a:rPr lang="ru-RU" smtClean="0"/>
              <a:pPr/>
              <a:t>12</a:t>
            </a:fld>
            <a:endParaRPr lang="ru-RU" dirty="0"/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xmlns="" val="2247755419"/>
              </p:ext>
            </p:extLst>
          </p:nvPr>
        </p:nvGraphicFramePr>
        <p:xfrm>
          <a:off x="478148" y="2239963"/>
          <a:ext cx="8665852" cy="4618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9512" y="1196752"/>
            <a:ext cx="8964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solidFill>
                  <a:srgbClr val="FFC000"/>
                </a:solidFill>
              </a:rPr>
              <a:t>Що</a:t>
            </a:r>
            <a:r>
              <a:rPr lang="ru-RU" sz="2000" b="1" dirty="0">
                <a:solidFill>
                  <a:srgbClr val="FFC000"/>
                </a:solidFill>
              </a:rPr>
              <a:t> </a:t>
            </a:r>
            <a:r>
              <a:rPr lang="ru-RU" sz="2000" b="1" dirty="0" err="1">
                <a:solidFill>
                  <a:srgbClr val="FFC000"/>
                </a:solidFill>
              </a:rPr>
              <a:t>потрібно</a:t>
            </a:r>
            <a:r>
              <a:rPr lang="ru-RU" sz="2000" b="1" dirty="0">
                <a:solidFill>
                  <a:srgbClr val="FFC000"/>
                </a:solidFill>
              </a:rPr>
              <a:t> </a:t>
            </a:r>
            <a:r>
              <a:rPr lang="ru-RU" sz="2000" b="1" dirty="0" err="1">
                <a:solidFill>
                  <a:srgbClr val="FFC000"/>
                </a:solidFill>
              </a:rPr>
              <a:t>змінити</a:t>
            </a:r>
            <a:r>
              <a:rPr lang="ru-RU" sz="2000" b="1" dirty="0">
                <a:solidFill>
                  <a:srgbClr val="FFC000"/>
                </a:solidFill>
              </a:rPr>
              <a:t> для </a:t>
            </a:r>
            <a:r>
              <a:rPr lang="ru-RU" sz="2000" b="1" dirty="0" err="1">
                <a:solidFill>
                  <a:srgbClr val="FFC000"/>
                </a:solidFill>
              </a:rPr>
              <a:t>покращення</a:t>
            </a:r>
            <a:r>
              <a:rPr lang="ru-RU" sz="2000" b="1" dirty="0">
                <a:solidFill>
                  <a:srgbClr val="FFC000"/>
                </a:solidFill>
              </a:rPr>
              <a:t> </a:t>
            </a:r>
            <a:r>
              <a:rPr lang="ru-RU" sz="2000" b="1" dirty="0" err="1">
                <a:solidFill>
                  <a:srgbClr val="FFC000"/>
                </a:solidFill>
              </a:rPr>
              <a:t>якості</a:t>
            </a:r>
            <a:r>
              <a:rPr lang="ru-RU" sz="2000" b="1" dirty="0">
                <a:solidFill>
                  <a:srgbClr val="FFC000"/>
                </a:solidFill>
              </a:rPr>
              <a:t> </a:t>
            </a:r>
            <a:r>
              <a:rPr lang="ru-RU" sz="2000" b="1" dirty="0" err="1" smtClean="0">
                <a:solidFill>
                  <a:srgbClr val="FFC000"/>
                </a:solidFill>
              </a:rPr>
              <a:t>життя</a:t>
            </a:r>
            <a:r>
              <a:rPr lang="ru-RU" sz="2000" b="1" dirty="0" smtClean="0">
                <a:solidFill>
                  <a:srgbClr val="FFC000"/>
                </a:solidFill>
              </a:rPr>
              <a:t> в </a:t>
            </a:r>
            <a:r>
              <a:rPr lang="ru-RU" sz="2000" b="1" dirty="0" err="1">
                <a:solidFill>
                  <a:srgbClr val="FFC000"/>
                </a:solidFill>
              </a:rPr>
              <a:t>Україні</a:t>
            </a:r>
            <a:r>
              <a:rPr lang="ru-RU" sz="2000" b="1" dirty="0">
                <a:solidFill>
                  <a:srgbClr val="FFC000"/>
                </a:solidFill>
              </a:rPr>
              <a:t> та у </a:t>
            </a:r>
            <a:r>
              <a:rPr lang="ru-RU" sz="2000" b="1" dirty="0" err="1">
                <a:solidFill>
                  <a:srgbClr val="FFC000"/>
                </a:solidFill>
              </a:rPr>
              <a:t>вашому</a:t>
            </a:r>
            <a:r>
              <a:rPr lang="ru-RU" sz="2000" b="1" dirty="0">
                <a:solidFill>
                  <a:srgbClr val="FFC000"/>
                </a:solidFill>
              </a:rPr>
              <a:t> </a:t>
            </a:r>
            <a:r>
              <a:rPr lang="ru-RU" sz="2000" b="1" dirty="0" err="1">
                <a:solidFill>
                  <a:srgbClr val="FFC000"/>
                </a:solidFill>
              </a:rPr>
              <a:t>безпосередньому</a:t>
            </a:r>
            <a:r>
              <a:rPr lang="ru-RU" sz="2000" b="1" dirty="0">
                <a:solidFill>
                  <a:srgbClr val="FFC000"/>
                </a:solidFill>
              </a:rPr>
              <a:t> </a:t>
            </a:r>
            <a:r>
              <a:rPr lang="ru-RU" sz="2000" b="1" dirty="0" err="1">
                <a:solidFill>
                  <a:srgbClr val="FFC000"/>
                </a:solidFill>
              </a:rPr>
              <a:t>оточенні</a:t>
            </a:r>
            <a:r>
              <a:rPr lang="ru-RU" sz="2000" b="1" dirty="0">
                <a:solidFill>
                  <a:srgbClr val="FFC000"/>
                </a:solidFill>
              </a:rPr>
              <a:t>? </a:t>
            </a:r>
            <a:endParaRPr lang="uk-UA" sz="2000" b="1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916832"/>
            <a:ext cx="83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Про що згадують українці, коли говорять про покращення якості життя….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260648"/>
            <a:ext cx="8964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InMind</a:t>
            </a:r>
            <a:r>
              <a:rPr lang="uk-UA" sz="2400" b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sz="2400" b="1" dirty="0" err="1" smtClean="0">
                <a:solidFill>
                  <a:srgbClr val="C00000"/>
                </a:solidFill>
              </a:rPr>
              <a:t>Всеукраїнська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</a:rPr>
              <a:t>Краудсорсінгова</a:t>
            </a:r>
            <a:r>
              <a:rPr lang="ru-RU" sz="2400" b="1" dirty="0" smtClean="0">
                <a:solidFill>
                  <a:srgbClr val="C00000"/>
                </a:solidFill>
              </a:rPr>
              <a:t> платформа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</a:rPr>
              <a:t>Майбутнє</a:t>
            </a:r>
            <a:r>
              <a:rPr lang="ru-RU" sz="2400" b="1" dirty="0" smtClean="0">
                <a:solidFill>
                  <a:srgbClr val="C00000"/>
                </a:solidFill>
              </a:rPr>
              <a:t>, </a:t>
            </a:r>
            <a:r>
              <a:rPr lang="ru-RU" sz="2400" b="1" dirty="0" err="1" smtClean="0">
                <a:solidFill>
                  <a:srgbClr val="C00000"/>
                </a:solidFill>
              </a:rPr>
              <a:t>якого</a:t>
            </a:r>
            <a:r>
              <a:rPr lang="ru-RU" sz="2400" b="1" dirty="0" smtClean="0">
                <a:solidFill>
                  <a:srgbClr val="C00000"/>
                </a:solidFill>
              </a:rPr>
              <a:t> ми </a:t>
            </a:r>
            <a:r>
              <a:rPr lang="ru-RU" sz="2400" b="1" dirty="0" err="1" smtClean="0">
                <a:solidFill>
                  <a:srgbClr val="C00000"/>
                </a:solidFill>
              </a:rPr>
              <a:t>прагнемо</a:t>
            </a:r>
            <a:r>
              <a:rPr lang="ru-RU" sz="2400" b="1" dirty="0" smtClean="0">
                <a:solidFill>
                  <a:srgbClr val="C00000"/>
                </a:solidFill>
              </a:rPr>
              <a:t>»</a:t>
            </a:r>
            <a:endParaRPr lang="uk-UA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385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B4F2-8DD6-4E11-AC0E-6374BB627AC3}" type="slidenum">
              <a:rPr lang="ru-RU" smtClean="0"/>
              <a:pPr/>
              <a:t>13</a:t>
            </a:fld>
            <a:endParaRPr lang="ru-RU" dirty="0"/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xmlns="" val="3531970889"/>
              </p:ext>
            </p:extLst>
          </p:nvPr>
        </p:nvGraphicFramePr>
        <p:xfrm>
          <a:off x="-972616" y="1628800"/>
          <a:ext cx="8665852" cy="3723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1268760"/>
            <a:ext cx="89644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C000"/>
                </a:solidFill>
              </a:rPr>
              <a:t>Сфера державного управління: </a:t>
            </a:r>
            <a:r>
              <a:rPr lang="uk-UA" sz="2000" b="1" dirty="0" err="1" smtClean="0">
                <a:solidFill>
                  <a:srgbClr val="FFC000"/>
                </a:solidFill>
              </a:rPr>
              <a:t>громадскість</a:t>
            </a:r>
            <a:endParaRPr lang="uk-UA" sz="2000" b="1" dirty="0"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7944" y="5464745"/>
            <a:ext cx="5075312" cy="34051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1400" dirty="0" smtClean="0"/>
              <a:t>«Проблема одна – </a:t>
            </a:r>
            <a:r>
              <a:rPr lang="uk-UA" sz="1400" dirty="0" err="1" smtClean="0"/>
              <a:t>коррупция</a:t>
            </a:r>
            <a:r>
              <a:rPr lang="uk-UA" sz="1400" dirty="0" smtClean="0"/>
              <a:t>».</a:t>
            </a:r>
            <a:endParaRPr lang="uk-UA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4039072" y="5875535"/>
            <a:ext cx="5104184" cy="57888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1400" dirty="0" smtClean="0"/>
              <a:t>«Слід змінити владу!! Тому що поки все в нашій державі розкрадається, не буде ніякого добробуту.».</a:t>
            </a:r>
            <a:endParaRPr lang="uk-UA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74792" y="5398809"/>
            <a:ext cx="3867824" cy="105560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1400" dirty="0" smtClean="0"/>
              <a:t>«</a:t>
            </a:r>
            <a:r>
              <a:rPr lang="ru-RU" sz="1400" dirty="0" err="1"/>
              <a:t>Риба</a:t>
            </a:r>
            <a:r>
              <a:rPr lang="ru-RU" sz="1400" dirty="0"/>
              <a:t> </a:t>
            </a:r>
            <a:r>
              <a:rPr lang="ru-RU" sz="1400" dirty="0" err="1"/>
              <a:t>псується</a:t>
            </a:r>
            <a:r>
              <a:rPr lang="ru-RU" sz="1400" dirty="0"/>
              <a:t> </a:t>
            </a:r>
            <a:r>
              <a:rPr lang="ru-RU" sz="1400" dirty="0" err="1"/>
              <a:t>із</a:t>
            </a:r>
            <a:r>
              <a:rPr lang="ru-RU" sz="1400" dirty="0"/>
              <a:t> </a:t>
            </a:r>
            <a:r>
              <a:rPr lang="ru-RU" sz="1400" dirty="0" err="1"/>
              <a:t>голови</a:t>
            </a:r>
            <a:r>
              <a:rPr lang="ru-RU" sz="1400" dirty="0"/>
              <a:t>… Так і </a:t>
            </a:r>
            <a:r>
              <a:rPr lang="ru-RU" sz="1400" dirty="0" err="1"/>
              <a:t>вирішення</a:t>
            </a:r>
            <a:r>
              <a:rPr lang="ru-RU" sz="1400" dirty="0"/>
              <a:t> будь-</a:t>
            </a:r>
            <a:r>
              <a:rPr lang="ru-RU" sz="1400" dirty="0" err="1"/>
              <a:t>яких</a:t>
            </a:r>
            <a:r>
              <a:rPr lang="ru-RU" sz="1400" dirty="0"/>
              <a:t> проблем і </a:t>
            </a:r>
            <a:r>
              <a:rPr lang="ru-RU" sz="1400" dirty="0" err="1"/>
              <a:t>впровадження</a:t>
            </a:r>
            <a:r>
              <a:rPr lang="ru-RU" sz="1400" dirty="0"/>
              <a:t> </a:t>
            </a:r>
            <a:r>
              <a:rPr lang="ru-RU" sz="1400" dirty="0" err="1"/>
              <a:t>нових</a:t>
            </a:r>
            <a:r>
              <a:rPr lang="ru-RU" sz="1400" dirty="0"/>
              <a:t> </a:t>
            </a:r>
            <a:r>
              <a:rPr lang="ru-RU" sz="1400" dirty="0" err="1"/>
              <a:t>змін</a:t>
            </a:r>
            <a:r>
              <a:rPr lang="ru-RU" sz="1400" dirty="0"/>
              <a:t> </a:t>
            </a:r>
            <a:r>
              <a:rPr lang="ru-RU" sz="1400" dirty="0" err="1"/>
              <a:t>чи</a:t>
            </a:r>
            <a:r>
              <a:rPr lang="ru-RU" sz="1400" dirty="0"/>
              <a:t> реформ </a:t>
            </a:r>
            <a:r>
              <a:rPr lang="ru-RU" sz="1400" dirty="0" err="1"/>
              <a:t>необхідно</a:t>
            </a:r>
            <a:r>
              <a:rPr lang="ru-RU" sz="1400" dirty="0"/>
              <a:t> </a:t>
            </a:r>
            <a:r>
              <a:rPr lang="ru-RU" sz="1400" dirty="0" err="1"/>
              <a:t>із</a:t>
            </a:r>
            <a:r>
              <a:rPr lang="ru-RU" sz="1400" dirty="0"/>
              <a:t> </a:t>
            </a:r>
            <a:r>
              <a:rPr lang="ru-RU" sz="1400" dirty="0" err="1"/>
              <a:t>зміни</a:t>
            </a:r>
            <a:r>
              <a:rPr lang="ru-RU" sz="1400" dirty="0"/>
              <a:t> </a:t>
            </a:r>
            <a:r>
              <a:rPr lang="ru-RU" sz="1400" dirty="0" err="1"/>
              <a:t>загальнодержавної</a:t>
            </a:r>
            <a:r>
              <a:rPr lang="ru-RU" sz="1400" dirty="0"/>
              <a:t> </a:t>
            </a:r>
            <a:r>
              <a:rPr lang="ru-RU" sz="1400" dirty="0" err="1"/>
              <a:t>системи</a:t>
            </a:r>
            <a:r>
              <a:rPr lang="ru-RU" sz="1400" dirty="0"/>
              <a:t> </a:t>
            </a:r>
            <a:r>
              <a:rPr lang="ru-RU" sz="1400" dirty="0" err="1"/>
              <a:t>управління</a:t>
            </a:r>
            <a:r>
              <a:rPr lang="uk-UA" sz="1400" dirty="0" smtClean="0"/>
              <a:t>».</a:t>
            </a:r>
            <a:endParaRPr lang="uk-UA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179512" y="260648"/>
            <a:ext cx="8964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InMind</a:t>
            </a:r>
            <a:r>
              <a:rPr lang="uk-UA" sz="2400" b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sz="2400" b="1" dirty="0" err="1" smtClean="0">
                <a:solidFill>
                  <a:srgbClr val="C00000"/>
                </a:solidFill>
              </a:rPr>
              <a:t>Всеукраїнська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</a:rPr>
              <a:t>Краудсорсінгова</a:t>
            </a:r>
            <a:r>
              <a:rPr lang="ru-RU" sz="2400" b="1" dirty="0" smtClean="0">
                <a:solidFill>
                  <a:srgbClr val="C00000"/>
                </a:solidFill>
              </a:rPr>
              <a:t> платформа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</a:rPr>
              <a:t>Майбутнє</a:t>
            </a:r>
            <a:r>
              <a:rPr lang="ru-RU" sz="2400" b="1" dirty="0" smtClean="0">
                <a:solidFill>
                  <a:srgbClr val="C00000"/>
                </a:solidFill>
              </a:rPr>
              <a:t>, </a:t>
            </a:r>
            <a:r>
              <a:rPr lang="ru-RU" sz="2400" b="1" dirty="0" err="1" smtClean="0">
                <a:solidFill>
                  <a:srgbClr val="C00000"/>
                </a:solidFill>
              </a:rPr>
              <a:t>якого</a:t>
            </a:r>
            <a:r>
              <a:rPr lang="ru-RU" sz="2400" b="1" dirty="0" smtClean="0">
                <a:solidFill>
                  <a:srgbClr val="C00000"/>
                </a:solidFill>
              </a:rPr>
              <a:t> ми </a:t>
            </a:r>
            <a:r>
              <a:rPr lang="ru-RU" sz="2400" b="1" dirty="0" err="1" smtClean="0">
                <a:solidFill>
                  <a:srgbClr val="C00000"/>
                </a:solidFill>
              </a:rPr>
              <a:t>прагнемо</a:t>
            </a:r>
            <a:r>
              <a:rPr lang="ru-RU" sz="2400" b="1" dirty="0" smtClean="0">
                <a:solidFill>
                  <a:srgbClr val="C00000"/>
                </a:solidFill>
              </a:rPr>
              <a:t>»</a:t>
            </a:r>
            <a:endParaRPr lang="uk-UA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39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70609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Національні консультації: дискусії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760640"/>
          </a:xfrm>
        </p:spPr>
        <p:txBody>
          <a:bodyPr>
            <a:normAutofit fontScale="77500" lnSpcReduction="20000"/>
          </a:bodyPr>
          <a:lstStyle/>
          <a:p>
            <a:r>
              <a:rPr lang="uk-UA" dirty="0" smtClean="0"/>
              <a:t>«…по </a:t>
            </a:r>
            <a:r>
              <a:rPr lang="uk-UA" dirty="0"/>
              <a:t>перше – </a:t>
            </a:r>
            <a:r>
              <a:rPr lang="uk-UA" b="1" dirty="0"/>
              <a:t>розвиток людського </a:t>
            </a:r>
            <a:r>
              <a:rPr lang="uk-UA" b="1" dirty="0" smtClean="0"/>
              <a:t>потенціалу</a:t>
            </a:r>
            <a:r>
              <a:rPr lang="uk-UA" dirty="0" smtClean="0"/>
              <a:t>»</a:t>
            </a:r>
          </a:p>
          <a:p>
            <a:r>
              <a:rPr lang="uk-UA" dirty="0" smtClean="0"/>
              <a:t>«А </a:t>
            </a:r>
            <a:r>
              <a:rPr lang="uk-UA" dirty="0"/>
              <a:t>все ж таки, починати треба із освіти, </a:t>
            </a:r>
            <a:r>
              <a:rPr lang="uk-UA" b="1" dirty="0"/>
              <a:t>освітніх програм світового рівня, для державних управлінців</a:t>
            </a:r>
            <a:r>
              <a:rPr lang="uk-UA" dirty="0"/>
              <a:t>, для державних службовців місцевого рівня. </a:t>
            </a:r>
            <a:r>
              <a:rPr lang="uk-UA" dirty="0" smtClean="0"/>
              <a:t>І </a:t>
            </a:r>
            <a:r>
              <a:rPr lang="uk-UA" dirty="0"/>
              <a:t>щоб ці програми ставали не 20–50 чоловік на </a:t>
            </a:r>
            <a:r>
              <a:rPr lang="uk-UA" dirty="0" smtClean="0"/>
              <a:t>рік… А </a:t>
            </a:r>
            <a:r>
              <a:rPr lang="uk-UA" dirty="0"/>
              <a:t>щоб це були програми для тисяч службовців</a:t>
            </a:r>
            <a:r>
              <a:rPr lang="uk-UA" dirty="0" smtClean="0"/>
              <a:t>.» </a:t>
            </a:r>
          </a:p>
          <a:p>
            <a:r>
              <a:rPr lang="uk-UA" dirty="0" smtClean="0"/>
              <a:t>«Господарювання </a:t>
            </a:r>
            <a:r>
              <a:rPr lang="uk-UA" dirty="0"/>
              <a:t>на території не має на меті отримання </a:t>
            </a:r>
            <a:r>
              <a:rPr lang="uk-UA" dirty="0" smtClean="0"/>
              <a:t>прибутку... </a:t>
            </a:r>
            <a:r>
              <a:rPr lang="uk-UA" dirty="0"/>
              <a:t>Ми маємо зрозуміти, що господарювання на території має на меті </a:t>
            </a:r>
            <a:r>
              <a:rPr lang="uk-UA" b="1" dirty="0"/>
              <a:t>зберегти її ресурси і передати наступному поколінню</a:t>
            </a:r>
            <a:r>
              <a:rPr lang="uk-UA" dirty="0" smtClean="0"/>
              <a:t>.» </a:t>
            </a:r>
          </a:p>
          <a:p>
            <a:r>
              <a:rPr lang="uk-UA" dirty="0" smtClean="0"/>
              <a:t>«Мене </a:t>
            </a:r>
            <a:r>
              <a:rPr lang="uk-UA" dirty="0"/>
              <a:t>абсолютно мало хвилює, що хтось мало їсть, хтось в бідності живе, жебракує. Мене значно більше хвилює, що </a:t>
            </a:r>
            <a:r>
              <a:rPr lang="uk-UA" b="1" dirty="0"/>
              <a:t>люди дуже часто не живуть</a:t>
            </a:r>
            <a:r>
              <a:rPr lang="uk-UA" dirty="0"/>
              <a:t>. Вони не є особистостями, не є усвідомленими. Вони – біомаса, яка прив’язана до телевізору, як придаток економічної системи</a:t>
            </a:r>
            <a:r>
              <a:rPr lang="uk-UA" dirty="0" smtClean="0"/>
              <a:t>.»</a:t>
            </a:r>
          </a:p>
          <a:p>
            <a:r>
              <a:rPr lang="ru-RU" dirty="0" smtClean="0"/>
              <a:t>… </a:t>
            </a:r>
            <a:r>
              <a:rPr lang="ru-RU" b="1" dirty="0" err="1" smtClean="0"/>
              <a:t>цінності</a:t>
            </a:r>
            <a:r>
              <a:rPr lang="ru-RU" dirty="0" smtClean="0"/>
              <a:t>…</a:t>
            </a:r>
            <a:endParaRPr lang="uk-UA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70609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Національні консультації: дискусії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760640"/>
          </a:xfrm>
        </p:spPr>
        <p:txBody>
          <a:bodyPr>
            <a:normAutofit/>
          </a:bodyPr>
          <a:lstStyle/>
          <a:p>
            <a:r>
              <a:rPr lang="uk-UA" u="sng" dirty="0" smtClean="0"/>
              <a:t>Студентство:</a:t>
            </a:r>
          </a:p>
          <a:p>
            <a:pPr lvl="1"/>
            <a:r>
              <a:rPr lang="uk-UA" dirty="0" smtClean="0"/>
              <a:t>Створення умов самореалізації для </a:t>
            </a:r>
            <a:r>
              <a:rPr lang="uk-UA" dirty="0" smtClean="0"/>
              <a:t>молоді</a:t>
            </a:r>
          </a:p>
          <a:p>
            <a:pPr lvl="1"/>
            <a:r>
              <a:rPr lang="uk-UA" dirty="0" smtClean="0"/>
              <a:t>Боротьба з корупцією</a:t>
            </a:r>
          </a:p>
          <a:p>
            <a:pPr lvl="1"/>
            <a:r>
              <a:rPr lang="uk-UA" dirty="0" smtClean="0"/>
              <a:t>Забезпечення зайнятості, створення нових робочих місць</a:t>
            </a:r>
          </a:p>
          <a:p>
            <a:pPr lvl="1"/>
            <a:r>
              <a:rPr lang="uk-UA" dirty="0" smtClean="0"/>
              <a:t>Покращення роботи органів </a:t>
            </a:r>
            <a:r>
              <a:rPr lang="uk-UA" dirty="0" smtClean="0"/>
              <a:t>влади</a:t>
            </a:r>
          </a:p>
          <a:p>
            <a:pPr lvl="1"/>
            <a:r>
              <a:rPr lang="uk-UA" dirty="0" smtClean="0"/>
              <a:t>Доступність </a:t>
            </a:r>
            <a:r>
              <a:rPr lang="uk-UA" dirty="0" smtClean="0"/>
              <a:t>медичної </a:t>
            </a:r>
            <a:r>
              <a:rPr lang="uk-UA" dirty="0" smtClean="0"/>
              <a:t>допомоги</a:t>
            </a:r>
          </a:p>
          <a:p>
            <a:pPr lvl="1"/>
            <a:r>
              <a:rPr lang="uk-UA" dirty="0" smtClean="0"/>
              <a:t>Соціальний захист </a:t>
            </a:r>
          </a:p>
          <a:p>
            <a:pPr lvl="1"/>
            <a:r>
              <a:rPr lang="uk-UA" dirty="0" smtClean="0"/>
              <a:t>Впровадження інноваційних технологій</a:t>
            </a:r>
          </a:p>
          <a:p>
            <a:pPr lvl="1">
              <a:buNone/>
            </a:pPr>
            <a:endParaRPr lang="uk-UA" dirty="0" smtClean="0"/>
          </a:p>
          <a:p>
            <a:endParaRPr lang="uk-UA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70609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Національні консультації: дискусії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5760640"/>
          </a:xfrm>
        </p:spPr>
        <p:txBody>
          <a:bodyPr>
            <a:normAutofit/>
          </a:bodyPr>
          <a:lstStyle/>
          <a:p>
            <a:r>
              <a:rPr lang="uk-UA" u="sng" dirty="0" smtClean="0"/>
              <a:t>Експерти:</a:t>
            </a:r>
          </a:p>
          <a:p>
            <a:pPr lvl="1"/>
            <a:r>
              <a:rPr lang="uk-UA" sz="2600" dirty="0" smtClean="0"/>
              <a:t>Модернізація виробництва із впровадженням інноваційних технологій та скороченням </a:t>
            </a:r>
            <a:r>
              <a:rPr lang="uk-UA" sz="2600" dirty="0" err="1" smtClean="0"/>
              <a:t>енерго-</a:t>
            </a:r>
            <a:r>
              <a:rPr lang="uk-UA" sz="2600" dirty="0" smtClean="0"/>
              <a:t> та </a:t>
            </a:r>
            <a:r>
              <a:rPr lang="uk-UA" sz="2600" dirty="0" smtClean="0"/>
              <a:t>матеріаломісткості</a:t>
            </a:r>
          </a:p>
          <a:p>
            <a:pPr lvl="1"/>
            <a:r>
              <a:rPr lang="uk-UA" sz="2600" dirty="0" smtClean="0"/>
              <a:t>Підвищення якості освіти. Модернізація системи освіти, включаючи перехід до електронних підручників, засобів і технологій </a:t>
            </a:r>
            <a:r>
              <a:rPr lang="uk-UA" sz="2600" dirty="0" smtClean="0"/>
              <a:t>навчання</a:t>
            </a:r>
          </a:p>
          <a:p>
            <a:pPr lvl="1"/>
            <a:r>
              <a:rPr lang="uk-UA" sz="2600" dirty="0" smtClean="0"/>
              <a:t>Боротьба </a:t>
            </a:r>
            <a:r>
              <a:rPr lang="uk-UA" sz="2600" dirty="0" smtClean="0"/>
              <a:t>з </a:t>
            </a:r>
            <a:r>
              <a:rPr lang="uk-UA" sz="2600" dirty="0" smtClean="0"/>
              <a:t>корупцією</a:t>
            </a:r>
          </a:p>
          <a:p>
            <a:pPr lvl="1"/>
            <a:r>
              <a:rPr lang="uk-UA" sz="2600" dirty="0" smtClean="0"/>
              <a:t>Підвищення </a:t>
            </a:r>
            <a:r>
              <a:rPr lang="uk-UA" sz="2600" dirty="0" smtClean="0"/>
              <a:t>ефективності судової системи, рівня довіри до судів </a:t>
            </a:r>
          </a:p>
          <a:p>
            <a:pPr lvl="1"/>
            <a:r>
              <a:rPr lang="uk-UA" sz="2600" dirty="0" smtClean="0"/>
              <a:t>Легалізація прибутків підприємств та доходів населення. Розширення податкової бази, підвищення рівня збирання податків</a:t>
            </a:r>
          </a:p>
          <a:p>
            <a:pPr lvl="1">
              <a:buNone/>
            </a:pPr>
            <a:endParaRPr lang="uk-UA" dirty="0" smtClean="0"/>
          </a:p>
          <a:p>
            <a:pPr lvl="1">
              <a:buNone/>
            </a:pPr>
            <a:endParaRPr lang="uk-UA" dirty="0" smtClean="0"/>
          </a:p>
          <a:p>
            <a:endParaRPr lang="uk-UA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913"/>
            <a:ext cx="8964613" cy="792162"/>
          </a:xfrm>
        </p:spPr>
        <p:txBody>
          <a:bodyPr>
            <a:normAutofit fontScale="90000"/>
          </a:bodyPr>
          <a:lstStyle/>
          <a:p>
            <a:r>
              <a:rPr lang="ru-RU" sz="3200" b="1" smtClean="0">
                <a:hlinkClick r:id="rId2" tooltip="Пріоритети розвитку після 2015-го року"/>
              </a:rPr>
              <a:t>ПРІОРИТЕТИ РОЗВИТКУ ПІСЛЯ 2015-ГО РОКУ</a:t>
            </a:r>
            <a:r>
              <a:rPr lang="uk-UA" sz="3200" b="1" smtClean="0"/>
              <a:t>: </a:t>
            </a:r>
            <a:r>
              <a:rPr lang="uk-UA" sz="3200" b="1" smtClean="0">
                <a:solidFill>
                  <a:srgbClr val="C00000"/>
                </a:solidFill>
              </a:rPr>
              <a:t>"МАЙБУТНЄ, ЯКОГО МИ ПРАГНЕМО"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457325"/>
            <a:ext cx="8229600" cy="54006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i="1" dirty="0" smtClean="0"/>
              <a:t>Пропонуємо висловити Вашу точку зору щодо того, якими мають бути цілі розвитку для України після 2015 року. </a:t>
            </a:r>
            <a:endParaRPr lang="uk-UA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Зібрану інформацію та рекомендації буде покладено в основу національного звіту, що буде подано у березні 2013 Генеральному секретареві ООН, як внесок України у глобальний звіт.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92162"/>
          </a:xfrm>
        </p:spPr>
        <p:txBody>
          <a:bodyPr/>
          <a:lstStyle/>
          <a:p>
            <a:r>
              <a:rPr lang="uk-UA" b="1" smtClean="0">
                <a:solidFill>
                  <a:srgbClr val="C00000"/>
                </a:solidFill>
              </a:rPr>
              <a:t>Цілі Розвитку Тисячоліття </a:t>
            </a:r>
          </a:p>
        </p:txBody>
      </p:sp>
      <p:sp>
        <p:nvSpPr>
          <p:cNvPr id="14338" name="Объект 2"/>
          <p:cNvSpPr>
            <a:spLocks noGrp="1"/>
          </p:cNvSpPr>
          <p:nvPr>
            <p:ph idx="1"/>
          </p:nvPr>
        </p:nvSpPr>
        <p:spPr>
          <a:xfrm>
            <a:off x="468313" y="1196975"/>
            <a:ext cx="8229600" cy="5400675"/>
          </a:xfrm>
        </p:spPr>
        <p:txBody>
          <a:bodyPr/>
          <a:lstStyle/>
          <a:p>
            <a:pPr marL="0" indent="0">
              <a:buFont typeface="Wingdings" pitchFamily="2" charset="2"/>
              <a:buChar char="q"/>
            </a:pPr>
            <a:r>
              <a:rPr lang="uk-UA" smtClean="0"/>
              <a:t>	</a:t>
            </a:r>
            <a:r>
              <a:rPr lang="uk-UA" b="1" smtClean="0">
                <a:solidFill>
                  <a:schemeClr val="tx2"/>
                </a:solidFill>
              </a:rPr>
              <a:t>Декларація Тисячоліття ООН прийнята у 2000 році на Саміті ООН, затверджена 189 державами світу</a:t>
            </a:r>
          </a:p>
          <a:p>
            <a:pPr marL="0" indent="0">
              <a:buFont typeface="Wingdings" pitchFamily="2" charset="2"/>
              <a:buChar char="q"/>
            </a:pPr>
            <a:endParaRPr lang="uk-UA" b="1" smtClean="0">
              <a:solidFill>
                <a:schemeClr val="tx2"/>
              </a:solidFill>
            </a:endParaRPr>
          </a:p>
          <a:p>
            <a:pPr marL="0" indent="0">
              <a:buFont typeface="Wingdings" pitchFamily="2" charset="2"/>
              <a:buChar char="q"/>
            </a:pPr>
            <a:r>
              <a:rPr lang="uk-UA" b="1" smtClean="0">
                <a:solidFill>
                  <a:schemeClr val="tx2"/>
                </a:solidFill>
              </a:rPr>
              <a:t>	Визначені 8 Цілей Розвитку Тисячоліття</a:t>
            </a:r>
          </a:p>
          <a:p>
            <a:pPr marL="0" indent="0">
              <a:buFont typeface="Wingdings" pitchFamily="2" charset="2"/>
              <a:buChar char="q"/>
            </a:pPr>
            <a:endParaRPr lang="uk-UA" b="1" smtClean="0">
              <a:solidFill>
                <a:schemeClr val="tx2"/>
              </a:solidFill>
            </a:endParaRPr>
          </a:p>
          <a:p>
            <a:pPr marL="0" indent="0">
              <a:buFont typeface="Wingdings" pitchFamily="2" charset="2"/>
              <a:buChar char="q"/>
            </a:pPr>
            <a:r>
              <a:rPr lang="uk-UA" b="1" smtClean="0">
                <a:solidFill>
                  <a:schemeClr val="tx2"/>
                </a:solidFill>
              </a:rPr>
              <a:t>      Спільні цілі визначені до 2015 року</a:t>
            </a:r>
          </a:p>
          <a:p>
            <a:pPr marL="0" indent="0">
              <a:buFont typeface="Wingdings" pitchFamily="2" charset="2"/>
              <a:buChar char="q"/>
            </a:pPr>
            <a:endParaRPr lang="uk-UA" b="1" smtClean="0">
              <a:solidFill>
                <a:schemeClr val="tx2"/>
              </a:solidFill>
            </a:endParaRPr>
          </a:p>
          <a:p>
            <a:pPr marL="0" indent="0">
              <a:buFont typeface="Wingdings" pitchFamily="2" charset="2"/>
              <a:buChar char="q"/>
            </a:pPr>
            <a:r>
              <a:rPr lang="uk-UA" b="1" smtClean="0">
                <a:solidFill>
                  <a:schemeClr val="tx2"/>
                </a:solidFill>
              </a:rPr>
              <a:t>	Україна визначила для себе 7 цілей</a:t>
            </a:r>
          </a:p>
          <a:p>
            <a:pPr marL="0" indent="0">
              <a:buFont typeface="Arial" charset="0"/>
              <a:buNone/>
            </a:pPr>
            <a:endParaRPr lang="uk-UA" smtClean="0"/>
          </a:p>
          <a:p>
            <a:pPr marL="0" indent="0">
              <a:buFont typeface="Arial" charset="0"/>
              <a:buNone/>
            </a:pPr>
            <a:endParaRPr lang="uk-UA" i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7921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C00000"/>
                </a:solidFill>
              </a:rPr>
              <a:t>Цілі Розвитку Тисячоліття для України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125538"/>
            <a:ext cx="8229600" cy="5399087"/>
          </a:xfrm>
        </p:spPr>
        <p:txBody>
          <a:bodyPr rtlCol="0"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	</a:t>
            </a:r>
            <a:r>
              <a:rPr lang="uk-UA" b="1" dirty="0" smtClean="0"/>
              <a:t>Це орієнтири розвитку країни на середньострокову перспективу, узагальнені та кількісно вимірювані:</a:t>
            </a:r>
          </a:p>
          <a:p>
            <a:pPr marL="400050" lvl="1" indent="0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uk-UA" b="1" dirty="0" smtClean="0"/>
              <a:t>      7 цілей</a:t>
            </a:r>
          </a:p>
          <a:p>
            <a:pPr marL="400050" lvl="1" indent="0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uk-UA" b="1" dirty="0" smtClean="0"/>
              <a:t>    15 завдань</a:t>
            </a:r>
          </a:p>
          <a:p>
            <a:pPr marL="400050" lvl="1" indent="0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uk-UA" b="1" dirty="0" smtClean="0"/>
              <a:t>    33 показника для моніторингу процесу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i="1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i="1" dirty="0" smtClean="0"/>
              <a:t>Міністерство економіки України разом з Проектом ПР ООН </a:t>
            </a:r>
            <a:r>
              <a:rPr lang="uk-UA" i="1" dirty="0" err="1" smtClean="0"/>
              <a:t>“Цілі</a:t>
            </a:r>
            <a:r>
              <a:rPr lang="uk-UA" i="1" dirty="0" smtClean="0"/>
              <a:t> Розвитку </a:t>
            </a:r>
            <a:r>
              <a:rPr lang="uk-UA" i="1" dirty="0" err="1" smtClean="0"/>
              <a:t>Тисячоліття”</a:t>
            </a:r>
            <a:r>
              <a:rPr lang="uk-UA" i="1" dirty="0" smtClean="0"/>
              <a:t>  здійснили перегляд національних ЦРТ та підготували оновлену систему  завдань та індикаторів.</a:t>
            </a:r>
            <a:endParaRPr lang="uk-UA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921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C00000"/>
                </a:solidFill>
              </a:rPr>
              <a:t>Цілі Розвитку Тисячоліття: УКРАЇНА 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975"/>
            <a:ext cx="9144000" cy="5400675"/>
          </a:xfrm>
        </p:spPr>
        <p:txBody>
          <a:bodyPr rtlCol="0">
            <a:normAutofit fontScale="92500"/>
          </a:bodyPr>
          <a:lstStyle/>
          <a:p>
            <a:pPr marL="0" indent="0" fontAlgn="auto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uk-UA" dirty="0" smtClean="0"/>
              <a:t> Ціль 1: Подолання бідності</a:t>
            </a:r>
          </a:p>
          <a:p>
            <a:pPr marL="0" indent="0" fontAlgn="auto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uk-UA" dirty="0" smtClean="0"/>
              <a:t> Ціль 2: Забезпечення якісної освіти впродовж життя</a:t>
            </a:r>
          </a:p>
          <a:p>
            <a:pPr marL="0" indent="0" fontAlgn="auto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uk-UA" dirty="0" smtClean="0"/>
              <a:t> Ціль 3: Забезпечення гендерної рівності</a:t>
            </a:r>
          </a:p>
          <a:p>
            <a:pPr marL="0" indent="0" fontAlgn="auto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uk-UA" dirty="0" smtClean="0"/>
              <a:t> Ціль 4: Зменшення дитячої смертності</a:t>
            </a:r>
          </a:p>
          <a:p>
            <a:pPr marL="0" indent="0" fontAlgn="auto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uk-UA" dirty="0" smtClean="0"/>
              <a:t> Ціль 5: Поліпшення здоров'я матерів</a:t>
            </a:r>
          </a:p>
          <a:p>
            <a:pPr marL="0" indent="0" fontAlgn="auto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uk-UA" dirty="0" smtClean="0"/>
              <a:t> Ціль 6: Обмеження поширення ВІЛ-інфекції/</a:t>
            </a:r>
            <a:r>
              <a:rPr lang="uk-UA" dirty="0" err="1" smtClean="0"/>
              <a:t>СНІДу</a:t>
            </a:r>
            <a:r>
              <a:rPr lang="uk-UA" dirty="0" smtClean="0"/>
              <a:t> та туберкульозу і започаткування тенденції до скорочення їх масштабів</a:t>
            </a:r>
          </a:p>
          <a:p>
            <a:pPr marL="0" indent="0" fontAlgn="auto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uk-UA" dirty="0" smtClean="0"/>
              <a:t> Ціль 7: Сталий розвиток довкілля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913"/>
            <a:ext cx="8964613" cy="792162"/>
          </a:xfrm>
        </p:spPr>
        <p:txBody>
          <a:bodyPr>
            <a:normAutofit fontScale="90000"/>
          </a:bodyPr>
          <a:lstStyle/>
          <a:p>
            <a:r>
              <a:rPr lang="ru-RU" sz="3200" b="1" smtClean="0">
                <a:hlinkClick r:id="rId2" tooltip="Пріоритети розвитку після 2015-го року"/>
              </a:rPr>
              <a:t>ПРІОРИТЕТИ РОЗВИТКУ ПІСЛЯ 2015-ГО РОКУ</a:t>
            </a:r>
            <a:r>
              <a:rPr lang="uk-UA" sz="3200" b="1" smtClean="0"/>
              <a:t>: </a:t>
            </a:r>
            <a:r>
              <a:rPr lang="uk-UA" sz="3200" b="1" smtClean="0">
                <a:solidFill>
                  <a:srgbClr val="C00000"/>
                </a:solidFill>
              </a:rPr>
              <a:t>"МАЙБУТНЄ, ЯКОГО МИ ПРАГНЕМО"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125538"/>
            <a:ext cx="8626475" cy="54006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За три роки до закінчення програми «Цілі розвитку тисячоліття» Організація Об’єднаних Націй оголосила відкритий та всеохоплюючий процес визначення та формування пріоритетів та цілей розвитку на період після 2015 року.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Протягом грудня 2012-го року – березня 2013 агенції системи ООН в Україні спільно з Урядом України проводять масштабні національні консультації з підготовки Порядку денного після 2015 року. 	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913"/>
            <a:ext cx="8964613" cy="792162"/>
          </a:xfrm>
        </p:spPr>
        <p:txBody>
          <a:bodyPr>
            <a:normAutofit fontScale="90000"/>
          </a:bodyPr>
          <a:lstStyle/>
          <a:p>
            <a:r>
              <a:rPr lang="ru-RU" sz="3200" b="1" smtClean="0">
                <a:hlinkClick r:id="rId2" tooltip="Пріоритети розвитку після 2015-го року"/>
              </a:rPr>
              <a:t>ПРІОРИТЕТИ РОЗВИТКУ ПІСЛЯ 2015-ГО РОКУ</a:t>
            </a:r>
            <a:r>
              <a:rPr lang="uk-UA" sz="3200" b="1" smtClean="0"/>
              <a:t>: </a:t>
            </a:r>
            <a:r>
              <a:rPr lang="uk-UA" sz="3200" b="1" smtClean="0">
                <a:solidFill>
                  <a:srgbClr val="C00000"/>
                </a:solidFill>
              </a:rPr>
              <a:t>"МАЙБУТНЄ, ЯКОГО МИ ПРАГНЕМО"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268413"/>
            <a:ext cx="8229600" cy="5589587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Обговорення цілей розвитку після 2015 року </a:t>
            </a:r>
            <a:r>
              <a:rPr lang="uk-UA" i="1" dirty="0" smtClean="0"/>
              <a:t>(</a:t>
            </a:r>
            <a:r>
              <a:rPr lang="en-US" i="1" dirty="0" smtClean="0"/>
              <a:t>POST</a:t>
            </a:r>
            <a:r>
              <a:rPr lang="uk-UA" i="1" dirty="0" smtClean="0"/>
              <a:t>-2015)</a:t>
            </a:r>
            <a:r>
              <a:rPr lang="uk-UA" dirty="0" smtClean="0"/>
              <a:t> відбувається як активний діалог </a:t>
            </a:r>
            <a:r>
              <a:rPr lang="uk-UA" i="1" dirty="0" smtClean="0"/>
              <a:t>«Майбутнє, яке ми хочемо»</a:t>
            </a:r>
            <a:r>
              <a:rPr lang="uk-UA" dirty="0" smtClean="0"/>
              <a:t> у багатьох країнах світу за принципами </a:t>
            </a:r>
            <a:r>
              <a:rPr lang="uk-UA" b="1" dirty="0" smtClean="0"/>
              <a:t>відкритості, прозорості, широкого залучення</a:t>
            </a:r>
            <a:r>
              <a:rPr lang="uk-UA" dirty="0" smtClean="0"/>
              <a:t> представників різних верст населення, громадських об’єднань, професійних спільнот та активних громадян.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Цей процес триватиме на </a:t>
            </a:r>
            <a:r>
              <a:rPr lang="uk-UA" b="1" i="1" dirty="0" smtClean="0"/>
              <a:t>глобальному, регіональному та національному </a:t>
            </a:r>
            <a:r>
              <a:rPr lang="uk-UA" dirty="0" smtClean="0"/>
              <a:t>рівнях із залученням широкого кола учасників для того, аби люди мали можливість долучитись до формування глобального бачення та пріоритетів «майбутнього, </a:t>
            </a:r>
            <a:r>
              <a:rPr lang="ru-RU" dirty="0" err="1" smtClean="0"/>
              <a:t>якого</a:t>
            </a:r>
            <a:r>
              <a:rPr lang="uk-UA" dirty="0" smtClean="0"/>
              <a:t> ми прагнемо» </a:t>
            </a:r>
            <a:r>
              <a:rPr lang="uk-UA" b="1" dirty="0" smtClean="0"/>
              <a:t>із чіткими рекомендаціями </a:t>
            </a:r>
            <a:r>
              <a:rPr lang="uk-UA" dirty="0" smtClean="0"/>
              <a:t>органам влади, громадянському суспільству та зацікавленим сторонам.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913"/>
            <a:ext cx="8964613" cy="792162"/>
          </a:xfrm>
        </p:spPr>
        <p:txBody>
          <a:bodyPr>
            <a:normAutofit fontScale="90000"/>
          </a:bodyPr>
          <a:lstStyle/>
          <a:p>
            <a:r>
              <a:rPr lang="ru-RU" sz="3200" b="1" smtClean="0">
                <a:hlinkClick r:id="rId2" tooltip="Пріоритети розвитку після 2015-го року"/>
              </a:rPr>
              <a:t>ПРІОРИТЕТИ РОЗВИТКУ ПІСЛЯ 2015-ГО РОКУ</a:t>
            </a:r>
            <a:r>
              <a:rPr lang="uk-UA" sz="3200" b="1" smtClean="0"/>
              <a:t>: </a:t>
            </a:r>
            <a:r>
              <a:rPr lang="uk-UA" sz="3200" b="1" smtClean="0">
                <a:solidFill>
                  <a:srgbClr val="C00000"/>
                </a:solidFill>
              </a:rPr>
              <a:t>"МАЙБУТНЄ, ЯКОГО МИ ПРАГНЕМО"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5589588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i="1" dirty="0" smtClean="0">
                <a:solidFill>
                  <a:schemeClr val="tx2"/>
                </a:solidFill>
              </a:rPr>
              <a:t>Очікувані результати</a:t>
            </a:r>
          </a:p>
          <a:p>
            <a:pPr marL="457200" indent="-457200" fontAlgn="auto">
              <a:spcAft>
                <a:spcPts val="600"/>
              </a:spcAft>
              <a:buFontTx/>
              <a:buAutoNum type="arabicPeriod"/>
              <a:defRPr/>
            </a:pPr>
            <a:r>
              <a:rPr lang="ru-RU" dirty="0" err="1" smtClean="0"/>
              <a:t>Визначення</a:t>
            </a:r>
            <a:r>
              <a:rPr lang="ru-RU" dirty="0" smtClean="0"/>
              <a:t> </a:t>
            </a:r>
            <a:r>
              <a:rPr lang="ru-RU" dirty="0" err="1" smtClean="0"/>
              <a:t>спільного</a:t>
            </a:r>
            <a:r>
              <a:rPr lang="ru-RU" dirty="0" smtClean="0"/>
              <a:t> </a:t>
            </a:r>
            <a:r>
              <a:rPr lang="ru-RU" dirty="0" err="1" smtClean="0"/>
              <a:t>бачення</a:t>
            </a:r>
            <a:r>
              <a:rPr lang="ru-RU" dirty="0" smtClean="0"/>
              <a:t> </a:t>
            </a:r>
            <a:r>
              <a:rPr lang="ru-RU" dirty="0" err="1" smtClean="0"/>
              <a:t>майбутнього</a:t>
            </a:r>
            <a:endParaRPr lang="ru-RU" dirty="0" smtClean="0"/>
          </a:p>
          <a:p>
            <a:pPr marL="457200" indent="-457200" fontAlgn="auto">
              <a:spcAft>
                <a:spcPts val="600"/>
              </a:spcAft>
              <a:buFontTx/>
              <a:buAutoNum type="arabicPeriod"/>
              <a:defRPr/>
            </a:pPr>
            <a:r>
              <a:rPr lang="ru-RU" dirty="0" err="1" smtClean="0"/>
              <a:t>Забезпечення</a:t>
            </a:r>
            <a:r>
              <a:rPr lang="ru-RU" dirty="0" smtClean="0"/>
              <a:t> </a:t>
            </a:r>
            <a:r>
              <a:rPr lang="ru-RU" dirty="0" err="1" smtClean="0"/>
              <a:t>відкритої</a:t>
            </a:r>
            <a:r>
              <a:rPr lang="ru-RU" dirty="0" smtClean="0"/>
              <a:t> </a:t>
            </a:r>
            <a:r>
              <a:rPr lang="ru-RU" dirty="0" err="1" smtClean="0"/>
              <a:t>платформи</a:t>
            </a:r>
            <a:r>
              <a:rPr lang="ru-RU" dirty="0" smtClean="0"/>
              <a:t> для </a:t>
            </a:r>
            <a:r>
              <a:rPr lang="ru-RU" dirty="0" err="1" smtClean="0"/>
              <a:t>обговорення</a:t>
            </a:r>
            <a:r>
              <a:rPr lang="ru-RU" dirty="0" smtClean="0"/>
              <a:t> проблем та </a:t>
            </a:r>
            <a:r>
              <a:rPr lang="ru-RU" dirty="0" err="1" smtClean="0"/>
              <a:t>пріоритетів</a:t>
            </a:r>
            <a:r>
              <a:rPr lang="ru-RU" dirty="0" smtClean="0"/>
              <a:t> </a:t>
            </a:r>
            <a:r>
              <a:rPr lang="ru-RU" dirty="0" err="1" smtClean="0"/>
              <a:t>розвитку</a:t>
            </a:r>
            <a:r>
              <a:rPr lang="ru-RU" dirty="0" smtClean="0"/>
              <a:t> в </a:t>
            </a:r>
            <a:r>
              <a:rPr lang="ru-RU" dirty="0" err="1" smtClean="0"/>
              <a:t>глобальній</a:t>
            </a:r>
            <a:r>
              <a:rPr lang="ru-RU" dirty="0" smtClean="0"/>
              <a:t> </a:t>
            </a:r>
            <a:r>
              <a:rPr lang="ru-RU" dirty="0" err="1" smtClean="0"/>
              <a:t>перспективі</a:t>
            </a:r>
            <a:endParaRPr lang="ru-RU" dirty="0" smtClean="0"/>
          </a:p>
          <a:p>
            <a:pPr marL="457200" indent="-457200" fontAlgn="auto">
              <a:spcAft>
                <a:spcPts val="600"/>
              </a:spcAft>
              <a:buFontTx/>
              <a:buAutoNum type="arabicPeriod"/>
              <a:defRPr/>
            </a:pPr>
            <a:r>
              <a:rPr lang="ru-RU" dirty="0" err="1" smtClean="0"/>
              <a:t>Враховані</a:t>
            </a:r>
            <a:r>
              <a:rPr lang="ru-RU" dirty="0" smtClean="0"/>
              <a:t>  голоси </a:t>
            </a:r>
            <a:r>
              <a:rPr lang="ru-RU" dirty="0" err="1" smtClean="0"/>
              <a:t>різних</a:t>
            </a:r>
            <a:r>
              <a:rPr lang="ru-RU" dirty="0" smtClean="0"/>
              <a:t> </a:t>
            </a:r>
            <a:r>
              <a:rPr lang="ru-RU" dirty="0" err="1" smtClean="0"/>
              <a:t>груп</a:t>
            </a:r>
            <a:r>
              <a:rPr lang="ru-RU" dirty="0" smtClean="0"/>
              <a:t> </a:t>
            </a:r>
            <a:r>
              <a:rPr lang="ru-RU" dirty="0" err="1" smtClean="0"/>
              <a:t>населення</a:t>
            </a:r>
            <a:r>
              <a:rPr lang="ru-RU" dirty="0" smtClean="0"/>
              <a:t> та </a:t>
            </a:r>
            <a:r>
              <a:rPr lang="ru-RU" dirty="0" err="1" smtClean="0"/>
              <a:t>різних</a:t>
            </a:r>
            <a:r>
              <a:rPr lang="ru-RU" dirty="0" smtClean="0"/>
              <a:t> </a:t>
            </a:r>
            <a:r>
              <a:rPr lang="ru-RU" dirty="0" err="1" smtClean="0"/>
              <a:t>зацікавлених</a:t>
            </a:r>
            <a:r>
              <a:rPr lang="ru-RU" dirty="0" smtClean="0"/>
              <a:t> </a:t>
            </a:r>
            <a:r>
              <a:rPr lang="ru-RU" dirty="0" err="1" smtClean="0"/>
              <a:t>сторін</a:t>
            </a:r>
            <a:endParaRPr lang="ru-RU" dirty="0" smtClean="0"/>
          </a:p>
          <a:p>
            <a:pPr marL="457200" indent="-457200" fontAlgn="auto">
              <a:spcAft>
                <a:spcPts val="600"/>
              </a:spcAft>
              <a:buFontTx/>
              <a:buAutoNum type="arabicPeriod"/>
              <a:defRPr/>
            </a:pPr>
            <a:r>
              <a:rPr lang="ru-RU" dirty="0" err="1" smtClean="0"/>
              <a:t>Вплив</a:t>
            </a:r>
            <a:r>
              <a:rPr lang="ru-RU" dirty="0" smtClean="0"/>
              <a:t> на </a:t>
            </a:r>
            <a:r>
              <a:rPr lang="ru-RU" dirty="0" err="1" smtClean="0"/>
              <a:t>міжурядові</a:t>
            </a:r>
            <a:r>
              <a:rPr lang="ru-RU" dirty="0" smtClean="0"/>
              <a:t> </a:t>
            </a:r>
            <a:r>
              <a:rPr lang="ru-RU" dirty="0" err="1" smtClean="0"/>
              <a:t>на</a:t>
            </a:r>
            <a:r>
              <a:rPr lang="ru-RU" dirty="0" smtClean="0"/>
              <a:t> </a:t>
            </a:r>
            <a:r>
              <a:rPr lang="ru-RU" dirty="0" err="1" smtClean="0"/>
              <a:t>урядові</a:t>
            </a:r>
            <a:r>
              <a:rPr lang="ru-RU" dirty="0" smtClean="0"/>
              <a:t> </a:t>
            </a:r>
            <a:r>
              <a:rPr lang="ru-RU" dirty="0" err="1" smtClean="0"/>
              <a:t>дії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метою </a:t>
            </a:r>
            <a:r>
              <a:rPr lang="ru-RU" dirty="0" err="1" smtClean="0"/>
              <a:t>забезпечення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відповідності</a:t>
            </a:r>
            <a:r>
              <a:rPr lang="ru-RU" dirty="0" smtClean="0"/>
              <a:t> </a:t>
            </a:r>
            <a:r>
              <a:rPr lang="ru-RU" dirty="0" err="1" smtClean="0"/>
              <a:t>очікуванням</a:t>
            </a:r>
            <a:r>
              <a:rPr lang="ru-RU" dirty="0" smtClean="0"/>
              <a:t> </a:t>
            </a:r>
            <a:r>
              <a:rPr lang="ru-RU" dirty="0" err="1" smtClean="0"/>
              <a:t>громадянського</a:t>
            </a:r>
            <a:r>
              <a:rPr lang="ru-RU" dirty="0" smtClean="0"/>
              <a:t> </a:t>
            </a:r>
            <a:r>
              <a:rPr lang="ru-RU" dirty="0" err="1" smtClean="0"/>
              <a:t>суспільства</a:t>
            </a:r>
            <a:endParaRPr lang="ru-RU" dirty="0" smtClean="0"/>
          </a:p>
          <a:p>
            <a:pPr marL="457200" indent="-457200" fontAlgn="auto">
              <a:spcAft>
                <a:spcPts val="600"/>
              </a:spcAft>
              <a:buFontTx/>
              <a:buAutoNum type="arabicPeriod"/>
              <a:defRPr/>
            </a:pPr>
            <a:r>
              <a:rPr lang="ru-RU" dirty="0" err="1" smtClean="0"/>
              <a:t>Рекомендації</a:t>
            </a:r>
            <a:r>
              <a:rPr lang="ru-RU" dirty="0" smtClean="0"/>
              <a:t> нового </a:t>
            </a:r>
            <a:r>
              <a:rPr lang="ru-RU" dirty="0" err="1" smtClean="0"/>
              <a:t>бачення</a:t>
            </a:r>
            <a:r>
              <a:rPr lang="ru-RU" dirty="0" smtClean="0"/>
              <a:t> </a:t>
            </a:r>
            <a:r>
              <a:rPr lang="ru-RU" dirty="0" err="1" smtClean="0"/>
              <a:t>розвитку</a:t>
            </a:r>
            <a:r>
              <a:rPr lang="ru-RU" dirty="0" smtClean="0"/>
              <a:t> для </a:t>
            </a:r>
            <a:r>
              <a:rPr lang="ru-RU" dirty="0" err="1" smtClean="0"/>
              <a:t>стратегічного</a:t>
            </a:r>
            <a:r>
              <a:rPr lang="ru-RU" dirty="0" smtClean="0"/>
              <a:t> </a:t>
            </a:r>
            <a:r>
              <a:rPr lang="ru-RU" dirty="0" err="1" smtClean="0"/>
              <a:t>планування</a:t>
            </a:r>
            <a:r>
              <a:rPr lang="ru-RU" dirty="0" smtClean="0"/>
              <a:t> на глобальному та </a:t>
            </a:r>
            <a:r>
              <a:rPr lang="ru-RU" dirty="0" err="1" smtClean="0"/>
              <a:t>національному</a:t>
            </a:r>
            <a:r>
              <a:rPr lang="ru-RU" dirty="0" smtClean="0"/>
              <a:t> </a:t>
            </a:r>
            <a:r>
              <a:rPr lang="ru-RU" dirty="0" err="1" smtClean="0"/>
              <a:t>рівнях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0" y="188913"/>
            <a:ext cx="8964613" cy="792162"/>
          </a:xfrm>
        </p:spPr>
        <p:txBody>
          <a:bodyPr/>
          <a:lstStyle/>
          <a:p>
            <a:r>
              <a:rPr lang="uk-UA" sz="3200" b="1" i="1" smtClean="0">
                <a:solidFill>
                  <a:srgbClr val="C00000"/>
                </a:solidFill>
              </a:rPr>
              <a:t>В межах </a:t>
            </a:r>
            <a:br>
              <a:rPr lang="uk-UA" sz="3200" b="1" i="1" smtClean="0">
                <a:solidFill>
                  <a:srgbClr val="C00000"/>
                </a:solidFill>
              </a:rPr>
            </a:br>
            <a:r>
              <a:rPr lang="uk-UA" sz="3200" b="1" i="1" smtClean="0">
                <a:solidFill>
                  <a:srgbClr val="C00000"/>
                </a:solidFill>
              </a:rPr>
              <a:t>національних консультацій:</a:t>
            </a:r>
            <a:endParaRPr lang="uk-UA" sz="3200" b="1" smtClean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268413"/>
            <a:ext cx="8229600" cy="58054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круглі столи/дискусії з представниками експертних кіл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групові </a:t>
            </a:r>
            <a:r>
              <a:rPr lang="uk-UA" dirty="0" smtClean="0"/>
              <a:t>дискусії/опитування представників </a:t>
            </a:r>
            <a:r>
              <a:rPr lang="uk-UA" dirty="0" smtClean="0"/>
              <a:t>різних груп (діти та молодь, люди похилого віку, уразливі верстви, роботодавці, наймані працівники, безробітні, представники малого бізнесу тощо)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консультації з громадськими організаціями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відкриті дебати, е-консультації, індивідуальні інтерв'ю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913"/>
            <a:ext cx="8964613" cy="792162"/>
          </a:xfrm>
        </p:spPr>
        <p:txBody>
          <a:bodyPr>
            <a:normAutofit fontScale="90000"/>
          </a:bodyPr>
          <a:lstStyle/>
          <a:p>
            <a:r>
              <a:rPr lang="ru-RU" sz="3200" b="1" smtClean="0">
                <a:hlinkClick r:id="rId2" tooltip="Пріоритети розвитку після 2015-го року"/>
              </a:rPr>
              <a:t>ПРІОРИТЕТИ РОЗВИТКУ ПІСЛЯ 2015-ГО РОКУ</a:t>
            </a:r>
            <a:r>
              <a:rPr lang="uk-UA" sz="3200" b="1" smtClean="0"/>
              <a:t>: </a:t>
            </a:r>
            <a:r>
              <a:rPr lang="uk-UA" sz="3200" b="1" smtClean="0">
                <a:solidFill>
                  <a:srgbClr val="C00000"/>
                </a:solidFill>
              </a:rPr>
              <a:t>"МАЙБУТНЄ, ЯКОГО МИ ПРАГНЕМО"</a:t>
            </a:r>
          </a:p>
        </p:txBody>
      </p:sp>
      <p:sp>
        <p:nvSpPr>
          <p:cNvPr id="21506" name="Объект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54006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b="1" dirty="0" smtClean="0"/>
              <a:t>«ЩО</a:t>
            </a:r>
            <a:r>
              <a:rPr lang="uk-UA" b="1" dirty="0" smtClean="0"/>
              <a:t>?» -</a:t>
            </a:r>
            <a:r>
              <a:rPr lang="uk-UA" dirty="0" smtClean="0"/>
              <a:t> </a:t>
            </a:r>
            <a:r>
              <a:rPr lang="uk-UA" dirty="0" smtClean="0"/>
              <a:t>Що потрібно робити, щоб майбутні покоління жили добре?</a:t>
            </a:r>
          </a:p>
          <a:p>
            <a:pPr>
              <a:buFont typeface="Arial" charset="0"/>
              <a:buNone/>
            </a:pPr>
            <a:r>
              <a:rPr lang="uk-UA" b="1" dirty="0" smtClean="0"/>
              <a:t>«</a:t>
            </a:r>
            <a:r>
              <a:rPr lang="uk-UA" b="1" dirty="0" smtClean="0"/>
              <a:t>ЧОМУ?»</a:t>
            </a:r>
            <a:r>
              <a:rPr lang="uk-UA" i="1" dirty="0" smtClean="0">
                <a:solidFill>
                  <a:srgbClr val="C00000"/>
                </a:solidFill>
              </a:rPr>
              <a:t>	</a:t>
            </a:r>
            <a:endParaRPr lang="uk-UA" i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uk-UA" b="1" dirty="0" smtClean="0"/>
              <a:t>«ХТО?»</a:t>
            </a:r>
            <a:endParaRPr lang="uk-UA" dirty="0" smtClean="0"/>
          </a:p>
          <a:p>
            <a:pPr lvl="1"/>
            <a:r>
              <a:rPr lang="uk-UA" dirty="0" smtClean="0"/>
              <a:t>в країні?</a:t>
            </a:r>
          </a:p>
          <a:p>
            <a:pPr lvl="1"/>
            <a:r>
              <a:rPr lang="uk-UA" dirty="0" smtClean="0"/>
              <a:t>за межами країни</a:t>
            </a:r>
            <a:r>
              <a:rPr lang="uk-UA" dirty="0" smtClean="0"/>
              <a:t>?</a:t>
            </a:r>
          </a:p>
          <a:p>
            <a:pPr>
              <a:buNone/>
            </a:pPr>
            <a:r>
              <a:rPr lang="uk-UA" b="1" dirty="0" smtClean="0"/>
              <a:t>«ЯК?»</a:t>
            </a:r>
            <a:endParaRPr lang="uk-UA" dirty="0" smtClean="0"/>
          </a:p>
          <a:p>
            <a:r>
              <a:rPr lang="uk-UA" dirty="0" smtClean="0"/>
              <a:t>Що треба робити цим суб’єктам?</a:t>
            </a:r>
          </a:p>
          <a:p>
            <a:r>
              <a:rPr lang="uk-UA" dirty="0" smtClean="0"/>
              <a:t>Які теорії змін?</a:t>
            </a:r>
          </a:p>
          <a:p>
            <a:pPr>
              <a:buFont typeface="Arial" charset="0"/>
              <a:buNone/>
            </a:pPr>
            <a:r>
              <a:rPr lang="uk-UA" i="1" dirty="0" smtClean="0">
                <a:solidFill>
                  <a:srgbClr val="C00000"/>
                </a:solidFill>
              </a:rPr>
              <a:t>			</a:t>
            </a:r>
          </a:p>
          <a:p>
            <a:pPr>
              <a:buFont typeface="Arial" charset="0"/>
              <a:buNone/>
            </a:pPr>
            <a:r>
              <a:rPr lang="uk-UA" dirty="0" smtClean="0"/>
              <a:t>    </a:t>
            </a:r>
          </a:p>
          <a:p>
            <a:pPr>
              <a:buFont typeface="Arial" charset="0"/>
              <a:buNone/>
            </a:pPr>
            <a:endParaRPr lang="uk-UA" i="1" dirty="0" smtClean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9992" y="2348880"/>
            <a:ext cx="4392488" cy="2523768"/>
          </a:xfrm>
          <a:prstGeom prst="rect">
            <a:avLst/>
          </a:prstGeom>
          <a:noFill/>
          <a:ln w="41275"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200" b="1" dirty="0" smtClean="0">
                <a:latin typeface="+mj-lt"/>
              </a:rPr>
              <a:t>«КОЛИ</a:t>
            </a:r>
            <a:r>
              <a:rPr lang="uk-UA" sz="3200" b="1" dirty="0" smtClean="0">
                <a:latin typeface="+mj-lt"/>
              </a:rPr>
              <a:t>?»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/>
              <a:t>На який період часу мають бути визначені цілі глобального розвитку після 2015 року?</a:t>
            </a:r>
            <a:endParaRPr lang="uk-UA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 	</a:t>
            </a:r>
            <a:r>
              <a:rPr lang="uk-UA" b="1" i="1" dirty="0" smtClean="0">
                <a:solidFill>
                  <a:srgbClr val="C00000"/>
                </a:solidFill>
              </a:rPr>
              <a:t>На </a:t>
            </a:r>
            <a:r>
              <a:rPr lang="uk-UA" b="1" i="1" dirty="0" smtClean="0">
                <a:solidFill>
                  <a:srgbClr val="C00000"/>
                </a:solidFill>
              </a:rPr>
              <a:t>10 років 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i="1" dirty="0" smtClean="0">
                <a:solidFill>
                  <a:srgbClr val="C00000"/>
                </a:solidFill>
              </a:rPr>
              <a:t>	</a:t>
            </a:r>
            <a:r>
              <a:rPr lang="uk-UA" b="1" i="1" dirty="0" smtClean="0">
                <a:solidFill>
                  <a:srgbClr val="C00000"/>
                </a:solidFill>
              </a:rPr>
              <a:t>На </a:t>
            </a:r>
            <a:r>
              <a:rPr lang="uk-UA" b="1" i="1" dirty="0" smtClean="0">
                <a:solidFill>
                  <a:srgbClr val="C00000"/>
                </a:solidFill>
              </a:rPr>
              <a:t>15 років 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i="1" dirty="0" smtClean="0">
                <a:solidFill>
                  <a:srgbClr val="C00000"/>
                </a:solidFill>
              </a:rPr>
              <a:t>	</a:t>
            </a:r>
            <a:r>
              <a:rPr lang="uk-UA" b="1" i="1" dirty="0" smtClean="0">
                <a:solidFill>
                  <a:srgbClr val="C00000"/>
                </a:solidFill>
              </a:rPr>
              <a:t>На </a:t>
            </a:r>
            <a:r>
              <a:rPr lang="uk-UA" b="1" i="1" dirty="0" smtClean="0">
                <a:solidFill>
                  <a:srgbClr val="C00000"/>
                </a:solidFill>
              </a:rPr>
              <a:t>25 років 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i="1" dirty="0" smtClean="0">
                <a:solidFill>
                  <a:srgbClr val="C00000"/>
                </a:solidFill>
              </a:rPr>
              <a:t>	На більше</a:t>
            </a:r>
            <a:r>
              <a:rPr lang="uk-UA" b="1" i="1" dirty="0" smtClean="0">
                <a:solidFill>
                  <a:srgbClr val="C00000"/>
                </a:solidFill>
              </a:rPr>
              <a:t>?</a:t>
            </a:r>
            <a:endParaRPr lang="uk-U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978</Words>
  <Application>Microsoft Office PowerPoint</Application>
  <PresentationFormat>Экран (4:3)</PresentationFormat>
  <Paragraphs>129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Національні консультації ПРІОРИТЕТИ РОЗВИТКУ ПІСЛЯ 2015-ГО РОКУ: "МАЙБУТНЄ, ЯКОГО МИ ПРАГНЕМО"  </vt:lpstr>
      <vt:lpstr>Цілі Розвитку Тисячоліття </vt:lpstr>
      <vt:lpstr>Цілі Розвитку Тисячоліття для України</vt:lpstr>
      <vt:lpstr>Цілі Розвитку Тисячоліття: УКРАЇНА </vt:lpstr>
      <vt:lpstr>ПРІОРИТЕТИ РОЗВИТКУ ПІСЛЯ 2015-ГО РОКУ: "МАЙБУТНЄ, ЯКОГО МИ ПРАГНЕМО"</vt:lpstr>
      <vt:lpstr>ПРІОРИТЕТИ РОЗВИТКУ ПІСЛЯ 2015-ГО РОКУ: "МАЙБУТНЄ, ЯКОГО МИ ПРАГНЕМО"</vt:lpstr>
      <vt:lpstr>ПРІОРИТЕТИ РОЗВИТКУ ПІСЛЯ 2015-ГО РОКУ: "МАЙБУТНЄ, ЯКОГО МИ ПРАГНЕМО"</vt:lpstr>
      <vt:lpstr>В межах  національних консультацій:</vt:lpstr>
      <vt:lpstr>ПРІОРИТЕТИ РОЗВИТКУ ПІСЛЯ 2015-ГО РОКУ: "МАЙБУТНЄ, ЯКОГО МИ ПРАГНЕМО"</vt:lpstr>
      <vt:lpstr>Тематичні сфери для дискусій:</vt:lpstr>
      <vt:lpstr>Слайд 11</vt:lpstr>
      <vt:lpstr>Слайд 12</vt:lpstr>
      <vt:lpstr>Слайд 13</vt:lpstr>
      <vt:lpstr>Національні консультації: дискусії</vt:lpstr>
      <vt:lpstr>Національні консультації: дискусії</vt:lpstr>
      <vt:lpstr>Національні консультації: дискусії</vt:lpstr>
      <vt:lpstr>ПРІОРИТЕТИ РОЗВИТКУ ПІСЛЯ 2015-ГО РОКУ: "МАЙБУТНЄ, ЯКОГО МИ ПРАГНЕМО"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consultations  on the post-2015 development agenda in Ukraine</dc:title>
  <dc:creator>Admin</dc:creator>
  <cp:lastModifiedBy>BON</cp:lastModifiedBy>
  <cp:revision>81</cp:revision>
  <cp:lastPrinted>2013-01-22T09:20:12Z</cp:lastPrinted>
  <dcterms:created xsi:type="dcterms:W3CDTF">2013-01-22T08:13:13Z</dcterms:created>
  <dcterms:modified xsi:type="dcterms:W3CDTF">2013-02-14T12:05:18Z</dcterms:modified>
</cp:coreProperties>
</file>