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rawings/drawing4.xml" ContentType="application/vnd.openxmlformats-officedocument.drawingml.chartshap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12.xml" ContentType="application/vnd.openxmlformats-officedocument.presentationml.notesSlide+xml"/>
  <Override PartName="/ppt/charts/chart7.xml" ContentType="application/vnd.openxmlformats-officedocument.drawingml.chart+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rawings/drawing5.xml" ContentType="application/vnd.openxmlformats-officedocument.drawingml.chartshape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rawings/drawing3.xml" ContentType="application/vnd.openxmlformats-officedocument.drawingml.chartshap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charts/chart8.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handoutMasterIdLst>
    <p:handoutMasterId r:id="rId20"/>
  </p:handoutMasterIdLst>
  <p:sldIdLst>
    <p:sldId id="258" r:id="rId2"/>
    <p:sldId id="403" r:id="rId3"/>
    <p:sldId id="404" r:id="rId4"/>
    <p:sldId id="405" r:id="rId5"/>
    <p:sldId id="406" r:id="rId6"/>
    <p:sldId id="407" r:id="rId7"/>
    <p:sldId id="389" r:id="rId8"/>
    <p:sldId id="408" r:id="rId9"/>
    <p:sldId id="409" r:id="rId10"/>
    <p:sldId id="410" r:id="rId11"/>
    <p:sldId id="363" r:id="rId12"/>
    <p:sldId id="274" r:id="rId13"/>
    <p:sldId id="411" r:id="rId14"/>
    <p:sldId id="296" r:id="rId15"/>
    <p:sldId id="412" r:id="rId16"/>
    <p:sldId id="367" r:id="rId17"/>
    <p:sldId id="369" r:id="rId18"/>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89661" autoAdjust="0"/>
  </p:normalViewPr>
  <p:slideViewPr>
    <p:cSldViewPr>
      <p:cViewPr varScale="1">
        <p:scale>
          <a:sx n="67" d="100"/>
          <a:sy n="67" d="100"/>
        </p:scale>
        <p:origin x="-123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WB300600\Desktop\energy%20intencity\EI%20ECA%202009.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wb89165\AppData\Local\Temp\notes3C638B\chart.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wb89165\Documents\Ukraine%20RBF\PSIA%20Energy\Ukraine_all_charts_SENT.xlsx" TargetMode="External"/></Relationships>
</file>

<file path=ppt/charts/_rels/chart4.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C:\Users\wb89165\AppData\Local\Temp\notes3C638B\implicit%20subsidy.xlsx" TargetMode="External"/><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D:\projects\World%20Bank\Ukraina\_Simulations_Ukraina_09112012_V3.xlsx" TargetMode="Externa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file:///D:\projects\World%20Bank\Ukraina\_Simulations_Ukraina_10042012_v7.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WB300600\AppData\Local\Temp\notes099540\_Simulations_Ukraina_10042012_v7.xlsx" TargetMode="External"/></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oleObject" Target="file:///C:\Users\WB300600\AppData\Local\Temp\notes099540\_Simulations_Ukraina_10042012_v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plotArea>
      <c:layout/>
      <c:barChart>
        <c:barDir val="col"/>
        <c:grouping val="clustered"/>
        <c:ser>
          <c:idx val="0"/>
          <c:order val="0"/>
          <c:dPt>
            <c:idx val="3"/>
            <c:spPr>
              <a:solidFill>
                <a:schemeClr val="accent3"/>
              </a:solidFill>
            </c:spPr>
          </c:dPt>
          <c:dPt>
            <c:idx val="11"/>
            <c:spPr>
              <a:solidFill>
                <a:srgbClr val="9BBB59"/>
              </a:solidFill>
            </c:spPr>
          </c:dPt>
          <c:dPt>
            <c:idx val="18"/>
            <c:spPr>
              <a:solidFill>
                <a:srgbClr val="9BBB59"/>
              </a:solidFill>
            </c:spPr>
          </c:dPt>
          <c:dPt>
            <c:idx val="22"/>
            <c:spPr>
              <a:solidFill>
                <a:srgbClr val="9BBB59"/>
              </a:solidFill>
            </c:spPr>
          </c:dPt>
          <c:dPt>
            <c:idx val="27"/>
            <c:spPr>
              <a:solidFill>
                <a:srgbClr val="9BBB59"/>
              </a:solidFill>
            </c:spPr>
          </c:dPt>
          <c:dPt>
            <c:idx val="30"/>
            <c:spPr>
              <a:solidFill>
                <a:srgbClr val="FF0000"/>
              </a:solidFill>
            </c:spPr>
          </c:dPt>
          <c:cat>
            <c:strRef>
              <c:f>'7f7a85ee-b892-4187-ab53-1d35d74'!$A$2:$A$34</c:f>
              <c:strCache>
                <c:ptCount val="33"/>
                <c:pt idx="0">
                  <c:v>Albania</c:v>
                </c:pt>
                <c:pt idx="1">
                  <c:v>Turkey</c:v>
                </c:pt>
                <c:pt idx="2">
                  <c:v>Croatia</c:v>
                </c:pt>
                <c:pt idx="3">
                  <c:v>Euro area</c:v>
                </c:pt>
                <c:pt idx="4">
                  <c:v>Slovenia</c:v>
                </c:pt>
                <c:pt idx="5">
                  <c:v>Latvia</c:v>
                </c:pt>
                <c:pt idx="6">
                  <c:v>Poland</c:v>
                </c:pt>
                <c:pt idx="7">
                  <c:v>Romania</c:v>
                </c:pt>
                <c:pt idx="8">
                  <c:v>Hungary</c:v>
                </c:pt>
                <c:pt idx="9">
                  <c:v>Macedonia, FYR</c:v>
                </c:pt>
                <c:pt idx="10">
                  <c:v>Azerbaijan</c:v>
                </c:pt>
                <c:pt idx="11">
                  <c:v>Europe &amp; Central Asia (all income levels)</c:v>
                </c:pt>
                <c:pt idx="12">
                  <c:v>Slovak Republic</c:v>
                </c:pt>
                <c:pt idx="13">
                  <c:v>Lithuania</c:v>
                </c:pt>
                <c:pt idx="14">
                  <c:v>Georgia</c:v>
                </c:pt>
                <c:pt idx="15">
                  <c:v>Armenia</c:v>
                </c:pt>
                <c:pt idx="16">
                  <c:v>Tajikistan</c:v>
                </c:pt>
                <c:pt idx="17">
                  <c:v>Czech Republic</c:v>
                </c:pt>
                <c:pt idx="18">
                  <c:v>World</c:v>
                </c:pt>
                <c:pt idx="19">
                  <c:v>Bulgaria</c:v>
                </c:pt>
                <c:pt idx="20">
                  <c:v>Serbia</c:v>
                </c:pt>
                <c:pt idx="21">
                  <c:v>Bosnia and Herzegovina</c:v>
                </c:pt>
                <c:pt idx="22">
                  <c:v>Lower middle income</c:v>
                </c:pt>
                <c:pt idx="23">
                  <c:v>Estonia</c:v>
                </c:pt>
                <c:pt idx="24">
                  <c:v>Belarus</c:v>
                </c:pt>
                <c:pt idx="25">
                  <c:v>Moldova</c:v>
                </c:pt>
                <c:pt idx="26">
                  <c:v>Kyrgyz Republic</c:v>
                </c:pt>
                <c:pt idx="27">
                  <c:v>Europe &amp; Central Asia (developing only)</c:v>
                </c:pt>
                <c:pt idx="28">
                  <c:v>Russian Federation</c:v>
                </c:pt>
                <c:pt idx="29">
                  <c:v>Kazakhstan</c:v>
                </c:pt>
                <c:pt idx="30">
                  <c:v>Ukraine</c:v>
                </c:pt>
                <c:pt idx="31">
                  <c:v>Turkmenistan</c:v>
                </c:pt>
                <c:pt idx="32">
                  <c:v>Uzbekistan</c:v>
                </c:pt>
              </c:strCache>
            </c:strRef>
          </c:cat>
          <c:val>
            <c:numRef>
              <c:f>'7f7a85ee-b892-4187-ab53-1d35d74'!$D$2:$D$34</c:f>
              <c:numCache>
                <c:formatCode>0.000</c:formatCode>
                <c:ptCount val="33"/>
                <c:pt idx="0">
                  <c:v>7.2338945853851699E-2</c:v>
                </c:pt>
                <c:pt idx="1">
                  <c:v>0.1166259011651643</c:v>
                </c:pt>
                <c:pt idx="2">
                  <c:v>0.12056065917213812</c:v>
                </c:pt>
                <c:pt idx="3">
                  <c:v>0.12069674174480995</c:v>
                </c:pt>
                <c:pt idx="4">
                  <c:v>0.13765657134159287</c:v>
                </c:pt>
                <c:pt idx="5">
                  <c:v>0.14491465502728587</c:v>
                </c:pt>
                <c:pt idx="6">
                  <c:v>0.14744772383012431</c:v>
                </c:pt>
                <c:pt idx="7">
                  <c:v>0.1482083813379326</c:v>
                </c:pt>
                <c:pt idx="8">
                  <c:v>0.14843401112874099</c:v>
                </c:pt>
                <c:pt idx="9">
                  <c:v>0.14934675437235478</c:v>
                </c:pt>
                <c:pt idx="10">
                  <c:v>0.15572584208756107</c:v>
                </c:pt>
                <c:pt idx="11">
                  <c:v>0.15643908118376254</c:v>
                </c:pt>
                <c:pt idx="12">
                  <c:v>0.15921274644906319</c:v>
                </c:pt>
                <c:pt idx="13">
                  <c:v>0.166299296108981</c:v>
                </c:pt>
                <c:pt idx="14">
                  <c:v>0.1673824762617579</c:v>
                </c:pt>
                <c:pt idx="15">
                  <c:v>0.17526585421294899</c:v>
                </c:pt>
                <c:pt idx="16">
                  <c:v>0.18032616686451797</c:v>
                </c:pt>
                <c:pt idx="17">
                  <c:v>0.18096213821492702</c:v>
                </c:pt>
                <c:pt idx="18">
                  <c:v>0.18275825460479744</c:v>
                </c:pt>
                <c:pt idx="19">
                  <c:v>0.20214190078039879</c:v>
                </c:pt>
                <c:pt idx="20">
                  <c:v>0.20826405465789419</c:v>
                </c:pt>
                <c:pt idx="21">
                  <c:v>0.217254008318567</c:v>
                </c:pt>
                <c:pt idx="22">
                  <c:v>0.21826793271687145</c:v>
                </c:pt>
                <c:pt idx="23">
                  <c:v>0.22060820531354847</c:v>
                </c:pt>
                <c:pt idx="24">
                  <c:v>0.24286466317836067</c:v>
                </c:pt>
                <c:pt idx="25">
                  <c:v>0.26362602394752932</c:v>
                </c:pt>
                <c:pt idx="26">
                  <c:v>0.27142097592432196</c:v>
                </c:pt>
                <c:pt idx="27">
                  <c:v>0.27709852176888938</c:v>
                </c:pt>
                <c:pt idx="28">
                  <c:v>0.33476962852329001</c:v>
                </c:pt>
                <c:pt idx="29">
                  <c:v>0.39645966127738186</c:v>
                </c:pt>
                <c:pt idx="30">
                  <c:v>0.43508447368174685</c:v>
                </c:pt>
                <c:pt idx="31">
                  <c:v>0.57150405149542494</c:v>
                </c:pt>
                <c:pt idx="32">
                  <c:v>0.67334858075023707</c:v>
                </c:pt>
              </c:numCache>
            </c:numRef>
          </c:val>
        </c:ser>
        <c:axId val="183040256"/>
        <c:axId val="183309440"/>
      </c:barChart>
      <c:catAx>
        <c:axId val="183040256"/>
        <c:scaling>
          <c:orientation val="minMax"/>
        </c:scaling>
        <c:axPos val="b"/>
        <c:tickLblPos val="nextTo"/>
        <c:txPr>
          <a:bodyPr/>
          <a:lstStyle/>
          <a:p>
            <a:pPr>
              <a:defRPr sz="800"/>
            </a:pPr>
            <a:endParaRPr lang="en-US"/>
          </a:p>
        </c:txPr>
        <c:crossAx val="183309440"/>
        <c:crosses val="autoZero"/>
        <c:auto val="1"/>
        <c:lblAlgn val="ctr"/>
        <c:lblOffset val="100"/>
      </c:catAx>
      <c:valAx>
        <c:axId val="183309440"/>
        <c:scaling>
          <c:orientation val="minMax"/>
          <c:max val="0.70000000000000062"/>
          <c:min val="0"/>
        </c:scaling>
        <c:axPos val="l"/>
        <c:majorGridlines/>
        <c:numFmt formatCode="0.000" sourceLinked="1"/>
        <c:tickLblPos val="nextTo"/>
        <c:crossAx val="183040256"/>
        <c:crosses val="autoZero"/>
        <c:crossBetween val="between"/>
      </c:valAx>
    </c:plotArea>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barChart>
        <c:barDir val="col"/>
        <c:grouping val="clustered"/>
        <c:ser>
          <c:idx val="0"/>
          <c:order val="0"/>
          <c:spPr>
            <a:solidFill>
              <a:schemeClr val="accent1"/>
            </a:solidFill>
          </c:spPr>
          <c:dPt>
            <c:idx val="0"/>
            <c:spPr>
              <a:solidFill>
                <a:srgbClr val="FF0000"/>
              </a:solidFill>
            </c:spPr>
          </c:dPt>
          <c:dLbls>
            <c:dLbl>
              <c:idx val="0"/>
              <c:layout/>
              <c:tx>
                <c:rich>
                  <a:bodyPr/>
                  <a:lstStyle/>
                  <a:p>
                    <a:r>
                      <a:rPr lang="en-US" smtClean="0"/>
                      <a:t>30</a:t>
                    </a:r>
                    <a:endParaRPr lang="en-US"/>
                  </a:p>
                </c:rich>
              </c:tx>
              <c:showVal val="1"/>
            </c:dLbl>
            <c:dLbl>
              <c:idx val="1"/>
              <c:layout/>
              <c:tx>
                <c:rich>
                  <a:bodyPr/>
                  <a:lstStyle/>
                  <a:p>
                    <a:r>
                      <a:rPr lang="en-US" smtClean="0"/>
                      <a:t>60</a:t>
                    </a:r>
                    <a:endParaRPr lang="en-US"/>
                  </a:p>
                </c:rich>
              </c:tx>
              <c:showVal val="1"/>
            </c:dLbl>
            <c:dLbl>
              <c:idx val="2"/>
              <c:layout/>
              <c:tx>
                <c:rich>
                  <a:bodyPr/>
                  <a:lstStyle/>
                  <a:p>
                    <a:r>
                      <a:rPr lang="en-US" smtClean="0"/>
                      <a:t>71</a:t>
                    </a:r>
                    <a:endParaRPr lang="en-US"/>
                  </a:p>
                </c:rich>
              </c:tx>
              <c:showVal val="1"/>
            </c:dLbl>
            <c:dLbl>
              <c:idx val="3"/>
              <c:layout/>
              <c:tx>
                <c:rich>
                  <a:bodyPr/>
                  <a:lstStyle/>
                  <a:p>
                    <a:r>
                      <a:rPr lang="en-US" smtClean="0"/>
                      <a:t>74</a:t>
                    </a:r>
                    <a:endParaRPr lang="en-US"/>
                  </a:p>
                </c:rich>
              </c:tx>
              <c:showVal val="1"/>
            </c:dLbl>
            <c:dLbl>
              <c:idx val="4"/>
              <c:layout/>
              <c:tx>
                <c:rich>
                  <a:bodyPr/>
                  <a:lstStyle/>
                  <a:p>
                    <a:r>
                      <a:rPr lang="en-US" smtClean="0"/>
                      <a:t>85</a:t>
                    </a:r>
                    <a:endParaRPr lang="en-US"/>
                  </a:p>
                </c:rich>
              </c:tx>
              <c:showVal val="1"/>
            </c:dLbl>
            <c:showVal val="1"/>
          </c:dLbls>
          <c:cat>
            <c:strRef>
              <c:f>'C:\Users\WB300600\Desktop\UA DH\data\Min ZhKH\[Copy of SVOD_na_01_06_11.xls]ТЕПЛО 01.06.11  '!$M$59:$M$63</c:f>
              <c:strCache>
                <c:ptCount val="5"/>
                <c:pt idx="0">
                  <c:v>Ukraine</c:v>
                </c:pt>
                <c:pt idx="1">
                  <c:v>Poland</c:v>
                </c:pt>
                <c:pt idx="2">
                  <c:v>Estonia</c:v>
                </c:pt>
                <c:pt idx="3">
                  <c:v>Finland</c:v>
                </c:pt>
                <c:pt idx="4">
                  <c:v>Romania</c:v>
                </c:pt>
              </c:strCache>
            </c:strRef>
          </c:cat>
          <c:val>
            <c:numRef>
              <c:f>'C:\Users\WB300600\Desktop\UA DH\data\Min ZhKH\[Copy of SVOD_na_01_06_11.xls]ТЕПЛО 01.06.11  '!$R$59:$R$63</c:f>
              <c:numCache>
                <c:formatCode>General</c:formatCode>
                <c:ptCount val="5"/>
                <c:pt idx="0">
                  <c:v>29.287499999999927</c:v>
                </c:pt>
                <c:pt idx="1">
                  <c:v>59.8125</c:v>
                </c:pt>
                <c:pt idx="2">
                  <c:v>70.537499999999994</c:v>
                </c:pt>
                <c:pt idx="3">
                  <c:v>73.7</c:v>
                </c:pt>
                <c:pt idx="4">
                  <c:v>85.25</c:v>
                </c:pt>
              </c:numCache>
            </c:numRef>
          </c:val>
        </c:ser>
        <c:dLbls>
          <c:showVal val="1"/>
        </c:dLbls>
        <c:axId val="183342976"/>
        <c:axId val="183344512"/>
      </c:barChart>
      <c:catAx>
        <c:axId val="183342976"/>
        <c:scaling>
          <c:orientation val="minMax"/>
        </c:scaling>
        <c:axPos val="b"/>
        <c:numFmt formatCode="General" sourceLinked="1"/>
        <c:majorTickMark val="none"/>
        <c:tickLblPos val="nextTo"/>
        <c:crossAx val="183344512"/>
        <c:crosses val="autoZero"/>
        <c:auto val="1"/>
        <c:lblAlgn val="ctr"/>
        <c:lblOffset val="100"/>
      </c:catAx>
      <c:valAx>
        <c:axId val="183344512"/>
        <c:scaling>
          <c:orientation val="minMax"/>
        </c:scaling>
        <c:axPos val="l"/>
        <c:majorGridlines/>
        <c:title>
          <c:tx>
            <c:rich>
              <a:bodyPr/>
              <a:lstStyle/>
              <a:p>
                <a:pPr>
                  <a:defRPr sz="2000"/>
                </a:pPr>
                <a:r>
                  <a:rPr lang="ru-RU" sz="2000"/>
                  <a:t>Долл. США / Гкал</a:t>
                </a:r>
              </a:p>
            </c:rich>
          </c:tx>
          <c:layout/>
        </c:title>
        <c:numFmt formatCode="General" sourceLinked="1"/>
        <c:majorTickMark val="none"/>
        <c:tickLblPos val="nextTo"/>
        <c:crossAx val="183342976"/>
        <c:crosses val="autoZero"/>
        <c:crossBetween val="between"/>
      </c:valAx>
    </c:plotArea>
    <c:plotVisOnly val="1"/>
    <c:dispBlanksAs val="gap"/>
  </c:chart>
  <c:txPr>
    <a:bodyPr/>
    <a:lstStyle/>
    <a:p>
      <a:pPr>
        <a:defRPr sz="24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lang="ru-RU" sz="2000" noProof="0"/>
            </a:pPr>
            <a:r>
              <a:rPr lang="ru-RU" sz="2000" noProof="0"/>
              <a:t>Расходы на социальную помощь, </a:t>
            </a:r>
            <a:r>
              <a:rPr lang="ru-RU" sz="2000" noProof="0" smtClean="0"/>
              <a:t> в </a:t>
            </a:r>
            <a:r>
              <a:rPr lang="ru-RU" sz="2000" noProof="0"/>
              <a:t>% от ВВП</a:t>
            </a:r>
          </a:p>
        </c:rich>
      </c:tx>
      <c:layout/>
    </c:title>
    <c:plotArea>
      <c:layout>
        <c:manualLayout>
          <c:layoutTarget val="inner"/>
          <c:xMode val="edge"/>
          <c:yMode val="edge"/>
          <c:x val="0.14264029496312974"/>
          <c:y val="8.8909059359530848E-2"/>
          <c:w val="0.8262565929258846"/>
          <c:h val="0.77537862665041424"/>
        </c:manualLayout>
      </c:layout>
      <c:barChart>
        <c:barDir val="bar"/>
        <c:grouping val="stacked"/>
        <c:ser>
          <c:idx val="0"/>
          <c:order val="0"/>
          <c:dPt>
            <c:idx val="12"/>
            <c:spPr>
              <a:solidFill>
                <a:srgbClr val="00B050"/>
              </a:solidFill>
            </c:spPr>
          </c:dPt>
          <c:dPt>
            <c:idx val="22"/>
            <c:spPr>
              <a:solidFill>
                <a:schemeClr val="accent1"/>
              </a:solidFill>
            </c:spPr>
          </c:dPt>
          <c:dPt>
            <c:idx val="23"/>
            <c:spPr>
              <a:solidFill>
                <a:srgbClr val="FF0000"/>
              </a:solidFill>
            </c:spPr>
          </c:dPt>
          <c:cat>
            <c:strRef>
              <c:f>'SA % of GDP (ECA)'!$A$3:$A$26</c:f>
              <c:strCache>
                <c:ptCount val="24"/>
                <c:pt idx="0">
                  <c:v>Tajikistan 09</c:v>
                </c:pt>
                <c:pt idx="1">
                  <c:v>Latvia 09</c:v>
                </c:pt>
                <c:pt idx="2">
                  <c:v>Bulgaria 09</c:v>
                </c:pt>
                <c:pt idx="3">
                  <c:v>Kyrgyz Republic 09</c:v>
                </c:pt>
                <c:pt idx="4">
                  <c:v>Kazakhstan 09</c:v>
                </c:pt>
                <c:pt idx="5">
                  <c:v>FYR Macedonia 09</c:v>
                </c:pt>
                <c:pt idx="6">
                  <c:v>Montenegro 09</c:v>
                </c:pt>
                <c:pt idx="7">
                  <c:v>Azerbaijan 09</c:v>
                </c:pt>
                <c:pt idx="8">
                  <c:v>Albania 09</c:v>
                </c:pt>
                <c:pt idx="9">
                  <c:v>Turkey 09</c:v>
                </c:pt>
                <c:pt idx="10">
                  <c:v>Armenia  09</c:v>
                </c:pt>
                <c:pt idx="11">
                  <c:v>Kosovo 09</c:v>
                </c:pt>
                <c:pt idx="12">
                  <c:v>ECA 08/09</c:v>
                </c:pt>
                <c:pt idx="13">
                  <c:v>Georgia 09</c:v>
                </c:pt>
                <c:pt idx="14">
                  <c:v>Serbia 09</c:v>
                </c:pt>
                <c:pt idx="15">
                  <c:v>Lithuania 09</c:v>
                </c:pt>
                <c:pt idx="16">
                  <c:v>Moldova 09</c:v>
                </c:pt>
                <c:pt idx="17">
                  <c:v>Belarus 09</c:v>
                </c:pt>
                <c:pt idx="18">
                  <c:v>Russia 08</c:v>
                </c:pt>
                <c:pt idx="19">
                  <c:v>BiH 08</c:v>
                </c:pt>
                <c:pt idx="20">
                  <c:v>Romania 09</c:v>
                </c:pt>
                <c:pt idx="21">
                  <c:v>Croatia 08</c:v>
                </c:pt>
                <c:pt idx="22">
                  <c:v>Croatia 11</c:v>
                </c:pt>
                <c:pt idx="23">
                  <c:v>Ukraine 09</c:v>
                </c:pt>
              </c:strCache>
            </c:strRef>
          </c:cat>
          <c:val>
            <c:numRef>
              <c:f>'SA % of GDP (ECA)'!$C$3:$C$26</c:f>
              <c:numCache>
                <c:formatCode>0.00</c:formatCode>
                <c:ptCount val="24"/>
                <c:pt idx="0">
                  <c:v>0.54804635877418462</c:v>
                </c:pt>
                <c:pt idx="1">
                  <c:v>0.94520951616601889</c:v>
                </c:pt>
                <c:pt idx="2">
                  <c:v>1.0200785501009926</c:v>
                </c:pt>
                <c:pt idx="3">
                  <c:v>1.0227599132179634</c:v>
                </c:pt>
                <c:pt idx="4">
                  <c:v>1.0561213346403291</c:v>
                </c:pt>
                <c:pt idx="5">
                  <c:v>1.0841147581595298</c:v>
                </c:pt>
                <c:pt idx="6">
                  <c:v>1.1347426623988481</c:v>
                </c:pt>
                <c:pt idx="7">
                  <c:v>1.2175340030654391</c:v>
                </c:pt>
                <c:pt idx="8">
                  <c:v>1.3677061870621761</c:v>
                </c:pt>
                <c:pt idx="9">
                  <c:v>1.37</c:v>
                </c:pt>
                <c:pt idx="10">
                  <c:v>1.48670513140487</c:v>
                </c:pt>
                <c:pt idx="11">
                  <c:v>1.528089843588418</c:v>
                </c:pt>
                <c:pt idx="12">
                  <c:v>1.8133031538291038</c:v>
                </c:pt>
                <c:pt idx="13">
                  <c:v>1.8610255136566201</c:v>
                </c:pt>
                <c:pt idx="14">
                  <c:v>1.992628062575476</c:v>
                </c:pt>
                <c:pt idx="15">
                  <c:v>2.0202819616038465</c:v>
                </c:pt>
                <c:pt idx="16">
                  <c:v>2.1</c:v>
                </c:pt>
                <c:pt idx="17">
                  <c:v>2.2999999999999998</c:v>
                </c:pt>
                <c:pt idx="18">
                  <c:v>2.7</c:v>
                </c:pt>
                <c:pt idx="19">
                  <c:v>3.3466844681797947</c:v>
                </c:pt>
                <c:pt idx="20">
                  <c:v>3.3696666961817567</c:v>
                </c:pt>
                <c:pt idx="21">
                  <c:v>3.3754846855700977</c:v>
                </c:pt>
                <c:pt idx="22">
                  <c:v>3.7828593016507117</c:v>
                </c:pt>
                <c:pt idx="23">
                  <c:v>4.0199999999999996</c:v>
                </c:pt>
              </c:numCache>
            </c:numRef>
          </c:val>
        </c:ser>
        <c:ser>
          <c:idx val="1"/>
          <c:order val="1"/>
          <c:cat>
            <c:strRef>
              <c:f>'SA % of GDP (ECA)'!$A$3:$A$25</c:f>
              <c:strCache>
                <c:ptCount val="23"/>
                <c:pt idx="0">
                  <c:v>Tajikistan 09</c:v>
                </c:pt>
                <c:pt idx="1">
                  <c:v>Latvia 09</c:v>
                </c:pt>
                <c:pt idx="2">
                  <c:v>Bulgaria 09</c:v>
                </c:pt>
                <c:pt idx="3">
                  <c:v>Kyrgyz Republic 09</c:v>
                </c:pt>
                <c:pt idx="4">
                  <c:v>Kazakhstan 09</c:v>
                </c:pt>
                <c:pt idx="5">
                  <c:v>FYR Macedonia 09</c:v>
                </c:pt>
                <c:pt idx="6">
                  <c:v>Montenegro 09</c:v>
                </c:pt>
                <c:pt idx="7">
                  <c:v>Azerbaijan 09</c:v>
                </c:pt>
                <c:pt idx="8">
                  <c:v>Albania 09</c:v>
                </c:pt>
                <c:pt idx="9">
                  <c:v>Turkey 09</c:v>
                </c:pt>
                <c:pt idx="10">
                  <c:v>Armenia  09</c:v>
                </c:pt>
                <c:pt idx="11">
                  <c:v>Kosovo 09</c:v>
                </c:pt>
                <c:pt idx="12">
                  <c:v>ECA 08/09</c:v>
                </c:pt>
                <c:pt idx="13">
                  <c:v>Georgia 09</c:v>
                </c:pt>
                <c:pt idx="14">
                  <c:v>Serbia 09</c:v>
                </c:pt>
                <c:pt idx="15">
                  <c:v>Lithuania 09</c:v>
                </c:pt>
                <c:pt idx="16">
                  <c:v>Moldova 09</c:v>
                </c:pt>
                <c:pt idx="17">
                  <c:v>Belarus 09</c:v>
                </c:pt>
                <c:pt idx="18">
                  <c:v>Russia 08</c:v>
                </c:pt>
                <c:pt idx="19">
                  <c:v>BiH 08</c:v>
                </c:pt>
                <c:pt idx="20">
                  <c:v>Romania 09</c:v>
                </c:pt>
                <c:pt idx="21">
                  <c:v>Croatia 08</c:v>
                </c:pt>
                <c:pt idx="22">
                  <c:v>Croatia 11</c:v>
                </c:pt>
              </c:strCache>
            </c:strRef>
          </c:cat>
          <c:val>
            <c:numRef>
              <c:f>'SA % of GDP (ECA)'!$D$3:$D$25</c:f>
              <c:numCache>
                <c:formatCode>General</c:formatCode>
                <c:ptCount val="23"/>
              </c:numCache>
            </c:numRef>
          </c:val>
        </c:ser>
        <c:ser>
          <c:idx val="2"/>
          <c:order val="2"/>
          <c:cat>
            <c:strRef>
              <c:f>'SA % of GDP (ECA)'!$A$3:$A$25</c:f>
              <c:strCache>
                <c:ptCount val="23"/>
                <c:pt idx="0">
                  <c:v>Tajikistan 09</c:v>
                </c:pt>
                <c:pt idx="1">
                  <c:v>Latvia 09</c:v>
                </c:pt>
                <c:pt idx="2">
                  <c:v>Bulgaria 09</c:v>
                </c:pt>
                <c:pt idx="3">
                  <c:v>Kyrgyz Republic 09</c:v>
                </c:pt>
                <c:pt idx="4">
                  <c:v>Kazakhstan 09</c:v>
                </c:pt>
                <c:pt idx="5">
                  <c:v>FYR Macedonia 09</c:v>
                </c:pt>
                <c:pt idx="6">
                  <c:v>Montenegro 09</c:v>
                </c:pt>
                <c:pt idx="7">
                  <c:v>Azerbaijan 09</c:v>
                </c:pt>
                <c:pt idx="8">
                  <c:v>Albania 09</c:v>
                </c:pt>
                <c:pt idx="9">
                  <c:v>Turkey 09</c:v>
                </c:pt>
                <c:pt idx="10">
                  <c:v>Armenia  09</c:v>
                </c:pt>
                <c:pt idx="11">
                  <c:v>Kosovo 09</c:v>
                </c:pt>
                <c:pt idx="12">
                  <c:v>ECA 08/09</c:v>
                </c:pt>
                <c:pt idx="13">
                  <c:v>Georgia 09</c:v>
                </c:pt>
                <c:pt idx="14">
                  <c:v>Serbia 09</c:v>
                </c:pt>
                <c:pt idx="15">
                  <c:v>Lithuania 09</c:v>
                </c:pt>
                <c:pt idx="16">
                  <c:v>Moldova 09</c:v>
                </c:pt>
                <c:pt idx="17">
                  <c:v>Belarus 09</c:v>
                </c:pt>
                <c:pt idx="18">
                  <c:v>Russia 08</c:v>
                </c:pt>
                <c:pt idx="19">
                  <c:v>BiH 08</c:v>
                </c:pt>
                <c:pt idx="20">
                  <c:v>Romania 09</c:v>
                </c:pt>
                <c:pt idx="21">
                  <c:v>Croatia 08</c:v>
                </c:pt>
                <c:pt idx="22">
                  <c:v>Croatia 11</c:v>
                </c:pt>
              </c:strCache>
            </c:strRef>
          </c:cat>
          <c:val>
            <c:numRef>
              <c:f>'SA % of GDP (ECA)'!$E$3:$E$25</c:f>
              <c:numCache>
                <c:formatCode>General</c:formatCode>
                <c:ptCount val="23"/>
              </c:numCache>
            </c:numRef>
          </c:val>
        </c:ser>
        <c:overlap val="100"/>
        <c:axId val="183436032"/>
        <c:axId val="183437568"/>
      </c:barChart>
      <c:catAx>
        <c:axId val="183436032"/>
        <c:scaling>
          <c:orientation val="minMax"/>
        </c:scaling>
        <c:axPos val="l"/>
        <c:numFmt formatCode="General" sourceLinked="1"/>
        <c:tickLblPos val="nextTo"/>
        <c:crossAx val="183437568"/>
        <c:crosses val="autoZero"/>
        <c:auto val="1"/>
        <c:lblAlgn val="ctr"/>
        <c:lblOffset val="100"/>
      </c:catAx>
      <c:valAx>
        <c:axId val="183437568"/>
        <c:scaling>
          <c:orientation val="minMax"/>
        </c:scaling>
        <c:axPos val="b"/>
        <c:majorGridlines/>
        <c:title>
          <c:tx>
            <c:rich>
              <a:bodyPr/>
              <a:lstStyle/>
              <a:p>
                <a:pPr>
                  <a:defRPr/>
                </a:pPr>
                <a:r>
                  <a:rPr lang="ru-RU"/>
                  <a:t>Процент от ВВП</a:t>
                </a:r>
              </a:p>
            </c:rich>
          </c:tx>
          <c:layout/>
        </c:title>
        <c:numFmt formatCode="0.00" sourceLinked="1"/>
        <c:tickLblPos val="nextTo"/>
        <c:crossAx val="183436032"/>
        <c:crosses val="autoZero"/>
        <c:crossBetween val="between"/>
      </c:valAx>
    </c:plotArea>
    <c:plotVisOnly val="1"/>
    <c:dispBlanksAs val="gap"/>
  </c:chart>
  <c:txPr>
    <a:bodyPr/>
    <a:lstStyle/>
    <a:p>
      <a:pPr>
        <a:defRPr sz="1100"/>
      </a:pPr>
      <a:endParaRPr lang="en-US"/>
    </a:p>
  </c:txPr>
  <c:externalData r:id="rId1"/>
  <c:userShapes r:id="rId2"/>
</c:chartSpace>
</file>

<file path=ppt/charts/chart4.xml><?xml version="1.0" encoding="utf-8"?>
<c:chartSpace xmlns:c="http://schemas.openxmlformats.org/drawingml/2006/chart" xmlns:a="http://schemas.openxmlformats.org/drawingml/2006/main" xmlns:r="http://schemas.openxmlformats.org/officeDocument/2006/relationships">
  <c:lang val="en-US"/>
  <c:clrMapOvr bg1="lt1" tx1="dk1" bg2="lt2" tx2="dk2" accent1="accent1" accent2="accent2" accent3="accent3" accent4="accent4" accent5="accent5" accent6="accent6" hlink="hlink" folHlink="folHlink"/>
  <c:chart>
    <c:title>
      <c:tx>
        <c:rich>
          <a:bodyPr/>
          <a:lstStyle/>
          <a:p>
            <a:pPr>
              <a:defRPr/>
            </a:pPr>
            <a:r>
              <a:rPr lang="en-US" sz="1400" dirty="0"/>
              <a:t>Себестоимость генерации тепловой энергии в сравнении с тарифами для населения (грн./Гкал, 2011 г.)</a:t>
            </a:r>
            <a:endParaRPr lang="ru-RU" sz="1400" dirty="0"/>
          </a:p>
        </c:rich>
      </c:tx>
      <c:layout>
        <c:manualLayout>
          <c:xMode val="edge"/>
          <c:yMode val="edge"/>
          <c:x val="0.10461811023622068"/>
          <c:y val="1.851851851851857E-2"/>
        </c:manualLayout>
      </c:layout>
    </c:title>
    <c:plotArea>
      <c:layout/>
      <c:barChart>
        <c:barDir val="col"/>
        <c:grouping val="clustered"/>
        <c:ser>
          <c:idx val="0"/>
          <c:order val="0"/>
          <c:tx>
            <c:strRef>
              <c:f>Sheet2!$B$3</c:f>
              <c:strCache>
                <c:ptCount val="1"/>
                <c:pt idx="0">
                  <c:v>UAH/Gcal</c:v>
                </c:pt>
              </c:strCache>
            </c:strRef>
          </c:tx>
          <c:dLbls>
            <c:dLblPos val="ctr"/>
            <c:showVal val="1"/>
          </c:dLbls>
          <c:cat>
            <c:strRef>
              <c:f>Sheet2!$A$4:$A$6</c:f>
              <c:strCache>
                <c:ptCount val="3"/>
                <c:pt idx="0">
                  <c:v>Economic cost of production</c:v>
                </c:pt>
                <c:pt idx="1">
                  <c:v>Cost, with implicit subsidies</c:v>
                </c:pt>
                <c:pt idx="2">
                  <c:v>Tariff for residential consumers</c:v>
                </c:pt>
              </c:strCache>
            </c:strRef>
          </c:cat>
          <c:val>
            <c:numRef>
              <c:f>Sheet2!$B$4:$B$6</c:f>
              <c:numCache>
                <c:formatCode>General</c:formatCode>
                <c:ptCount val="3"/>
                <c:pt idx="0">
                  <c:v>636</c:v>
                </c:pt>
                <c:pt idx="1">
                  <c:v>312</c:v>
                </c:pt>
                <c:pt idx="2">
                  <c:v>227</c:v>
                </c:pt>
              </c:numCache>
            </c:numRef>
          </c:val>
        </c:ser>
        <c:axId val="185966592"/>
        <c:axId val="185968128"/>
      </c:barChart>
      <c:catAx>
        <c:axId val="185966592"/>
        <c:scaling>
          <c:orientation val="minMax"/>
        </c:scaling>
        <c:axPos val="b"/>
        <c:tickLblPos val="nextTo"/>
        <c:crossAx val="185968128"/>
        <c:crosses val="autoZero"/>
        <c:auto val="1"/>
        <c:lblAlgn val="ctr"/>
        <c:lblOffset val="100"/>
      </c:catAx>
      <c:valAx>
        <c:axId val="185968128"/>
        <c:scaling>
          <c:orientation val="minMax"/>
        </c:scaling>
        <c:axPos val="l"/>
        <c:majorGridlines/>
        <c:numFmt formatCode="General" sourceLinked="1"/>
        <c:tickLblPos val="nextTo"/>
        <c:crossAx val="185966592"/>
        <c:crosses val="autoZero"/>
        <c:crossBetween val="between"/>
      </c:valAx>
    </c:plotArea>
    <c:plotVisOnly val="1"/>
    <c:dispBlanksAs val="gap"/>
  </c:chart>
  <c:externalData r:id="rId2"/>
  <c:userShapes r:id="rId3"/>
</c:chartSpace>
</file>

<file path=ppt/charts/chart5.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b="0" dirty="0"/>
              <a:t>Кол-во получателей помощи (домохозяйства, подключённые к системе ЦТС)</a:t>
            </a:r>
            <a:endParaRPr lang="ru-RU" b="0" dirty="0"/>
          </a:p>
        </c:rich>
      </c:tx>
      <c:layout/>
    </c:title>
    <c:plotArea>
      <c:layout/>
      <c:barChart>
        <c:barDir val="col"/>
        <c:grouping val="clustered"/>
        <c:ser>
          <c:idx val="0"/>
          <c:order val="0"/>
          <c:spPr>
            <a:solidFill>
              <a:schemeClr val="tx2"/>
            </a:solidFill>
          </c:spPr>
          <c:dLbls>
            <c:txPr>
              <a:bodyPr/>
              <a:lstStyle/>
              <a:p>
                <a:pPr>
                  <a:defRPr sz="1200" baseline="0">
                    <a:latin typeface="Calibri" pitchFamily="34" charset="0"/>
                  </a:defRPr>
                </a:pPr>
                <a:endParaRPr lang="en-US"/>
              </a:p>
            </c:txPr>
            <c:showVal val="1"/>
          </c:dLbls>
          <c:cat>
            <c:strRef>
              <c:f>Graphs!$A$23:$E$23</c:f>
              <c:strCache>
                <c:ptCount val="5"/>
                <c:pt idx="0">
                  <c:v>Heating subsidies</c:v>
                </c:pt>
                <c:pt idx="1">
                  <c:v>Heating privileges</c:v>
                </c:pt>
                <c:pt idx="2">
                  <c:v>Both benefits</c:v>
                </c:pt>
                <c:pt idx="3">
                  <c:v>Explicit subsidies</c:v>
                </c:pt>
                <c:pt idx="4">
                  <c:v>Implicit subsidies</c:v>
                </c:pt>
              </c:strCache>
            </c:strRef>
          </c:cat>
          <c:val>
            <c:numRef>
              <c:f>Graphs!$A$24:$E$24</c:f>
              <c:numCache>
                <c:formatCode>#,##0</c:formatCode>
                <c:ptCount val="5"/>
                <c:pt idx="0">
                  <c:v>486000</c:v>
                </c:pt>
                <c:pt idx="1">
                  <c:v>1597000</c:v>
                </c:pt>
                <c:pt idx="2">
                  <c:v>1885000</c:v>
                </c:pt>
                <c:pt idx="3">
                  <c:v>7085000</c:v>
                </c:pt>
                <c:pt idx="4">
                  <c:v>7085000</c:v>
                </c:pt>
              </c:numCache>
            </c:numRef>
          </c:val>
        </c:ser>
        <c:axId val="186039680"/>
        <c:axId val="186057856"/>
      </c:barChart>
      <c:catAx>
        <c:axId val="186039680"/>
        <c:scaling>
          <c:orientation val="minMax"/>
        </c:scaling>
        <c:axPos val="b"/>
        <c:majorTickMark val="none"/>
        <c:tickLblPos val="nextTo"/>
        <c:txPr>
          <a:bodyPr/>
          <a:lstStyle/>
          <a:p>
            <a:pPr>
              <a:defRPr sz="1400" baseline="0">
                <a:latin typeface="Calibri" pitchFamily="34" charset="0"/>
              </a:defRPr>
            </a:pPr>
            <a:endParaRPr lang="en-US"/>
          </a:p>
        </c:txPr>
        <c:crossAx val="186057856"/>
        <c:crosses val="autoZero"/>
        <c:auto val="1"/>
        <c:lblAlgn val="ctr"/>
        <c:lblOffset val="100"/>
      </c:catAx>
      <c:valAx>
        <c:axId val="186057856"/>
        <c:scaling>
          <c:orientation val="minMax"/>
        </c:scaling>
        <c:axPos val="l"/>
        <c:majorGridlines/>
        <c:numFmt formatCode="#,##0" sourceLinked="1"/>
        <c:majorTickMark val="none"/>
        <c:tickLblPos val="nextTo"/>
        <c:crossAx val="186039680"/>
        <c:crosses val="autoZero"/>
        <c:crossBetween val="between"/>
      </c:valAx>
    </c:plotArea>
    <c:plotVisOnly val="1"/>
    <c:dispBlanksAs val="gap"/>
  </c:chart>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sz="1800" b="0" i="0" baseline="0"/>
              <a:t>Распределение помощи</a:t>
            </a:r>
            <a:endParaRPr lang="ru-RU" b="0"/>
          </a:p>
        </c:rich>
      </c:tx>
      <c:layout/>
    </c:title>
    <c:plotArea>
      <c:layout/>
      <c:barChart>
        <c:barDir val="col"/>
        <c:grouping val="percentStacked"/>
        <c:ser>
          <c:idx val="0"/>
          <c:order val="0"/>
          <c:tx>
            <c:strRef>
              <c:f>Graphs!$C$61</c:f>
              <c:strCache>
                <c:ptCount val="1"/>
                <c:pt idx="0">
                  <c:v>Q1</c:v>
                </c:pt>
              </c:strCache>
            </c:strRef>
          </c:tx>
          <c:dLbls>
            <c:txPr>
              <a:bodyPr/>
              <a:lstStyle/>
              <a:p>
                <a:pPr>
                  <a:defRPr sz="1600"/>
                </a:pPr>
                <a:endParaRPr lang="en-US"/>
              </a:p>
            </c:txPr>
            <c:showVal val="1"/>
          </c:dLbls>
          <c:cat>
            <c:strRef>
              <c:f>Graphs!$B$62:$B$67</c:f>
              <c:strCache>
                <c:ptCount val="5"/>
                <c:pt idx="0">
                  <c:v>Heating subsidies</c:v>
                </c:pt>
                <c:pt idx="1">
                  <c:v>Heating privileges</c:v>
                </c:pt>
                <c:pt idx="2">
                  <c:v>Explicit subsidies to DH companies</c:v>
                </c:pt>
                <c:pt idx="3">
                  <c:v>Implicit subsidies to DH companies</c:v>
                </c:pt>
                <c:pt idx="4">
                  <c:v>Total</c:v>
                </c:pt>
              </c:strCache>
            </c:strRef>
          </c:cat>
          <c:val>
            <c:numRef>
              <c:f>Graphs!$C$62:$C$67</c:f>
              <c:numCache>
                <c:formatCode>0</c:formatCode>
                <c:ptCount val="5"/>
                <c:pt idx="0">
                  <c:v>11</c:v>
                </c:pt>
                <c:pt idx="1">
                  <c:v>6.9</c:v>
                </c:pt>
                <c:pt idx="2">
                  <c:v>10.6</c:v>
                </c:pt>
                <c:pt idx="3">
                  <c:v>10.200000000000001</c:v>
                </c:pt>
                <c:pt idx="4">
                  <c:v>10.200000000000001</c:v>
                </c:pt>
              </c:numCache>
            </c:numRef>
          </c:val>
        </c:ser>
        <c:ser>
          <c:idx val="1"/>
          <c:order val="1"/>
          <c:tx>
            <c:strRef>
              <c:f>Graphs!$D$61</c:f>
              <c:strCache>
                <c:ptCount val="1"/>
                <c:pt idx="0">
                  <c:v>Q2</c:v>
                </c:pt>
              </c:strCache>
            </c:strRef>
          </c:tx>
          <c:dLbls>
            <c:txPr>
              <a:bodyPr/>
              <a:lstStyle/>
              <a:p>
                <a:pPr>
                  <a:defRPr sz="1600"/>
                </a:pPr>
                <a:endParaRPr lang="en-US"/>
              </a:p>
            </c:txPr>
            <c:showVal val="1"/>
          </c:dLbls>
          <c:cat>
            <c:strRef>
              <c:f>Graphs!$B$62:$B$67</c:f>
              <c:strCache>
                <c:ptCount val="5"/>
                <c:pt idx="0">
                  <c:v>Heating subsidies</c:v>
                </c:pt>
                <c:pt idx="1">
                  <c:v>Heating privileges</c:v>
                </c:pt>
                <c:pt idx="2">
                  <c:v>Explicit subsidies to DH companies</c:v>
                </c:pt>
                <c:pt idx="3">
                  <c:v>Implicit subsidies to DH companies</c:v>
                </c:pt>
                <c:pt idx="4">
                  <c:v>Total</c:v>
                </c:pt>
              </c:strCache>
            </c:strRef>
          </c:cat>
          <c:val>
            <c:numRef>
              <c:f>Graphs!$D$62:$D$67</c:f>
              <c:numCache>
                <c:formatCode>0</c:formatCode>
                <c:ptCount val="5"/>
                <c:pt idx="0">
                  <c:v>28.8</c:v>
                </c:pt>
                <c:pt idx="1">
                  <c:v>18.399999999999999</c:v>
                </c:pt>
                <c:pt idx="2">
                  <c:v>15.2</c:v>
                </c:pt>
                <c:pt idx="3">
                  <c:v>15.7</c:v>
                </c:pt>
                <c:pt idx="4">
                  <c:v>15.8</c:v>
                </c:pt>
              </c:numCache>
            </c:numRef>
          </c:val>
        </c:ser>
        <c:ser>
          <c:idx val="2"/>
          <c:order val="2"/>
          <c:tx>
            <c:strRef>
              <c:f>Graphs!$E$61</c:f>
              <c:strCache>
                <c:ptCount val="1"/>
                <c:pt idx="0">
                  <c:v>Q3</c:v>
                </c:pt>
              </c:strCache>
            </c:strRef>
          </c:tx>
          <c:dLbls>
            <c:txPr>
              <a:bodyPr/>
              <a:lstStyle/>
              <a:p>
                <a:pPr>
                  <a:defRPr sz="1600"/>
                </a:pPr>
                <a:endParaRPr lang="en-US"/>
              </a:p>
            </c:txPr>
            <c:showVal val="1"/>
          </c:dLbls>
          <c:cat>
            <c:strRef>
              <c:f>Graphs!$B$62:$B$67</c:f>
              <c:strCache>
                <c:ptCount val="5"/>
                <c:pt idx="0">
                  <c:v>Heating subsidies</c:v>
                </c:pt>
                <c:pt idx="1">
                  <c:v>Heating privileges</c:v>
                </c:pt>
                <c:pt idx="2">
                  <c:v>Explicit subsidies to DH companies</c:v>
                </c:pt>
                <c:pt idx="3">
                  <c:v>Implicit subsidies to DH companies</c:v>
                </c:pt>
                <c:pt idx="4">
                  <c:v>Total</c:v>
                </c:pt>
              </c:strCache>
            </c:strRef>
          </c:cat>
          <c:val>
            <c:numRef>
              <c:f>Graphs!$E$62:$E$67</c:f>
              <c:numCache>
                <c:formatCode>0</c:formatCode>
                <c:ptCount val="5"/>
                <c:pt idx="0">
                  <c:v>30.4</c:v>
                </c:pt>
                <c:pt idx="1">
                  <c:v>20.2</c:v>
                </c:pt>
                <c:pt idx="2">
                  <c:v>17.3</c:v>
                </c:pt>
                <c:pt idx="3">
                  <c:v>18</c:v>
                </c:pt>
                <c:pt idx="4">
                  <c:v>18.100000000000001</c:v>
                </c:pt>
              </c:numCache>
            </c:numRef>
          </c:val>
        </c:ser>
        <c:ser>
          <c:idx val="3"/>
          <c:order val="3"/>
          <c:tx>
            <c:strRef>
              <c:f>Graphs!$F$61</c:f>
              <c:strCache>
                <c:ptCount val="1"/>
                <c:pt idx="0">
                  <c:v>Q4</c:v>
                </c:pt>
              </c:strCache>
            </c:strRef>
          </c:tx>
          <c:dLbls>
            <c:txPr>
              <a:bodyPr/>
              <a:lstStyle/>
              <a:p>
                <a:pPr>
                  <a:defRPr sz="1600"/>
                </a:pPr>
                <a:endParaRPr lang="en-US"/>
              </a:p>
            </c:txPr>
            <c:showVal val="1"/>
          </c:dLbls>
          <c:cat>
            <c:strRef>
              <c:f>Graphs!$B$62:$B$67</c:f>
              <c:strCache>
                <c:ptCount val="5"/>
                <c:pt idx="0">
                  <c:v>Heating subsidies</c:v>
                </c:pt>
                <c:pt idx="1">
                  <c:v>Heating privileges</c:v>
                </c:pt>
                <c:pt idx="2">
                  <c:v>Explicit subsidies to DH companies</c:v>
                </c:pt>
                <c:pt idx="3">
                  <c:v>Implicit subsidies to DH companies</c:v>
                </c:pt>
                <c:pt idx="4">
                  <c:v>Total</c:v>
                </c:pt>
              </c:strCache>
            </c:strRef>
          </c:cat>
          <c:val>
            <c:numRef>
              <c:f>Graphs!$F$62:$F$67</c:f>
              <c:numCache>
                <c:formatCode>0</c:formatCode>
                <c:ptCount val="5"/>
                <c:pt idx="0">
                  <c:v>19</c:v>
                </c:pt>
                <c:pt idx="1">
                  <c:v>24.9</c:v>
                </c:pt>
                <c:pt idx="2">
                  <c:v>21.2</c:v>
                </c:pt>
                <c:pt idx="3">
                  <c:v>22.7</c:v>
                </c:pt>
                <c:pt idx="4">
                  <c:v>22.5</c:v>
                </c:pt>
              </c:numCache>
            </c:numRef>
          </c:val>
        </c:ser>
        <c:ser>
          <c:idx val="4"/>
          <c:order val="4"/>
          <c:tx>
            <c:strRef>
              <c:f>Graphs!$G$61</c:f>
              <c:strCache>
                <c:ptCount val="1"/>
                <c:pt idx="0">
                  <c:v>Q5</c:v>
                </c:pt>
              </c:strCache>
            </c:strRef>
          </c:tx>
          <c:dLbls>
            <c:txPr>
              <a:bodyPr/>
              <a:lstStyle/>
              <a:p>
                <a:pPr>
                  <a:defRPr sz="1600"/>
                </a:pPr>
                <a:endParaRPr lang="en-US"/>
              </a:p>
            </c:txPr>
            <c:showVal val="1"/>
          </c:dLbls>
          <c:cat>
            <c:strRef>
              <c:f>Graphs!$B$62:$B$67</c:f>
              <c:strCache>
                <c:ptCount val="5"/>
                <c:pt idx="0">
                  <c:v>Heating subsidies</c:v>
                </c:pt>
                <c:pt idx="1">
                  <c:v>Heating privileges</c:v>
                </c:pt>
                <c:pt idx="2">
                  <c:v>Explicit subsidies to DH companies</c:v>
                </c:pt>
                <c:pt idx="3">
                  <c:v>Implicit subsidies to DH companies</c:v>
                </c:pt>
                <c:pt idx="4">
                  <c:v>Total</c:v>
                </c:pt>
              </c:strCache>
            </c:strRef>
          </c:cat>
          <c:val>
            <c:numRef>
              <c:f>Graphs!$G$62:$G$67</c:f>
              <c:numCache>
                <c:formatCode>0</c:formatCode>
                <c:ptCount val="5"/>
                <c:pt idx="0">
                  <c:v>10.9</c:v>
                </c:pt>
                <c:pt idx="1">
                  <c:v>29.6</c:v>
                </c:pt>
                <c:pt idx="2">
                  <c:v>35.700000000000003</c:v>
                </c:pt>
                <c:pt idx="3">
                  <c:v>33.300000000000004</c:v>
                </c:pt>
                <c:pt idx="4">
                  <c:v>33.4</c:v>
                </c:pt>
              </c:numCache>
            </c:numRef>
          </c:val>
        </c:ser>
        <c:gapWidth val="75"/>
        <c:overlap val="100"/>
        <c:axId val="186304000"/>
        <c:axId val="186305536"/>
      </c:barChart>
      <c:catAx>
        <c:axId val="186304000"/>
        <c:scaling>
          <c:orientation val="minMax"/>
        </c:scaling>
        <c:axPos val="b"/>
        <c:majorTickMark val="none"/>
        <c:tickLblPos val="nextTo"/>
        <c:txPr>
          <a:bodyPr/>
          <a:lstStyle/>
          <a:p>
            <a:pPr>
              <a:defRPr sz="1600">
                <a:latin typeface="Calibri" pitchFamily="34" charset="0"/>
                <a:cs typeface="Calibri" pitchFamily="34" charset="0"/>
              </a:defRPr>
            </a:pPr>
            <a:endParaRPr lang="en-US"/>
          </a:p>
        </c:txPr>
        <c:crossAx val="186305536"/>
        <c:crosses val="autoZero"/>
        <c:auto val="1"/>
        <c:lblAlgn val="ctr"/>
        <c:lblOffset val="100"/>
      </c:catAx>
      <c:valAx>
        <c:axId val="186305536"/>
        <c:scaling>
          <c:orientation val="minMax"/>
        </c:scaling>
        <c:axPos val="l"/>
        <c:majorGridlines/>
        <c:numFmt formatCode="0%" sourceLinked="1"/>
        <c:majorTickMark val="none"/>
        <c:tickLblPos val="nextTo"/>
        <c:spPr>
          <a:ln w="9525">
            <a:noFill/>
          </a:ln>
        </c:spPr>
        <c:crossAx val="186304000"/>
        <c:crosses val="autoZero"/>
        <c:crossBetween val="between"/>
      </c:valAx>
    </c:plotArea>
    <c:legend>
      <c:legendPos val="b"/>
      <c:layout/>
      <c:txPr>
        <a:bodyPr/>
        <a:lstStyle/>
        <a:p>
          <a:pPr>
            <a:defRPr sz="1600"/>
          </a:pPr>
          <a:endParaRPr lang="en-US"/>
        </a:p>
      </c:txPr>
    </c:legend>
    <c:plotVisOnly val="1"/>
    <c:dispBlanksAs val="gap"/>
  </c:chart>
  <c:externalData r:id="rId1"/>
  <c:userShapes r:id="rId2"/>
</c:chartSpace>
</file>

<file path=ppt/charts/chart7.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ru-RU" dirty="0" smtClean="0"/>
              <a:t>Общее число домохозяйств-получателей помощи</a:t>
            </a:r>
            <a:endParaRPr lang="en-US" dirty="0"/>
          </a:p>
        </c:rich>
      </c:tx>
      <c:layout/>
    </c:title>
    <c:plotArea>
      <c:layout/>
      <c:barChart>
        <c:barDir val="col"/>
        <c:grouping val="clustered"/>
        <c:ser>
          <c:idx val="0"/>
          <c:order val="0"/>
          <c:tx>
            <c:strRef>
              <c:f>Graphs!$C$120</c:f>
              <c:strCache>
                <c:ptCount val="1"/>
                <c:pt idx="0">
                  <c:v>Total number of HH beneficiaries</c:v>
                </c:pt>
              </c:strCache>
            </c:strRef>
          </c:tx>
          <c:dLbls>
            <c:showVal val="1"/>
          </c:dLbls>
          <c:cat>
            <c:multiLvlStrRef>
              <c:f>Graphs!$D$118:$G$119</c:f>
              <c:multiLvlStrCache>
                <c:ptCount val="4"/>
                <c:lvl>
                  <c:pt idx="0">
                    <c:v>10%</c:v>
                  </c:pt>
                  <c:pt idx="1">
                    <c:v>15%</c:v>
                  </c:pt>
                </c:lvl>
                <c:lvl>
                  <c:pt idx="0">
                    <c:v>S1. Energy poverty formula</c:v>
                  </c:pt>
                  <c:pt idx="2">
                    <c:v>S2. Compensate % of the bill</c:v>
                  </c:pt>
                  <c:pt idx="3">
                    <c:v>S3. Compensate the tariff increase</c:v>
                  </c:pt>
                </c:lvl>
              </c:multiLvlStrCache>
            </c:multiLvlStrRef>
          </c:cat>
          <c:val>
            <c:numRef>
              <c:f>Graphs!$D$120:$G$120</c:f>
              <c:numCache>
                <c:formatCode>0.00</c:formatCode>
                <c:ptCount val="4"/>
                <c:pt idx="0">
                  <c:v>1.76</c:v>
                </c:pt>
                <c:pt idx="1">
                  <c:v>0.65000000000000036</c:v>
                </c:pt>
                <c:pt idx="2">
                  <c:v>2.56</c:v>
                </c:pt>
                <c:pt idx="3">
                  <c:v>2.56</c:v>
                </c:pt>
              </c:numCache>
            </c:numRef>
          </c:val>
        </c:ser>
        <c:axId val="186216832"/>
        <c:axId val="186429440"/>
      </c:barChart>
      <c:catAx>
        <c:axId val="186216832"/>
        <c:scaling>
          <c:orientation val="minMax"/>
        </c:scaling>
        <c:axPos val="b"/>
        <c:tickLblPos val="nextTo"/>
        <c:crossAx val="186429440"/>
        <c:crosses val="autoZero"/>
        <c:auto val="1"/>
        <c:lblAlgn val="ctr"/>
        <c:lblOffset val="100"/>
      </c:catAx>
      <c:valAx>
        <c:axId val="186429440"/>
        <c:scaling>
          <c:orientation val="minMax"/>
        </c:scaling>
        <c:axPos val="l"/>
        <c:majorGridlines/>
        <c:numFmt formatCode="0.00" sourceLinked="1"/>
        <c:tickLblPos val="nextTo"/>
        <c:crossAx val="186216832"/>
        <c:crosses val="autoZero"/>
        <c:crossBetween val="between"/>
      </c:valAx>
    </c:plotArea>
    <c:plotVisOnly val="1"/>
    <c:dispBlanksAs val="gap"/>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percentStacked"/>
        <c:ser>
          <c:idx val="0"/>
          <c:order val="0"/>
          <c:tx>
            <c:strRef>
              <c:f>Graphs!$B$147</c:f>
              <c:strCache>
                <c:ptCount val="1"/>
                <c:pt idx="0">
                  <c:v>Q1</c:v>
                </c:pt>
              </c:strCache>
            </c:strRef>
          </c:tx>
          <c:dLbls>
            <c:showVal val="1"/>
          </c:dLbls>
          <c:cat>
            <c:multiLvlStrRef>
              <c:f>Graphs!$C$145:$F$146</c:f>
              <c:multiLvlStrCache>
                <c:ptCount val="4"/>
                <c:lvl>
                  <c:pt idx="0">
                    <c:v>10%</c:v>
                  </c:pt>
                  <c:pt idx="1">
                    <c:v>15%</c:v>
                  </c:pt>
                </c:lvl>
                <c:lvl>
                  <c:pt idx="0">
                    <c:v>S1. Energy poverty formula</c:v>
                  </c:pt>
                  <c:pt idx="2">
                    <c:v>S2. Compensate % of the bill</c:v>
                  </c:pt>
                  <c:pt idx="3">
                    <c:v>S3. Compensate the tariff increase</c:v>
                  </c:pt>
                </c:lvl>
              </c:multiLvlStrCache>
            </c:multiLvlStrRef>
          </c:cat>
          <c:val>
            <c:numRef>
              <c:f>Graphs!$C$147:$F$147</c:f>
              <c:numCache>
                <c:formatCode>0</c:formatCode>
                <c:ptCount val="4"/>
                <c:pt idx="0">
                  <c:v>22</c:v>
                </c:pt>
                <c:pt idx="1">
                  <c:v>27.9</c:v>
                </c:pt>
                <c:pt idx="2">
                  <c:v>46.1</c:v>
                </c:pt>
                <c:pt idx="3">
                  <c:v>52.7</c:v>
                </c:pt>
              </c:numCache>
            </c:numRef>
          </c:val>
        </c:ser>
        <c:ser>
          <c:idx val="1"/>
          <c:order val="1"/>
          <c:tx>
            <c:strRef>
              <c:f>Graphs!$B$148</c:f>
              <c:strCache>
                <c:ptCount val="1"/>
                <c:pt idx="0">
                  <c:v>Q2</c:v>
                </c:pt>
              </c:strCache>
            </c:strRef>
          </c:tx>
          <c:dLbls>
            <c:showVal val="1"/>
          </c:dLbls>
          <c:cat>
            <c:multiLvlStrRef>
              <c:f>Graphs!$C$145:$F$146</c:f>
              <c:multiLvlStrCache>
                <c:ptCount val="4"/>
                <c:lvl>
                  <c:pt idx="0">
                    <c:v>10%</c:v>
                  </c:pt>
                  <c:pt idx="1">
                    <c:v>15%</c:v>
                  </c:pt>
                </c:lvl>
                <c:lvl>
                  <c:pt idx="0">
                    <c:v>S1. Energy poverty formula</c:v>
                  </c:pt>
                  <c:pt idx="2">
                    <c:v>S2. Compensate % of the bill</c:v>
                  </c:pt>
                  <c:pt idx="3">
                    <c:v>S3. Compensate the tariff increase</c:v>
                  </c:pt>
                </c:lvl>
              </c:multiLvlStrCache>
            </c:multiLvlStrRef>
          </c:cat>
          <c:val>
            <c:numRef>
              <c:f>Graphs!$C$148:$F$148</c:f>
              <c:numCache>
                <c:formatCode>0</c:formatCode>
                <c:ptCount val="4"/>
                <c:pt idx="0">
                  <c:v>25.2</c:v>
                </c:pt>
                <c:pt idx="1">
                  <c:v>27</c:v>
                </c:pt>
                <c:pt idx="2">
                  <c:v>44.3</c:v>
                </c:pt>
                <c:pt idx="3">
                  <c:v>38.700000000000003</c:v>
                </c:pt>
              </c:numCache>
            </c:numRef>
          </c:val>
        </c:ser>
        <c:ser>
          <c:idx val="2"/>
          <c:order val="2"/>
          <c:tx>
            <c:strRef>
              <c:f>Graphs!$B$149</c:f>
              <c:strCache>
                <c:ptCount val="1"/>
                <c:pt idx="0">
                  <c:v>Q3</c:v>
                </c:pt>
              </c:strCache>
            </c:strRef>
          </c:tx>
          <c:dLbls>
            <c:showVal val="1"/>
          </c:dLbls>
          <c:cat>
            <c:multiLvlStrRef>
              <c:f>Graphs!$C$145:$F$146</c:f>
              <c:multiLvlStrCache>
                <c:ptCount val="4"/>
                <c:lvl>
                  <c:pt idx="0">
                    <c:v>10%</c:v>
                  </c:pt>
                  <c:pt idx="1">
                    <c:v>15%</c:v>
                  </c:pt>
                </c:lvl>
                <c:lvl>
                  <c:pt idx="0">
                    <c:v>S1. Energy poverty formula</c:v>
                  </c:pt>
                  <c:pt idx="2">
                    <c:v>S2. Compensate % of the bill</c:v>
                  </c:pt>
                  <c:pt idx="3">
                    <c:v>S3. Compensate the tariff increase</c:v>
                  </c:pt>
                </c:lvl>
              </c:multiLvlStrCache>
            </c:multiLvlStrRef>
          </c:cat>
          <c:val>
            <c:numRef>
              <c:f>Graphs!$C$149:$F$149</c:f>
              <c:numCache>
                <c:formatCode>0</c:formatCode>
                <c:ptCount val="4"/>
                <c:pt idx="0">
                  <c:v>22.7</c:v>
                </c:pt>
                <c:pt idx="1">
                  <c:v>23.5</c:v>
                </c:pt>
                <c:pt idx="2">
                  <c:v>9.6</c:v>
                </c:pt>
                <c:pt idx="3">
                  <c:v>8.6</c:v>
                </c:pt>
              </c:numCache>
            </c:numRef>
          </c:val>
        </c:ser>
        <c:ser>
          <c:idx val="3"/>
          <c:order val="3"/>
          <c:tx>
            <c:strRef>
              <c:f>Graphs!$B$150</c:f>
              <c:strCache>
                <c:ptCount val="1"/>
                <c:pt idx="0">
                  <c:v>Q4</c:v>
                </c:pt>
              </c:strCache>
            </c:strRef>
          </c:tx>
          <c:dLbls>
            <c:showVal val="1"/>
          </c:dLbls>
          <c:cat>
            <c:multiLvlStrRef>
              <c:f>Graphs!$C$145:$F$146</c:f>
              <c:multiLvlStrCache>
                <c:ptCount val="4"/>
                <c:lvl>
                  <c:pt idx="0">
                    <c:v>10%</c:v>
                  </c:pt>
                  <c:pt idx="1">
                    <c:v>15%</c:v>
                  </c:pt>
                </c:lvl>
                <c:lvl>
                  <c:pt idx="0">
                    <c:v>S1. Energy poverty formula</c:v>
                  </c:pt>
                  <c:pt idx="2">
                    <c:v>S2. Compensate % of the bill</c:v>
                  </c:pt>
                  <c:pt idx="3">
                    <c:v>S3. Compensate the tariff increase</c:v>
                  </c:pt>
                </c:lvl>
              </c:multiLvlStrCache>
            </c:multiLvlStrRef>
          </c:cat>
          <c:val>
            <c:numRef>
              <c:f>Graphs!$C$150:$F$150</c:f>
              <c:numCache>
                <c:formatCode>0</c:formatCode>
                <c:ptCount val="4"/>
                <c:pt idx="0">
                  <c:v>18.100000000000001</c:v>
                </c:pt>
                <c:pt idx="1">
                  <c:v>16.2</c:v>
                </c:pt>
                <c:pt idx="2">
                  <c:v>0</c:v>
                </c:pt>
                <c:pt idx="3">
                  <c:v>0</c:v>
                </c:pt>
              </c:numCache>
            </c:numRef>
          </c:val>
        </c:ser>
        <c:ser>
          <c:idx val="4"/>
          <c:order val="4"/>
          <c:tx>
            <c:strRef>
              <c:f>Graphs!$B$151</c:f>
              <c:strCache>
                <c:ptCount val="1"/>
                <c:pt idx="0">
                  <c:v>Q5</c:v>
                </c:pt>
              </c:strCache>
            </c:strRef>
          </c:tx>
          <c:dLbls>
            <c:showVal val="1"/>
          </c:dLbls>
          <c:cat>
            <c:multiLvlStrRef>
              <c:f>Graphs!$C$145:$F$146</c:f>
              <c:multiLvlStrCache>
                <c:ptCount val="4"/>
                <c:lvl>
                  <c:pt idx="0">
                    <c:v>10%</c:v>
                  </c:pt>
                  <c:pt idx="1">
                    <c:v>15%</c:v>
                  </c:pt>
                </c:lvl>
                <c:lvl>
                  <c:pt idx="0">
                    <c:v>S1. Energy poverty formula</c:v>
                  </c:pt>
                  <c:pt idx="2">
                    <c:v>S2. Compensate % of the bill</c:v>
                  </c:pt>
                  <c:pt idx="3">
                    <c:v>S3. Compensate the tariff increase</c:v>
                  </c:pt>
                </c:lvl>
              </c:multiLvlStrCache>
            </c:multiLvlStrRef>
          </c:cat>
          <c:val>
            <c:numRef>
              <c:f>Graphs!$C$151:$F$151</c:f>
              <c:numCache>
                <c:formatCode>0</c:formatCode>
                <c:ptCount val="4"/>
                <c:pt idx="0">
                  <c:v>11.9</c:v>
                </c:pt>
                <c:pt idx="1">
                  <c:v>5.5</c:v>
                </c:pt>
                <c:pt idx="2">
                  <c:v>0</c:v>
                </c:pt>
                <c:pt idx="3">
                  <c:v>0</c:v>
                </c:pt>
              </c:numCache>
            </c:numRef>
          </c:val>
        </c:ser>
        <c:gapWidth val="75"/>
        <c:overlap val="100"/>
        <c:axId val="185910784"/>
        <c:axId val="185912320"/>
      </c:barChart>
      <c:catAx>
        <c:axId val="185910784"/>
        <c:scaling>
          <c:orientation val="minMax"/>
        </c:scaling>
        <c:axPos val="b"/>
        <c:majorTickMark val="none"/>
        <c:tickLblPos val="nextTo"/>
        <c:txPr>
          <a:bodyPr/>
          <a:lstStyle/>
          <a:p>
            <a:pPr>
              <a:defRPr sz="800"/>
            </a:pPr>
            <a:endParaRPr lang="en-US"/>
          </a:p>
        </c:txPr>
        <c:crossAx val="185912320"/>
        <c:crosses val="autoZero"/>
        <c:auto val="1"/>
        <c:lblAlgn val="ctr"/>
        <c:lblOffset val="100"/>
      </c:catAx>
      <c:valAx>
        <c:axId val="185912320"/>
        <c:scaling>
          <c:orientation val="minMax"/>
        </c:scaling>
        <c:axPos val="l"/>
        <c:majorGridlines/>
        <c:numFmt formatCode="0%" sourceLinked="1"/>
        <c:majorTickMark val="none"/>
        <c:tickLblPos val="nextTo"/>
        <c:spPr>
          <a:ln w="9525">
            <a:noFill/>
          </a:ln>
        </c:spPr>
        <c:crossAx val="185910784"/>
        <c:crosses val="autoZero"/>
        <c:crossBetween val="between"/>
      </c:valAx>
    </c:plotArea>
    <c:legend>
      <c:legendPos val="b"/>
      <c:layout/>
    </c:legend>
    <c:plotVisOnly val="1"/>
    <c:dispBlanksAs val="gap"/>
  </c:chart>
  <c:externalData r:id="rId1"/>
  <c:userShapes r:id="rId2"/>
</c:chartSpace>
</file>

<file path=ppt/drawings/drawing1.xml><?xml version="1.0" encoding="utf-8"?>
<c:userShapes xmlns:c="http://schemas.openxmlformats.org/drawingml/2006/chart">
  <cdr:relSizeAnchor xmlns:cdr="http://schemas.openxmlformats.org/drawingml/2006/chartDrawing">
    <cdr:from>
      <cdr:x>0.86667</cdr:x>
      <cdr:y>0.14467</cdr:y>
    </cdr:from>
    <cdr:to>
      <cdr:x>0.99048</cdr:x>
      <cdr:y>0.31826</cdr:y>
    </cdr:to>
    <cdr:sp macro="" textlink="">
      <cdr:nvSpPr>
        <cdr:cNvPr id="4" name="Oval Callout 3"/>
        <cdr:cNvSpPr/>
      </cdr:nvSpPr>
      <cdr:spPr>
        <a:xfrm xmlns:a="http://schemas.openxmlformats.org/drawingml/2006/main">
          <a:off x="6934200" y="762000"/>
          <a:ext cx="990600" cy="914400"/>
        </a:xfrm>
        <a:prstGeom xmlns:a="http://schemas.openxmlformats.org/drawingml/2006/main" prst="wedgeEllipseCallout">
          <a:avLst>
            <a:gd name="adj1" fmla="val -81898"/>
            <a:gd name="adj2" fmla="val -72885"/>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ru-RU" sz="900" dirty="0" smtClean="0"/>
            <a:t>Включая субсидию на ЦТС в 1,4%</a:t>
          </a:r>
          <a:endParaRPr lang="ru-RU" sz="900" dirty="0"/>
        </a:p>
      </cdr:txBody>
    </cdr:sp>
  </cdr:relSizeAnchor>
</c:userShapes>
</file>

<file path=ppt/drawings/drawing2.xml><?xml version="1.0" encoding="utf-8"?>
<c:userShapes xmlns:c="http://schemas.openxmlformats.org/drawingml/2006/chart">
  <cdr:relSizeAnchor xmlns:cdr="http://schemas.openxmlformats.org/drawingml/2006/chartDrawing">
    <cdr:from>
      <cdr:x>0.75412</cdr:x>
      <cdr:y>0.5865</cdr:y>
    </cdr:from>
    <cdr:to>
      <cdr:x>0.86724</cdr:x>
      <cdr:y>0.67911</cdr:y>
    </cdr:to>
    <cdr:sp macro="" textlink="">
      <cdr:nvSpPr>
        <cdr:cNvPr id="2" name="Rectangle 1"/>
        <cdr:cNvSpPr/>
      </cdr:nvSpPr>
      <cdr:spPr>
        <a:xfrm xmlns:a="http://schemas.openxmlformats.org/drawingml/2006/main">
          <a:off x="3048000" y="2895600"/>
          <a:ext cx="457206" cy="457227"/>
        </a:xfrm>
        <a:prstGeom xmlns:a="http://schemas.openxmlformats.org/drawingml/2006/main" prst="rect">
          <a:avLst/>
        </a:prstGeom>
        <a:solidFill xmlns:a="http://schemas.openxmlformats.org/drawingml/2006/main">
          <a:srgbClr val="FFFF00"/>
        </a:solidFill>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0.96151</cdr:x>
      <cdr:y>0.16977</cdr:y>
    </cdr:from>
    <cdr:to>
      <cdr:x>0.99921</cdr:x>
      <cdr:y>0.29325</cdr:y>
    </cdr:to>
    <cdr:sp macro="" textlink="">
      <cdr:nvSpPr>
        <cdr:cNvPr id="3" name="Rectangle 2"/>
        <cdr:cNvSpPr/>
      </cdr:nvSpPr>
      <cdr:spPr>
        <a:xfrm xmlns:a="http://schemas.openxmlformats.org/drawingml/2006/main">
          <a:off x="3886200" y="838200"/>
          <a:ext cx="152400" cy="609600"/>
        </a:xfrm>
        <a:prstGeom xmlns:a="http://schemas.openxmlformats.org/drawingml/2006/main" prst="rect">
          <a:avLst/>
        </a:prstGeom>
        <a:solidFill xmlns:a="http://schemas.openxmlformats.org/drawingml/2006/main">
          <a:srgbClr val="FF0000"/>
        </a:solidFill>
        <a:ln xmlns:a="http://schemas.openxmlformats.org/drawingml/2006/main" w="19050" cap="flat" cmpd="sng" algn="ctr">
          <a:solidFill>
            <a:srgbClr val="727CA3">
              <a:shade val="50000"/>
            </a:srgbClr>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ysClr val="window" lastClr="FFFFFF"/>
              </a:solidFill>
              <a:latin typeface="Gill Sans MT"/>
            </a:defRPr>
          </a:lvl1pPr>
          <a:lvl2pPr marL="457200" algn="l" defTabSz="914400" rtl="0" eaLnBrk="1" latinLnBrk="0" hangingPunct="1">
            <a:defRPr sz="1800" kern="1200">
              <a:solidFill>
                <a:sysClr val="window" lastClr="FFFFFF"/>
              </a:solidFill>
              <a:latin typeface="Gill Sans MT"/>
            </a:defRPr>
          </a:lvl2pPr>
          <a:lvl3pPr marL="914400" algn="l" defTabSz="914400" rtl="0" eaLnBrk="1" latinLnBrk="0" hangingPunct="1">
            <a:defRPr sz="1800" kern="1200">
              <a:solidFill>
                <a:sysClr val="window" lastClr="FFFFFF"/>
              </a:solidFill>
              <a:latin typeface="Gill Sans MT"/>
            </a:defRPr>
          </a:lvl3pPr>
          <a:lvl4pPr marL="1371600" algn="l" defTabSz="914400" rtl="0" eaLnBrk="1" latinLnBrk="0" hangingPunct="1">
            <a:defRPr sz="1800" kern="1200">
              <a:solidFill>
                <a:sysClr val="window" lastClr="FFFFFF"/>
              </a:solidFill>
              <a:latin typeface="Gill Sans MT"/>
            </a:defRPr>
          </a:lvl4pPr>
          <a:lvl5pPr marL="1828800" algn="l" defTabSz="914400" rtl="0" eaLnBrk="1" latinLnBrk="0" hangingPunct="1">
            <a:defRPr sz="1800" kern="1200">
              <a:solidFill>
                <a:sysClr val="window" lastClr="FFFFFF"/>
              </a:solidFill>
              <a:latin typeface="Gill Sans MT"/>
            </a:defRPr>
          </a:lvl5pPr>
          <a:lvl6pPr marL="2286000" algn="l" defTabSz="914400" rtl="0" eaLnBrk="1" latinLnBrk="0" hangingPunct="1">
            <a:defRPr sz="1800" kern="1200">
              <a:solidFill>
                <a:sysClr val="window" lastClr="FFFFFF"/>
              </a:solidFill>
              <a:latin typeface="Gill Sans MT"/>
            </a:defRPr>
          </a:lvl6pPr>
          <a:lvl7pPr marL="2743200" algn="l" defTabSz="914400" rtl="0" eaLnBrk="1" latinLnBrk="0" hangingPunct="1">
            <a:defRPr sz="1800" kern="1200">
              <a:solidFill>
                <a:sysClr val="window" lastClr="FFFFFF"/>
              </a:solidFill>
              <a:latin typeface="Gill Sans MT"/>
            </a:defRPr>
          </a:lvl7pPr>
          <a:lvl8pPr marL="3200400" algn="l" defTabSz="914400" rtl="0" eaLnBrk="1" latinLnBrk="0" hangingPunct="1">
            <a:defRPr sz="1800" kern="1200">
              <a:solidFill>
                <a:sysClr val="window" lastClr="FFFFFF"/>
              </a:solidFill>
              <a:latin typeface="Gill Sans MT"/>
            </a:defRPr>
          </a:lvl8pPr>
          <a:lvl9pPr marL="3657600" algn="l" defTabSz="914400" rtl="0" eaLnBrk="1" latinLnBrk="0" hangingPunct="1">
            <a:defRPr sz="1800" kern="1200">
              <a:solidFill>
                <a:sysClr val="window" lastClr="FFFFFF"/>
              </a:solidFill>
              <a:latin typeface="Gill Sans MT"/>
            </a:defRPr>
          </a:lvl9pPr>
        </a:lstStyle>
        <a:p xmlns:a="http://schemas.openxmlformats.org/drawingml/2006/main">
          <a:pPr algn="ctr"/>
          <a:endParaRPr lang="ro-RO"/>
        </a:p>
      </cdr:txBody>
    </cdr:sp>
  </cdr:relSizeAnchor>
  <cdr:relSizeAnchor xmlns:cdr="http://schemas.openxmlformats.org/drawingml/2006/chartDrawing">
    <cdr:from>
      <cdr:x>0.39592</cdr:x>
      <cdr:y>0.88406</cdr:y>
    </cdr:from>
    <cdr:to>
      <cdr:x>0.79183</cdr:x>
      <cdr:y>0.99528</cdr:y>
    </cdr:to>
    <cdr:sp macro="" textlink="">
      <cdr:nvSpPr>
        <cdr:cNvPr id="4" name="TextBox 11"/>
        <cdr:cNvSpPr txBox="1"/>
      </cdr:nvSpPr>
      <cdr:spPr>
        <a:xfrm xmlns:a="http://schemas.openxmlformats.org/drawingml/2006/main">
          <a:off x="1600200" y="4648200"/>
          <a:ext cx="1600200" cy="584775"/>
        </a:xfrm>
        <a:prstGeom xmlns:a="http://schemas.openxmlformats.org/drawingml/2006/main" prst="rect">
          <a:avLst/>
        </a:prstGeom>
        <a:solidFill xmlns:a="http://schemas.openxmlformats.org/drawingml/2006/main">
          <a:sysClr val="window" lastClr="FFFFFF"/>
        </a:solidFill>
        <a:ln xmlns:a="http://schemas.openxmlformats.org/drawingml/2006/main" w="19050" cap="flat" cmpd="sng" algn="ctr">
          <a:solidFill>
            <a:sysClr val="windowText" lastClr="000000"/>
          </a:solidFill>
          <a:prstDash val="solid"/>
        </a:ln>
        <a:effectLst xmlns:a="http://schemas.openxmlformats.org/drawingml/2006/mai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ysClr val="windowText" lastClr="000000"/>
              </a:solidFill>
              <a:latin typeface="Gill Sans MT"/>
            </a:defRPr>
          </a:lvl1pPr>
          <a:lvl2pPr marL="457200" algn="l" defTabSz="914400" rtl="0" eaLnBrk="1" latinLnBrk="0" hangingPunct="1">
            <a:defRPr sz="1800" kern="1200">
              <a:solidFill>
                <a:sysClr val="windowText" lastClr="000000"/>
              </a:solidFill>
              <a:latin typeface="Gill Sans MT"/>
            </a:defRPr>
          </a:lvl2pPr>
          <a:lvl3pPr marL="914400" algn="l" defTabSz="914400" rtl="0" eaLnBrk="1" latinLnBrk="0" hangingPunct="1">
            <a:defRPr sz="1800" kern="1200">
              <a:solidFill>
                <a:sysClr val="windowText" lastClr="000000"/>
              </a:solidFill>
              <a:latin typeface="Gill Sans MT"/>
            </a:defRPr>
          </a:lvl3pPr>
          <a:lvl4pPr marL="1371600" algn="l" defTabSz="914400" rtl="0" eaLnBrk="1" latinLnBrk="0" hangingPunct="1">
            <a:defRPr sz="1800" kern="1200">
              <a:solidFill>
                <a:sysClr val="windowText" lastClr="000000"/>
              </a:solidFill>
              <a:latin typeface="Gill Sans MT"/>
            </a:defRPr>
          </a:lvl4pPr>
          <a:lvl5pPr marL="1828800" algn="l" defTabSz="914400" rtl="0" eaLnBrk="1" latinLnBrk="0" hangingPunct="1">
            <a:defRPr sz="1800" kern="1200">
              <a:solidFill>
                <a:sysClr val="windowText" lastClr="000000"/>
              </a:solidFill>
              <a:latin typeface="Gill Sans MT"/>
            </a:defRPr>
          </a:lvl5pPr>
          <a:lvl6pPr marL="2286000" algn="l" defTabSz="914400" rtl="0" eaLnBrk="1" latinLnBrk="0" hangingPunct="1">
            <a:defRPr sz="1800" kern="1200">
              <a:solidFill>
                <a:sysClr val="windowText" lastClr="000000"/>
              </a:solidFill>
              <a:latin typeface="Gill Sans MT"/>
            </a:defRPr>
          </a:lvl6pPr>
          <a:lvl7pPr marL="2743200" algn="l" defTabSz="914400" rtl="0" eaLnBrk="1" latinLnBrk="0" hangingPunct="1">
            <a:defRPr sz="1800" kern="1200">
              <a:solidFill>
                <a:sysClr val="windowText" lastClr="000000"/>
              </a:solidFill>
              <a:latin typeface="Gill Sans MT"/>
            </a:defRPr>
          </a:lvl7pPr>
          <a:lvl8pPr marL="3200400" algn="l" defTabSz="914400" rtl="0" eaLnBrk="1" latinLnBrk="0" hangingPunct="1">
            <a:defRPr sz="1800" kern="1200">
              <a:solidFill>
                <a:sysClr val="windowText" lastClr="000000"/>
              </a:solidFill>
              <a:latin typeface="Gill Sans MT"/>
            </a:defRPr>
          </a:lvl8pPr>
          <a:lvl9pPr marL="3657600" algn="l" defTabSz="914400" rtl="0" eaLnBrk="1" latinLnBrk="0" hangingPunct="1">
            <a:defRPr sz="1800" kern="1200">
              <a:solidFill>
                <a:sysClr val="windowText" lastClr="000000"/>
              </a:solidFill>
              <a:latin typeface="Gill Sans MT"/>
            </a:defRPr>
          </a:lvl9pPr>
        </a:lstStyle>
        <a:p xmlns:a="http://schemas.openxmlformats.org/drawingml/2006/main">
          <a:r>
            <a:rPr lang="ru-RU" sz="1100" dirty="0" smtClean="0"/>
            <a:t>Экономически обоснованный тариф </a:t>
          </a:r>
          <a:r>
            <a:rPr lang="ru-RU" sz="1000" dirty="0" smtClean="0"/>
            <a:t>(субсидированный газ)</a:t>
          </a:r>
          <a:endParaRPr lang="en-US" sz="1000" dirty="0"/>
        </a:p>
      </cdr:txBody>
    </cdr:sp>
  </cdr:relSizeAnchor>
  <cdr:relSizeAnchor xmlns:cdr="http://schemas.openxmlformats.org/drawingml/2006/chartDrawing">
    <cdr:from>
      <cdr:x>0</cdr:x>
      <cdr:y>0.88585</cdr:y>
    </cdr:from>
    <cdr:to>
      <cdr:x>0.39592</cdr:x>
      <cdr:y>1</cdr:y>
    </cdr:to>
    <cdr:sp macro="" textlink="">
      <cdr:nvSpPr>
        <cdr:cNvPr id="5" name="TextBox 11"/>
        <cdr:cNvSpPr txBox="1"/>
      </cdr:nvSpPr>
      <cdr:spPr>
        <a:xfrm xmlns:a="http://schemas.openxmlformats.org/drawingml/2006/main">
          <a:off x="0" y="4724400"/>
          <a:ext cx="1600200" cy="600164"/>
        </a:xfrm>
        <a:prstGeom xmlns:a="http://schemas.openxmlformats.org/drawingml/2006/main" prst="rect">
          <a:avLst/>
        </a:prstGeom>
        <a:solidFill xmlns:a="http://schemas.openxmlformats.org/drawingml/2006/main">
          <a:sysClr val="window" lastClr="FFFFFF"/>
        </a:solidFill>
        <a:ln xmlns:a="http://schemas.openxmlformats.org/drawingml/2006/main" w="19050" cap="flat" cmpd="sng" algn="ctr">
          <a:solidFill>
            <a:sysClr val="windowText" lastClr="000000"/>
          </a:solidFill>
          <a:prstDash val="solid"/>
        </a:ln>
        <a:effectLst xmlns:a="http://schemas.openxmlformats.org/drawingml/2006/mai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wrap="square" rtlCol="0">
          <a:spAutoFit/>
        </a:bodyPr>
        <a:lstStyle xmlns:a="http://schemas.openxmlformats.org/drawingml/2006/main">
          <a:lvl1pPr marL="0" indent="0">
            <a:defRPr sz="1100">
              <a:solidFill>
                <a:sysClr val="windowText" lastClr="000000"/>
              </a:solidFill>
              <a:latin typeface="Gill Sans MT"/>
            </a:defRPr>
          </a:lvl1pPr>
          <a:lvl2pPr marL="457200" indent="0">
            <a:defRPr sz="1100">
              <a:solidFill>
                <a:sysClr val="windowText" lastClr="000000"/>
              </a:solidFill>
              <a:latin typeface="Gill Sans MT"/>
            </a:defRPr>
          </a:lvl2pPr>
          <a:lvl3pPr marL="914400" indent="0">
            <a:defRPr sz="1100">
              <a:solidFill>
                <a:sysClr val="windowText" lastClr="000000"/>
              </a:solidFill>
              <a:latin typeface="Gill Sans MT"/>
            </a:defRPr>
          </a:lvl3pPr>
          <a:lvl4pPr marL="1371600" indent="0">
            <a:defRPr sz="1100">
              <a:solidFill>
                <a:sysClr val="windowText" lastClr="000000"/>
              </a:solidFill>
              <a:latin typeface="Gill Sans MT"/>
            </a:defRPr>
          </a:lvl4pPr>
          <a:lvl5pPr marL="1828800" indent="0">
            <a:defRPr sz="1100">
              <a:solidFill>
                <a:sysClr val="windowText" lastClr="000000"/>
              </a:solidFill>
              <a:latin typeface="Gill Sans MT"/>
            </a:defRPr>
          </a:lvl5pPr>
          <a:lvl6pPr marL="2286000" indent="0">
            <a:defRPr sz="1100">
              <a:solidFill>
                <a:sysClr val="windowText" lastClr="000000"/>
              </a:solidFill>
              <a:latin typeface="Gill Sans MT"/>
            </a:defRPr>
          </a:lvl6pPr>
          <a:lvl7pPr marL="2743200" indent="0">
            <a:defRPr sz="1100">
              <a:solidFill>
                <a:sysClr val="windowText" lastClr="000000"/>
              </a:solidFill>
              <a:latin typeface="Gill Sans MT"/>
            </a:defRPr>
          </a:lvl7pPr>
          <a:lvl8pPr marL="3200400" indent="0">
            <a:defRPr sz="1100">
              <a:solidFill>
                <a:sysClr val="windowText" lastClr="000000"/>
              </a:solidFill>
              <a:latin typeface="Gill Sans MT"/>
            </a:defRPr>
          </a:lvl8pPr>
          <a:lvl9pPr marL="3657600" indent="0">
            <a:defRPr sz="1100">
              <a:solidFill>
                <a:sysClr val="windowText" lastClr="000000"/>
              </a:solidFill>
              <a:latin typeface="Gill Sans MT"/>
            </a:defRPr>
          </a:lvl9pPr>
        </a:lstStyle>
        <a:p xmlns:a="http://schemas.openxmlformats.org/drawingml/2006/main">
          <a:r>
            <a:rPr lang="ru-RU" sz="1100" dirty="0" smtClean="0"/>
            <a:t>Экономическая стоимость производства тепла</a:t>
          </a:r>
          <a:endParaRPr lang="en-US"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0.26415</cdr:x>
      <cdr:y>0.92063</cdr:y>
    </cdr:from>
    <cdr:to>
      <cdr:x>0.45283</cdr:x>
      <cdr:y>0.98475</cdr:y>
    </cdr:to>
    <cdr:sp macro="" textlink="">
      <cdr:nvSpPr>
        <cdr:cNvPr id="2" name="TextBox 4"/>
        <cdr:cNvSpPr txBox="1"/>
      </cdr:nvSpPr>
      <cdr:spPr>
        <a:xfrm xmlns:a="http://schemas.openxmlformats.org/drawingml/2006/main">
          <a:off x="2133600" y="4419600"/>
          <a:ext cx="1524000" cy="307777"/>
        </a:xfrm>
        <a:prstGeom xmlns:a="http://schemas.openxmlformats.org/drawingml/2006/main" prst="rect">
          <a:avLst/>
        </a:prstGeom>
        <a:solidFill xmlns:a="http://schemas.openxmlformats.org/drawingml/2006/main">
          <a:sysClr val="window" lastClr="FFFFFF"/>
        </a:solidFill>
        <a:ln xmlns:a="http://schemas.openxmlformats.org/drawingml/2006/main" w="19050" cap="flat" cmpd="sng" algn="ctr">
          <a:solidFill>
            <a:sysClr val="windowText" lastClr="000000"/>
          </a:solidFill>
          <a:prstDash val="solid"/>
        </a:ln>
        <a:effectLst xmlns:a="http://schemas.openxmlformats.org/drawingml/2006/mai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ysClr val="windowText" lastClr="000000"/>
              </a:solidFill>
              <a:latin typeface="Gill Sans MT"/>
            </a:defRPr>
          </a:lvl1pPr>
          <a:lvl2pPr marL="457200" algn="l" defTabSz="914400" rtl="0" eaLnBrk="1" latinLnBrk="0" hangingPunct="1">
            <a:defRPr sz="1800" kern="1200">
              <a:solidFill>
                <a:sysClr val="windowText" lastClr="000000"/>
              </a:solidFill>
              <a:latin typeface="Gill Sans MT"/>
            </a:defRPr>
          </a:lvl2pPr>
          <a:lvl3pPr marL="914400" algn="l" defTabSz="914400" rtl="0" eaLnBrk="1" latinLnBrk="0" hangingPunct="1">
            <a:defRPr sz="1800" kern="1200">
              <a:solidFill>
                <a:sysClr val="windowText" lastClr="000000"/>
              </a:solidFill>
              <a:latin typeface="Gill Sans MT"/>
            </a:defRPr>
          </a:lvl3pPr>
          <a:lvl4pPr marL="1371600" algn="l" defTabSz="914400" rtl="0" eaLnBrk="1" latinLnBrk="0" hangingPunct="1">
            <a:defRPr sz="1800" kern="1200">
              <a:solidFill>
                <a:sysClr val="windowText" lastClr="000000"/>
              </a:solidFill>
              <a:latin typeface="Gill Sans MT"/>
            </a:defRPr>
          </a:lvl4pPr>
          <a:lvl5pPr marL="1828800" algn="l" defTabSz="914400" rtl="0" eaLnBrk="1" latinLnBrk="0" hangingPunct="1">
            <a:defRPr sz="1800" kern="1200">
              <a:solidFill>
                <a:sysClr val="windowText" lastClr="000000"/>
              </a:solidFill>
              <a:latin typeface="Gill Sans MT"/>
            </a:defRPr>
          </a:lvl5pPr>
          <a:lvl6pPr marL="2286000" algn="l" defTabSz="914400" rtl="0" eaLnBrk="1" latinLnBrk="0" hangingPunct="1">
            <a:defRPr sz="1800" kern="1200">
              <a:solidFill>
                <a:sysClr val="windowText" lastClr="000000"/>
              </a:solidFill>
              <a:latin typeface="Gill Sans MT"/>
            </a:defRPr>
          </a:lvl6pPr>
          <a:lvl7pPr marL="2743200" algn="l" defTabSz="914400" rtl="0" eaLnBrk="1" latinLnBrk="0" hangingPunct="1">
            <a:defRPr sz="1800" kern="1200">
              <a:solidFill>
                <a:sysClr val="windowText" lastClr="000000"/>
              </a:solidFill>
              <a:latin typeface="Gill Sans MT"/>
            </a:defRPr>
          </a:lvl7pPr>
          <a:lvl8pPr marL="3200400" algn="l" defTabSz="914400" rtl="0" eaLnBrk="1" latinLnBrk="0" hangingPunct="1">
            <a:defRPr sz="1800" kern="1200">
              <a:solidFill>
                <a:sysClr val="windowText" lastClr="000000"/>
              </a:solidFill>
              <a:latin typeface="Gill Sans MT"/>
            </a:defRPr>
          </a:lvl8pPr>
          <a:lvl9pPr marL="3657600" algn="l" defTabSz="914400" rtl="0" eaLnBrk="1" latinLnBrk="0" hangingPunct="1">
            <a:defRPr sz="1800" kern="1200">
              <a:solidFill>
                <a:sysClr val="windowText" lastClr="000000"/>
              </a:solidFill>
              <a:latin typeface="Gill Sans MT"/>
            </a:defRPr>
          </a:lvl9pPr>
        </a:lstStyle>
        <a:p xmlns:a="http://schemas.openxmlformats.org/drawingml/2006/main">
          <a:pPr algn="ctr"/>
          <a:r>
            <a:rPr lang="ru-RU" sz="1400" dirty="0" smtClean="0"/>
            <a:t>Льготы</a:t>
          </a:r>
          <a:endParaRPr lang="en-US" sz="1400" dirty="0"/>
        </a:p>
      </cdr:txBody>
    </cdr:sp>
  </cdr:relSizeAnchor>
</c:userShapes>
</file>

<file path=ppt/drawings/drawing4.xml><?xml version="1.0" encoding="utf-8"?>
<c:userShapes xmlns:c="http://schemas.openxmlformats.org/drawingml/2006/chart">
  <cdr:relSizeAnchor xmlns:cdr="http://schemas.openxmlformats.org/drawingml/2006/chartDrawing">
    <cdr:from>
      <cdr:x>0.06422</cdr:x>
      <cdr:y>0.77778</cdr:y>
    </cdr:from>
    <cdr:to>
      <cdr:x>0.24771</cdr:x>
      <cdr:y>0.89959</cdr:y>
    </cdr:to>
    <cdr:sp macro="" textlink="">
      <cdr:nvSpPr>
        <cdr:cNvPr id="2" name="TextBox 4"/>
        <cdr:cNvSpPr txBox="1"/>
      </cdr:nvSpPr>
      <cdr:spPr>
        <a:xfrm xmlns:a="http://schemas.openxmlformats.org/drawingml/2006/main">
          <a:off x="533400" y="3733800"/>
          <a:ext cx="1524000" cy="584775"/>
        </a:xfrm>
        <a:prstGeom xmlns:a="http://schemas.openxmlformats.org/drawingml/2006/main" prst="rect">
          <a:avLst/>
        </a:prstGeom>
        <a:solidFill xmlns:a="http://schemas.openxmlformats.org/drawingml/2006/main">
          <a:sysClr val="window" lastClr="FFFFFF"/>
        </a:solidFill>
        <a:ln xmlns:a="http://schemas.openxmlformats.org/drawingml/2006/main" w="19050" cap="flat" cmpd="sng" algn="ctr">
          <a:solidFill>
            <a:sysClr val="windowText" lastClr="000000"/>
          </a:solidFill>
          <a:prstDash val="solid"/>
        </a:ln>
        <a:effectLst xmlns:a="http://schemas.openxmlformats.org/drawingml/2006/mai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ysClr val="windowText" lastClr="000000"/>
              </a:solidFill>
              <a:latin typeface="Gill Sans MT"/>
            </a:defRPr>
          </a:lvl1pPr>
          <a:lvl2pPr marL="457200" algn="l" defTabSz="914400" rtl="0" eaLnBrk="1" latinLnBrk="0" hangingPunct="1">
            <a:defRPr sz="1800" kern="1200">
              <a:solidFill>
                <a:sysClr val="windowText" lastClr="000000"/>
              </a:solidFill>
              <a:latin typeface="Gill Sans MT"/>
            </a:defRPr>
          </a:lvl2pPr>
          <a:lvl3pPr marL="914400" algn="l" defTabSz="914400" rtl="0" eaLnBrk="1" latinLnBrk="0" hangingPunct="1">
            <a:defRPr sz="1800" kern="1200">
              <a:solidFill>
                <a:sysClr val="windowText" lastClr="000000"/>
              </a:solidFill>
              <a:latin typeface="Gill Sans MT"/>
            </a:defRPr>
          </a:lvl3pPr>
          <a:lvl4pPr marL="1371600" algn="l" defTabSz="914400" rtl="0" eaLnBrk="1" latinLnBrk="0" hangingPunct="1">
            <a:defRPr sz="1800" kern="1200">
              <a:solidFill>
                <a:sysClr val="windowText" lastClr="000000"/>
              </a:solidFill>
              <a:latin typeface="Gill Sans MT"/>
            </a:defRPr>
          </a:lvl4pPr>
          <a:lvl5pPr marL="1828800" algn="l" defTabSz="914400" rtl="0" eaLnBrk="1" latinLnBrk="0" hangingPunct="1">
            <a:defRPr sz="1800" kern="1200">
              <a:solidFill>
                <a:sysClr val="windowText" lastClr="000000"/>
              </a:solidFill>
              <a:latin typeface="Gill Sans MT"/>
            </a:defRPr>
          </a:lvl5pPr>
          <a:lvl6pPr marL="2286000" algn="l" defTabSz="914400" rtl="0" eaLnBrk="1" latinLnBrk="0" hangingPunct="1">
            <a:defRPr sz="1800" kern="1200">
              <a:solidFill>
                <a:sysClr val="windowText" lastClr="000000"/>
              </a:solidFill>
              <a:latin typeface="Gill Sans MT"/>
            </a:defRPr>
          </a:lvl6pPr>
          <a:lvl7pPr marL="2743200" algn="l" defTabSz="914400" rtl="0" eaLnBrk="1" latinLnBrk="0" hangingPunct="1">
            <a:defRPr sz="1800" kern="1200">
              <a:solidFill>
                <a:sysClr val="windowText" lastClr="000000"/>
              </a:solidFill>
              <a:latin typeface="Gill Sans MT"/>
            </a:defRPr>
          </a:lvl7pPr>
          <a:lvl8pPr marL="3200400" algn="l" defTabSz="914400" rtl="0" eaLnBrk="1" latinLnBrk="0" hangingPunct="1">
            <a:defRPr sz="1800" kern="1200">
              <a:solidFill>
                <a:sysClr val="windowText" lastClr="000000"/>
              </a:solidFill>
              <a:latin typeface="Gill Sans MT"/>
            </a:defRPr>
          </a:lvl8pPr>
          <a:lvl9pPr marL="3657600" algn="l" defTabSz="914400" rtl="0" eaLnBrk="1" latinLnBrk="0" hangingPunct="1">
            <a:defRPr sz="1800" kern="1200">
              <a:solidFill>
                <a:sysClr val="windowText" lastClr="000000"/>
              </a:solidFill>
              <a:latin typeface="Gill Sans MT"/>
            </a:defRPr>
          </a:lvl9pPr>
        </a:lstStyle>
        <a:p xmlns:a="http://schemas.openxmlformats.org/drawingml/2006/main">
          <a:r>
            <a:rPr lang="ru-RU" sz="1600" dirty="0" smtClean="0"/>
            <a:t>Жил. субсидия</a:t>
          </a:r>
          <a:endParaRPr lang="en-US" sz="1600" dirty="0"/>
        </a:p>
      </cdr:txBody>
    </cdr:sp>
  </cdr:relSizeAnchor>
  <cdr:relSizeAnchor xmlns:cdr="http://schemas.openxmlformats.org/drawingml/2006/chartDrawing">
    <cdr:from>
      <cdr:x>0.24771</cdr:x>
      <cdr:y>0.79365</cdr:y>
    </cdr:from>
    <cdr:to>
      <cdr:x>0.43119</cdr:x>
      <cdr:y>0.85776</cdr:y>
    </cdr:to>
    <cdr:sp macro="" textlink="">
      <cdr:nvSpPr>
        <cdr:cNvPr id="3" name="TextBox 4"/>
        <cdr:cNvSpPr txBox="1"/>
      </cdr:nvSpPr>
      <cdr:spPr>
        <a:xfrm xmlns:a="http://schemas.openxmlformats.org/drawingml/2006/main">
          <a:off x="2057400" y="3810000"/>
          <a:ext cx="1524000" cy="307777"/>
        </a:xfrm>
        <a:prstGeom xmlns:a="http://schemas.openxmlformats.org/drawingml/2006/main" prst="rect">
          <a:avLst/>
        </a:prstGeom>
        <a:solidFill xmlns:a="http://schemas.openxmlformats.org/drawingml/2006/main">
          <a:sysClr val="window" lastClr="FFFFFF"/>
        </a:solidFill>
        <a:ln xmlns:a="http://schemas.openxmlformats.org/drawingml/2006/main" w="19050" cap="flat" cmpd="sng" algn="ctr">
          <a:solidFill>
            <a:sysClr val="windowText" lastClr="000000"/>
          </a:solidFill>
          <a:prstDash val="solid"/>
        </a:ln>
        <a:effectLst xmlns:a="http://schemas.openxmlformats.org/drawingml/2006/mai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wrap="square" rtlCol="0">
          <a:spAutoFit/>
        </a:bodyPr>
        <a:lstStyle xmlns:a="http://schemas.openxmlformats.org/drawingml/2006/main">
          <a:lvl1pPr marL="0" indent="0">
            <a:defRPr sz="1100">
              <a:solidFill>
                <a:sysClr val="windowText" lastClr="000000"/>
              </a:solidFill>
              <a:latin typeface="Gill Sans MT"/>
            </a:defRPr>
          </a:lvl1pPr>
          <a:lvl2pPr marL="457200" indent="0">
            <a:defRPr sz="1100">
              <a:solidFill>
                <a:sysClr val="windowText" lastClr="000000"/>
              </a:solidFill>
              <a:latin typeface="Gill Sans MT"/>
            </a:defRPr>
          </a:lvl2pPr>
          <a:lvl3pPr marL="914400" indent="0">
            <a:defRPr sz="1100">
              <a:solidFill>
                <a:sysClr val="windowText" lastClr="000000"/>
              </a:solidFill>
              <a:latin typeface="Gill Sans MT"/>
            </a:defRPr>
          </a:lvl3pPr>
          <a:lvl4pPr marL="1371600" indent="0">
            <a:defRPr sz="1100">
              <a:solidFill>
                <a:sysClr val="windowText" lastClr="000000"/>
              </a:solidFill>
              <a:latin typeface="Gill Sans MT"/>
            </a:defRPr>
          </a:lvl4pPr>
          <a:lvl5pPr marL="1828800" indent="0">
            <a:defRPr sz="1100">
              <a:solidFill>
                <a:sysClr val="windowText" lastClr="000000"/>
              </a:solidFill>
              <a:latin typeface="Gill Sans MT"/>
            </a:defRPr>
          </a:lvl5pPr>
          <a:lvl6pPr marL="2286000" indent="0">
            <a:defRPr sz="1100">
              <a:solidFill>
                <a:sysClr val="windowText" lastClr="000000"/>
              </a:solidFill>
              <a:latin typeface="Gill Sans MT"/>
            </a:defRPr>
          </a:lvl6pPr>
          <a:lvl7pPr marL="2743200" indent="0">
            <a:defRPr sz="1100">
              <a:solidFill>
                <a:sysClr val="windowText" lastClr="000000"/>
              </a:solidFill>
              <a:latin typeface="Gill Sans MT"/>
            </a:defRPr>
          </a:lvl7pPr>
          <a:lvl8pPr marL="3200400" indent="0">
            <a:defRPr sz="1100">
              <a:solidFill>
                <a:sysClr val="windowText" lastClr="000000"/>
              </a:solidFill>
              <a:latin typeface="Gill Sans MT"/>
            </a:defRPr>
          </a:lvl8pPr>
          <a:lvl9pPr marL="3657600" indent="0">
            <a:defRPr sz="1100">
              <a:solidFill>
                <a:sysClr val="windowText" lastClr="000000"/>
              </a:solidFill>
              <a:latin typeface="Gill Sans MT"/>
            </a:defRPr>
          </a:lvl9pPr>
        </a:lstStyle>
        <a:p xmlns:a="http://schemas.openxmlformats.org/drawingml/2006/main">
          <a:pPr algn="ctr"/>
          <a:r>
            <a:rPr lang="ru-RU" sz="1400" dirty="0" smtClean="0"/>
            <a:t>Льготы</a:t>
          </a:r>
          <a:endParaRPr lang="en-US" sz="1400" dirty="0"/>
        </a:p>
      </cdr:txBody>
    </cdr:sp>
  </cdr:relSizeAnchor>
  <cdr:relSizeAnchor xmlns:cdr="http://schemas.openxmlformats.org/drawingml/2006/chartDrawing">
    <cdr:from>
      <cdr:x>0.61468</cdr:x>
      <cdr:y>0.79365</cdr:y>
    </cdr:from>
    <cdr:to>
      <cdr:x>0.79817</cdr:x>
      <cdr:y>0.90264</cdr:y>
    </cdr:to>
    <cdr:sp macro="" textlink="">
      <cdr:nvSpPr>
        <cdr:cNvPr id="4" name="TextBox 4"/>
        <cdr:cNvSpPr txBox="1"/>
      </cdr:nvSpPr>
      <cdr:spPr>
        <a:xfrm xmlns:a="http://schemas.openxmlformats.org/drawingml/2006/main">
          <a:off x="5105400" y="3810000"/>
          <a:ext cx="1524000" cy="523220"/>
        </a:xfrm>
        <a:prstGeom xmlns:a="http://schemas.openxmlformats.org/drawingml/2006/main" prst="rect">
          <a:avLst/>
        </a:prstGeom>
        <a:solidFill xmlns:a="http://schemas.openxmlformats.org/drawingml/2006/main">
          <a:sysClr val="window" lastClr="FFFFFF"/>
        </a:solidFill>
        <a:ln xmlns:a="http://schemas.openxmlformats.org/drawingml/2006/main" w="19050" cap="flat" cmpd="sng" algn="ctr">
          <a:solidFill>
            <a:sysClr val="windowText" lastClr="000000"/>
          </a:solidFill>
          <a:prstDash val="solid"/>
        </a:ln>
        <a:effectLst xmlns:a="http://schemas.openxmlformats.org/drawingml/2006/mai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ysClr val="windowText" lastClr="000000"/>
              </a:solidFill>
              <a:latin typeface="Gill Sans MT"/>
            </a:defRPr>
          </a:lvl1pPr>
          <a:lvl2pPr marL="457200" algn="l" defTabSz="914400" rtl="0" eaLnBrk="1" latinLnBrk="0" hangingPunct="1">
            <a:defRPr sz="1800" kern="1200">
              <a:solidFill>
                <a:sysClr val="windowText" lastClr="000000"/>
              </a:solidFill>
              <a:latin typeface="Gill Sans MT"/>
            </a:defRPr>
          </a:lvl2pPr>
          <a:lvl3pPr marL="914400" algn="l" defTabSz="914400" rtl="0" eaLnBrk="1" latinLnBrk="0" hangingPunct="1">
            <a:defRPr sz="1800" kern="1200">
              <a:solidFill>
                <a:sysClr val="windowText" lastClr="000000"/>
              </a:solidFill>
              <a:latin typeface="Gill Sans MT"/>
            </a:defRPr>
          </a:lvl3pPr>
          <a:lvl4pPr marL="1371600" algn="l" defTabSz="914400" rtl="0" eaLnBrk="1" latinLnBrk="0" hangingPunct="1">
            <a:defRPr sz="1800" kern="1200">
              <a:solidFill>
                <a:sysClr val="windowText" lastClr="000000"/>
              </a:solidFill>
              <a:latin typeface="Gill Sans MT"/>
            </a:defRPr>
          </a:lvl4pPr>
          <a:lvl5pPr marL="1828800" algn="l" defTabSz="914400" rtl="0" eaLnBrk="1" latinLnBrk="0" hangingPunct="1">
            <a:defRPr sz="1800" kern="1200">
              <a:solidFill>
                <a:sysClr val="windowText" lastClr="000000"/>
              </a:solidFill>
              <a:latin typeface="Gill Sans MT"/>
            </a:defRPr>
          </a:lvl5pPr>
          <a:lvl6pPr marL="2286000" algn="l" defTabSz="914400" rtl="0" eaLnBrk="1" latinLnBrk="0" hangingPunct="1">
            <a:defRPr sz="1800" kern="1200">
              <a:solidFill>
                <a:sysClr val="windowText" lastClr="000000"/>
              </a:solidFill>
              <a:latin typeface="Gill Sans MT"/>
            </a:defRPr>
          </a:lvl6pPr>
          <a:lvl7pPr marL="2743200" algn="l" defTabSz="914400" rtl="0" eaLnBrk="1" latinLnBrk="0" hangingPunct="1">
            <a:defRPr sz="1800" kern="1200">
              <a:solidFill>
                <a:sysClr val="windowText" lastClr="000000"/>
              </a:solidFill>
              <a:latin typeface="Gill Sans MT"/>
            </a:defRPr>
          </a:lvl7pPr>
          <a:lvl8pPr marL="3200400" algn="l" defTabSz="914400" rtl="0" eaLnBrk="1" latinLnBrk="0" hangingPunct="1">
            <a:defRPr sz="1800" kern="1200">
              <a:solidFill>
                <a:sysClr val="windowText" lastClr="000000"/>
              </a:solidFill>
              <a:latin typeface="Gill Sans MT"/>
            </a:defRPr>
          </a:lvl8pPr>
          <a:lvl9pPr marL="3657600" algn="l" defTabSz="914400" rtl="0" eaLnBrk="1" latinLnBrk="0" hangingPunct="1">
            <a:defRPr sz="1800" kern="1200">
              <a:solidFill>
                <a:sysClr val="windowText" lastClr="000000"/>
              </a:solidFill>
              <a:latin typeface="Gill Sans MT"/>
            </a:defRPr>
          </a:lvl9pPr>
        </a:lstStyle>
        <a:p xmlns:a="http://schemas.openxmlformats.org/drawingml/2006/main">
          <a:pPr algn="ctr"/>
          <a:r>
            <a:rPr lang="ru-RU" sz="1400" dirty="0" smtClean="0"/>
            <a:t>Скрытые субсидии ТКЭ</a:t>
          </a:r>
          <a:endParaRPr lang="en-US" sz="1400" dirty="0"/>
        </a:p>
      </cdr:txBody>
    </cdr:sp>
  </cdr:relSizeAnchor>
  <cdr:relSizeAnchor xmlns:cdr="http://schemas.openxmlformats.org/drawingml/2006/chartDrawing">
    <cdr:from>
      <cdr:x>0.80734</cdr:x>
      <cdr:y>0.77778</cdr:y>
    </cdr:from>
    <cdr:to>
      <cdr:x>0.99083</cdr:x>
      <cdr:y>0.84189</cdr:y>
    </cdr:to>
    <cdr:sp macro="" textlink="">
      <cdr:nvSpPr>
        <cdr:cNvPr id="5" name="TextBox 4"/>
        <cdr:cNvSpPr txBox="1"/>
      </cdr:nvSpPr>
      <cdr:spPr>
        <a:xfrm xmlns:a="http://schemas.openxmlformats.org/drawingml/2006/main">
          <a:off x="6705600" y="3733800"/>
          <a:ext cx="1524000" cy="307777"/>
        </a:xfrm>
        <a:prstGeom xmlns:a="http://schemas.openxmlformats.org/drawingml/2006/main" prst="rect">
          <a:avLst/>
        </a:prstGeom>
        <a:solidFill xmlns:a="http://schemas.openxmlformats.org/drawingml/2006/main">
          <a:sysClr val="window" lastClr="FFFFFF"/>
        </a:solidFill>
        <a:ln xmlns:a="http://schemas.openxmlformats.org/drawingml/2006/main" w="19050" cap="flat" cmpd="sng" algn="ctr">
          <a:solidFill>
            <a:sysClr val="windowText" lastClr="000000"/>
          </a:solidFill>
          <a:prstDash val="solid"/>
        </a:ln>
        <a:effectLst xmlns:a="http://schemas.openxmlformats.org/drawingml/2006/mai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ysClr val="windowText" lastClr="000000"/>
              </a:solidFill>
              <a:latin typeface="Gill Sans MT"/>
            </a:defRPr>
          </a:lvl1pPr>
          <a:lvl2pPr marL="457200" algn="l" defTabSz="914400" rtl="0" eaLnBrk="1" latinLnBrk="0" hangingPunct="1">
            <a:defRPr sz="1800" kern="1200">
              <a:solidFill>
                <a:sysClr val="windowText" lastClr="000000"/>
              </a:solidFill>
              <a:latin typeface="Gill Sans MT"/>
            </a:defRPr>
          </a:lvl2pPr>
          <a:lvl3pPr marL="914400" algn="l" defTabSz="914400" rtl="0" eaLnBrk="1" latinLnBrk="0" hangingPunct="1">
            <a:defRPr sz="1800" kern="1200">
              <a:solidFill>
                <a:sysClr val="windowText" lastClr="000000"/>
              </a:solidFill>
              <a:latin typeface="Gill Sans MT"/>
            </a:defRPr>
          </a:lvl3pPr>
          <a:lvl4pPr marL="1371600" algn="l" defTabSz="914400" rtl="0" eaLnBrk="1" latinLnBrk="0" hangingPunct="1">
            <a:defRPr sz="1800" kern="1200">
              <a:solidFill>
                <a:sysClr val="windowText" lastClr="000000"/>
              </a:solidFill>
              <a:latin typeface="Gill Sans MT"/>
            </a:defRPr>
          </a:lvl4pPr>
          <a:lvl5pPr marL="1828800" algn="l" defTabSz="914400" rtl="0" eaLnBrk="1" latinLnBrk="0" hangingPunct="1">
            <a:defRPr sz="1800" kern="1200">
              <a:solidFill>
                <a:sysClr val="windowText" lastClr="000000"/>
              </a:solidFill>
              <a:latin typeface="Gill Sans MT"/>
            </a:defRPr>
          </a:lvl5pPr>
          <a:lvl6pPr marL="2286000" algn="l" defTabSz="914400" rtl="0" eaLnBrk="1" latinLnBrk="0" hangingPunct="1">
            <a:defRPr sz="1800" kern="1200">
              <a:solidFill>
                <a:sysClr val="windowText" lastClr="000000"/>
              </a:solidFill>
              <a:latin typeface="Gill Sans MT"/>
            </a:defRPr>
          </a:lvl6pPr>
          <a:lvl7pPr marL="2743200" algn="l" defTabSz="914400" rtl="0" eaLnBrk="1" latinLnBrk="0" hangingPunct="1">
            <a:defRPr sz="1800" kern="1200">
              <a:solidFill>
                <a:sysClr val="windowText" lastClr="000000"/>
              </a:solidFill>
              <a:latin typeface="Gill Sans MT"/>
            </a:defRPr>
          </a:lvl7pPr>
          <a:lvl8pPr marL="3200400" algn="l" defTabSz="914400" rtl="0" eaLnBrk="1" latinLnBrk="0" hangingPunct="1">
            <a:defRPr sz="1800" kern="1200">
              <a:solidFill>
                <a:sysClr val="windowText" lastClr="000000"/>
              </a:solidFill>
              <a:latin typeface="Gill Sans MT"/>
            </a:defRPr>
          </a:lvl8pPr>
          <a:lvl9pPr marL="3657600" algn="l" defTabSz="914400" rtl="0" eaLnBrk="1" latinLnBrk="0" hangingPunct="1">
            <a:defRPr sz="1800" kern="1200">
              <a:solidFill>
                <a:sysClr val="windowText" lastClr="000000"/>
              </a:solidFill>
              <a:latin typeface="Gill Sans MT"/>
            </a:defRPr>
          </a:lvl9pPr>
        </a:lstStyle>
        <a:p xmlns:a="http://schemas.openxmlformats.org/drawingml/2006/main">
          <a:pPr algn="ctr"/>
          <a:r>
            <a:rPr lang="ru-RU" sz="1400" dirty="0" smtClean="0"/>
            <a:t>Всего</a:t>
          </a:r>
          <a:endParaRPr lang="en-US" sz="1400" dirty="0"/>
        </a:p>
      </cdr:txBody>
    </cdr:sp>
  </cdr:relSizeAnchor>
</c:userShapes>
</file>

<file path=ppt/drawings/drawing5.xml><?xml version="1.0" encoding="utf-8"?>
<c:userShapes xmlns:c="http://schemas.openxmlformats.org/drawingml/2006/chart">
  <cdr:relSizeAnchor xmlns:cdr="http://schemas.openxmlformats.org/drawingml/2006/chartDrawing">
    <cdr:from>
      <cdr:x>0.06481</cdr:x>
      <cdr:y>0.87488</cdr:y>
    </cdr:from>
    <cdr:to>
      <cdr:x>0.47222</cdr:x>
      <cdr:y>0.95068</cdr:y>
    </cdr:to>
    <cdr:sp macro="" textlink="">
      <cdr:nvSpPr>
        <cdr:cNvPr id="2" name="TextBox 5"/>
        <cdr:cNvSpPr txBox="1"/>
      </cdr:nvSpPr>
      <cdr:spPr>
        <a:xfrm xmlns:a="http://schemas.openxmlformats.org/drawingml/2006/main">
          <a:off x="533400" y="4262438"/>
          <a:ext cx="3352800" cy="369332"/>
        </a:xfrm>
        <a:prstGeom xmlns:a="http://schemas.openxmlformats.org/drawingml/2006/main" prst="rect">
          <a:avLst/>
        </a:prstGeom>
        <a:solidFill xmlns:a="http://schemas.openxmlformats.org/drawingml/2006/main">
          <a:sysClr val="window" lastClr="FFFFFF"/>
        </a:solidFill>
        <a:ln xmlns:a="http://schemas.openxmlformats.org/drawingml/2006/main" w="19050" cap="flat" cmpd="sng" algn="ctr">
          <a:solidFill>
            <a:sysClr val="windowText" lastClr="000000"/>
          </a:solidFill>
          <a:prstDash val="solid"/>
        </a:ln>
        <a:effectLst xmlns:a="http://schemas.openxmlformats.org/drawingml/2006/mai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ysClr val="windowText" lastClr="000000"/>
              </a:solidFill>
              <a:latin typeface="Gill Sans MT"/>
            </a:defRPr>
          </a:lvl1pPr>
          <a:lvl2pPr marL="457200" algn="l" defTabSz="914400" rtl="0" eaLnBrk="1" latinLnBrk="0" hangingPunct="1">
            <a:defRPr sz="1800" kern="1200">
              <a:solidFill>
                <a:sysClr val="windowText" lastClr="000000"/>
              </a:solidFill>
              <a:latin typeface="Gill Sans MT"/>
            </a:defRPr>
          </a:lvl2pPr>
          <a:lvl3pPr marL="914400" algn="l" defTabSz="914400" rtl="0" eaLnBrk="1" latinLnBrk="0" hangingPunct="1">
            <a:defRPr sz="1800" kern="1200">
              <a:solidFill>
                <a:sysClr val="windowText" lastClr="000000"/>
              </a:solidFill>
              <a:latin typeface="Gill Sans MT"/>
            </a:defRPr>
          </a:lvl3pPr>
          <a:lvl4pPr marL="1371600" algn="l" defTabSz="914400" rtl="0" eaLnBrk="1" latinLnBrk="0" hangingPunct="1">
            <a:defRPr sz="1800" kern="1200">
              <a:solidFill>
                <a:sysClr val="windowText" lastClr="000000"/>
              </a:solidFill>
              <a:latin typeface="Gill Sans MT"/>
            </a:defRPr>
          </a:lvl4pPr>
          <a:lvl5pPr marL="1828800" algn="l" defTabSz="914400" rtl="0" eaLnBrk="1" latinLnBrk="0" hangingPunct="1">
            <a:defRPr sz="1800" kern="1200">
              <a:solidFill>
                <a:sysClr val="windowText" lastClr="000000"/>
              </a:solidFill>
              <a:latin typeface="Gill Sans MT"/>
            </a:defRPr>
          </a:lvl5pPr>
          <a:lvl6pPr marL="2286000" algn="l" defTabSz="914400" rtl="0" eaLnBrk="1" latinLnBrk="0" hangingPunct="1">
            <a:defRPr sz="1800" kern="1200">
              <a:solidFill>
                <a:sysClr val="windowText" lastClr="000000"/>
              </a:solidFill>
              <a:latin typeface="Gill Sans MT"/>
            </a:defRPr>
          </a:lvl6pPr>
          <a:lvl7pPr marL="2743200" algn="l" defTabSz="914400" rtl="0" eaLnBrk="1" latinLnBrk="0" hangingPunct="1">
            <a:defRPr sz="1800" kern="1200">
              <a:solidFill>
                <a:sysClr val="windowText" lastClr="000000"/>
              </a:solidFill>
              <a:latin typeface="Gill Sans MT"/>
            </a:defRPr>
          </a:lvl7pPr>
          <a:lvl8pPr marL="3200400" algn="l" defTabSz="914400" rtl="0" eaLnBrk="1" latinLnBrk="0" hangingPunct="1">
            <a:defRPr sz="1800" kern="1200">
              <a:solidFill>
                <a:sysClr val="windowText" lastClr="000000"/>
              </a:solidFill>
              <a:latin typeface="Gill Sans MT"/>
            </a:defRPr>
          </a:lvl8pPr>
          <a:lvl9pPr marL="3657600" algn="l" defTabSz="914400" rtl="0" eaLnBrk="1" latinLnBrk="0" hangingPunct="1">
            <a:defRPr sz="1800" kern="1200">
              <a:solidFill>
                <a:sysClr val="windowText" lastClr="000000"/>
              </a:solidFill>
              <a:latin typeface="Gill Sans MT"/>
            </a:defRPr>
          </a:lvl9pPr>
        </a:lstStyle>
        <a:p xmlns:a="http://schemas.openxmlformats.org/drawingml/2006/main">
          <a:r>
            <a:rPr lang="ru-RU" dirty="0" smtClean="0"/>
            <a:t>1 Энергетическая бедность</a:t>
          </a:r>
          <a:endParaRPr lang="en-US"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52862D6-5A81-4178-BBFD-1D4C8F804507}" type="datetimeFigureOut">
              <a:rPr lang="ro-RO" smtClean="0"/>
              <a:pPr/>
              <a:t>27.11.2012</a:t>
            </a:fld>
            <a:endParaRPr lang="ru-RU"/>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ro-RO"/>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22BB17A2-9FAF-4541-B577-B91AC1E096EC}" type="slidenum">
              <a:rPr lang="ro-RO" smtClean="0"/>
              <a:pPr/>
              <a:t>‹#›</a:t>
            </a:fld>
            <a:endParaRPr lang="ru-RU"/>
          </a:p>
        </p:txBody>
      </p:sp>
    </p:spTree>
    <p:extLst>
      <p:ext uri="{BB962C8B-B14F-4D97-AF65-F5344CB8AC3E}">
        <p14:creationId xmlns="" xmlns:p14="http://schemas.microsoft.com/office/powerpoint/2010/main" val="5762641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1875E578-031B-45B9-9382-A65ED7F79B62}" type="datetimeFigureOut">
              <a:rPr lang="ro-RO" smtClean="0"/>
              <a:pPr/>
              <a:t>27.11.2012</a:t>
            </a:fld>
            <a:endParaRPr lang="ru-RU"/>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9CAC4DB9-B607-44A2-9AAB-A107EC07BAD7}" type="slidenum">
              <a:rPr lang="ro-RO" smtClean="0"/>
              <a:pPr/>
              <a:t>‹#›</a:t>
            </a:fld>
            <a:endParaRPr lang="ru-RU"/>
          </a:p>
        </p:txBody>
      </p:sp>
    </p:spTree>
    <p:extLst>
      <p:ext uri="{BB962C8B-B14F-4D97-AF65-F5344CB8AC3E}">
        <p14:creationId xmlns="" xmlns:p14="http://schemas.microsoft.com/office/powerpoint/2010/main" val="42341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CAC4DB9-B607-44A2-9AAB-A107EC07BAD7}" type="slidenum">
              <a:rPr lang="ro-RO" smtClean="0"/>
              <a:pPr/>
              <a:t>1</a:t>
            </a:fld>
            <a:endParaRPr lang="ru-RU"/>
          </a:p>
        </p:txBody>
      </p:sp>
    </p:spTree>
    <p:extLst>
      <p:ext uri="{BB962C8B-B14F-4D97-AF65-F5344CB8AC3E}">
        <p14:creationId xmlns="" xmlns:p14="http://schemas.microsoft.com/office/powerpoint/2010/main" val="4245101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CAC4DB9-B607-44A2-9AAB-A107EC07BAD7}" type="slidenum">
              <a:rPr lang="ro-RO" smtClean="0"/>
              <a:pPr/>
              <a:t>10</a:t>
            </a:fld>
            <a:endParaRPr lang="ru-RU"/>
          </a:p>
        </p:txBody>
      </p:sp>
    </p:spTree>
    <p:extLst>
      <p:ext uri="{BB962C8B-B14F-4D97-AF65-F5344CB8AC3E}">
        <p14:creationId xmlns="" xmlns:p14="http://schemas.microsoft.com/office/powerpoint/2010/main" val="3643617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CAC4DB9-B607-44A2-9AAB-A107EC07BAD7}" type="slidenum">
              <a:rPr lang="ro-RO" smtClean="0"/>
              <a:pPr/>
              <a:t>11</a:t>
            </a:fld>
            <a:endParaRPr lang="ru-RU"/>
          </a:p>
        </p:txBody>
      </p:sp>
    </p:spTree>
    <p:extLst>
      <p:ext uri="{BB962C8B-B14F-4D97-AF65-F5344CB8AC3E}">
        <p14:creationId xmlns="" xmlns:p14="http://schemas.microsoft.com/office/powerpoint/2010/main" val="8112263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CAC4DB9-B607-44A2-9AAB-A107EC07BAD7}" type="slidenum">
              <a:rPr lang="ro-RO" smtClean="0"/>
              <a:pPr/>
              <a:t>12</a:t>
            </a:fld>
            <a:endParaRPr lang="ru-RU"/>
          </a:p>
        </p:txBody>
      </p:sp>
    </p:spTree>
    <p:extLst>
      <p:ext uri="{BB962C8B-B14F-4D97-AF65-F5344CB8AC3E}">
        <p14:creationId xmlns="" xmlns:p14="http://schemas.microsoft.com/office/powerpoint/2010/main" val="23284590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CAC4DB9-B607-44A2-9AAB-A107EC07BAD7}" type="slidenum">
              <a:rPr lang="ro-RO" smtClean="0"/>
              <a:pPr/>
              <a:t>13</a:t>
            </a:fld>
            <a:endParaRPr lang="ru-RU"/>
          </a:p>
        </p:txBody>
      </p:sp>
    </p:spTree>
    <p:extLst>
      <p:ext uri="{BB962C8B-B14F-4D97-AF65-F5344CB8AC3E}">
        <p14:creationId xmlns="" xmlns:p14="http://schemas.microsoft.com/office/powerpoint/2010/main" val="4001752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92">
              <a:defRPr/>
            </a:pPr>
            <a:r>
              <a:rPr lang="ru-RU" dirty="0" smtClean="0"/>
              <a:t>The concept of energy poverty is used in Hungary, Lithuania, Austria; Russia, Belarus, Ukraine; Focus: eliminate higher </a:t>
            </a:r>
            <a:r>
              <a:rPr lang="ru-RU" i="1" dirty="0" smtClean="0"/>
              <a:t>relative</a:t>
            </a:r>
            <a:r>
              <a:rPr lang="ru-RU" dirty="0" smtClean="0"/>
              <a:t> heating costs</a:t>
            </a:r>
          </a:p>
          <a:p>
            <a:endParaRPr lang="ru-RU" dirty="0"/>
          </a:p>
        </p:txBody>
      </p:sp>
      <p:sp>
        <p:nvSpPr>
          <p:cNvPr id="4" name="Slide Number Placeholder 3"/>
          <p:cNvSpPr>
            <a:spLocks noGrp="1"/>
          </p:cNvSpPr>
          <p:nvPr>
            <p:ph type="sldNum" sz="quarter" idx="10"/>
          </p:nvPr>
        </p:nvSpPr>
        <p:spPr/>
        <p:txBody>
          <a:bodyPr/>
          <a:lstStyle/>
          <a:p>
            <a:fld id="{991C452D-BD0C-434D-BC8B-719DAA050ECF}" type="slidenum">
              <a:rPr lang="ro-RO" smtClean="0"/>
              <a:pPr/>
              <a:t>14</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CAC4DB9-B607-44A2-9AAB-A107EC07BAD7}" type="slidenum">
              <a:rPr lang="ro-RO" smtClean="0"/>
              <a:pPr/>
              <a:t>15</a:t>
            </a:fld>
            <a:endParaRPr lang="ru-RU"/>
          </a:p>
        </p:txBody>
      </p:sp>
    </p:spTree>
    <p:extLst>
      <p:ext uri="{BB962C8B-B14F-4D97-AF65-F5344CB8AC3E}">
        <p14:creationId xmlns="" xmlns:p14="http://schemas.microsoft.com/office/powerpoint/2010/main" val="20098690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CAC4DB9-B607-44A2-9AAB-A107EC07BAD7}" type="slidenum">
              <a:rPr lang="ro-RO" smtClean="0"/>
              <a:pPr/>
              <a:t>16</a:t>
            </a:fld>
            <a:endParaRPr lang="ru-RU"/>
          </a:p>
        </p:txBody>
      </p:sp>
    </p:spTree>
    <p:extLst>
      <p:ext uri="{BB962C8B-B14F-4D97-AF65-F5344CB8AC3E}">
        <p14:creationId xmlns="" xmlns:p14="http://schemas.microsoft.com/office/powerpoint/2010/main" val="287234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CAC4DB9-B607-44A2-9AAB-A107EC07BAD7}" type="slidenum">
              <a:rPr lang="ro-RO" smtClean="0"/>
              <a:pPr/>
              <a:t>17</a:t>
            </a:fld>
            <a:endParaRPr lang="ru-RU"/>
          </a:p>
        </p:txBody>
      </p:sp>
    </p:spTree>
    <p:extLst>
      <p:ext uri="{BB962C8B-B14F-4D97-AF65-F5344CB8AC3E}">
        <p14:creationId xmlns="" xmlns:p14="http://schemas.microsoft.com/office/powerpoint/2010/main" val="872946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a:buFont typeface="Arial" pitchFamily="34" charset="0"/>
              <a:buNone/>
            </a:pPr>
            <a:r>
              <a:rPr lang="ru-RU" dirty="0" smtClean="0"/>
              <a:t>Ukraine is the most energy intensive country in the region after Uzbekistan and Tajikistan</a:t>
            </a:r>
          </a:p>
          <a:p>
            <a:pPr>
              <a:buFont typeface="Arial" pitchFamily="34" charset="0"/>
              <a:buNone/>
            </a:pPr>
            <a:endParaRPr lang="ru-RU" dirty="0" smtClean="0"/>
          </a:p>
          <a:p>
            <a:pPr>
              <a:buFont typeface="Arial" pitchFamily="34" charset="0"/>
              <a:buNone/>
            </a:pPr>
            <a:r>
              <a:rPr lang="ru-RU" dirty="0" smtClean="0"/>
              <a:t>Ukraine’s energy intensity is more than double that of the EU-12 countries and almost four times as high as that of Germany</a:t>
            </a:r>
          </a:p>
          <a:p>
            <a:pPr>
              <a:buFont typeface="Arial" pitchFamily="34" charset="0"/>
              <a:buNone/>
            </a:pPr>
            <a:endParaRPr lang="ru-RU" dirty="0" smtClean="0"/>
          </a:p>
          <a:p>
            <a:pPr>
              <a:buFont typeface="Arial" pitchFamily="34" charset="0"/>
              <a:buNone/>
            </a:pPr>
            <a:r>
              <a:rPr lang="ru-RU" dirty="0" smtClean="0"/>
              <a:t>Energy intensity in buildings is about 250-275 kWh/m2, 2-2.5 times worse than in Western Europe</a:t>
            </a:r>
          </a:p>
          <a:p>
            <a:pPr>
              <a:buFont typeface="Arial" pitchFamily="34" charset="0"/>
              <a:buNone/>
            </a:pPr>
            <a:endParaRPr lang="ru-RU" dirty="0" smtClean="0"/>
          </a:p>
          <a:p>
            <a:pPr>
              <a:buFont typeface="Arial" pitchFamily="34" charset="0"/>
              <a:buNone/>
            </a:pPr>
            <a:r>
              <a:rPr lang="ru-RU" dirty="0" smtClean="0"/>
              <a:t>In the Energy Strategy 2030 and the Targeted Economic Energy Efficiency Program, the government set the targets to reduce energy intensity by 20% by 2015 and 50% by 2030, however,</a:t>
            </a:r>
          </a:p>
          <a:p>
            <a:pPr>
              <a:buFont typeface="Arial" pitchFamily="34" charset="0"/>
              <a:buNone/>
            </a:pPr>
            <a:endParaRPr lang="ru-RU" baseline="0" dirty="0" smtClean="0"/>
          </a:p>
          <a:p>
            <a:pPr>
              <a:buFont typeface="Arial" pitchFamily="34" charset="0"/>
              <a:buNone/>
            </a:pPr>
            <a:r>
              <a:rPr lang="ru-RU" dirty="0" smtClean="0"/>
              <a:t>Ukraine’s energy intensity has only declined by 5% p.a. between 1996-2009 / not decreased between 2008-2010 (and remains at the level of Poland at the beginning of their reform program in the early 1990s)</a:t>
            </a:r>
          </a:p>
          <a:p>
            <a:pPr>
              <a:buFont typeface="Arial" pitchFamily="34" charset="0"/>
              <a:buNone/>
            </a:pPr>
            <a:endParaRPr lang="ru-RU" baseline="0" dirty="0" smtClean="0"/>
          </a:p>
          <a:p>
            <a:pPr>
              <a:buFont typeface="Arial" pitchFamily="34" charset="0"/>
              <a:buNone/>
            </a:pPr>
            <a:r>
              <a:rPr lang="ru-RU" dirty="0" smtClean="0"/>
              <a:t>At the municipal level, district heating companies are the third biggest user of natural gas (in 2011, they consumed 24% of all gas sold by Naftogaz domestically)</a:t>
            </a:r>
          </a:p>
          <a:p>
            <a:pPr>
              <a:buFont typeface="Arial" pitchFamily="34" charset="0"/>
              <a:buNone/>
            </a:pPr>
            <a:endParaRPr lang="ru-RU" baseline="0" dirty="0" smtClean="0"/>
          </a:p>
          <a:p>
            <a:pPr>
              <a:buFont typeface="Arial" pitchFamily="34" charset="0"/>
              <a:buNone/>
            </a:pPr>
            <a:r>
              <a:rPr lang="ru-RU" dirty="0" smtClean="0"/>
              <a:t>NEVERTHELESS</a:t>
            </a:r>
          </a:p>
          <a:p>
            <a:pPr>
              <a:buFont typeface="Arial" pitchFamily="34" charset="0"/>
              <a:buNone/>
            </a:pPr>
            <a:endParaRPr lang="ru-RU" baseline="0" dirty="0" smtClean="0"/>
          </a:p>
          <a:p>
            <a:pPr>
              <a:buFont typeface="Arial" pitchFamily="34" charset="0"/>
              <a:buNone/>
            </a:pPr>
            <a:r>
              <a:rPr lang="ru-RU" dirty="0" smtClean="0"/>
              <a:t>We believe that a</a:t>
            </a:r>
            <a:r>
              <a:rPr lang="ru-RU" sz="1200" b="0" kern="1200" dirty="0" smtClean="0">
                <a:solidFill>
                  <a:schemeClr val="tx1"/>
                </a:solidFill>
                <a:latin typeface="+mn-lt"/>
                <a:ea typeface="+mn-ea"/>
                <a:cs typeface="+mn-cs"/>
              </a:rPr>
              <a:t>chieving current Western European energy consumption levels by 2020 and a 60 kWh/m</a:t>
            </a:r>
            <a:r>
              <a:rPr lang="ru-RU" sz="1200" b="0" kern="1200" baseline="30000" dirty="0" smtClean="0">
                <a:solidFill>
                  <a:schemeClr val="tx1"/>
                </a:solidFill>
                <a:latin typeface="+mn-lt"/>
                <a:ea typeface="+mn-ea"/>
                <a:cs typeface="+mn-cs"/>
              </a:rPr>
              <a:t>2 </a:t>
            </a:r>
            <a:r>
              <a:rPr lang="ru-RU" sz="1200" b="0" kern="1200" dirty="0" smtClean="0">
                <a:solidFill>
                  <a:schemeClr val="tx1"/>
                </a:solidFill>
                <a:latin typeface="+mn-lt"/>
                <a:ea typeface="+mn-ea"/>
                <a:cs typeface="+mn-cs"/>
              </a:rPr>
              <a:t>consumption target by 2030 could be a realistic goal for Ukraine if the right reforms will be implemented – </a:t>
            </a:r>
          </a:p>
          <a:p>
            <a:pPr>
              <a:buFont typeface="Arial" pitchFamily="34" charset="0"/>
              <a:buNone/>
            </a:pPr>
            <a:endParaRPr lang="ru-RU" sz="1200" b="0" kern="1200" baseline="0" dirty="0" smtClean="0">
              <a:solidFill>
                <a:schemeClr val="tx1"/>
              </a:solidFill>
              <a:latin typeface="+mn-lt"/>
              <a:ea typeface="+mn-ea"/>
              <a:cs typeface="+mn-cs"/>
            </a:endParaRPr>
          </a:p>
          <a:p>
            <a:endParaRPr lang="ru-RU" dirty="0"/>
          </a:p>
        </p:txBody>
      </p:sp>
      <p:sp>
        <p:nvSpPr>
          <p:cNvPr id="4" name="Slide Number Placeholder 3"/>
          <p:cNvSpPr>
            <a:spLocks noGrp="1"/>
          </p:cNvSpPr>
          <p:nvPr>
            <p:ph type="sldNum" sz="quarter" idx="10"/>
          </p:nvPr>
        </p:nvSpPr>
        <p:spPr/>
        <p:txBody>
          <a:bodyPr/>
          <a:lstStyle/>
          <a:p>
            <a:fld id="{53AAFA33-B011-40E2-80A7-B6BDE2084B27}" type="slidenum">
              <a:rPr lang="en-US" smtClean="0"/>
              <a:pPr/>
              <a:t>2</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CAC4DB9-B607-44A2-9AAB-A107EC07BAD7}" type="slidenum">
              <a:rPr lang="ro-RO" smtClean="0"/>
              <a:pPr/>
              <a:t>3</a:t>
            </a:fld>
            <a:endParaRPr lang="ru-RU"/>
          </a:p>
        </p:txBody>
      </p:sp>
    </p:spTree>
    <p:extLst>
      <p:ext uri="{BB962C8B-B14F-4D97-AF65-F5344CB8AC3E}">
        <p14:creationId xmlns="" xmlns:p14="http://schemas.microsoft.com/office/powerpoint/2010/main" val="792136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914400" y="741363"/>
            <a:ext cx="4965700" cy="3725862"/>
          </a:xfrm>
          <a:noFill/>
          <a:ln>
            <a:solidFill>
              <a:srgbClr val="000000"/>
            </a:solidFill>
            <a:miter lim="800000"/>
            <a:headEnd/>
            <a:tailEnd/>
          </a:ln>
        </p:spPr>
      </p:sp>
      <p:sp>
        <p:nvSpPr>
          <p:cNvPr id="3" name="Notes Placeholder 2"/>
          <p:cNvSpPr>
            <a:spLocks noGrp="1"/>
          </p:cNvSpPr>
          <p:nvPr>
            <p:ph type="body" idx="1"/>
          </p:nvPr>
        </p:nvSpPr>
        <p:spPr/>
        <p:txBody>
          <a:bodyPr/>
          <a:lstStyle/>
          <a:p>
            <a:pPr marL="338838" indent="-338838" defTabSz="1000900" fontAlgn="auto">
              <a:spcBef>
                <a:spcPts val="0"/>
              </a:spcBef>
              <a:spcAft>
                <a:spcPct val="50000"/>
              </a:spcAft>
              <a:buClr>
                <a:schemeClr val="accent2"/>
              </a:buClr>
              <a:defRPr/>
            </a:pPr>
            <a:r>
              <a:rPr lang="ru-RU" dirty="0" smtClean="0"/>
              <a:t>While Ukraine has the highest social assistance spending in the region, the targeting of its social programs is poor;</a:t>
            </a:r>
          </a:p>
          <a:p>
            <a:pPr marL="338838" indent="-338838" defTabSz="1000900" fontAlgn="auto">
              <a:spcBef>
                <a:spcPts val="0"/>
              </a:spcBef>
              <a:spcAft>
                <a:spcPct val="50000"/>
              </a:spcAft>
              <a:buClr>
                <a:schemeClr val="accent2"/>
              </a:buClr>
              <a:defRPr/>
            </a:pPr>
            <a:endParaRPr lang="ru-RU" dirty="0" smtClean="0"/>
          </a:p>
          <a:p>
            <a:pPr marL="338838" indent="-338838" defTabSz="1000900" fontAlgn="auto">
              <a:spcBef>
                <a:spcPts val="0"/>
              </a:spcBef>
              <a:spcAft>
                <a:spcPct val="50000"/>
              </a:spcAft>
              <a:buClr>
                <a:schemeClr val="accent2"/>
              </a:buClr>
              <a:defRPr/>
            </a:pPr>
            <a:r>
              <a:rPr lang="ru-RU" dirty="0" smtClean="0"/>
              <a:t>In sum:  high energy intensity fuelled by below-cost tariffs combined with sizeable subsidies</a:t>
            </a:r>
          </a:p>
          <a:p>
            <a:pPr marL="338838" indent="-338838" defTabSz="1000900" fontAlgn="auto">
              <a:spcBef>
                <a:spcPts val="0"/>
              </a:spcBef>
              <a:spcAft>
                <a:spcPct val="50000"/>
              </a:spcAft>
              <a:buClr>
                <a:schemeClr val="accent2"/>
              </a:buClr>
              <a:buFont typeface="Symbol"/>
              <a:buChar char="Þ"/>
              <a:defRPr/>
            </a:pPr>
            <a:r>
              <a:rPr lang="ru-RU" dirty="0" smtClean="0"/>
              <a:t>High fiscal cost with limited gains</a:t>
            </a:r>
          </a:p>
          <a:p>
            <a:pPr marL="338838" indent="-338838" defTabSz="1000900" fontAlgn="auto">
              <a:spcBef>
                <a:spcPts val="0"/>
              </a:spcBef>
              <a:spcAft>
                <a:spcPct val="50000"/>
              </a:spcAft>
              <a:buClr>
                <a:schemeClr val="accent2"/>
              </a:buClr>
              <a:buFont typeface="Symbol"/>
              <a:buChar char="Þ"/>
              <a:defRPr/>
            </a:pPr>
            <a:r>
              <a:rPr lang="ru-RU" dirty="0" smtClean="0"/>
              <a:t>Reforms are necessary</a:t>
            </a:r>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27E724C-6B01-4CA5-967C-EA75ABA068F7}" type="slidenum">
              <a:rPr lang="en-US"/>
              <a:pPr fontAlgn="base">
                <a:spcBef>
                  <a:spcPct val="0"/>
                </a:spcBef>
                <a:spcAft>
                  <a:spcPct val="0"/>
                </a:spcAft>
              </a:pPr>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ru-RU" dirty="0" smtClean="0"/>
              <a:t>Implementing these reforms will significantly increase energy efficiency, social justice (subsidies to the poor only and not to the rich) and allow Ukraine to improve its energy security and energy independence</a:t>
            </a:r>
            <a:endParaRPr lang="ru-RU" dirty="0"/>
          </a:p>
        </p:txBody>
      </p:sp>
      <p:sp>
        <p:nvSpPr>
          <p:cNvPr id="4" name="Slide Number Placeholder 3"/>
          <p:cNvSpPr>
            <a:spLocks noGrp="1"/>
          </p:cNvSpPr>
          <p:nvPr>
            <p:ph type="sldNum" sz="quarter" idx="10"/>
          </p:nvPr>
        </p:nvSpPr>
        <p:spPr/>
        <p:txBody>
          <a:bodyPr/>
          <a:lstStyle/>
          <a:p>
            <a:fld id="{53AAFA33-B011-40E2-80A7-B6BDE2084B27}" type="slidenum">
              <a:rPr lang="en-US" smtClean="0"/>
              <a:pPr/>
              <a:t>5</a:t>
            </a:fld>
            <a:endParaRPr lang="ru-R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CAC4DB9-B607-44A2-9AAB-A107EC07BAD7}" type="slidenum">
              <a:rPr lang="ro-RO" smtClean="0"/>
              <a:pPr/>
              <a:t>6</a:t>
            </a:fld>
            <a:endParaRPr lang="ru-RU"/>
          </a:p>
        </p:txBody>
      </p:sp>
    </p:spTree>
    <p:extLst>
      <p:ext uri="{BB962C8B-B14F-4D97-AF65-F5344CB8AC3E}">
        <p14:creationId xmlns="" xmlns:p14="http://schemas.microsoft.com/office/powerpoint/2010/main" val="3986651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CAC4DB9-B607-44A2-9AAB-A107EC07BAD7}" type="slidenum">
              <a:rPr lang="ro-RO" smtClean="0"/>
              <a:pPr/>
              <a:t>7</a:t>
            </a:fld>
            <a:endParaRPr lang="ru-RU"/>
          </a:p>
        </p:txBody>
      </p:sp>
    </p:spTree>
    <p:extLst>
      <p:ext uri="{BB962C8B-B14F-4D97-AF65-F5344CB8AC3E}">
        <p14:creationId xmlns="" xmlns:p14="http://schemas.microsoft.com/office/powerpoint/2010/main" val="18053265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CAC4DB9-B607-44A2-9AAB-A107EC07BAD7}" type="slidenum">
              <a:rPr lang="ro-RO" smtClean="0"/>
              <a:pPr/>
              <a:t>8</a:t>
            </a:fld>
            <a:endParaRPr lang="ru-RU"/>
          </a:p>
        </p:txBody>
      </p:sp>
    </p:spTree>
    <p:extLst>
      <p:ext uri="{BB962C8B-B14F-4D97-AF65-F5344CB8AC3E}">
        <p14:creationId xmlns="" xmlns:p14="http://schemas.microsoft.com/office/powerpoint/2010/main" val="14817359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CAC4DB9-B607-44A2-9AAB-A107EC07BAD7}" type="slidenum">
              <a:rPr lang="ro-RO" smtClean="0"/>
              <a:pPr/>
              <a:t>9</a:t>
            </a:fld>
            <a:endParaRPr lang="ru-RU"/>
          </a:p>
        </p:txBody>
      </p:sp>
    </p:spTree>
    <p:extLst>
      <p:ext uri="{BB962C8B-B14F-4D97-AF65-F5344CB8AC3E}">
        <p14:creationId xmlns="" xmlns:p14="http://schemas.microsoft.com/office/powerpoint/2010/main" val="840638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150F81FA-3EE4-450D-8F4D-1752FF9C83AC}" type="datetime1">
              <a:rPr lang="en-US" smtClean="0"/>
              <a:pPr/>
              <a:t>11/27/2012</a:t>
            </a:fld>
            <a:endParaRPr lang="en-US"/>
          </a:p>
        </p:txBody>
      </p:sp>
      <p:sp>
        <p:nvSpPr>
          <p:cNvPr id="17" name="Footer Placeholder 16"/>
          <p:cNvSpPr>
            <a:spLocks noGrp="1"/>
          </p:cNvSpPr>
          <p:nvPr>
            <p:ph type="ftr" sz="quarter" idx="11"/>
          </p:nvPr>
        </p:nvSpPr>
        <p:spPr>
          <a:xfrm>
            <a:off x="2898648" y="6355080"/>
            <a:ext cx="3474720" cy="365760"/>
          </a:xfr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B6F15528-21DE-4FAA-801E-634DDDAF4B2B}" type="slidenum">
              <a:rPr lang="en-US" smtClean="0"/>
              <a:pPr/>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8CE43C-9685-48E2-966F-086F79BD9A7C}" type="datetime1">
              <a:rPr lang="en-US" smtClean="0"/>
              <a:pPr/>
              <a:t>11/27/2012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157CD64-E8D3-4D3D-B394-D40D6C3BCD3F}" type="datetime1">
              <a:rPr lang="en-US" smtClean="0"/>
              <a:pPr/>
              <a:t>11/27/2012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4F0FFF0-C315-486C-BEC6-F6C9E95B7A30}" type="datetime1">
              <a:rPr lang="en-US" smtClean="0"/>
              <a:pPr/>
              <a:t>11/27/2012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0252DC6E-2027-472A-AACD-81B654A51E9F}" type="datetime1">
              <a:rPr lang="en-US" smtClean="0"/>
              <a:pPr/>
              <a:t>11/27/2012</a:t>
            </a:fld>
            <a:endParaRPr lang="en-US"/>
          </a:p>
        </p:txBody>
      </p:sp>
      <p:sp>
        <p:nvSpPr>
          <p:cNvPr id="5" name="Footer Placeholder 4"/>
          <p:cNvSpPr>
            <a:spLocks noGrp="1"/>
          </p:cNvSpPr>
          <p:nvPr>
            <p:ph type="ftr" sz="quarter" idx="11"/>
          </p:nvPr>
        </p:nvSpPr>
        <p:spPr>
          <a:xfrm>
            <a:off x="2898648" y="6355080"/>
            <a:ext cx="3474720" cy="365760"/>
          </a:xfrm>
        </p:spPr>
        <p:txBody>
          <a:bodyPr/>
          <a:lstStyle/>
          <a:p>
            <a:endParaRPr lang="en-US"/>
          </a:p>
        </p:txBody>
      </p:sp>
      <p:sp>
        <p:nvSpPr>
          <p:cNvPr id="6" name="Slide Number Placeholder 5"/>
          <p:cNvSpPr>
            <a:spLocks noGrp="1"/>
          </p:cNvSpPr>
          <p:nvPr>
            <p:ph type="sldNum" sz="quarter" idx="12"/>
          </p:nvPr>
        </p:nvSpPr>
        <p:spPr>
          <a:xfrm>
            <a:off x="1069848" y="6355080"/>
            <a:ext cx="1520952" cy="365760"/>
          </a:xfrm>
        </p:spPr>
        <p:txBody>
          <a:bodyPr/>
          <a:lstStyle/>
          <a:p>
            <a:fld id="{B6F15528-21DE-4FAA-801E-634DDDAF4B2B}" type="slidenum">
              <a:rPr lang="en-US" smtClean="0"/>
              <a:pPr/>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2D4F463-DF86-4C54-A19C-4138A6E5AF65}" type="datetime1">
              <a:rPr lang="en-US" smtClean="0"/>
              <a:pPr/>
              <a:t>11/27/2012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AB907204-C904-48A8-8CC4-DA35BEC1A292}" type="datetime1">
              <a:rPr lang="en-US" smtClean="0"/>
              <a:pPr/>
              <a:t>11/27/2012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851BCAA-766F-4DC0-9634-D0146405A243}" type="datetime1">
              <a:rPr lang="en-US" smtClean="0"/>
              <a:pPr/>
              <a:t>11/27/2012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FDB619-855D-4EBD-9B8C-1FCBC2D8B02D}" type="datetime1">
              <a:rPr lang="en-US" smtClean="0"/>
              <a:pPr/>
              <a:t>11/27/2012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5551613-779C-4367-8428-6A395FBF47F1}" type="datetime1">
              <a:rPr lang="en-US" smtClean="0"/>
              <a:pPr/>
              <a:t>11/27/2012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ABC0028-89CF-4CC7-8BD7-4F5484DF8C62}" type="datetime1">
              <a:rPr lang="en-US" smtClean="0"/>
              <a:pPr/>
              <a:t>11/27/2012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521C8B09-AD96-45D1-8AFA-B918F70B73D2}" type="datetime1">
              <a:rPr lang="en-US" smtClean="0"/>
              <a:pPr/>
              <a:t>11/27/2012</a:t>
            </a:fld>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B6F15528-21DE-4FAA-801E-634DDDAF4B2B}" type="slidenum">
              <a:rPr lang="en-US" smtClean="0"/>
              <a:pPr/>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09600" y="1143000"/>
            <a:ext cx="7924800" cy="4495800"/>
          </a:xfrm>
          <a:solidFill>
            <a:srgbClr val="FFFF00"/>
          </a:solidFill>
          <a:ln>
            <a:solidFill>
              <a:schemeClr val="accent1"/>
            </a:solidFill>
          </a:ln>
        </p:spPr>
        <p:style>
          <a:lnRef idx="2">
            <a:schemeClr val="accent1"/>
          </a:lnRef>
          <a:fillRef idx="1">
            <a:schemeClr val="lt1"/>
          </a:fillRef>
          <a:effectRef idx="0">
            <a:schemeClr val="accent1"/>
          </a:effectRef>
          <a:fontRef idx="minor">
            <a:schemeClr val="dk1"/>
          </a:fontRef>
        </p:style>
        <p:txBody>
          <a:bodyPr>
            <a:noAutofit/>
          </a:bodyPr>
          <a:lstStyle/>
          <a:p>
            <a:pPr algn="ctr"/>
            <a:r>
              <a:rPr lang="ru-RU" sz="2800" b="1" dirty="0" smtClean="0">
                <a:solidFill>
                  <a:srgbClr val="FF0000"/>
                </a:solidFill>
                <a:latin typeface="Times New Roman" pitchFamily="18" charset="0"/>
                <a:cs typeface="Times New Roman" pitchFamily="18" charset="0"/>
              </a:rPr>
              <a:t>Реформирование системы субсидирования </a:t>
            </a:r>
            <a:r>
              <a:rPr lang="en-US" sz="2800" b="1" dirty="0" smtClean="0">
                <a:solidFill>
                  <a:srgbClr val="FF0000"/>
                </a:solidFill>
                <a:latin typeface="Times New Roman" pitchFamily="18" charset="0"/>
                <a:cs typeface="Times New Roman" pitchFamily="18" charset="0"/>
              </a:rPr>
              <a:t/>
            </a:r>
            <a:br>
              <a:rPr lang="en-US" sz="2800" b="1" dirty="0" smtClean="0">
                <a:solidFill>
                  <a:srgbClr val="FF0000"/>
                </a:solidFill>
                <a:latin typeface="Times New Roman" pitchFamily="18" charset="0"/>
                <a:cs typeface="Times New Roman" pitchFamily="18" charset="0"/>
              </a:rPr>
            </a:br>
            <a:r>
              <a:rPr lang="ru-RU" sz="2800" b="1" dirty="0" smtClean="0">
                <a:solidFill>
                  <a:srgbClr val="FF0000"/>
                </a:solidFill>
                <a:latin typeface="Times New Roman" pitchFamily="18" charset="0"/>
                <a:cs typeface="Times New Roman" pitchFamily="18" charset="0"/>
              </a:rPr>
              <a:t>услуг централизованного теплоснабжения на Украине*</a:t>
            </a:r>
            <a:r>
              <a:rPr sz="2800" dirty="0">
                <a:latin typeface="Times New Roman" pitchFamily="18" charset="0"/>
                <a:cs typeface="Times New Roman" pitchFamily="18" charset="0"/>
              </a:rPr>
              <a:t/>
            </a:r>
            <a:br>
              <a:rPr sz="2800" dirty="0">
                <a:latin typeface="Times New Roman" pitchFamily="18" charset="0"/>
                <a:cs typeface="Times New Roman" pitchFamily="18" charset="0"/>
              </a:rPr>
            </a:br>
            <a:r>
              <a:rPr sz="2800" dirty="0">
                <a:latin typeface="Times New Roman" pitchFamily="18" charset="0"/>
                <a:cs typeface="Times New Roman" pitchFamily="18" charset="0"/>
              </a:rPr>
              <a:t/>
            </a:r>
            <a:br>
              <a:rPr sz="2800" dirty="0">
                <a:latin typeface="Times New Roman" pitchFamily="18" charset="0"/>
                <a:cs typeface="Times New Roman" pitchFamily="18" charset="0"/>
              </a:rPr>
            </a:br>
            <a:r>
              <a:rPr lang="ru-RU" sz="2800" b="1" dirty="0" smtClean="0">
                <a:solidFill>
                  <a:srgbClr val="002060"/>
                </a:solidFill>
                <a:latin typeface="Times New Roman" pitchFamily="18" charset="0"/>
                <a:cs typeface="Times New Roman" pitchFamily="18" charset="0"/>
              </a:rPr>
              <a:t>Уменьшение эффекта от повышения тарифов за счет адресной денежной помощи </a:t>
            </a:r>
            <a:r>
              <a:rPr lang="en-US" sz="2800" b="1" dirty="0" smtClean="0">
                <a:solidFill>
                  <a:srgbClr val="002060"/>
                </a:solidFill>
                <a:latin typeface="Times New Roman" pitchFamily="18" charset="0"/>
                <a:cs typeface="Times New Roman" pitchFamily="18" charset="0"/>
              </a:rPr>
              <a:t/>
            </a:r>
            <a:br>
              <a:rPr lang="en-US" sz="2800" b="1" dirty="0" smtClean="0">
                <a:solidFill>
                  <a:srgbClr val="002060"/>
                </a:solidFill>
                <a:latin typeface="Times New Roman" pitchFamily="18" charset="0"/>
                <a:cs typeface="Times New Roman" pitchFamily="18" charset="0"/>
              </a:rPr>
            </a:br>
            <a:r>
              <a:rPr lang="ru-RU" sz="2800" b="1" dirty="0" smtClean="0">
                <a:solidFill>
                  <a:srgbClr val="002060"/>
                </a:solidFill>
                <a:latin typeface="Times New Roman" pitchFamily="18" charset="0"/>
                <a:cs typeface="Times New Roman" pitchFamily="18" charset="0"/>
              </a:rPr>
              <a:t>и мер по обеспечению энергоэффективности</a:t>
            </a:r>
            <a:r>
              <a:rPr sz="2800" dirty="0">
                <a:latin typeface="Times New Roman" pitchFamily="18" charset="0"/>
                <a:cs typeface="Times New Roman" pitchFamily="18" charset="0"/>
              </a:rPr>
              <a:t/>
            </a:r>
            <a:br>
              <a:rPr sz="2800" dirty="0">
                <a:latin typeface="Times New Roman" pitchFamily="18" charset="0"/>
                <a:cs typeface="Times New Roman" pitchFamily="18" charset="0"/>
              </a:rPr>
            </a:br>
            <a:r>
              <a:rPr sz="2800" dirty="0">
                <a:latin typeface="Times New Roman" pitchFamily="18" charset="0"/>
                <a:cs typeface="Times New Roman" pitchFamily="18" charset="0"/>
              </a:rPr>
              <a:t/>
            </a:r>
            <a:br>
              <a:rPr sz="2800" dirty="0">
                <a:latin typeface="Times New Roman" pitchFamily="18" charset="0"/>
                <a:cs typeface="Times New Roman" pitchFamily="18" charset="0"/>
              </a:rPr>
            </a:br>
            <a:endParaRPr lang="ru-RU" sz="2800" i="1" dirty="0">
              <a:solidFill>
                <a:schemeClr val="tx1">
                  <a:lumMod val="65000"/>
                  <a:lumOff val="35000"/>
                </a:schemeClr>
              </a:solidFill>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a:t>
            </a:fld>
            <a:endParaRPr lang="ru-RU"/>
          </a:p>
        </p:txBody>
      </p:sp>
      <p:sp>
        <p:nvSpPr>
          <p:cNvPr id="4" name="Rectangle 3"/>
          <p:cNvSpPr/>
          <p:nvPr/>
        </p:nvSpPr>
        <p:spPr>
          <a:xfrm>
            <a:off x="381000" y="5867400"/>
            <a:ext cx="8359981" cy="338554"/>
          </a:xfrm>
          <a:prstGeom prst="rect">
            <a:avLst/>
          </a:prstGeom>
          <a:solidFill>
            <a:schemeClr val="accent6">
              <a:lumMod val="60000"/>
              <a:lumOff val="40000"/>
            </a:schemeClr>
          </a:solidFill>
        </p:spPr>
        <p:txBody>
          <a:bodyPr wrap="none">
            <a:spAutoFit/>
          </a:bodyPr>
          <a:lstStyle/>
          <a:p>
            <a:pPr algn="ctr"/>
            <a:r>
              <a:rPr lang="ru-RU" sz="1600" dirty="0" smtClean="0">
                <a:latin typeface="Times New Roman" pitchFamily="18" charset="0"/>
                <a:cs typeface="Times New Roman" pitchFamily="18" charset="0"/>
              </a:rPr>
              <a:t>Катерина </a:t>
            </a:r>
            <a:r>
              <a:rPr lang="ru-RU" sz="1600" dirty="0" err="1" smtClean="0">
                <a:latin typeface="Times New Roman" pitchFamily="18" charset="0"/>
                <a:cs typeface="Times New Roman" pitchFamily="18" charset="0"/>
              </a:rPr>
              <a:t>Петрина</a:t>
            </a:r>
            <a:r>
              <a:rPr lang="ru-RU" sz="1600" dirty="0" smtClean="0">
                <a:latin typeface="Times New Roman" pitchFamily="18" charset="0"/>
                <a:cs typeface="Times New Roman" pitchFamily="18" charset="0"/>
              </a:rPr>
              <a:t>, Старший специалист Всемирного банка по вопросам социальной защиты</a:t>
            </a:r>
            <a:endParaRPr lang="ru-RU"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a:solidFill>
            <a:srgbClr val="FFFF00"/>
          </a:solidFill>
        </p:spPr>
        <p:txBody>
          <a:bodyPr>
            <a:normAutofit/>
          </a:bodyPr>
          <a:lstStyle/>
          <a:p>
            <a:pPr algn="ctr"/>
            <a:r>
              <a:rPr lang="ru-RU" sz="2400" b="1" dirty="0" smtClean="0">
                <a:latin typeface="Arial" pitchFamily="34" charset="0"/>
                <a:cs typeface="Arial" pitchFamily="34" charset="0"/>
              </a:rPr>
              <a:t>Каково количество получателей помощи </a:t>
            </a:r>
            <a:br>
              <a:rPr lang="ru-RU" sz="2400" b="1" dirty="0" smtClean="0">
                <a:latin typeface="Arial" pitchFamily="34" charset="0"/>
                <a:cs typeface="Arial" pitchFamily="34" charset="0"/>
              </a:rPr>
            </a:br>
            <a:r>
              <a:rPr lang="ru-RU" sz="2400" b="1" dirty="0" smtClean="0">
                <a:latin typeface="Arial" pitchFamily="34" charset="0"/>
                <a:cs typeface="Arial" pitchFamily="34" charset="0"/>
              </a:rPr>
              <a:t>текущих программ субсидирования?</a:t>
            </a:r>
            <a:endParaRPr lang="ru-RU" sz="2400" b="1" dirty="0">
              <a:latin typeface="Arial" pitchFamily="34" charset="0"/>
              <a:cs typeface="Arial" pitchFamily="34"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10</a:t>
            </a:fld>
            <a:endParaRPr lang="ru-RU"/>
          </a:p>
        </p:txBody>
      </p:sp>
      <p:graphicFrame>
        <p:nvGraphicFramePr>
          <p:cNvPr id="6" name="Chart 5"/>
          <p:cNvGraphicFramePr/>
          <p:nvPr/>
        </p:nvGraphicFramePr>
        <p:xfrm>
          <a:off x="533400" y="1524000"/>
          <a:ext cx="8077199"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143000" y="5943600"/>
            <a:ext cx="1524000"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1600" dirty="0" smtClean="0"/>
              <a:t>Жил. субсидия</a:t>
            </a:r>
            <a:endParaRPr lang="en-US" sz="1600" dirty="0"/>
          </a:p>
        </p:txBody>
      </p:sp>
      <p:sp>
        <p:nvSpPr>
          <p:cNvPr id="7" name="TextBox 4"/>
          <p:cNvSpPr txBox="1"/>
          <p:nvPr/>
        </p:nvSpPr>
        <p:spPr>
          <a:xfrm>
            <a:off x="4191000" y="5943600"/>
            <a:ext cx="1524000" cy="523220"/>
          </a:xfrm>
          <a:prstGeom prst="rect">
            <a:avLst/>
          </a:prstGeom>
          <a:solidFill>
            <a:sysClr val="window" lastClr="FFFFFF"/>
          </a:solidFill>
          <a:ln w="19050" cap="flat" cmpd="sng" algn="ctr">
            <a:solidFill>
              <a:sysClr val="windowText" lastClr="000000"/>
            </a:solidFill>
            <a:prstDash val="solid"/>
          </a:ln>
          <a:effectLst/>
        </p:spPr>
        <p:style>
          <a:lnRef idx="2">
            <a:schemeClr val="dk1"/>
          </a:lnRef>
          <a:fillRef idx="1">
            <a:schemeClr val="lt1"/>
          </a:fillRef>
          <a:effectRef idx="0">
            <a:schemeClr val="dk1"/>
          </a:effectRef>
          <a:fontRef idx="minor">
            <a:schemeClr val="dk1"/>
          </a:fontRef>
        </p:style>
        <p:txBody>
          <a:bodyPr wrap="square" rtlCol="0">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400" dirty="0" smtClean="0"/>
              <a:t>Жил.субсидии + Льготы</a:t>
            </a:r>
            <a:endParaRPr lang="en-US" sz="1400" dirty="0"/>
          </a:p>
        </p:txBody>
      </p:sp>
      <p:sp>
        <p:nvSpPr>
          <p:cNvPr id="8" name="TextBox 4"/>
          <p:cNvSpPr txBox="1"/>
          <p:nvPr/>
        </p:nvSpPr>
        <p:spPr>
          <a:xfrm>
            <a:off x="5715000" y="5943600"/>
            <a:ext cx="1524000" cy="307777"/>
          </a:xfrm>
          <a:prstGeom prst="rect">
            <a:avLst/>
          </a:prstGeom>
          <a:solidFill>
            <a:sysClr val="window" lastClr="FFFFFF"/>
          </a:solidFill>
          <a:ln w="19050" cap="flat" cmpd="sng" algn="ctr">
            <a:solidFill>
              <a:sysClr val="windowText" lastClr="000000"/>
            </a:solidFill>
            <a:prstDash val="solid"/>
          </a:ln>
          <a:effectLst/>
        </p:spPr>
        <p:style>
          <a:lnRef idx="2">
            <a:schemeClr val="dk1"/>
          </a:lnRef>
          <a:fillRef idx="1">
            <a:schemeClr val="lt1"/>
          </a:fillRef>
          <a:effectRef idx="0">
            <a:schemeClr val="dk1"/>
          </a:effectRef>
          <a:fontRef idx="minor">
            <a:schemeClr val="dk1"/>
          </a:fontRef>
        </p:style>
        <p:txBody>
          <a:bodyPr wrap="square" rtlCol="0">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400" dirty="0" smtClean="0"/>
              <a:t>Дотации ТКЭ</a:t>
            </a:r>
            <a:endParaRPr lang="en-US" sz="1400" dirty="0"/>
          </a:p>
        </p:txBody>
      </p:sp>
      <p:sp>
        <p:nvSpPr>
          <p:cNvPr id="9" name="TextBox 4"/>
          <p:cNvSpPr txBox="1"/>
          <p:nvPr/>
        </p:nvSpPr>
        <p:spPr>
          <a:xfrm>
            <a:off x="7010400" y="5943600"/>
            <a:ext cx="1524000" cy="523220"/>
          </a:xfrm>
          <a:prstGeom prst="rect">
            <a:avLst/>
          </a:prstGeom>
          <a:solidFill>
            <a:sysClr val="window" lastClr="FFFFFF"/>
          </a:solidFill>
          <a:ln w="19050" cap="flat" cmpd="sng" algn="ctr">
            <a:solidFill>
              <a:sysClr val="windowText" lastClr="000000"/>
            </a:solidFill>
            <a:prstDash val="solid"/>
          </a:ln>
          <a:effectLst/>
        </p:spPr>
        <p:style>
          <a:lnRef idx="2">
            <a:schemeClr val="dk1"/>
          </a:lnRef>
          <a:fillRef idx="1">
            <a:schemeClr val="lt1"/>
          </a:fillRef>
          <a:effectRef idx="0">
            <a:schemeClr val="dk1"/>
          </a:effectRef>
          <a:fontRef idx="minor">
            <a:schemeClr val="dk1"/>
          </a:fontRef>
        </p:style>
        <p:txBody>
          <a:bodyPr wrap="square" rtlCol="0">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ru-RU" sz="1400" dirty="0" smtClean="0"/>
              <a:t>Скрытые субсидии ТКЭ</a:t>
            </a:r>
            <a:endParaRPr lang="en-US" sz="1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11</a:t>
            </a:fld>
            <a:endParaRPr lang="ru-RU"/>
          </a:p>
        </p:txBody>
      </p:sp>
      <p:sp>
        <p:nvSpPr>
          <p:cNvPr id="6" name="Title 1"/>
          <p:cNvSpPr>
            <a:spLocks noGrp="1"/>
          </p:cNvSpPr>
          <p:nvPr>
            <p:ph type="title"/>
          </p:nvPr>
        </p:nvSpPr>
        <p:spPr>
          <a:xfrm>
            <a:off x="0" y="0"/>
            <a:ext cx="9144000" cy="1219200"/>
          </a:xfrm>
          <a:solidFill>
            <a:srgbClr val="FFFF00"/>
          </a:solidFill>
        </p:spPr>
        <p:txBody>
          <a:bodyPr>
            <a:normAutofit/>
          </a:bodyPr>
          <a:lstStyle/>
          <a:p>
            <a:pPr algn="ctr"/>
            <a:r>
              <a:rPr lang="ru-RU" sz="2400" b="1" dirty="0" smtClean="0">
                <a:latin typeface="Arial" pitchFamily="34" charset="0"/>
                <a:cs typeface="Arial" pitchFamily="34" charset="0"/>
              </a:rPr>
              <a:t>Какая из существующих программ помощи более эффективна в предоставлении помощи нуждающимся?</a:t>
            </a:r>
            <a:endParaRPr lang="ru-RU" sz="2400" b="1" dirty="0">
              <a:latin typeface="Arial" pitchFamily="34" charset="0"/>
              <a:cs typeface="Arial" pitchFamily="34" charset="0"/>
            </a:endParaRPr>
          </a:p>
        </p:txBody>
      </p:sp>
      <p:graphicFrame>
        <p:nvGraphicFramePr>
          <p:cNvPr id="8" name="Chart 7"/>
          <p:cNvGraphicFramePr/>
          <p:nvPr/>
        </p:nvGraphicFramePr>
        <p:xfrm>
          <a:off x="304800" y="1371600"/>
          <a:ext cx="83058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4"/>
          <p:cNvSpPr txBox="1"/>
          <p:nvPr/>
        </p:nvSpPr>
        <p:spPr>
          <a:xfrm>
            <a:off x="3886200" y="5181600"/>
            <a:ext cx="1524000" cy="523220"/>
          </a:xfrm>
          <a:prstGeom prst="rect">
            <a:avLst/>
          </a:prstGeom>
          <a:solidFill>
            <a:sysClr val="window" lastClr="FFFFFF"/>
          </a:solidFill>
          <a:ln w="19050" cap="flat" cmpd="sng" algn="ctr">
            <a:solidFill>
              <a:sysClr val="windowText" lastClr="000000"/>
            </a:solidFill>
            <a:prstDash val="solid"/>
          </a:ln>
          <a:effectLst/>
        </p:spPr>
        <p:style>
          <a:lnRef idx="2">
            <a:schemeClr val="dk1"/>
          </a:lnRef>
          <a:fillRef idx="1">
            <a:schemeClr val="lt1"/>
          </a:fillRef>
          <a:effectRef idx="0">
            <a:schemeClr val="dk1"/>
          </a:effectRef>
          <a:fontRef idx="minor">
            <a:schemeClr val="dk1"/>
          </a:fontRef>
        </p:style>
        <p:txBody>
          <a:bodyPr wrap="square" rtlCol="0">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1400" dirty="0" smtClean="0"/>
              <a:t>Дотации ТКЭ</a:t>
            </a:r>
          </a:p>
          <a:p>
            <a:endParaRPr lang="en-US" sz="1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00"/>
          </a:solidFill>
        </p:spPr>
        <p:txBody>
          <a:bodyPr>
            <a:normAutofit/>
          </a:bodyPr>
          <a:lstStyle/>
          <a:p>
            <a:pPr algn="ctr"/>
            <a:r>
              <a:rPr lang="ru-RU" sz="2400" b="1" dirty="0" smtClean="0">
                <a:latin typeface="Arial" pitchFamily="34" charset="0"/>
                <a:cs typeface="Arial" pitchFamily="34" charset="0"/>
              </a:rPr>
              <a:t>Заключение</a:t>
            </a:r>
            <a:endParaRPr lang="ru-RU" sz="2400" b="1" dirty="0">
              <a:latin typeface="Arial" pitchFamily="34" charset="0"/>
              <a:cs typeface="Arial" pitchFamily="34" charset="0"/>
            </a:endParaRPr>
          </a:p>
        </p:txBody>
      </p:sp>
      <p:sp>
        <p:nvSpPr>
          <p:cNvPr id="3" name="Content Placeholder 2"/>
          <p:cNvSpPr>
            <a:spLocks noGrp="1"/>
          </p:cNvSpPr>
          <p:nvPr>
            <p:ph sz="quarter" idx="1"/>
          </p:nvPr>
        </p:nvSpPr>
        <p:spPr/>
        <p:txBody>
          <a:bodyPr>
            <a:normAutofit fontScale="62500" lnSpcReduction="20000"/>
          </a:bodyPr>
          <a:lstStyle/>
          <a:p>
            <a:pPr algn="just"/>
            <a:endParaRPr lang="ru-RU" sz="2400" dirty="0" smtClean="0">
              <a:latin typeface="Calibri" pitchFamily="34" charset="0"/>
              <a:cs typeface="Calibri" pitchFamily="34" charset="0"/>
            </a:endParaRPr>
          </a:p>
          <a:p>
            <a:pPr algn="just"/>
            <a:r>
              <a:rPr lang="ru-RU" sz="2400" dirty="0" smtClean="0">
                <a:latin typeface="Calibri" pitchFamily="34" charset="0"/>
                <a:cs typeface="Calibri" pitchFamily="34" charset="0"/>
              </a:rPr>
              <a:t>Субсидии – затратны, большая часть попадает небедным</a:t>
            </a:r>
          </a:p>
          <a:p>
            <a:pPr algn="just"/>
            <a:endParaRPr lang="ru-RU" sz="2400" dirty="0" smtClean="0">
              <a:latin typeface="Calibri" pitchFamily="34" charset="0"/>
              <a:cs typeface="Calibri" pitchFamily="34" charset="0"/>
            </a:endParaRPr>
          </a:p>
          <a:p>
            <a:pPr algn="just"/>
            <a:r>
              <a:rPr lang="ru-RU" sz="2400" dirty="0" smtClean="0">
                <a:latin typeface="Calibri" pitchFamily="34" charset="0"/>
                <a:cs typeface="Calibri" pitchFamily="34" charset="0"/>
              </a:rPr>
              <a:t>Программы компенсации теплоснабжающим организациям: Обе программы нерационально распределяют помощь (льготы ещё менее эффективны) и в целом в недостаточной мере охватывают нуждающихся.</a:t>
            </a:r>
          </a:p>
          <a:p>
            <a:pPr lvl="1" algn="just"/>
            <a:r>
              <a:rPr lang="ru-RU" sz="2100" dirty="0" smtClean="0">
                <a:latin typeface="Calibri" pitchFamily="34" charset="0"/>
                <a:cs typeface="Calibri" pitchFamily="34" charset="0"/>
              </a:rPr>
              <a:t>Льготы предоставляются тем категориям населения, которые в большинстве не являются бедными</a:t>
            </a:r>
          </a:p>
          <a:p>
            <a:pPr lvl="1" algn="just"/>
            <a:r>
              <a:rPr lang="ru-RU" sz="2100" dirty="0" smtClean="0">
                <a:latin typeface="Calibri" pitchFamily="34" charset="0"/>
                <a:cs typeface="Calibri" pitchFamily="34" charset="0"/>
              </a:rPr>
              <a:t>В случае жилищной субсидии, формула предоставления помощи демонстрирует нерациональное распределение помощи и значительную несправедливость:</a:t>
            </a:r>
          </a:p>
          <a:p>
            <a:pPr lvl="2" algn="just"/>
            <a:r>
              <a:rPr lang="ru-RU" sz="1800" dirty="0" smtClean="0">
                <a:latin typeface="Calibri" pitchFamily="34" charset="0"/>
                <a:cs typeface="Calibri" pitchFamily="34" charset="0"/>
              </a:rPr>
              <a:t>Нуждающиеся домохозяйства, ограниченные в доходах, вынужденные ограничить своё потребление до 9% от их дохода, не получают социальной помощи</a:t>
            </a:r>
          </a:p>
          <a:p>
            <a:pPr lvl="2" algn="just"/>
            <a:r>
              <a:rPr lang="ru-RU" sz="1800" dirty="0" smtClean="0">
                <a:latin typeface="Calibri" pitchFamily="34" charset="0"/>
                <a:cs typeface="Calibri" pitchFamily="34" charset="0"/>
              </a:rPr>
              <a:t>Домохозяйства со средним и высоким доходом, потребляющие более 15% на тепло от объёма своего дохода, получают государственную помощь</a:t>
            </a:r>
          </a:p>
          <a:p>
            <a:pPr algn="just"/>
            <a:endParaRPr lang="ru-RU" sz="2400" dirty="0" smtClean="0">
              <a:latin typeface="Calibri" pitchFamily="34" charset="0"/>
              <a:cs typeface="Calibri" pitchFamily="34" charset="0"/>
            </a:endParaRPr>
          </a:p>
          <a:p>
            <a:pPr algn="just"/>
            <a:r>
              <a:rPr lang="ru-RU" sz="2400" dirty="0" smtClean="0">
                <a:latin typeface="Calibri" pitchFamily="34" charset="0"/>
                <a:cs typeface="Calibri" pitchFamily="34" charset="0"/>
              </a:rPr>
              <a:t>Страны с переходной экономикой имеют в своём арсенале разнообразные программы социальной помощи по компенсации расходов на ЦТС. Наиболее эффективные из этих программ предусматривают предоставление помощи преимущественно бедным слоям населения (программы в Болгарии, Хорватии, Румынии). Основные характеристики:</a:t>
            </a:r>
          </a:p>
          <a:p>
            <a:pPr lvl="1" algn="just"/>
            <a:r>
              <a:rPr lang="ru-RU" sz="2100" dirty="0" smtClean="0">
                <a:latin typeface="Calibri" pitchFamily="34" charset="0"/>
                <a:cs typeface="Calibri" pitchFamily="34" charset="0"/>
              </a:rPr>
              <a:t>Проверка имущественного положения (помощь предоставляется только неимущим, иногда среднему классу)</a:t>
            </a:r>
          </a:p>
          <a:p>
            <a:pPr lvl="1" algn="just"/>
            <a:r>
              <a:rPr lang="ru-RU" sz="2100" dirty="0" smtClean="0">
                <a:latin typeface="Calibri" pitchFamily="34" charset="0"/>
                <a:cs typeface="Calibri" pitchFamily="34" charset="0"/>
              </a:rPr>
              <a:t>Прогрессивная шкала помощи (бедные получают больше помощи, чем средний класс)</a:t>
            </a:r>
          </a:p>
          <a:p>
            <a:pPr algn="just"/>
            <a:endParaRPr lang="ru-RU" sz="2400" dirty="0">
              <a:latin typeface="Calibri" pitchFamily="34" charset="0"/>
              <a:cs typeface="Calibri"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solidFill>
            <a:srgbClr val="FFFF00"/>
          </a:solidFill>
        </p:spPr>
        <p:txBody>
          <a:bodyPr>
            <a:normAutofit/>
          </a:bodyPr>
          <a:lstStyle/>
          <a:p>
            <a:pPr algn="ctr"/>
            <a:r>
              <a:rPr lang="ru-RU" sz="2400" b="1" dirty="0" smtClean="0">
                <a:latin typeface="Arial" pitchFamily="34" charset="0"/>
                <a:cs typeface="Arial" pitchFamily="34" charset="0"/>
              </a:rPr>
              <a:t>Задачи моделирования</a:t>
            </a:r>
            <a:endParaRPr lang="ru-RU" sz="2400" b="1" dirty="0">
              <a:latin typeface="Arial" pitchFamily="34" charset="0"/>
              <a:cs typeface="Arial" pitchFamily="34" charset="0"/>
            </a:endParaRPr>
          </a:p>
        </p:txBody>
      </p:sp>
      <p:sp>
        <p:nvSpPr>
          <p:cNvPr id="3" name="Content Placeholder 2"/>
          <p:cNvSpPr>
            <a:spLocks noGrp="1"/>
          </p:cNvSpPr>
          <p:nvPr>
            <p:ph sz="quarter" idx="1"/>
          </p:nvPr>
        </p:nvSpPr>
        <p:spPr>
          <a:xfrm>
            <a:off x="357158" y="1295400"/>
            <a:ext cx="8229600" cy="5334000"/>
          </a:xfrm>
        </p:spPr>
        <p:txBody>
          <a:bodyPr>
            <a:normAutofit/>
          </a:bodyPr>
          <a:lstStyle/>
          <a:p>
            <a:pPr lvl="0" algn="just">
              <a:buNone/>
            </a:pPr>
            <a:endParaRPr lang="ru-RU" dirty="0" smtClean="0">
              <a:latin typeface="Calibri" pitchFamily="34" charset="0"/>
              <a:cs typeface="Calibri" pitchFamily="34" charset="0"/>
            </a:endParaRPr>
          </a:p>
          <a:p>
            <a:pPr lvl="0" algn="just"/>
            <a:r>
              <a:rPr lang="ru-RU" dirty="0" smtClean="0">
                <a:latin typeface="Calibri" pitchFamily="34" charset="0"/>
                <a:cs typeface="Calibri" pitchFamily="34" charset="0"/>
              </a:rPr>
              <a:t>Помощь властям в выборе / разработке эффективной программы социальной помощи, призванной: </a:t>
            </a:r>
          </a:p>
          <a:p>
            <a:pPr lvl="1" algn="just"/>
            <a:r>
              <a:rPr lang="ru-RU" sz="2400" dirty="0" smtClean="0">
                <a:solidFill>
                  <a:schemeClr val="tx1"/>
                </a:solidFill>
                <a:latin typeface="Calibri" pitchFamily="34" charset="0"/>
                <a:cs typeface="Calibri" pitchFamily="34" charset="0"/>
              </a:rPr>
              <a:t>Сохранить доступность услуги для бедных домохозяйств и среднего класса; </a:t>
            </a:r>
          </a:p>
          <a:p>
            <a:pPr lvl="1" algn="just"/>
            <a:r>
              <a:rPr lang="ru-RU" sz="2400" dirty="0" smtClean="0">
                <a:solidFill>
                  <a:schemeClr val="tx1"/>
                </a:solidFill>
                <a:latin typeface="Calibri" pitchFamily="34" charset="0"/>
                <a:cs typeface="Calibri" pitchFamily="34" charset="0"/>
              </a:rPr>
              <a:t>Обеспечить экономию бюджетных средств; </a:t>
            </a:r>
          </a:p>
          <a:p>
            <a:pPr lvl="1" algn="just"/>
            <a:r>
              <a:rPr lang="ru-RU" sz="2400" dirty="0" smtClean="0">
                <a:solidFill>
                  <a:schemeClr val="tx1"/>
                </a:solidFill>
                <a:latin typeface="Calibri" pitchFamily="34" charset="0"/>
                <a:cs typeface="Calibri" pitchFamily="34" charset="0"/>
              </a:rPr>
              <a:t>Обеспечить требуемую политическую поддержку реформ;</a:t>
            </a:r>
          </a:p>
          <a:p>
            <a:pPr lvl="1" algn="just"/>
            <a:r>
              <a:rPr lang="ru-RU" sz="2400" dirty="0" smtClean="0">
                <a:solidFill>
                  <a:schemeClr val="tx1"/>
                </a:solidFill>
                <a:latin typeface="Calibri" pitchFamily="34" charset="0"/>
              </a:rPr>
              <a:t>Максимально упросить условия на право участия в программе помощи, снизить уровень административных ошибок в системе, сократить возможности для мошенничества.</a:t>
            </a:r>
          </a:p>
          <a:p>
            <a:pPr lvl="1" algn="just"/>
            <a:endParaRPr lang="ru-RU" sz="2400" dirty="0" smtClean="0">
              <a:solidFill>
                <a:schemeClr val="tx1"/>
              </a:solidFill>
              <a:latin typeface="Calibri" pitchFamily="34" charset="0"/>
              <a:cs typeface="Calibri" pitchFamily="34" charset="0"/>
            </a:endParaRPr>
          </a:p>
          <a:p>
            <a:pPr algn="just"/>
            <a:endParaRPr lang="ru-RU" sz="2400" dirty="0">
              <a:latin typeface="Calibri" pitchFamily="34" charset="0"/>
              <a:cs typeface="Calibri" pitchFamily="34" charset="0"/>
            </a:endParaRPr>
          </a:p>
        </p:txBody>
      </p:sp>
      <p:sp>
        <p:nvSpPr>
          <p:cNvPr id="4" name="Slide Number Placeholder 3"/>
          <p:cNvSpPr>
            <a:spLocks noGrp="1"/>
          </p:cNvSpPr>
          <p:nvPr>
            <p:ph type="sldNum" sz="quarter" idx="12"/>
          </p:nvPr>
        </p:nvSpPr>
        <p:spPr/>
        <p:txBody>
          <a:bodyPr/>
          <a:lstStyle/>
          <a:p>
            <a:fld id="{B40E9E69-7E06-4166-8DE5-6980C5329261}" type="slidenum">
              <a:rPr lang="ro-RO" smtClean="0"/>
              <a:pPr/>
              <a:t>13</a:t>
            </a:fld>
            <a:endParaRPr lang="ru-RU"/>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a:solidFill>
            <a:srgbClr val="FFFF00"/>
          </a:solidFill>
        </p:spPr>
        <p:txBody>
          <a:bodyPr>
            <a:normAutofit/>
          </a:bodyPr>
          <a:lstStyle/>
          <a:p>
            <a:pPr algn="ctr"/>
            <a:r>
              <a:rPr lang="ru-RU" dirty="0" smtClean="0"/>
              <a:t>Расчёты по различным сценариям Программы помощи на услуги отопления</a:t>
            </a:r>
            <a:endParaRPr lang="ru-RU" dirty="0">
              <a:solidFill>
                <a:srgbClr val="FF0000"/>
              </a:solidFill>
            </a:endParaRPr>
          </a:p>
        </p:txBody>
      </p:sp>
      <p:graphicFrame>
        <p:nvGraphicFramePr>
          <p:cNvPr id="4" name="Table 3"/>
          <p:cNvGraphicFramePr>
            <a:graphicFrameLocks noGrp="1"/>
          </p:cNvGraphicFramePr>
          <p:nvPr>
            <p:extLst>
              <p:ext uri="{D42A27DB-BD31-4B8C-83A1-F6EECF244321}">
                <p14:modId xmlns="" xmlns:p14="http://schemas.microsoft.com/office/powerpoint/2010/main" val="1579737001"/>
              </p:ext>
            </p:extLst>
          </p:nvPr>
        </p:nvGraphicFramePr>
        <p:xfrm>
          <a:off x="457200" y="1371600"/>
          <a:ext cx="8423359" cy="4537812"/>
        </p:xfrm>
        <a:graphic>
          <a:graphicData uri="http://schemas.openxmlformats.org/drawingml/2006/table">
            <a:tbl>
              <a:tblPr>
                <a:tableStyleId>{5940675A-B579-460E-94D1-54222C63F5DA}</a:tableStyleId>
              </a:tblPr>
              <a:tblGrid>
                <a:gridCol w="2362200"/>
                <a:gridCol w="533400"/>
                <a:gridCol w="5527759"/>
              </a:tblGrid>
              <a:tr h="599022">
                <a:tc rowSpan="2">
                  <a:txBody>
                    <a:bodyPr/>
                    <a:lstStyle/>
                    <a:p>
                      <a:pPr marL="0" marR="0" algn="l">
                        <a:lnSpc>
                          <a:spcPct val="115000"/>
                        </a:lnSpc>
                        <a:spcBef>
                          <a:spcPts val="0"/>
                        </a:spcBef>
                        <a:spcAft>
                          <a:spcPts val="0"/>
                        </a:spcAft>
                      </a:pPr>
                      <a:r>
                        <a:rPr lang="ru-RU" sz="1400" dirty="0" smtClean="0">
                          <a:latin typeface="Calibri" pitchFamily="34" charset="0"/>
                          <a:cs typeface="Calibri" pitchFamily="34" charset="0"/>
                        </a:rPr>
                        <a:t>Сценарий</a:t>
                      </a:r>
                      <a:r>
                        <a:rPr sz="1400" dirty="0"/>
                        <a:t> </a:t>
                      </a:r>
                      <a:r>
                        <a:rPr lang="ru-RU" sz="1400" dirty="0" smtClean="0">
                          <a:latin typeface="Calibri" pitchFamily="34" charset="0"/>
                          <a:cs typeface="Calibri" pitchFamily="34" charset="0"/>
                        </a:rPr>
                        <a:t>1. Программа “Энергетическая бедность”, предусматривающая компенсацию всех расходов на отопление, превышающих определённый % дохода домохозяйства</a:t>
                      </a:r>
                      <a:endParaRPr lang="ru-RU" sz="1400" dirty="0">
                        <a:latin typeface="Calibri" pitchFamily="34" charset="0"/>
                        <a:ea typeface="Calibri"/>
                        <a:cs typeface="Calibri" pitchFamily="34" charset="0"/>
                      </a:endParaRPr>
                    </a:p>
                  </a:txBody>
                  <a:tcPr marL="68580" marR="68580" marT="0" marB="0"/>
                </a:tc>
                <a:tc>
                  <a:txBody>
                    <a:bodyPr/>
                    <a:lstStyle/>
                    <a:p>
                      <a:pPr marL="0" marR="0" algn="ctr">
                        <a:lnSpc>
                          <a:spcPct val="115000"/>
                        </a:lnSpc>
                        <a:spcBef>
                          <a:spcPts val="0"/>
                        </a:spcBef>
                        <a:spcAft>
                          <a:spcPts val="0"/>
                        </a:spcAft>
                      </a:pPr>
                      <a:r>
                        <a:rPr lang="ru-RU" sz="1400" dirty="0">
                          <a:latin typeface="Calibri" pitchFamily="34" charset="0"/>
                          <a:cs typeface="Calibri" pitchFamily="34" charset="0"/>
                        </a:rPr>
                        <a:t>1a</a:t>
                      </a:r>
                      <a:endParaRPr lang="ru-RU" sz="1400" dirty="0">
                        <a:latin typeface="Calibri" pitchFamily="34" charset="0"/>
                        <a:ea typeface="Calibri"/>
                        <a:cs typeface="Calibri" pitchFamily="34" charset="0"/>
                      </a:endParaRPr>
                    </a:p>
                  </a:txBody>
                  <a:tcPr marL="68580" marR="68580" marT="0" marB="0"/>
                </a:tc>
                <a:tc>
                  <a:txBody>
                    <a:bodyPr/>
                    <a:lstStyle/>
                    <a:p>
                      <a:pPr marL="0" marR="0" algn="just">
                        <a:lnSpc>
                          <a:spcPct val="115000"/>
                        </a:lnSpc>
                        <a:spcBef>
                          <a:spcPts val="0"/>
                        </a:spcBef>
                        <a:spcAft>
                          <a:spcPts val="0"/>
                        </a:spcAft>
                      </a:pPr>
                      <a:r>
                        <a:rPr lang="ru-RU" sz="1400" dirty="0">
                          <a:latin typeface="Calibri" pitchFamily="34" charset="0"/>
                          <a:cs typeface="Calibri" pitchFamily="34" charset="0"/>
                        </a:rPr>
                        <a:t>Помощь на отопление = Счёт за отопление – 10%*дохода семьи</a:t>
                      </a:r>
                    </a:p>
                    <a:p>
                      <a:pPr marL="0" marR="0" algn="just">
                        <a:lnSpc>
                          <a:spcPct val="115000"/>
                        </a:lnSpc>
                        <a:spcBef>
                          <a:spcPts val="0"/>
                        </a:spcBef>
                        <a:spcAft>
                          <a:spcPts val="0"/>
                        </a:spcAft>
                      </a:pPr>
                      <a:r>
                        <a:rPr lang="ru-RU" sz="1400" dirty="0">
                          <a:latin typeface="Calibri" pitchFamily="34" charset="0"/>
                          <a:cs typeface="Calibri" pitchFamily="34" charset="0"/>
                        </a:rPr>
                        <a:t>(концепция “энергетической бедности”)</a:t>
                      </a:r>
                    </a:p>
                  </a:txBody>
                  <a:tcPr marL="68580" marR="68580" marT="0" marB="0"/>
                </a:tc>
              </a:tr>
              <a:tr h="386080">
                <a:tc vMerge="1">
                  <a:txBody>
                    <a:bodyPr/>
                    <a:lstStyle/>
                    <a:p>
                      <a:endParaRPr lang="ru-RU"/>
                    </a:p>
                  </a:txBody>
                  <a:tcPr/>
                </a:tc>
                <a:tc>
                  <a:txBody>
                    <a:bodyPr/>
                    <a:lstStyle/>
                    <a:p>
                      <a:pPr marL="0" marR="0" algn="ctr">
                        <a:lnSpc>
                          <a:spcPct val="115000"/>
                        </a:lnSpc>
                        <a:spcBef>
                          <a:spcPts val="0"/>
                        </a:spcBef>
                        <a:spcAft>
                          <a:spcPts val="0"/>
                        </a:spcAft>
                      </a:pPr>
                      <a:r>
                        <a:rPr lang="ru-RU" sz="1400" dirty="0">
                          <a:latin typeface="Calibri" pitchFamily="34" charset="0"/>
                          <a:cs typeface="Calibri" pitchFamily="34" charset="0"/>
                        </a:rPr>
                        <a:t>1b</a:t>
                      </a:r>
                      <a:endParaRPr lang="ru-RU" sz="1400" dirty="0">
                        <a:latin typeface="Calibri" pitchFamily="34" charset="0"/>
                        <a:ea typeface="Calibri"/>
                        <a:cs typeface="Calibri" pitchFamily="34" charset="0"/>
                      </a:endParaRPr>
                    </a:p>
                  </a:txBody>
                  <a:tcPr marL="68580" marR="68580" marT="0" marB="0"/>
                </a:tc>
                <a:tc>
                  <a:txBody>
                    <a:bodyPr/>
                    <a:lstStyle/>
                    <a:p>
                      <a:pPr marL="0" marR="0" algn="just">
                        <a:lnSpc>
                          <a:spcPct val="115000"/>
                        </a:lnSpc>
                        <a:spcBef>
                          <a:spcPts val="0"/>
                        </a:spcBef>
                        <a:spcAft>
                          <a:spcPts val="0"/>
                        </a:spcAft>
                      </a:pPr>
                      <a:r>
                        <a:rPr lang="ru-RU" sz="1400" dirty="0">
                          <a:latin typeface="Calibri" pitchFamily="34" charset="0"/>
                          <a:cs typeface="Calibri" pitchFamily="34" charset="0"/>
                        </a:rPr>
                        <a:t>Помощь на отопление = Счёт за отопление – 15%*дохода семьи</a:t>
                      </a:r>
                    </a:p>
                  </a:txBody>
                  <a:tcPr marL="68580" marR="68580" marT="0" marB="0"/>
                </a:tc>
              </a:tr>
              <a:tr h="1394460">
                <a:tc>
                  <a:txBody>
                    <a:bodyPr/>
                    <a:lstStyle/>
                    <a:p>
                      <a:pPr marL="0" marR="0" algn="l">
                        <a:lnSpc>
                          <a:spcPct val="115000"/>
                        </a:lnSpc>
                        <a:spcBef>
                          <a:spcPts val="0"/>
                        </a:spcBef>
                        <a:spcAft>
                          <a:spcPts val="0"/>
                        </a:spcAft>
                      </a:pPr>
                      <a:r>
                        <a:rPr lang="ru-RU" sz="1400" dirty="0" smtClean="0">
                          <a:latin typeface="Calibri" pitchFamily="34" charset="0"/>
                          <a:ea typeface="Calibri"/>
                          <a:cs typeface="Calibri" pitchFamily="34" charset="0"/>
                        </a:rPr>
                        <a:t>Сценарий 2.  Компенсация определённого % счёта за отопление</a:t>
                      </a:r>
                      <a:endParaRPr lang="ru-RU" sz="1400" dirty="0">
                        <a:latin typeface="Calibri" pitchFamily="34" charset="0"/>
                        <a:ea typeface="Calibri"/>
                        <a:cs typeface="Calibri" pitchFamily="34" charset="0"/>
                      </a:endParaRPr>
                    </a:p>
                  </a:txBody>
                  <a:tcPr marL="68580" marR="68580" marT="0" marB="0"/>
                </a:tc>
                <a:tc>
                  <a:txBody>
                    <a:bodyPr/>
                    <a:lstStyle/>
                    <a:p>
                      <a:pPr marL="0" marR="0" algn="ctr">
                        <a:lnSpc>
                          <a:spcPct val="115000"/>
                        </a:lnSpc>
                        <a:spcBef>
                          <a:spcPts val="0"/>
                        </a:spcBef>
                        <a:spcAft>
                          <a:spcPts val="0"/>
                        </a:spcAft>
                      </a:pPr>
                      <a:r>
                        <a:rPr lang="ru-RU" sz="1400" dirty="0" smtClean="0">
                          <a:latin typeface="Calibri" pitchFamily="34" charset="0"/>
                          <a:ea typeface="Calibri"/>
                          <a:cs typeface="Calibri" pitchFamily="34" charset="0"/>
                        </a:rPr>
                        <a:t>2</a:t>
                      </a:r>
                      <a:endParaRPr lang="ru-RU" sz="1400" dirty="0">
                        <a:latin typeface="Calibri" pitchFamily="34" charset="0"/>
                        <a:ea typeface="Calibri"/>
                        <a:cs typeface="Calibri" pitchFamily="34" charset="0"/>
                      </a:endParaRPr>
                    </a:p>
                  </a:txBody>
                  <a:tcPr marL="68580" marR="68580" marT="0" marB="0"/>
                </a:tc>
                <a:tc>
                  <a:txBody>
                    <a:bodyPr/>
                    <a:lstStyle/>
                    <a:p>
                      <a:pPr marL="0" marR="0" algn="just">
                        <a:lnSpc>
                          <a:spcPct val="115000"/>
                        </a:lnSpc>
                        <a:spcBef>
                          <a:spcPts val="0"/>
                        </a:spcBef>
                        <a:spcAft>
                          <a:spcPts val="0"/>
                        </a:spcAft>
                      </a:pPr>
                      <a:r>
                        <a:rPr lang="ru-RU" sz="1400" dirty="0" smtClean="0">
                          <a:latin typeface="Calibri" pitchFamily="34" charset="0"/>
                          <a:ea typeface="Calibri"/>
                          <a:cs typeface="Calibri" pitchFamily="34" charset="0"/>
                        </a:rPr>
                        <a:t>80% счёта за отопление для 20% наибеднейших; 50% … следующие 20%; 20% … следующие 10%</a:t>
                      </a:r>
                    </a:p>
                    <a:p>
                      <a:pPr marL="0" marR="0" algn="just">
                        <a:lnSpc>
                          <a:spcPct val="115000"/>
                        </a:lnSpc>
                        <a:spcBef>
                          <a:spcPts val="0"/>
                        </a:spcBef>
                        <a:spcAft>
                          <a:spcPts val="0"/>
                        </a:spcAft>
                      </a:pPr>
                      <a:r>
                        <a:rPr lang="ru-RU" sz="1400" baseline="0" dirty="0" smtClean="0">
                          <a:latin typeface="Calibri" pitchFamily="34" charset="0"/>
                          <a:ea typeface="Calibri"/>
                          <a:cs typeface="Calibri" pitchFamily="34" charset="0"/>
                        </a:rPr>
                        <a:t>0 для домохозяйств в верхней половине шкалы распределения дохода</a:t>
                      </a:r>
                      <a:endParaRPr lang="ru-RU" sz="1400" dirty="0">
                        <a:latin typeface="Calibri" pitchFamily="34" charset="0"/>
                        <a:ea typeface="Calibri"/>
                        <a:cs typeface="Calibri" pitchFamily="34" charset="0"/>
                      </a:endParaRPr>
                    </a:p>
                  </a:txBody>
                  <a:tcPr marL="68580" marR="68580" marT="0" marB="0"/>
                </a:tc>
              </a:tr>
              <a:tr h="1180440">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ru-RU" sz="1400" dirty="0" smtClean="0">
                          <a:latin typeface="Calibri" pitchFamily="34" charset="0"/>
                          <a:ea typeface="Calibri"/>
                          <a:cs typeface="Calibri" pitchFamily="34" charset="0"/>
                        </a:rPr>
                        <a:t>Сценарий 3.  Компенсация определённого % ВЕЛИЧИНЫ ПОВЫШЕНИЯ счёта за отопление</a:t>
                      </a:r>
                    </a:p>
                  </a:txBody>
                  <a:tcPr marL="68580" marR="68580" marT="0" marB="0"/>
                </a:tc>
                <a:tc>
                  <a:txBody>
                    <a:bodyPr/>
                    <a:lstStyle/>
                    <a:p>
                      <a:pPr marL="0" marR="0" algn="ctr">
                        <a:lnSpc>
                          <a:spcPct val="115000"/>
                        </a:lnSpc>
                        <a:spcBef>
                          <a:spcPts val="0"/>
                        </a:spcBef>
                        <a:spcAft>
                          <a:spcPts val="0"/>
                        </a:spcAft>
                      </a:pPr>
                      <a:r>
                        <a:rPr lang="ru-RU" sz="1400" dirty="0" smtClean="0">
                          <a:latin typeface="Calibri" pitchFamily="34" charset="0"/>
                          <a:ea typeface="Calibri"/>
                          <a:cs typeface="Calibri" pitchFamily="34" charset="0"/>
                        </a:rPr>
                        <a:t>3</a:t>
                      </a:r>
                      <a:endParaRPr lang="ru-RU" sz="1400" dirty="0">
                        <a:latin typeface="Calibri" pitchFamily="34" charset="0"/>
                        <a:ea typeface="Calibri"/>
                        <a:cs typeface="Calibri" pitchFamily="34" charset="0"/>
                      </a:endParaRPr>
                    </a:p>
                  </a:txBody>
                  <a:tcPr marL="68580" marR="68580" marT="0" marB="0"/>
                </a:tc>
                <a:tc>
                  <a:txBody>
                    <a:bodyPr/>
                    <a:lstStyle/>
                    <a:p>
                      <a:pPr marL="0" marR="0" algn="just">
                        <a:lnSpc>
                          <a:spcPct val="115000"/>
                        </a:lnSpc>
                        <a:spcBef>
                          <a:spcPts val="0"/>
                        </a:spcBef>
                        <a:spcAft>
                          <a:spcPts val="0"/>
                        </a:spcAft>
                      </a:pPr>
                      <a:r>
                        <a:rPr lang="ru-RU" sz="1400" dirty="0" smtClean="0">
                          <a:latin typeface="Calibri" pitchFamily="34" charset="0"/>
                          <a:ea typeface="Calibri"/>
                          <a:cs typeface="Calibri" pitchFamily="34" charset="0"/>
                        </a:rPr>
                        <a:t>100% счёта за отопление для 20% наибеднейших; 50% … следующие 20%; 20% … следующие 10%</a:t>
                      </a:r>
                    </a:p>
                    <a:p>
                      <a:pPr marL="0" marR="0" algn="just">
                        <a:lnSpc>
                          <a:spcPct val="115000"/>
                        </a:lnSpc>
                        <a:spcBef>
                          <a:spcPts val="0"/>
                        </a:spcBef>
                        <a:spcAft>
                          <a:spcPts val="0"/>
                        </a:spcAft>
                      </a:pPr>
                      <a:r>
                        <a:rPr lang="ru-RU" sz="1400" baseline="0" dirty="0" smtClean="0">
                          <a:latin typeface="Calibri" pitchFamily="34" charset="0"/>
                          <a:ea typeface="Calibri"/>
                          <a:cs typeface="Calibri" pitchFamily="34" charset="0"/>
                        </a:rPr>
                        <a:t>0 для домохозяйств в верхней половине шкалы распределения дохода</a:t>
                      </a:r>
                      <a:endParaRPr lang="ru-RU" sz="1400" dirty="0" smtClean="0">
                        <a:latin typeface="Calibri" pitchFamily="34" charset="0"/>
                        <a:ea typeface="Calibri"/>
                        <a:cs typeface="Calibri" pitchFamily="34" charset="0"/>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B40E9E69-7E06-4166-8DE5-6980C5329261}" type="slidenum">
              <a:rPr lang="ro-RO" smtClean="0"/>
              <a:pPr/>
              <a:t>14</a:t>
            </a:fld>
            <a:endParaRPr lang="ru-RU"/>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a:solidFill>
            <a:srgbClr val="FFFF00"/>
          </a:solidFill>
        </p:spPr>
        <p:txBody>
          <a:bodyPr>
            <a:normAutofit fontScale="90000"/>
          </a:bodyPr>
          <a:lstStyle/>
          <a:p>
            <a:pPr algn="ctr"/>
            <a:r>
              <a:rPr lang="ru-RU" sz="2800" dirty="0" smtClean="0"/>
              <a:t>Сравнительные результаты: расходы и экономия бюджетных средств после реализации мер по уменьшению эффекта</a:t>
            </a:r>
            <a:endParaRPr lang="ru-RU" sz="28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15</a:t>
            </a:fld>
            <a:endParaRPr lang="ru-RU"/>
          </a:p>
        </p:txBody>
      </p:sp>
      <p:graphicFrame>
        <p:nvGraphicFramePr>
          <p:cNvPr id="9" name="Table 8"/>
          <p:cNvGraphicFramePr>
            <a:graphicFrameLocks noGrp="1"/>
          </p:cNvGraphicFramePr>
          <p:nvPr/>
        </p:nvGraphicFramePr>
        <p:xfrm>
          <a:off x="533400" y="1828800"/>
          <a:ext cx="8382000" cy="3390900"/>
        </p:xfrm>
        <a:graphic>
          <a:graphicData uri="http://schemas.openxmlformats.org/drawingml/2006/table">
            <a:tbl>
              <a:tblPr>
                <a:tableStyleId>{9D7B26C5-4107-4FEC-AEDC-1716B250A1EF}</a:tableStyleId>
              </a:tblPr>
              <a:tblGrid>
                <a:gridCol w="5181600"/>
                <a:gridCol w="1676400"/>
                <a:gridCol w="1524000"/>
              </a:tblGrid>
              <a:tr h="416867">
                <a:tc>
                  <a:txBody>
                    <a:bodyPr/>
                    <a:lstStyle/>
                    <a:p>
                      <a:pPr algn="l" fontAlgn="b"/>
                      <a:endParaRPr lang="ru-RU" sz="2000" b="0" i="0" u="none" strike="noStrike" dirty="0">
                        <a:solidFill>
                          <a:srgbClr val="000000"/>
                        </a:solidFill>
                        <a:latin typeface="Calibri" pitchFamily="34" charset="0"/>
                        <a:cs typeface="Calibri" pitchFamily="34" charset="0"/>
                      </a:endParaRPr>
                    </a:p>
                  </a:txBody>
                  <a:tcPr marL="0" marR="0" marT="0" marB="0" anchor="b"/>
                </a:tc>
                <a:tc>
                  <a:txBody>
                    <a:bodyPr/>
                    <a:lstStyle/>
                    <a:p>
                      <a:pPr algn="ctr" fontAlgn="b"/>
                      <a:r>
                        <a:rPr lang="en-US" sz="2000" u="none" strike="noStrike" dirty="0" smtClean="0"/>
                        <a:t>Миллионы грн.</a:t>
                      </a:r>
                      <a:endParaRPr lang="ru-RU" sz="2000" b="0" i="0" u="none" strike="noStrike" dirty="0">
                        <a:solidFill>
                          <a:srgbClr val="000000"/>
                        </a:solidFill>
                        <a:latin typeface="Calibri" pitchFamily="34" charset="0"/>
                        <a:cs typeface="Calibri" pitchFamily="34" charset="0"/>
                      </a:endParaRPr>
                    </a:p>
                  </a:txBody>
                  <a:tcPr marL="0" marR="0" marT="0" marB="0" anchor="b">
                    <a:solidFill>
                      <a:schemeClr val="bg1">
                        <a:lumMod val="85000"/>
                      </a:schemeClr>
                    </a:solidFill>
                  </a:tcPr>
                </a:tc>
                <a:tc>
                  <a:txBody>
                    <a:bodyPr/>
                    <a:lstStyle/>
                    <a:p>
                      <a:pPr algn="r" fontAlgn="b"/>
                      <a:r>
                        <a:rPr lang="en-US" sz="2000" u="none" strike="noStrike" dirty="0"/>
                        <a:t>Экономия (млн. грн.)</a:t>
                      </a:r>
                      <a:endParaRPr lang="ru-RU" sz="2000" b="0" i="0" u="none" strike="noStrike" dirty="0">
                        <a:solidFill>
                          <a:srgbClr val="000000"/>
                        </a:solidFill>
                        <a:latin typeface="Calibri" pitchFamily="34" charset="0"/>
                        <a:cs typeface="Calibri" pitchFamily="34" charset="0"/>
                      </a:endParaRPr>
                    </a:p>
                  </a:txBody>
                  <a:tcPr marL="0" marR="0" marT="0" marB="0" anchor="b"/>
                </a:tc>
              </a:tr>
              <a:tr h="45720">
                <a:tc>
                  <a:txBody>
                    <a:bodyPr/>
                    <a:lstStyle/>
                    <a:p>
                      <a:pPr algn="l" rtl="0" fontAlgn="t"/>
                      <a:r>
                        <a:rPr lang="en-US" sz="2000" u="none" strike="noStrike" dirty="0"/>
                        <a:t>Совокупный объём сэкономленных государством средств при повышении тарифов на 50% И при отсутствии субсидий и льгот </a:t>
                      </a:r>
                    </a:p>
                    <a:p>
                      <a:pPr algn="l" rtl="0" fontAlgn="t"/>
                      <a:endParaRPr lang="ru-RU" sz="2000" b="1" i="0" u="none" strike="noStrike" dirty="0">
                        <a:solidFill>
                          <a:srgbClr val="FF0000"/>
                        </a:solidFill>
                        <a:latin typeface="Calibri" pitchFamily="34" charset="0"/>
                        <a:cs typeface="Calibri" pitchFamily="34" charset="0"/>
                      </a:endParaRPr>
                    </a:p>
                  </a:txBody>
                  <a:tcPr marL="0" marR="0" marT="0" marB="0"/>
                </a:tc>
                <a:tc>
                  <a:txBody>
                    <a:bodyPr/>
                    <a:lstStyle/>
                    <a:p>
                      <a:pPr algn="ctr" fontAlgn="b"/>
                      <a:r>
                        <a:rPr lang="ru-RU" sz="2000" b="0" i="0" u="none" strike="noStrike" dirty="0" smtClean="0">
                          <a:solidFill>
                            <a:srgbClr val="000000"/>
                          </a:solidFill>
                          <a:latin typeface="Calibri" pitchFamily="34" charset="0"/>
                          <a:cs typeface="Calibri" pitchFamily="34" charset="0"/>
                        </a:rPr>
                        <a:t>6718</a:t>
                      </a:r>
                    </a:p>
                    <a:p>
                      <a:pPr algn="ctr" fontAlgn="b"/>
                      <a:endParaRPr lang="ru-RU" sz="2000" b="0" i="0" u="none" strike="noStrike" dirty="0">
                        <a:solidFill>
                          <a:srgbClr val="000000"/>
                        </a:solidFill>
                        <a:latin typeface="Calibri" pitchFamily="34" charset="0"/>
                        <a:cs typeface="Calibri" pitchFamily="34" charset="0"/>
                      </a:endParaRPr>
                    </a:p>
                  </a:txBody>
                  <a:tcPr marL="9525" marR="9525" marT="9525" marB="0" anchor="b">
                    <a:solidFill>
                      <a:schemeClr val="bg1">
                        <a:lumMod val="85000"/>
                      </a:schemeClr>
                    </a:solidFill>
                  </a:tcPr>
                </a:tc>
                <a:tc>
                  <a:txBody>
                    <a:bodyPr/>
                    <a:lstStyle/>
                    <a:p>
                      <a:pPr algn="l" fontAlgn="b"/>
                      <a:endParaRPr lang="ru-RU" sz="2000" b="0" i="0" u="none" strike="noStrike" dirty="0">
                        <a:solidFill>
                          <a:srgbClr val="000000"/>
                        </a:solidFill>
                        <a:latin typeface="Calibri" pitchFamily="34" charset="0"/>
                        <a:cs typeface="Calibri" pitchFamily="34" charset="0"/>
                      </a:endParaRPr>
                    </a:p>
                  </a:txBody>
                  <a:tcPr marL="0" marR="0" marT="0" marB="0" anchor="b"/>
                </a:tc>
              </a:tr>
              <a:tr h="260542">
                <a:tc>
                  <a:txBody>
                    <a:bodyPr/>
                    <a:lstStyle/>
                    <a:p>
                      <a:pPr algn="l" rtl="0" fontAlgn="t"/>
                      <a:r>
                        <a:rPr lang="en-US" sz="2000" u="none" strike="noStrike" dirty="0" smtClean="0"/>
                        <a:t>С1.a. Энергетическая бедность (10%) </a:t>
                      </a:r>
                      <a:endParaRPr lang="ru-RU" sz="2000" b="0" i="0" u="none" strike="noStrike" dirty="0">
                        <a:solidFill>
                          <a:srgbClr val="000000"/>
                        </a:solidFill>
                        <a:latin typeface="Calibri" pitchFamily="34" charset="0"/>
                        <a:cs typeface="Calibri" pitchFamily="34" charset="0"/>
                      </a:endParaRPr>
                    </a:p>
                  </a:txBody>
                  <a:tcPr marL="0" marR="0" marT="0" marB="0"/>
                </a:tc>
                <a:tc>
                  <a:txBody>
                    <a:bodyPr/>
                    <a:lstStyle/>
                    <a:p>
                      <a:pPr algn="ctr" fontAlgn="b"/>
                      <a:r>
                        <a:rPr dirty="0"/>
                        <a:t>  </a:t>
                      </a:r>
                      <a:r>
                        <a:rPr lang="ru-RU" sz="2000" b="0" i="0" u="none" strike="noStrike" dirty="0" smtClean="0">
                          <a:solidFill>
                            <a:srgbClr val="000000"/>
                          </a:solidFill>
                          <a:latin typeface="Calibri"/>
                        </a:rPr>
                        <a:t>1 112 </a:t>
                      </a:r>
                      <a:endParaRPr lang="ru-RU" sz="2000" b="0" i="0" u="none" strike="noStrike" dirty="0">
                        <a:solidFill>
                          <a:srgbClr val="000000"/>
                        </a:solidFill>
                        <a:latin typeface="Calibri"/>
                      </a:endParaRPr>
                    </a:p>
                  </a:txBody>
                  <a:tcPr marL="9525" marR="9525" marT="9525" marB="0" anchor="b">
                    <a:solidFill>
                      <a:schemeClr val="bg1">
                        <a:lumMod val="85000"/>
                      </a:schemeClr>
                    </a:solidFill>
                  </a:tcPr>
                </a:tc>
                <a:tc>
                  <a:txBody>
                    <a:bodyPr/>
                    <a:lstStyle/>
                    <a:p>
                      <a:pPr algn="l" fontAlgn="b"/>
                      <a:r>
                        <a:rPr lang="ru-RU" sz="2000" b="0" i="0" u="none" strike="noStrike" dirty="0">
                          <a:solidFill>
                            <a:srgbClr val="000000"/>
                          </a:solidFill>
                          <a:latin typeface="Calibri" pitchFamily="34" charset="0"/>
                          <a:cs typeface="Calibri" pitchFamily="34" charset="0"/>
                        </a:rPr>
                        <a:t>        5 606 </a:t>
                      </a:r>
                    </a:p>
                  </a:txBody>
                  <a:tcPr marL="9525" marR="9525" marT="9525" marB="0" anchor="b"/>
                </a:tc>
              </a:tr>
              <a:tr h="248699">
                <a:tc>
                  <a:txBody>
                    <a:bodyPr/>
                    <a:lstStyle/>
                    <a:p>
                      <a:pPr algn="l" rtl="0" fontAlgn="t"/>
                      <a:r>
                        <a:rPr lang="en-US" sz="2000" u="none" strike="noStrike" dirty="0" smtClean="0"/>
                        <a:t>С1. b. Энергетическая бедность (15%) </a:t>
                      </a:r>
                      <a:endParaRPr lang="ru-RU" sz="2000" b="0" i="0" u="none" strike="noStrike" dirty="0">
                        <a:solidFill>
                          <a:srgbClr val="000000"/>
                        </a:solidFill>
                        <a:latin typeface="Calibri" pitchFamily="34" charset="0"/>
                        <a:cs typeface="Calibri" pitchFamily="34" charset="0"/>
                      </a:endParaRPr>
                    </a:p>
                  </a:txBody>
                  <a:tcPr marL="0" marR="0" marT="0" marB="0"/>
                </a:tc>
                <a:tc>
                  <a:txBody>
                    <a:bodyPr/>
                    <a:lstStyle/>
                    <a:p>
                      <a:pPr algn="ctr" fontAlgn="b"/>
                      <a:r>
                        <a:rPr lang="ru-RU" sz="2000" b="0" i="0" u="none" strike="noStrike" dirty="0">
                          <a:solidFill>
                            <a:srgbClr val="000000"/>
                          </a:solidFill>
                          <a:latin typeface="Calibri"/>
                        </a:rPr>
                        <a:t>            374 </a:t>
                      </a:r>
                    </a:p>
                  </a:txBody>
                  <a:tcPr marL="9525" marR="9525" marT="9525" marB="0" anchor="b">
                    <a:solidFill>
                      <a:schemeClr val="bg1">
                        <a:lumMod val="85000"/>
                      </a:schemeClr>
                    </a:solidFill>
                  </a:tcPr>
                </a:tc>
                <a:tc>
                  <a:txBody>
                    <a:bodyPr/>
                    <a:lstStyle/>
                    <a:p>
                      <a:pPr algn="l" fontAlgn="b"/>
                      <a:r>
                        <a:rPr lang="ru-RU" sz="2000" b="0" i="0" u="none" strike="noStrike" dirty="0">
                          <a:solidFill>
                            <a:srgbClr val="000000"/>
                          </a:solidFill>
                          <a:latin typeface="Calibri" pitchFamily="34" charset="0"/>
                          <a:cs typeface="Calibri" pitchFamily="34" charset="0"/>
                        </a:rPr>
                        <a:t>        6 344 </a:t>
                      </a:r>
                    </a:p>
                  </a:txBody>
                  <a:tcPr marL="9525" marR="9525" marT="9525" marB="0" anchor="b"/>
                </a:tc>
              </a:tr>
              <a:tr h="248699">
                <a:tc>
                  <a:txBody>
                    <a:bodyPr/>
                    <a:lstStyle/>
                    <a:p>
                      <a:pPr algn="l" rtl="0" fontAlgn="t"/>
                      <a:r>
                        <a:rPr lang="en-US" sz="2000" u="none" strike="noStrike" dirty="0"/>
                        <a:t>С2. Компенсация счёта (%) </a:t>
                      </a:r>
                      <a:endParaRPr lang="ru-RU" sz="2000" b="0" i="0" u="none" strike="noStrike" dirty="0">
                        <a:solidFill>
                          <a:srgbClr val="000000"/>
                        </a:solidFill>
                        <a:latin typeface="Calibri" pitchFamily="34" charset="0"/>
                        <a:cs typeface="Calibri" pitchFamily="34" charset="0"/>
                      </a:endParaRPr>
                    </a:p>
                  </a:txBody>
                  <a:tcPr marL="0" marR="0" marT="0" marB="0"/>
                </a:tc>
                <a:tc>
                  <a:txBody>
                    <a:bodyPr/>
                    <a:lstStyle/>
                    <a:p>
                      <a:pPr algn="ctr" fontAlgn="b"/>
                      <a:r>
                        <a:rPr lang="ru-RU" sz="2000" b="0" i="0" u="none" strike="noStrike" dirty="0">
                          <a:solidFill>
                            <a:srgbClr val="000000"/>
                          </a:solidFill>
                          <a:latin typeface="Calibri"/>
                        </a:rPr>
                        <a:t>         3 055 </a:t>
                      </a:r>
                    </a:p>
                  </a:txBody>
                  <a:tcPr marL="9525" marR="9525" marT="9525" marB="0" anchor="b">
                    <a:solidFill>
                      <a:schemeClr val="bg1">
                        <a:lumMod val="85000"/>
                      </a:schemeClr>
                    </a:solidFill>
                  </a:tcPr>
                </a:tc>
                <a:tc>
                  <a:txBody>
                    <a:bodyPr/>
                    <a:lstStyle/>
                    <a:p>
                      <a:pPr algn="l" fontAlgn="b"/>
                      <a:r>
                        <a:rPr lang="ru-RU" sz="2000" b="0" i="0" u="none" strike="noStrike" dirty="0">
                          <a:solidFill>
                            <a:srgbClr val="000000"/>
                          </a:solidFill>
                          <a:latin typeface="Calibri" pitchFamily="34" charset="0"/>
                          <a:cs typeface="Calibri" pitchFamily="34" charset="0"/>
                        </a:rPr>
                        <a:t>        3 663 </a:t>
                      </a:r>
                    </a:p>
                  </a:txBody>
                  <a:tcPr marL="9525" marR="9525" marT="9525" marB="0" anchor="b"/>
                </a:tc>
              </a:tr>
              <a:tr h="236856">
                <a:tc>
                  <a:txBody>
                    <a:bodyPr/>
                    <a:lstStyle/>
                    <a:p>
                      <a:pPr algn="l" rtl="0" fontAlgn="t"/>
                      <a:r>
                        <a:rPr lang="en-US" sz="2000" u="none" strike="noStrike" dirty="0"/>
                        <a:t>С4. Компенсация повышения тарифов</a:t>
                      </a:r>
                      <a:endParaRPr lang="ru-RU" sz="2000" b="0" i="0" u="none" strike="noStrike" dirty="0">
                        <a:solidFill>
                          <a:srgbClr val="000000"/>
                        </a:solidFill>
                        <a:latin typeface="Calibri" pitchFamily="34" charset="0"/>
                        <a:cs typeface="Calibri" pitchFamily="34" charset="0"/>
                      </a:endParaRPr>
                    </a:p>
                  </a:txBody>
                  <a:tcPr marL="0" marR="0" marT="0" marB="0"/>
                </a:tc>
                <a:tc>
                  <a:txBody>
                    <a:bodyPr/>
                    <a:lstStyle/>
                    <a:p>
                      <a:pPr algn="ctr" fontAlgn="b"/>
                      <a:r>
                        <a:rPr lang="ru-RU" sz="2000" b="0" i="0" u="none" strike="noStrike" dirty="0">
                          <a:solidFill>
                            <a:srgbClr val="000000"/>
                          </a:solidFill>
                          <a:latin typeface="Calibri"/>
                        </a:rPr>
                        <a:t>         1 136 </a:t>
                      </a:r>
                    </a:p>
                  </a:txBody>
                  <a:tcPr marL="9525" marR="9525" marT="9525" marB="0" anchor="b">
                    <a:solidFill>
                      <a:schemeClr val="bg1">
                        <a:lumMod val="85000"/>
                      </a:schemeClr>
                    </a:solidFill>
                  </a:tcPr>
                </a:tc>
                <a:tc>
                  <a:txBody>
                    <a:bodyPr/>
                    <a:lstStyle/>
                    <a:p>
                      <a:pPr algn="l" fontAlgn="b"/>
                      <a:r>
                        <a:rPr lang="ru-RU" sz="2000" b="0" i="0" u="none" strike="noStrike" dirty="0">
                          <a:solidFill>
                            <a:srgbClr val="000000"/>
                          </a:solidFill>
                          <a:latin typeface="Calibri" pitchFamily="34" charset="0"/>
                          <a:cs typeface="Calibri" pitchFamily="34" charset="0"/>
                        </a:rPr>
                        <a:t>        5 582 </a:t>
                      </a:r>
                    </a:p>
                  </a:txBody>
                  <a:tcPr marL="9525" marR="9525" marT="9525" marB="0" anchor="b"/>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a:solidFill>
            <a:srgbClr val="FFFF00"/>
          </a:solidFill>
        </p:spPr>
        <p:txBody>
          <a:bodyPr>
            <a:normAutofit/>
          </a:bodyPr>
          <a:lstStyle/>
          <a:p>
            <a:pPr algn="ctr"/>
            <a:r>
              <a:rPr lang="ru-RU" sz="2400" b="1" dirty="0" smtClean="0">
                <a:latin typeface="Arial" pitchFamily="34" charset="0"/>
                <a:cs typeface="Arial" pitchFamily="34" charset="0"/>
              </a:rPr>
              <a:t>Сравнительные результаты:  количество участников программы</a:t>
            </a:r>
            <a:endParaRPr lang="ru-RU" sz="2400" b="1" dirty="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16</a:t>
            </a:fld>
            <a:endParaRPr lang="ru-RU"/>
          </a:p>
        </p:txBody>
      </p:sp>
      <p:graphicFrame>
        <p:nvGraphicFramePr>
          <p:cNvPr id="7" name="Chart 6"/>
          <p:cNvGraphicFramePr/>
          <p:nvPr>
            <p:extLst>
              <p:ext uri="{D42A27DB-BD31-4B8C-83A1-F6EECF244321}">
                <p14:modId xmlns="" xmlns:p14="http://schemas.microsoft.com/office/powerpoint/2010/main" val="1370261216"/>
              </p:ext>
            </p:extLst>
          </p:nvPr>
        </p:nvGraphicFramePr>
        <p:xfrm>
          <a:off x="304800" y="1219200"/>
          <a:ext cx="8610599"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143000" y="5791200"/>
            <a:ext cx="33528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dirty="0" smtClean="0"/>
              <a:t>1 Энергетическая бедность</a:t>
            </a:r>
            <a:endParaRPr lang="en-US" dirty="0"/>
          </a:p>
        </p:txBody>
      </p:sp>
      <p:sp>
        <p:nvSpPr>
          <p:cNvPr id="8" name="TextBox 7"/>
          <p:cNvSpPr txBox="1"/>
          <p:nvPr/>
        </p:nvSpPr>
        <p:spPr>
          <a:xfrm>
            <a:off x="4724400" y="5791200"/>
            <a:ext cx="20574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u-RU" dirty="0" smtClean="0"/>
              <a:t>2 Компенсация % счета</a:t>
            </a:r>
            <a:endParaRPr lang="en-US" dirty="0"/>
          </a:p>
        </p:txBody>
      </p:sp>
      <p:sp>
        <p:nvSpPr>
          <p:cNvPr id="9" name="TextBox 8"/>
          <p:cNvSpPr txBox="1"/>
          <p:nvPr/>
        </p:nvSpPr>
        <p:spPr>
          <a:xfrm>
            <a:off x="6781800" y="5791200"/>
            <a:ext cx="20574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u-RU" dirty="0" smtClean="0"/>
              <a:t>3 Компенсация % повышения</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a:solidFill>
            <a:srgbClr val="FFFF00"/>
          </a:solidFill>
        </p:spPr>
        <p:txBody>
          <a:bodyPr>
            <a:normAutofit fontScale="90000"/>
          </a:bodyPr>
          <a:lstStyle/>
          <a:p>
            <a:pPr algn="ctr"/>
            <a:r>
              <a:rPr lang="ru-RU" sz="2400" b="1" dirty="0" smtClean="0">
                <a:latin typeface="Arial" pitchFamily="34" charset="0"/>
                <a:cs typeface="Arial" pitchFamily="34" charset="0"/>
              </a:rPr>
              <a:t>Распределение помощи согласно 4 сценариям моделирования (каждая из программ социальной помощи)</a:t>
            </a:r>
            <a:endParaRPr lang="ru-RU" sz="2400" b="1" dirty="0">
              <a:latin typeface="Arial" pitchFamily="34" charset="0"/>
              <a:cs typeface="Arial" pitchFamily="34" charset="0"/>
            </a:endParaRPr>
          </a:p>
        </p:txBody>
      </p:sp>
      <p:sp>
        <p:nvSpPr>
          <p:cNvPr id="11" name="Oval 10"/>
          <p:cNvSpPr/>
          <p:nvPr/>
        </p:nvSpPr>
        <p:spPr>
          <a:xfrm>
            <a:off x="4876800" y="1066800"/>
            <a:ext cx="3657600" cy="419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graphicFrame>
        <p:nvGraphicFramePr>
          <p:cNvPr id="7" name="Chart 6"/>
          <p:cNvGraphicFramePr/>
          <p:nvPr/>
        </p:nvGraphicFramePr>
        <p:xfrm>
          <a:off x="533400" y="1376362"/>
          <a:ext cx="8229600" cy="4872038"/>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4953000" y="4648200"/>
            <a:ext cx="3550716" cy="707886"/>
          </a:xfrm>
          <a:prstGeom prst="rect">
            <a:avLst/>
          </a:prstGeom>
          <a:solidFill>
            <a:schemeClr val="accent2">
              <a:lumMod val="20000"/>
              <a:lumOff val="80000"/>
            </a:schemeClr>
          </a:solidFill>
        </p:spPr>
        <p:txBody>
          <a:bodyPr wrap="none" rtlCol="0">
            <a:spAutoFit/>
          </a:bodyPr>
          <a:lstStyle/>
          <a:p>
            <a:pPr algn="ctr"/>
            <a:r>
              <a:rPr lang="ru-RU" sz="2000" b="1" dirty="0" smtClean="0">
                <a:solidFill>
                  <a:srgbClr val="FF0000"/>
                </a:solidFill>
              </a:rPr>
              <a:t>Оптимальное распределение </a:t>
            </a:r>
          </a:p>
          <a:p>
            <a:pPr algn="ctr"/>
            <a:r>
              <a:rPr lang="ru-RU" sz="2000" b="1" dirty="0" smtClean="0">
                <a:solidFill>
                  <a:srgbClr val="FF0000"/>
                </a:solidFill>
              </a:rPr>
              <a:t>помощи</a:t>
            </a:r>
            <a:endParaRPr lang="ru-RU" sz="2000" b="1" dirty="0">
              <a:solidFill>
                <a:srgbClr val="FF0000"/>
              </a:solidFill>
            </a:endParaRPr>
          </a:p>
        </p:txBody>
      </p:sp>
      <p:sp>
        <p:nvSpPr>
          <p:cNvPr id="6" name="TextBox 5"/>
          <p:cNvSpPr txBox="1"/>
          <p:nvPr/>
        </p:nvSpPr>
        <p:spPr>
          <a:xfrm>
            <a:off x="4800600" y="5334000"/>
            <a:ext cx="20574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u-RU" dirty="0" smtClean="0"/>
              <a:t>2 Компенсация % счета</a:t>
            </a:r>
            <a:endParaRPr lang="en-US" dirty="0"/>
          </a:p>
        </p:txBody>
      </p:sp>
      <p:sp>
        <p:nvSpPr>
          <p:cNvPr id="8" name="TextBox 7"/>
          <p:cNvSpPr txBox="1"/>
          <p:nvPr/>
        </p:nvSpPr>
        <p:spPr>
          <a:xfrm>
            <a:off x="6858000" y="5334000"/>
            <a:ext cx="20574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ru-RU" dirty="0" smtClean="0"/>
              <a:t>3 Компенсация % повышения</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9144000" cy="707886"/>
          </a:xfrm>
          <a:prstGeom prst="rect">
            <a:avLst/>
          </a:prstGeom>
          <a:solidFill>
            <a:srgbClr val="FFFF00"/>
          </a:solidFill>
        </p:spPr>
        <p:txBody>
          <a:bodyPr wrap="square" rtlCol="0">
            <a:spAutoFit/>
          </a:bodyPr>
          <a:lstStyle/>
          <a:p>
            <a:pPr algn="ctr"/>
            <a:r>
              <a:rPr lang="ru-RU" sz="2000" b="1" dirty="0" smtClean="0">
                <a:solidFill>
                  <a:schemeClr val="accent1">
                    <a:lumMod val="75000"/>
                  </a:schemeClr>
                </a:solidFill>
                <a:latin typeface="Arial" pitchFamily="34" charset="0"/>
                <a:cs typeface="Arial" pitchFamily="34" charset="0"/>
              </a:rPr>
              <a:t>Показатель энергоёмкости на Украине является одним из самых высоких в странах СНГ / Европы и Центральной Азии </a:t>
            </a:r>
          </a:p>
        </p:txBody>
      </p:sp>
      <p:sp>
        <p:nvSpPr>
          <p:cNvPr id="11" name="Rectangle 10"/>
          <p:cNvSpPr/>
          <p:nvPr/>
        </p:nvSpPr>
        <p:spPr>
          <a:xfrm>
            <a:off x="2819400" y="1219200"/>
            <a:ext cx="4572000" cy="461665"/>
          </a:xfrm>
          <a:prstGeom prst="rect">
            <a:avLst/>
          </a:prstGeom>
        </p:spPr>
        <p:txBody>
          <a:bodyPr>
            <a:spAutoFit/>
          </a:bodyPr>
          <a:lstStyle/>
          <a:p>
            <a:pPr>
              <a:defRPr sz="1800" b="1" i="0" u="none" strike="noStrike" kern="1200" baseline="0">
                <a:solidFill>
                  <a:sysClr val="windowText" lastClr="000000"/>
                </a:solidFill>
                <a:latin typeface="+mn-lt"/>
                <a:ea typeface="+mn-ea"/>
                <a:cs typeface="+mn-cs"/>
              </a:defRPr>
            </a:pPr>
            <a:r>
              <a:rPr lang="ru-RU" sz="1200" b="1" dirty="0" smtClean="0">
                <a:latin typeface="Arial" pitchFamily="34" charset="0"/>
                <a:cs typeface="Arial" pitchFamily="34" charset="0"/>
              </a:rPr>
              <a:t>Потребление энергии на единицу ВВП в 2009 г.</a:t>
            </a:r>
          </a:p>
          <a:p>
            <a:pPr>
              <a:defRPr sz="1800" b="1" i="0" u="none" strike="noStrike" kern="1200" baseline="0">
                <a:solidFill>
                  <a:sysClr val="windowText" lastClr="000000"/>
                </a:solidFill>
                <a:latin typeface="+mn-lt"/>
                <a:ea typeface="+mn-ea"/>
                <a:cs typeface="+mn-cs"/>
              </a:defRPr>
            </a:pPr>
            <a:r>
              <a:rPr lang="ru-RU" sz="1200" b="1" dirty="0" smtClean="0">
                <a:latin typeface="Arial" pitchFamily="34" charset="0"/>
                <a:cs typeface="Arial" pitchFamily="34" charset="0"/>
              </a:rPr>
              <a:t>(кг нефтяного эквивалента в расчёте на ВВП в постоянных ценах по ППС, долл. США)</a:t>
            </a:r>
          </a:p>
        </p:txBody>
      </p:sp>
      <p:sp>
        <p:nvSpPr>
          <p:cNvPr id="7" name="Rectangle 6"/>
          <p:cNvSpPr/>
          <p:nvPr/>
        </p:nvSpPr>
        <p:spPr>
          <a:xfrm>
            <a:off x="3962400" y="6019800"/>
            <a:ext cx="3886200" cy="261610"/>
          </a:xfrm>
          <a:prstGeom prst="rect">
            <a:avLst/>
          </a:prstGeom>
        </p:spPr>
        <p:txBody>
          <a:bodyPr wrap="square">
            <a:spAutoFit/>
          </a:bodyPr>
          <a:lstStyle/>
          <a:p>
            <a:pPr lvl="0" eaLnBrk="0" fontAlgn="base" hangingPunct="0">
              <a:spcBef>
                <a:spcPct val="0"/>
              </a:spcBef>
              <a:spcAft>
                <a:spcPct val="0"/>
              </a:spcAft>
            </a:pPr>
            <a:r>
              <a:rPr lang="ru-RU" sz="1100" dirty="0" smtClean="0">
                <a:latin typeface="Arial" pitchFamily="34" charset="0"/>
                <a:ea typeface="Times New Roman" pitchFamily="18" charset="0"/>
                <a:cs typeface="Arial" pitchFamily="34" charset="0"/>
              </a:rPr>
              <a:t>Источник: Показатели развития Всемирного банка</a:t>
            </a:r>
            <a:endParaRPr lang="ru-RU" sz="1100" dirty="0" smtClean="0">
              <a:latin typeface="Arial" pitchFamily="34" charset="0"/>
              <a:cs typeface="Arial" pitchFamily="34" charset="0"/>
            </a:endParaRPr>
          </a:p>
        </p:txBody>
      </p:sp>
      <p:graphicFrame>
        <p:nvGraphicFramePr>
          <p:cNvPr id="9" name="Chart 8"/>
          <p:cNvGraphicFramePr/>
          <p:nvPr/>
        </p:nvGraphicFramePr>
        <p:xfrm>
          <a:off x="685800" y="1066800"/>
          <a:ext cx="8001000" cy="4724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09600"/>
          </a:xfrm>
          <a:solidFill>
            <a:srgbClr val="FFFF00"/>
          </a:solidFill>
        </p:spPr>
        <p:txBody>
          <a:bodyPr>
            <a:noAutofit/>
          </a:bodyPr>
          <a:lstStyle/>
          <a:p>
            <a:pPr algn="ctr"/>
            <a:r>
              <a:rPr lang="ru-RU" sz="2000" b="1" dirty="0" smtClean="0">
                <a:solidFill>
                  <a:schemeClr val="accent1">
                    <a:lumMod val="75000"/>
                  </a:schemeClr>
                </a:solidFill>
                <a:latin typeface="Arial" pitchFamily="34" charset="0"/>
                <a:ea typeface="+mn-ea"/>
                <a:cs typeface="Arial" pitchFamily="34" charset="0"/>
              </a:rPr>
              <a:t>Низкие тарифы являются основной причиной низкой энергоэффективности</a:t>
            </a:r>
            <a:endParaRPr lang="ru-RU" sz="2000" b="1" dirty="0">
              <a:solidFill>
                <a:schemeClr val="accent1">
                  <a:lumMod val="75000"/>
                </a:schemeClr>
              </a:solidFill>
              <a:latin typeface="Arial" pitchFamily="34" charset="0"/>
              <a:ea typeface="+mn-ea"/>
              <a:cs typeface="Arial" pitchFamily="34" charset="0"/>
            </a:endParaRPr>
          </a:p>
        </p:txBody>
      </p:sp>
      <p:sp>
        <p:nvSpPr>
          <p:cNvPr id="3" name="Slide Number Placeholder 2"/>
          <p:cNvSpPr>
            <a:spLocks noGrp="1"/>
          </p:cNvSpPr>
          <p:nvPr>
            <p:ph type="sldNum" sz="quarter" idx="4294967295"/>
          </p:nvPr>
        </p:nvSpPr>
        <p:spPr>
          <a:xfrm>
            <a:off x="612648" y="6356350"/>
            <a:ext cx="1981200" cy="365760"/>
          </a:xfrm>
          <a:prstGeom prst="rect">
            <a:avLst/>
          </a:prstGeom>
        </p:spPr>
        <p:txBody>
          <a:bodyPr/>
          <a:lstStyle/>
          <a:p>
            <a:fld id="{B6F15528-21DE-4FAA-801E-634DDDAF4B2B}" type="slidenum">
              <a:rPr lang="en-US" smtClean="0"/>
              <a:pPr/>
              <a:t>3</a:t>
            </a:fld>
            <a:endParaRPr lang="ru-RU"/>
          </a:p>
        </p:txBody>
      </p:sp>
      <p:sp>
        <p:nvSpPr>
          <p:cNvPr id="6" name="Rectangle 5"/>
          <p:cNvSpPr/>
          <p:nvPr/>
        </p:nvSpPr>
        <p:spPr>
          <a:xfrm>
            <a:off x="685800" y="5486400"/>
            <a:ext cx="8229600" cy="523220"/>
          </a:xfrm>
          <a:prstGeom prst="rect">
            <a:avLst/>
          </a:prstGeom>
        </p:spPr>
        <p:txBody>
          <a:bodyPr wrap="square">
            <a:spAutoFit/>
          </a:bodyPr>
          <a:lstStyle/>
          <a:p>
            <a:r>
              <a:rPr lang="ru-RU" sz="1400" dirty="0" smtClean="0">
                <a:solidFill>
                  <a:srgbClr val="464653"/>
                </a:solidFill>
                <a:latin typeface="Bookman Old Style"/>
                <a:ea typeface="+mj-ea"/>
                <a:cs typeface="+mj-cs"/>
              </a:rPr>
              <a:t>Источник: Poyry Group. “Implementing Consumer-End Heat Metering in Ukraine. Benchmarking Study: Romania and Poland.” Отчёт Всемирного банка. 24 октября 2011 г.</a:t>
            </a:r>
            <a:endParaRPr lang="ru-RU" sz="1200" dirty="0"/>
          </a:p>
        </p:txBody>
      </p:sp>
      <p:graphicFrame>
        <p:nvGraphicFramePr>
          <p:cNvPr id="8" name="Chart 7"/>
          <p:cNvGraphicFramePr>
            <a:graphicFrameLocks/>
          </p:cNvGraphicFramePr>
          <p:nvPr>
            <p:extLst>
              <p:ext uri="{D42A27DB-BD31-4B8C-83A1-F6EECF244321}">
                <p14:modId xmlns="" xmlns:p14="http://schemas.microsoft.com/office/powerpoint/2010/main" val="98571307"/>
              </p:ext>
            </p:extLst>
          </p:nvPr>
        </p:nvGraphicFramePr>
        <p:xfrm>
          <a:off x="914400" y="1219200"/>
          <a:ext cx="7162800" cy="4267199"/>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6"/>
          <p:cNvSpPr/>
          <p:nvPr/>
        </p:nvSpPr>
        <p:spPr>
          <a:xfrm>
            <a:off x="2057400" y="609600"/>
            <a:ext cx="5715000" cy="60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rPr>
              <a:t>Средние тарифы на отопление, 2011 г.</a:t>
            </a:r>
            <a:endParaRPr lang="ru-RU" sz="2000" b="1"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0"/>
            <a:ext cx="9144000" cy="838200"/>
          </a:xfrm>
          <a:solidFill>
            <a:srgbClr val="FFFF00"/>
          </a:solidFill>
        </p:spPr>
        <p:txBody>
          <a:bodyPr>
            <a:normAutofit fontScale="90000"/>
          </a:bodyPr>
          <a:lstStyle/>
          <a:p>
            <a:pPr algn="ctr"/>
            <a:r>
              <a:rPr lang="ru-RU" sz="2400" b="1" dirty="0" smtClean="0">
                <a:solidFill>
                  <a:schemeClr val="accent1">
                    <a:lumMod val="75000"/>
                  </a:schemeClr>
                </a:solidFill>
                <a:latin typeface="Arial" pitchFamily="34" charset="0"/>
                <a:ea typeface="+mn-ea"/>
                <a:cs typeface="Arial" pitchFamily="34" charset="0"/>
              </a:rPr>
              <a:t>Социальная помощь (в явной и неявной форме) на Украине является наибольшей среди стран с переходной экономикой</a:t>
            </a:r>
            <a:r>
              <a:rPr lang="ru-RU" sz="2400" b="1" dirty="0" smtClean="0">
                <a:solidFill>
                  <a:schemeClr val="accent1">
                    <a:lumMod val="75000"/>
                  </a:schemeClr>
                </a:solidFill>
                <a:latin typeface="Arial" pitchFamily="34" charset="0"/>
                <a:cs typeface="Arial" pitchFamily="34" charset="0"/>
              </a:rPr>
              <a:t> </a:t>
            </a:r>
            <a:endParaRPr lang="ru-RU" sz="2400" b="1" dirty="0" smtClean="0">
              <a:solidFill>
                <a:schemeClr val="accent1">
                  <a:lumMod val="75000"/>
                </a:schemeClr>
              </a:solidFill>
              <a:latin typeface="Arial" pitchFamily="34" charset="0"/>
              <a:ea typeface="+mn-ea"/>
              <a:cs typeface="Arial" pitchFamily="34" charset="0"/>
            </a:endParaRPr>
          </a:p>
        </p:txBody>
      </p:sp>
      <p:sp>
        <p:nvSpPr>
          <p:cNvPr id="6" name="Slide Number Placeholder 3"/>
          <p:cNvSpPr>
            <a:spLocks noGrp="1"/>
          </p:cNvSpPr>
          <p:nvPr>
            <p:ph type="sldNum" sz="quarter" idx="4294967295"/>
          </p:nvPr>
        </p:nvSpPr>
        <p:spPr>
          <a:xfrm>
            <a:off x="612648" y="6356350"/>
            <a:ext cx="1981200" cy="365760"/>
          </a:xfrm>
          <a:prstGeom prst="rect">
            <a:avLst/>
          </a:prstGeom>
        </p:spPr>
        <p:txBody>
          <a:bodyPr/>
          <a:lstStyle/>
          <a:p>
            <a:pPr>
              <a:defRPr/>
            </a:pPr>
            <a:fld id="{8A71B297-6C7E-475A-AD14-88DD7F9DF33E}" type="slidenum">
              <a:rPr lang="en-US"/>
              <a:pPr>
                <a:defRPr/>
              </a:pPr>
              <a:t>4</a:t>
            </a:fld>
            <a:endParaRPr lang="ru-RU">
              <a:solidFill>
                <a:schemeClr val="tx1"/>
              </a:solidFill>
            </a:endParaRPr>
          </a:p>
        </p:txBody>
      </p:sp>
      <p:sp>
        <p:nvSpPr>
          <p:cNvPr id="9220" name="Rectangle 4"/>
          <p:cNvSpPr>
            <a:spLocks noChangeArrowheads="1"/>
          </p:cNvSpPr>
          <p:nvPr/>
        </p:nvSpPr>
        <p:spPr bwMode="auto">
          <a:xfrm>
            <a:off x="7234238" y="1204913"/>
            <a:ext cx="1754187" cy="5502275"/>
          </a:xfrm>
          <a:prstGeom prst="rect">
            <a:avLst/>
          </a:prstGeom>
          <a:noFill/>
          <a:ln w="9525">
            <a:noFill/>
            <a:miter lim="800000"/>
            <a:headEnd/>
            <a:tailEnd/>
          </a:ln>
        </p:spPr>
        <p:txBody>
          <a:bodyPr lIns="91418" tIns="45709" rIns="91418" bIns="45709"/>
          <a:lstStyle/>
          <a:p>
            <a:pPr marL="307975" indent="-307975" defTabSz="912813">
              <a:spcAft>
                <a:spcPct val="50000"/>
              </a:spcAft>
              <a:buClr>
                <a:schemeClr val="accent2"/>
              </a:buClr>
              <a:buFontTx/>
              <a:buChar char="•"/>
            </a:pPr>
            <a:endParaRPr lang="en-US" sz="1300">
              <a:latin typeface="Calibri" pitchFamily="34" charset="0"/>
            </a:endParaRPr>
          </a:p>
        </p:txBody>
      </p:sp>
      <p:sp>
        <p:nvSpPr>
          <p:cNvPr id="8" name="TextBox 7"/>
          <p:cNvSpPr txBox="1"/>
          <p:nvPr/>
        </p:nvSpPr>
        <p:spPr>
          <a:xfrm>
            <a:off x="1066800" y="6457890"/>
            <a:ext cx="2507418" cy="246221"/>
          </a:xfrm>
          <a:prstGeom prst="rect">
            <a:avLst/>
          </a:prstGeom>
          <a:noFill/>
        </p:spPr>
        <p:txBody>
          <a:bodyPr wrap="none" rtlCol="0">
            <a:spAutoFit/>
          </a:bodyPr>
          <a:lstStyle/>
          <a:p>
            <a:r>
              <a:rPr lang="ru-RU" sz="1000" i="1" dirty="0" smtClean="0"/>
              <a:t>Источник: база данных ECA о размере социальной помощи.</a:t>
            </a:r>
            <a:endParaRPr lang="ru-RU" sz="1000" i="1" dirty="0"/>
          </a:p>
        </p:txBody>
      </p:sp>
      <p:graphicFrame>
        <p:nvGraphicFramePr>
          <p:cNvPr id="11" name="Chart 10"/>
          <p:cNvGraphicFramePr/>
          <p:nvPr>
            <p:extLst>
              <p:ext uri="{D42A27DB-BD31-4B8C-83A1-F6EECF244321}">
                <p14:modId xmlns="" xmlns:p14="http://schemas.microsoft.com/office/powerpoint/2010/main" val="732069673"/>
              </p:ext>
            </p:extLst>
          </p:nvPr>
        </p:nvGraphicFramePr>
        <p:xfrm>
          <a:off x="381000" y="762000"/>
          <a:ext cx="8229600" cy="541972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915400" cy="1143000"/>
          </a:xfrm>
          <a:solidFill>
            <a:srgbClr val="FFFF00"/>
          </a:solidFill>
        </p:spPr>
        <p:txBody>
          <a:bodyPr>
            <a:noAutofit/>
          </a:bodyPr>
          <a:lstStyle/>
          <a:p>
            <a:pPr algn="ctr"/>
            <a:r>
              <a:rPr sz="2400" dirty="0"/>
              <a:t/>
            </a:r>
            <a:br>
              <a:rPr sz="2400" dirty="0"/>
            </a:br>
            <a:r>
              <a:rPr lang="ru-RU" sz="2400" b="1" dirty="0" smtClean="0">
                <a:solidFill>
                  <a:schemeClr val="accent1">
                    <a:lumMod val="75000"/>
                  </a:schemeClr>
                </a:solidFill>
                <a:latin typeface="Arial" pitchFamily="34" charset="0"/>
                <a:cs typeface="Arial" pitchFamily="34" charset="0"/>
              </a:rPr>
              <a:t>Компромисс:  повышение тарифов наряду с повышением социальных гарантий и инвестирования в энергоэффективность</a:t>
            </a:r>
            <a:endParaRPr lang="ru-RU" sz="2400" dirty="0"/>
          </a:p>
        </p:txBody>
      </p:sp>
      <p:sp>
        <p:nvSpPr>
          <p:cNvPr id="3" name="Content Placeholder 2"/>
          <p:cNvSpPr>
            <a:spLocks noGrp="1"/>
          </p:cNvSpPr>
          <p:nvPr>
            <p:ph idx="1"/>
          </p:nvPr>
        </p:nvSpPr>
        <p:spPr>
          <a:xfrm>
            <a:off x="457200" y="1371600"/>
            <a:ext cx="8229600" cy="4602163"/>
          </a:xfrm>
        </p:spPr>
        <p:txBody>
          <a:bodyPr>
            <a:normAutofit fontScale="77500" lnSpcReduction="20000"/>
          </a:bodyPr>
          <a:lstStyle/>
          <a:p>
            <a:r>
              <a:rPr lang="ru-RU" sz="2000" dirty="0" smtClean="0">
                <a:latin typeface="Arial" pitchFamily="34" charset="0"/>
                <a:cs typeface="Arial" pitchFamily="34" charset="0"/>
              </a:rPr>
              <a:t>Не покрывающие себестоимость тарифы на газ и отопление для населения дают неправильные ценовые сигналы...</a:t>
            </a:r>
          </a:p>
          <a:p>
            <a:pPr lvl="1"/>
            <a:r>
              <a:rPr lang="ru-RU" sz="1600" dirty="0" smtClean="0">
                <a:latin typeface="Arial" pitchFamily="34" charset="0"/>
                <a:cs typeface="Arial" pitchFamily="34" charset="0"/>
              </a:rPr>
              <a:t>Население платит около 30% цены импортируемого газа (не учитывая расходов на транспортировку и распределение)</a:t>
            </a:r>
          </a:p>
          <a:p>
            <a:pPr lvl="1"/>
            <a:r>
              <a:rPr lang="ru-RU" sz="1600" dirty="0" smtClean="0">
                <a:latin typeface="Arial" pitchFamily="34" charset="0"/>
                <a:cs typeface="Arial" pitchFamily="34" charset="0"/>
              </a:rPr>
              <a:t>Компании ТКЭ платят 30-35% расчётной стоимости газа для нужд отопления населения (учитывая расходы на транспортировку и распределение)</a:t>
            </a:r>
          </a:p>
          <a:p>
            <a:r>
              <a:rPr lang="ru-RU" sz="2000" dirty="0" smtClean="0">
                <a:latin typeface="Arial" pitchFamily="34" charset="0"/>
                <a:cs typeface="Arial" pitchFamily="34" charset="0"/>
              </a:rPr>
              <a:t>... результатом чего являются масштабные бюджетные расходы</a:t>
            </a:r>
          </a:p>
          <a:p>
            <a:pPr lvl="1"/>
            <a:r>
              <a:rPr lang="ru-RU" sz="1600" dirty="0" smtClean="0">
                <a:latin typeface="Arial" pitchFamily="34" charset="0"/>
                <a:cs typeface="Arial" pitchFamily="34" charset="0"/>
              </a:rPr>
              <a:t>Субсидии в явной форме для компаний ТКЭ (4,6 млрд. грн. в 2011 г. или 0,3% ВВП)</a:t>
            </a:r>
          </a:p>
          <a:p>
            <a:pPr lvl="1"/>
            <a:r>
              <a:rPr lang="ru-RU" sz="1600" dirty="0" smtClean="0">
                <a:latin typeface="Arial" pitchFamily="34" charset="0"/>
                <a:cs typeface="Arial" pitchFamily="34" charset="0"/>
              </a:rPr>
              <a:t>Субсидии в неявной форме для компаний ТКЭ (около 18 млрд. грн. или 1% ВВП)</a:t>
            </a:r>
          </a:p>
          <a:p>
            <a:pPr lvl="1"/>
            <a:r>
              <a:rPr lang="ru-RU" sz="1600" dirty="0" smtClean="0">
                <a:latin typeface="Arial" pitchFamily="34" charset="0"/>
                <a:cs typeface="Arial" pitchFamily="34" charset="0"/>
              </a:rPr>
              <a:t>Субсидии газового сектора в неявной форме для домохозяйств (около 48 млрд. грн. или 3,6% ВВП)</a:t>
            </a:r>
          </a:p>
          <a:p>
            <a:pPr lvl="1"/>
            <a:r>
              <a:rPr lang="ru-RU" sz="1600" dirty="0" smtClean="0">
                <a:latin typeface="Arial" pitchFamily="34" charset="0"/>
                <a:cs typeface="Arial" pitchFamily="34" charset="0"/>
              </a:rPr>
              <a:t>Совокупные субсидии, предоставляемые газовым сектором, составляют порядка 5% ВВП	</a:t>
            </a:r>
          </a:p>
          <a:p>
            <a:r>
              <a:rPr lang="ru-RU" sz="2000" dirty="0" smtClean="0">
                <a:latin typeface="Arial" pitchFamily="34" charset="0"/>
                <a:cs typeface="Arial" pitchFamily="34" charset="0"/>
              </a:rPr>
              <a:t>Необходимо повышение тарифов...</a:t>
            </a:r>
          </a:p>
          <a:p>
            <a:pPr lvl="1"/>
            <a:r>
              <a:rPr lang="ru-RU" sz="1600" dirty="0" smtClean="0">
                <a:latin typeface="Arial" pitchFamily="34" charset="0"/>
                <a:cs typeface="Arial" pitchFamily="34" charset="0"/>
              </a:rPr>
              <a:t>Необходимо окупить операционные затраты + инвестиции  </a:t>
            </a:r>
          </a:p>
          <a:p>
            <a:r>
              <a:rPr lang="ru-RU" sz="2000" dirty="0" smtClean="0">
                <a:latin typeface="Arial" pitchFamily="34" charset="0"/>
                <a:cs typeface="Arial" pitchFamily="34" charset="0"/>
              </a:rPr>
              <a:t>... в комбинации с улучшением социальных гарантий для обеспечения доступности услуги...</a:t>
            </a:r>
          </a:p>
          <a:p>
            <a:pPr lvl="1"/>
            <a:r>
              <a:rPr lang="ru-RU" sz="1600" dirty="0" smtClean="0">
                <a:latin typeface="Arial" pitchFamily="34" charset="0"/>
                <a:cs typeface="Arial" pitchFamily="34" charset="0"/>
              </a:rPr>
              <a:t>В настоящее время около 50% субсидий на отопление предоставляются 50% наиболее зажиточной части населения</a:t>
            </a:r>
          </a:p>
          <a:p>
            <a:r>
              <a:rPr lang="ru-RU" sz="2000" dirty="0" smtClean="0">
                <a:latin typeface="Arial" pitchFamily="34" charset="0"/>
                <a:cs typeface="Arial" pitchFamily="34" charset="0"/>
              </a:rPr>
              <a:t>... и инвестиций в энергоэффективность</a:t>
            </a:r>
          </a:p>
          <a:p>
            <a:pPr lvl="1"/>
            <a:r>
              <a:rPr lang="ru-RU" sz="1600" dirty="0" smtClean="0">
                <a:latin typeface="Arial" pitchFamily="34" charset="0"/>
                <a:cs typeface="Arial" pitchFamily="34" charset="0"/>
              </a:rPr>
              <a:t>Инвестиции в энергоэффективность способны обеспечить сокращение общего потребления энергии на 50%</a:t>
            </a:r>
            <a:endParaRPr lang="ru-RU" sz="1600" dirty="0">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990600"/>
          </a:xfrm>
          <a:solidFill>
            <a:srgbClr val="FFFF00"/>
          </a:solidFill>
        </p:spPr>
        <p:txBody>
          <a:bodyPr>
            <a:normAutofit/>
          </a:bodyPr>
          <a:lstStyle/>
          <a:p>
            <a:pPr algn="ctr"/>
            <a:r>
              <a:rPr lang="ru-RU" sz="2400" b="1" dirty="0" smtClean="0">
                <a:latin typeface="Arial" pitchFamily="34" charset="0"/>
                <a:cs typeface="Arial" pitchFamily="34" charset="0"/>
              </a:rPr>
              <a:t>Низкие тарифы на ЦТС ведут к значительным явным и неявным бюджетным расходам</a:t>
            </a:r>
            <a:endParaRPr lang="ru-RU" sz="2400" b="1" dirty="0">
              <a:latin typeface="Arial" pitchFamily="34" charset="0"/>
              <a:cs typeface="Arial" pitchFamily="34"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6</a:t>
            </a:fld>
            <a:endParaRPr lang="ru-RU"/>
          </a:p>
        </p:txBody>
      </p:sp>
      <p:graphicFrame>
        <p:nvGraphicFramePr>
          <p:cNvPr id="6" name="Content Placeholder 5"/>
          <p:cNvGraphicFramePr>
            <a:graphicFrameLocks noGrp="1"/>
          </p:cNvGraphicFramePr>
          <p:nvPr>
            <p:ph sz="quarter" idx="2"/>
            <p:extLst>
              <p:ext uri="{D42A27DB-BD31-4B8C-83A1-F6EECF244321}">
                <p14:modId xmlns="" xmlns:p14="http://schemas.microsoft.com/office/powerpoint/2010/main" val="2110313351"/>
              </p:ext>
            </p:extLst>
          </p:nvPr>
        </p:nvGraphicFramePr>
        <p:xfrm>
          <a:off x="4419599" y="1216025"/>
          <a:ext cx="4495800" cy="1559560"/>
        </p:xfrm>
        <a:graphic>
          <a:graphicData uri="http://schemas.openxmlformats.org/drawingml/2006/table">
            <a:tbl>
              <a:tblPr firstRow="1" bandRow="1">
                <a:tableStyleId>{5C22544A-7EE6-4342-B048-85BDC9FD1C3A}</a:tableStyleId>
              </a:tblPr>
              <a:tblGrid>
                <a:gridCol w="1123950"/>
                <a:gridCol w="1238251"/>
                <a:gridCol w="1143000"/>
                <a:gridCol w="990599"/>
              </a:tblGrid>
              <a:tr h="370840">
                <a:tc>
                  <a:txBody>
                    <a:bodyPr/>
                    <a:lstStyle/>
                    <a:p>
                      <a:r>
                        <a:rPr lang="ru-RU" sz="1000" noProof="0" smtClean="0"/>
                        <a:t>Программа субсидирования</a:t>
                      </a:r>
                      <a:endParaRPr lang="ru-RU" sz="1000" noProof="0"/>
                    </a:p>
                  </a:txBody>
                  <a:tcPr/>
                </a:tc>
                <a:tc>
                  <a:txBody>
                    <a:bodyPr/>
                    <a:lstStyle/>
                    <a:p>
                      <a:pPr algn="ctr"/>
                      <a:r>
                        <a:rPr lang="ru-RU" sz="1000" noProof="0" smtClean="0"/>
                        <a:t>Норма субсидирования</a:t>
                      </a:r>
                      <a:endParaRPr lang="ru-RU" sz="1000" noProof="0"/>
                    </a:p>
                  </a:txBody>
                  <a:tcPr/>
                </a:tc>
                <a:tc gridSpan="2">
                  <a:txBody>
                    <a:bodyPr/>
                    <a:lstStyle/>
                    <a:p>
                      <a:pPr algn="ctr"/>
                      <a:r>
                        <a:rPr lang="ru-RU" sz="1000" noProof="0" smtClean="0"/>
                        <a:t>Годовые расходы, 2011 г.</a:t>
                      </a:r>
                      <a:endParaRPr lang="ru-RU" sz="1000" noProof="0"/>
                    </a:p>
                  </a:txBody>
                  <a:tcPr/>
                </a:tc>
                <a:tc hMerge="1">
                  <a:txBody>
                    <a:bodyPr/>
                    <a:lstStyle/>
                    <a:p>
                      <a:endParaRPr lang="ru-RU" dirty="0"/>
                    </a:p>
                  </a:txBody>
                  <a:tcPr/>
                </a:tc>
              </a:tr>
              <a:tr h="370840">
                <a:tc>
                  <a:txBody>
                    <a:bodyPr/>
                    <a:lstStyle/>
                    <a:p>
                      <a:endParaRPr lang="ru-RU" sz="1000" noProof="0"/>
                    </a:p>
                  </a:txBody>
                  <a:tcPr/>
                </a:tc>
                <a:tc>
                  <a:txBody>
                    <a:bodyPr/>
                    <a:lstStyle/>
                    <a:p>
                      <a:pPr algn="ctr"/>
                      <a:r>
                        <a:rPr lang="ru-RU" sz="1000" noProof="0" smtClean="0"/>
                        <a:t>Грн. / Гкал</a:t>
                      </a:r>
                      <a:endParaRPr lang="ru-RU" sz="1000" noProof="0"/>
                    </a:p>
                  </a:txBody>
                  <a:tcPr/>
                </a:tc>
                <a:tc>
                  <a:txBody>
                    <a:bodyPr/>
                    <a:lstStyle/>
                    <a:p>
                      <a:pPr algn="ctr"/>
                      <a:r>
                        <a:rPr lang="ru-RU" sz="1000" noProof="0" smtClean="0"/>
                        <a:t>Млрд. грн.</a:t>
                      </a:r>
                      <a:endParaRPr lang="ru-RU" sz="1000" noProof="0"/>
                    </a:p>
                  </a:txBody>
                  <a:tcPr/>
                </a:tc>
                <a:tc>
                  <a:txBody>
                    <a:bodyPr/>
                    <a:lstStyle/>
                    <a:p>
                      <a:pPr algn="ctr"/>
                      <a:r>
                        <a:rPr lang="ru-RU" sz="1000" noProof="0" smtClean="0"/>
                        <a:t>% ВВП</a:t>
                      </a:r>
                      <a:endParaRPr lang="ru-RU" sz="1000" noProof="0"/>
                    </a:p>
                  </a:txBody>
                  <a:tcPr/>
                </a:tc>
              </a:tr>
              <a:tr h="370840">
                <a:tc>
                  <a:txBody>
                    <a:bodyPr/>
                    <a:lstStyle/>
                    <a:p>
                      <a:r>
                        <a:rPr lang="ru-RU" sz="1000" noProof="0" smtClean="0"/>
                        <a:t>Неявное субсидирование</a:t>
                      </a:r>
                      <a:endParaRPr lang="ru-RU" sz="1000" noProof="0"/>
                    </a:p>
                  </a:txBody>
                  <a:tcPr/>
                </a:tc>
                <a:tc>
                  <a:txBody>
                    <a:bodyPr/>
                    <a:lstStyle/>
                    <a:p>
                      <a:pPr algn="ctr"/>
                      <a:r>
                        <a:rPr lang="ru-RU" sz="1000" noProof="0" smtClean="0"/>
                        <a:t>324</a:t>
                      </a:r>
                      <a:endParaRPr lang="ru-RU" sz="1000" noProof="0"/>
                    </a:p>
                  </a:txBody>
                  <a:tcPr/>
                </a:tc>
                <a:tc>
                  <a:txBody>
                    <a:bodyPr/>
                    <a:lstStyle/>
                    <a:p>
                      <a:pPr algn="ctr"/>
                      <a:r>
                        <a:rPr lang="ru-RU" sz="1000" noProof="0" smtClean="0">
                          <a:solidFill>
                            <a:schemeClr val="tx1"/>
                          </a:solidFill>
                        </a:rPr>
                        <a:t>17,8</a:t>
                      </a:r>
                      <a:endParaRPr lang="ru-RU" sz="1000" noProof="0">
                        <a:solidFill>
                          <a:schemeClr val="tx1"/>
                        </a:solidFill>
                      </a:endParaRPr>
                    </a:p>
                  </a:txBody>
                  <a:tcPr/>
                </a:tc>
                <a:tc>
                  <a:txBody>
                    <a:bodyPr/>
                    <a:lstStyle/>
                    <a:p>
                      <a:pPr algn="ctr"/>
                      <a:r>
                        <a:rPr lang="ru-RU" sz="1000" noProof="0" smtClean="0">
                          <a:solidFill>
                            <a:schemeClr val="tx1"/>
                          </a:solidFill>
                        </a:rPr>
                        <a:t>1,0</a:t>
                      </a:r>
                      <a:endParaRPr lang="ru-RU" sz="1000" noProof="0">
                        <a:solidFill>
                          <a:schemeClr val="tx1"/>
                        </a:solidFill>
                      </a:endParaRPr>
                    </a:p>
                  </a:txBody>
                  <a:tcPr/>
                </a:tc>
              </a:tr>
              <a:tr h="370840">
                <a:tc>
                  <a:txBody>
                    <a:bodyPr/>
                    <a:lstStyle/>
                    <a:p>
                      <a:r>
                        <a:rPr lang="ru-RU" sz="1000" noProof="0" smtClean="0"/>
                        <a:t>Явное субсидирование</a:t>
                      </a:r>
                      <a:endParaRPr lang="ru-RU" sz="1000" noProof="0"/>
                    </a:p>
                  </a:txBody>
                  <a:tcPr/>
                </a:tc>
                <a:tc>
                  <a:txBody>
                    <a:bodyPr/>
                    <a:lstStyle/>
                    <a:p>
                      <a:pPr algn="ctr"/>
                      <a:r>
                        <a:rPr lang="ru-RU" sz="1000" noProof="0" smtClean="0"/>
                        <a:t>85</a:t>
                      </a:r>
                      <a:endParaRPr lang="ru-RU" sz="1000" noProof="0"/>
                    </a:p>
                  </a:txBody>
                  <a:tcPr/>
                </a:tc>
                <a:tc>
                  <a:txBody>
                    <a:bodyPr/>
                    <a:lstStyle/>
                    <a:p>
                      <a:pPr algn="ctr"/>
                      <a:r>
                        <a:rPr lang="ru-RU" sz="1000" noProof="0" smtClean="0">
                          <a:solidFill>
                            <a:schemeClr val="tx1"/>
                          </a:solidFill>
                        </a:rPr>
                        <a:t>4,6</a:t>
                      </a:r>
                      <a:endParaRPr lang="ru-RU" sz="1000" noProof="0">
                        <a:solidFill>
                          <a:schemeClr val="tx1"/>
                        </a:solidFill>
                      </a:endParaRPr>
                    </a:p>
                  </a:txBody>
                  <a:tcPr/>
                </a:tc>
                <a:tc>
                  <a:txBody>
                    <a:bodyPr/>
                    <a:lstStyle/>
                    <a:p>
                      <a:pPr algn="ctr"/>
                      <a:r>
                        <a:rPr lang="ru-RU" sz="1000" noProof="0" dirty="0" smtClean="0">
                          <a:solidFill>
                            <a:schemeClr val="tx1"/>
                          </a:solidFill>
                        </a:rPr>
                        <a:t>0,3</a:t>
                      </a:r>
                      <a:endParaRPr lang="ru-RU" sz="1000" noProof="0" dirty="0">
                        <a:solidFill>
                          <a:schemeClr val="tx1"/>
                        </a:solidFill>
                      </a:endParaRPr>
                    </a:p>
                  </a:txBody>
                  <a:tcPr/>
                </a:tc>
              </a:tr>
            </a:tbl>
          </a:graphicData>
        </a:graphic>
      </p:graphicFrame>
      <p:graphicFrame>
        <p:nvGraphicFramePr>
          <p:cNvPr id="8" name="Content Placeholder 7"/>
          <p:cNvGraphicFramePr>
            <a:graphicFrameLocks noGrp="1"/>
          </p:cNvGraphicFramePr>
          <p:nvPr>
            <p:ph sz="quarter" idx="1"/>
          </p:nvPr>
        </p:nvGraphicFramePr>
        <p:xfrm>
          <a:off x="228600" y="1295400"/>
          <a:ext cx="4041775"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p:cNvSpPr/>
          <p:nvPr/>
        </p:nvSpPr>
        <p:spPr>
          <a:xfrm>
            <a:off x="4724400" y="3810000"/>
            <a:ext cx="4038600" cy="2031325"/>
          </a:xfrm>
          <a:prstGeom prst="rect">
            <a:avLst/>
          </a:prstGeom>
        </p:spPr>
        <p:txBody>
          <a:bodyPr wrap="square">
            <a:spAutoFit/>
          </a:bodyPr>
          <a:lstStyle/>
          <a:p>
            <a:r>
              <a:rPr lang="ru-RU" dirty="0" smtClean="0"/>
              <a:t>На заметку:</a:t>
            </a:r>
          </a:p>
          <a:p>
            <a:endParaRPr lang="ru-RU" dirty="0" smtClean="0"/>
          </a:p>
          <a:p>
            <a:pPr lvl="1">
              <a:buFont typeface="Arial" pitchFamily="34" charset="0"/>
              <a:buChar char="•"/>
            </a:pPr>
            <a:r>
              <a:rPr lang="ru-RU" dirty="0" smtClean="0"/>
              <a:t>  В 2011 г. объём тепловой энергии поставленной населению составил около 62 млн. Гкал </a:t>
            </a:r>
          </a:p>
          <a:p>
            <a:pPr lvl="1">
              <a:buFont typeface="Arial" pitchFamily="34" charset="0"/>
              <a:buChar char="•"/>
            </a:pPr>
            <a:endParaRPr lang="ru-RU" dirty="0" smtClean="0"/>
          </a:p>
          <a:p>
            <a:pPr lvl="1">
              <a:buFont typeface="Arial" pitchFamily="34" charset="0"/>
              <a:buChar char="•"/>
            </a:pPr>
            <a:r>
              <a:rPr lang="ru-RU" dirty="0" smtClean="0"/>
              <a:t>  ВВП в 2011 г. составил 1,317 млрд. грн.</a:t>
            </a:r>
          </a:p>
        </p:txBody>
      </p:sp>
      <p:sp>
        <p:nvSpPr>
          <p:cNvPr id="10" name="Rectangle 9"/>
          <p:cNvSpPr/>
          <p:nvPr/>
        </p:nvSpPr>
        <p:spPr>
          <a:xfrm>
            <a:off x="2209800" y="2819400"/>
            <a:ext cx="457200" cy="1600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11" name="Left Arrow 10"/>
          <p:cNvSpPr/>
          <p:nvPr/>
        </p:nvSpPr>
        <p:spPr>
          <a:xfrm>
            <a:off x="2362200" y="2590800"/>
            <a:ext cx="1828800" cy="30480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13" name="Left Arrow 12"/>
          <p:cNvSpPr/>
          <p:nvPr/>
        </p:nvSpPr>
        <p:spPr>
          <a:xfrm>
            <a:off x="3733800" y="4114800"/>
            <a:ext cx="838200" cy="30480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14" name="Rectangle 13"/>
          <p:cNvSpPr/>
          <p:nvPr/>
        </p:nvSpPr>
        <p:spPr>
          <a:xfrm>
            <a:off x="4419600" y="2743200"/>
            <a:ext cx="152400" cy="16002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12" name="TextBox 11"/>
          <p:cNvSpPr txBox="1"/>
          <p:nvPr/>
        </p:nvSpPr>
        <p:spPr>
          <a:xfrm>
            <a:off x="3352800" y="6019800"/>
            <a:ext cx="1600200" cy="43088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100" dirty="0" smtClean="0"/>
              <a:t>C</a:t>
            </a:r>
            <a:r>
              <a:rPr lang="ru-RU" sz="1100" dirty="0" smtClean="0"/>
              <a:t>уществующий тариф</a:t>
            </a:r>
          </a:p>
          <a:p>
            <a:endParaRPr lang="en-US" sz="11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solidFill>
            <a:srgbClr val="FFFF00"/>
          </a:solidFill>
        </p:spPr>
        <p:txBody>
          <a:bodyPr>
            <a:normAutofit fontScale="90000"/>
          </a:bodyPr>
          <a:lstStyle/>
          <a:p>
            <a:pPr algn="ctr"/>
            <a:r>
              <a:rPr lang="ru-RU" sz="2400" b="1" dirty="0" smtClean="0">
                <a:latin typeface="Arial" pitchFamily="34" charset="0"/>
                <a:cs typeface="Arial" pitchFamily="34" charset="0"/>
              </a:rPr>
              <a:t>Задача презентации: моделирование</a:t>
            </a:r>
            <a:r>
              <a:rPr dirty="0"/>
              <a:t/>
            </a:r>
            <a:br>
              <a:rPr dirty="0"/>
            </a:br>
            <a:r>
              <a:rPr lang="ru-RU" sz="2400" b="1" dirty="0" smtClean="0">
                <a:latin typeface="Arial" pitchFamily="34" charset="0"/>
                <a:cs typeface="Arial" pitchFamily="34" charset="0"/>
              </a:rPr>
              <a:t>мер по </a:t>
            </a:r>
            <a:r>
              <a:rPr lang="ru-RU" sz="2400" b="1" dirty="0" smtClean="0">
                <a:latin typeface="Arial" pitchFamily="34" charset="0"/>
                <a:cs typeface="Arial" pitchFamily="34" charset="0"/>
              </a:rPr>
              <a:t>защите населения </a:t>
            </a:r>
            <a:r>
              <a:rPr lang="ru-RU" sz="2400" b="1" dirty="0" smtClean="0">
                <a:latin typeface="Arial" pitchFamily="34" charset="0"/>
                <a:cs typeface="Arial" pitchFamily="34" charset="0"/>
              </a:rPr>
              <a:t>от повышения тарифов на централизованное теплоснабжение:</a:t>
            </a:r>
            <a:endParaRPr lang="ru-RU" sz="2400" b="1" dirty="0">
              <a:latin typeface="Arial" pitchFamily="34" charset="0"/>
              <a:cs typeface="Arial" pitchFamily="34" charset="0"/>
            </a:endParaRPr>
          </a:p>
        </p:txBody>
      </p:sp>
      <p:sp>
        <p:nvSpPr>
          <p:cNvPr id="3" name="Content Placeholder 2"/>
          <p:cNvSpPr>
            <a:spLocks noGrp="1"/>
          </p:cNvSpPr>
          <p:nvPr>
            <p:ph sz="quarter" idx="1"/>
          </p:nvPr>
        </p:nvSpPr>
        <p:spPr/>
        <p:txBody>
          <a:bodyPr>
            <a:normAutofit lnSpcReduction="10000"/>
          </a:bodyPr>
          <a:lstStyle/>
          <a:p>
            <a:pPr algn="just"/>
            <a:r>
              <a:rPr lang="ru-RU" sz="2400" b="1" dirty="0" smtClean="0">
                <a:latin typeface="Calibri" pitchFamily="34" charset="0"/>
                <a:cs typeface="Calibri" pitchFamily="34" charset="0"/>
              </a:rPr>
              <a:t>Цель</a:t>
            </a:r>
            <a:r>
              <a:rPr lang="ru-RU" sz="2400" dirty="0" smtClean="0">
                <a:latin typeface="Calibri" pitchFamily="34" charset="0"/>
                <a:cs typeface="Calibri" pitchFamily="34" charset="0"/>
              </a:rPr>
              <a:t>: приведение тарифов на централизованное теплоснабжение (ЦТС) к уровню рентабельности и устранение неявного субсидирования </a:t>
            </a:r>
          </a:p>
          <a:p>
            <a:pPr algn="just"/>
            <a:r>
              <a:rPr lang="ru-RU" sz="2400" b="1" dirty="0" smtClean="0">
                <a:latin typeface="Calibri" pitchFamily="34" charset="0"/>
                <a:cs typeface="Calibri" pitchFamily="34" charset="0"/>
              </a:rPr>
              <a:t>Сценарий моделирования:</a:t>
            </a:r>
          </a:p>
          <a:p>
            <a:pPr lvl="1" algn="just"/>
            <a:r>
              <a:rPr lang="ru-RU" sz="2100" dirty="0" smtClean="0">
                <a:latin typeface="Calibri" pitchFamily="34" charset="0"/>
                <a:cs typeface="Calibri" pitchFamily="34" charset="0"/>
              </a:rPr>
              <a:t>устранение явного субсидирования</a:t>
            </a:r>
          </a:p>
          <a:p>
            <a:pPr lvl="1" algn="just"/>
            <a:r>
              <a:rPr lang="ru-RU" sz="2100" dirty="0" smtClean="0">
                <a:latin typeface="Calibri" pitchFamily="34" charset="0"/>
                <a:cs typeface="Calibri" pitchFamily="34" charset="0"/>
              </a:rPr>
              <a:t>15% повышение цены на газ для теплоснабжающих организаций, используемый для генерации тепловой энергии</a:t>
            </a:r>
          </a:p>
          <a:p>
            <a:pPr algn="just"/>
            <a:r>
              <a:rPr lang="ru-RU" sz="2400" b="1" dirty="0" smtClean="0">
                <a:latin typeface="Calibri" pitchFamily="34" charset="0"/>
                <a:cs typeface="Calibri" pitchFamily="34" charset="0"/>
              </a:rPr>
              <a:t>Ожидаемый эффект</a:t>
            </a:r>
            <a:r>
              <a:rPr lang="ru-RU" sz="2400" dirty="0" smtClean="0">
                <a:latin typeface="Calibri" pitchFamily="34" charset="0"/>
                <a:cs typeface="Calibri" pitchFamily="34" charset="0"/>
              </a:rPr>
              <a:t>: рост тарифов на ЦТС составит в среднем 50%</a:t>
            </a:r>
          </a:p>
          <a:p>
            <a:pPr algn="just"/>
            <a:r>
              <a:rPr lang="ru-RU" sz="2400" b="1" dirty="0" smtClean="0">
                <a:latin typeface="Calibri" pitchFamily="34" charset="0"/>
                <a:cs typeface="Calibri" pitchFamily="34" charset="0"/>
              </a:rPr>
              <a:t>Меры по уменьшению эффекта, моделируемые в данной презентации</a:t>
            </a:r>
            <a:r>
              <a:rPr lang="ru-RU" sz="2400" dirty="0" smtClean="0">
                <a:latin typeface="Calibri" pitchFamily="34" charset="0"/>
                <a:cs typeface="Calibri" pitchFamily="34" charset="0"/>
              </a:rPr>
              <a:t>: </a:t>
            </a:r>
          </a:p>
          <a:p>
            <a:pPr lvl="1" algn="just"/>
            <a:r>
              <a:rPr lang="ru-RU" sz="2100" dirty="0" smtClean="0">
                <a:latin typeface="Calibri" pitchFamily="34" charset="0"/>
                <a:cs typeface="Calibri" pitchFamily="34" charset="0"/>
              </a:rPr>
              <a:t>программа адресной социальной помощи для бедных и среднего класса, в рамках бюджетных возможностей</a:t>
            </a:r>
          </a:p>
          <a:p>
            <a:pPr algn="just"/>
            <a:endParaRPr lang="ru-RU" sz="2700" dirty="0" smtClean="0">
              <a:latin typeface="Calibri" pitchFamily="34" charset="0"/>
              <a:cs typeface="Calibri" pitchFamily="34" charset="0"/>
            </a:endParaRPr>
          </a:p>
          <a:p>
            <a:pPr algn="just"/>
            <a:endParaRPr lang="ru-RU" sz="2400" dirty="0">
              <a:latin typeface="Calibri" pitchFamily="34" charset="0"/>
              <a:cs typeface="Calibri"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ru-RU"/>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solidFill>
            <a:srgbClr val="FFFF00"/>
          </a:solidFill>
        </p:spPr>
        <p:txBody>
          <a:bodyPr>
            <a:normAutofit/>
          </a:bodyPr>
          <a:lstStyle/>
          <a:p>
            <a:pPr algn="ctr"/>
            <a:r>
              <a:rPr lang="ru-RU" sz="2400" b="1" dirty="0" smtClean="0">
                <a:latin typeface="Arial" pitchFamily="34" charset="0"/>
                <a:cs typeface="Arial" pitchFamily="34" charset="0"/>
              </a:rPr>
              <a:t>Кого затронет повышение тарифов?</a:t>
            </a:r>
            <a:endParaRPr lang="ru-RU" sz="2400" b="1" dirty="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8</a:t>
            </a:fld>
            <a:endParaRPr lang="ru-RU"/>
          </a:p>
        </p:txBody>
      </p:sp>
      <p:sp>
        <p:nvSpPr>
          <p:cNvPr id="8" name="Content Placeholder 2"/>
          <p:cNvSpPr>
            <a:spLocks noGrp="1"/>
          </p:cNvSpPr>
          <p:nvPr>
            <p:ph sz="quarter" idx="1"/>
          </p:nvPr>
        </p:nvSpPr>
        <p:spPr>
          <a:xfrm>
            <a:off x="457200" y="1219200"/>
            <a:ext cx="8229600" cy="4937760"/>
          </a:xfrm>
        </p:spPr>
        <p:txBody>
          <a:bodyPr>
            <a:normAutofit/>
          </a:bodyPr>
          <a:lstStyle/>
          <a:p>
            <a:r>
              <a:rPr lang="ru-RU" sz="2000" dirty="0" smtClean="0"/>
              <a:t>Потребители услуги централизованного теплоснабжения в 2011 г.:</a:t>
            </a:r>
          </a:p>
          <a:p>
            <a:pPr lvl="2"/>
            <a:r>
              <a:rPr lang="ru-RU" sz="1800" dirty="0" smtClean="0"/>
              <a:t>7 млн. домохозяйств, насчитывающих 17,6 млн. человек</a:t>
            </a:r>
          </a:p>
          <a:p>
            <a:pPr lvl="2"/>
            <a:r>
              <a:rPr lang="ru-RU" sz="1800" dirty="0" smtClean="0"/>
              <a:t>40% населения (подсоедененных к сетям централизованного теплоснабжения). </a:t>
            </a:r>
          </a:p>
          <a:p>
            <a:pPr lvl="2"/>
            <a:r>
              <a:rPr lang="ru-RU" sz="1800" dirty="0" smtClean="0"/>
              <a:t>99% проживают в городах (большинство в крупных городах). </a:t>
            </a:r>
          </a:p>
          <a:p>
            <a:pPr lvl="2"/>
            <a:r>
              <a:rPr lang="ru-RU" sz="1800" dirty="0" smtClean="0"/>
              <a:t>54% из них относятся к </a:t>
            </a:r>
            <a:r>
              <a:rPr lang="ru-RU" sz="1800" dirty="0" smtClean="0"/>
              <a:t>высшим </a:t>
            </a:r>
            <a:r>
              <a:rPr lang="ru-RU" sz="1800" dirty="0" smtClean="0"/>
              <a:t>двум квинтилям (40% наиболее состоятельной части населения):</a:t>
            </a:r>
          </a:p>
        </p:txBody>
      </p:sp>
      <p:graphicFrame>
        <p:nvGraphicFramePr>
          <p:cNvPr id="9" name="Table 8"/>
          <p:cNvGraphicFramePr>
            <a:graphicFrameLocks noGrp="1"/>
          </p:cNvGraphicFramePr>
          <p:nvPr>
            <p:extLst>
              <p:ext uri="{D42A27DB-BD31-4B8C-83A1-F6EECF244321}">
                <p14:modId xmlns="" xmlns:p14="http://schemas.microsoft.com/office/powerpoint/2010/main" val="992610325"/>
              </p:ext>
            </p:extLst>
          </p:nvPr>
        </p:nvGraphicFramePr>
        <p:xfrm>
          <a:off x="1143000" y="3505200"/>
          <a:ext cx="6781800" cy="2057400"/>
        </p:xfrm>
        <a:graphic>
          <a:graphicData uri="http://schemas.openxmlformats.org/drawingml/2006/table">
            <a:tbl>
              <a:tblPr/>
              <a:tblGrid>
                <a:gridCol w="1066800"/>
                <a:gridCol w="1588262"/>
                <a:gridCol w="1766888"/>
                <a:gridCol w="1114108"/>
                <a:gridCol w="1245742"/>
              </a:tblGrid>
              <a:tr h="315784">
                <a:tc>
                  <a:txBody>
                    <a:bodyPr/>
                    <a:lstStyle/>
                    <a:p>
                      <a:pPr algn="ctr" fontAlgn="b"/>
                      <a:r>
                        <a:rPr lang="ru-RU" sz="1400" b="0" i="0" u="none" strike="noStrike" dirty="0" smtClean="0">
                          <a:solidFill>
                            <a:srgbClr val="000000"/>
                          </a:solidFill>
                          <a:latin typeface="Calibri"/>
                        </a:rPr>
                        <a:t>Квинтиль населения </a:t>
                      </a:r>
                      <a:endParaRPr lang="ru-RU" sz="1400" b="0" i="0" u="none" strike="noStrike" dirty="0">
                        <a:solidFill>
                          <a:srgbClr val="000000"/>
                        </a:solidFill>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ru-RU" sz="1400" b="0" i="0" u="none" strike="noStrike" dirty="0" smtClean="0">
                          <a:solidFill>
                            <a:srgbClr val="000000"/>
                          </a:solidFill>
                          <a:latin typeface="Calibri"/>
                        </a:rPr>
                        <a:t>Уровень дохода</a:t>
                      </a:r>
                    </a:p>
                    <a:p>
                      <a:pPr algn="ctr" fontAlgn="b"/>
                      <a:r>
                        <a:rPr lang="ru-RU" sz="1400" b="0" i="0" u="none" strike="noStrike" dirty="0" smtClean="0">
                          <a:solidFill>
                            <a:srgbClr val="000000"/>
                          </a:solidFill>
                          <a:latin typeface="Calibri"/>
                        </a:rPr>
                        <a:t>(в грн.</a:t>
                      </a:r>
                      <a:r>
                        <a:rPr lang="ru-RU" sz="1400" b="0" i="0" u="none" strike="noStrike" baseline="0" dirty="0" smtClean="0">
                          <a:solidFill>
                            <a:srgbClr val="000000"/>
                          </a:solidFill>
                          <a:latin typeface="Calibri"/>
                        </a:rPr>
                        <a:t> в год на душу нас.)</a:t>
                      </a:r>
                      <a:endParaRPr lang="ru-RU" sz="1400" b="0" i="0" u="none" strike="noStrike" dirty="0">
                        <a:solidFill>
                          <a:srgbClr val="000000"/>
                        </a:solidFill>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ru-RU" sz="1400" b="0" i="0" u="none" strike="noStrike" dirty="0" smtClean="0">
                          <a:solidFill>
                            <a:srgbClr val="000000"/>
                          </a:solidFill>
                          <a:latin typeface="Calibri"/>
                        </a:rPr>
                        <a:t>Кол-во домохозяйств, подключённых к ЦТС</a:t>
                      </a:r>
                      <a:endParaRPr lang="ru-RU" sz="1400" b="0" i="0" u="none" strike="noStrike" dirty="0">
                        <a:solidFill>
                          <a:srgbClr val="000000"/>
                        </a:solidFill>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ru-RU" sz="1400" b="0" i="0" u="none" strike="noStrike" dirty="0" smtClean="0">
                          <a:solidFill>
                            <a:srgbClr val="000000"/>
                          </a:solidFill>
                          <a:latin typeface="Calibri"/>
                        </a:rPr>
                        <a:t>Абоненты ЦТС (%)</a:t>
                      </a:r>
                      <a:endParaRPr lang="ru-RU" sz="1400" b="0" i="0" u="none" strike="noStrike" dirty="0">
                        <a:solidFill>
                          <a:srgbClr val="000000"/>
                        </a:solidFill>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ru-RU" sz="1400" b="0" i="0" u="none" strike="noStrike" dirty="0" smtClean="0">
                          <a:solidFill>
                            <a:srgbClr val="000000"/>
                          </a:solidFill>
                          <a:latin typeface="Calibri"/>
                        </a:rPr>
                        <a:t>Д-ва, не подключённые к ЦСТ</a:t>
                      </a:r>
                      <a:endParaRPr lang="ru-RU" sz="1400" b="0" i="0" u="none" strike="noStrike" dirty="0">
                        <a:solidFill>
                          <a:srgbClr val="000000"/>
                        </a:solidFill>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r>
              <a:tr h="157892">
                <a:tc>
                  <a:txBody>
                    <a:bodyPr/>
                    <a:lstStyle/>
                    <a:p>
                      <a:pPr algn="ctr" fontAlgn="b"/>
                      <a:r>
                        <a:rPr lang="ru-RU" sz="1400" b="0" i="0" u="none" strike="noStrike" dirty="0">
                          <a:solidFill>
                            <a:srgbClr val="000000"/>
                          </a:solidFill>
                          <a:latin typeface="Calibri"/>
                        </a:rPr>
                        <a:t>Q1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ru-RU" sz="1400" b="0" i="0" u="none" strike="noStrike">
                          <a:solidFill>
                            <a:srgbClr val="000000"/>
                          </a:solidFill>
                          <a:latin typeface="Calibri"/>
                        </a:rPr>
                        <a:t>0 - 11064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ru-RU" sz="1400" b="0" i="0" u="none" strike="noStrike" dirty="0">
                          <a:solidFill>
                            <a:srgbClr val="000000"/>
                          </a:solidFill>
                          <a:latin typeface="Calibri"/>
                        </a:rPr>
                        <a:t>             753 550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ru-RU" sz="1400" b="0" i="0" u="none" strike="noStrike" dirty="0">
                          <a:solidFill>
                            <a:srgbClr val="000000"/>
                          </a:solidFill>
                          <a:latin typeface="Calibri"/>
                        </a:rPr>
                        <a:t>11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ru-RU" sz="1400" b="0" i="0" u="none" strike="noStrike">
                          <a:solidFill>
                            <a:srgbClr val="000000"/>
                          </a:solidFill>
                          <a:latin typeface="Calibri"/>
                        </a:rPr>
                        <a:t>18</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r>
              <a:tr h="157892">
                <a:tc>
                  <a:txBody>
                    <a:bodyPr/>
                    <a:lstStyle/>
                    <a:p>
                      <a:pPr algn="ctr" fontAlgn="b"/>
                      <a:r>
                        <a:rPr lang="ru-RU" sz="1400" b="0" i="0" u="none" strike="noStrike" dirty="0">
                          <a:solidFill>
                            <a:srgbClr val="000000"/>
                          </a:solidFill>
                          <a:latin typeface="Calibri"/>
                        </a:rPr>
                        <a:t>Q2</a:t>
                      </a:r>
                    </a:p>
                  </a:txBody>
                  <a:tcPr marL="9525" marR="9525" marT="9525" marB="0" anchor="b">
                    <a:lnL>
                      <a:noFill/>
                    </a:lnL>
                    <a:lnR>
                      <a:noFill/>
                    </a:lnR>
                    <a:lnT>
                      <a:noFill/>
                    </a:lnT>
                    <a:lnB>
                      <a:noFill/>
                    </a:lnB>
                  </a:tcPr>
                </a:tc>
                <a:tc>
                  <a:txBody>
                    <a:bodyPr/>
                    <a:lstStyle/>
                    <a:p>
                      <a:pPr algn="ctr" fontAlgn="b"/>
                      <a:r>
                        <a:rPr lang="ru-RU" sz="1400" b="0" i="0" u="none" strike="noStrike" dirty="0">
                          <a:solidFill>
                            <a:srgbClr val="000000"/>
                          </a:solidFill>
                          <a:latin typeface="Calibri"/>
                        </a:rPr>
                        <a:t>11064 - 13750</a:t>
                      </a:r>
                    </a:p>
                  </a:txBody>
                  <a:tcPr marL="9525" marR="9525" marT="9525" marB="0" anchor="b">
                    <a:lnL>
                      <a:noFill/>
                    </a:lnL>
                    <a:lnR>
                      <a:noFill/>
                    </a:lnR>
                    <a:lnT>
                      <a:noFill/>
                    </a:lnT>
                    <a:lnB>
                      <a:noFill/>
                    </a:lnB>
                  </a:tcPr>
                </a:tc>
                <a:tc>
                  <a:txBody>
                    <a:bodyPr/>
                    <a:lstStyle/>
                    <a:p>
                      <a:pPr algn="ctr" fontAlgn="b"/>
                      <a:r>
                        <a:rPr lang="ru-RU" sz="1400" b="0" i="0" u="none" strike="noStrike" dirty="0">
                          <a:solidFill>
                            <a:srgbClr val="000000"/>
                          </a:solidFill>
                          <a:latin typeface="Calibri"/>
                        </a:rPr>
                        <a:t>         1 199 848 </a:t>
                      </a:r>
                    </a:p>
                  </a:txBody>
                  <a:tcPr marL="9525" marR="9525" marT="9525" marB="0" anchor="b">
                    <a:lnL>
                      <a:noFill/>
                    </a:lnL>
                    <a:lnR>
                      <a:noFill/>
                    </a:lnR>
                    <a:lnT>
                      <a:noFill/>
                    </a:lnT>
                    <a:lnB>
                      <a:noFill/>
                    </a:lnB>
                  </a:tcPr>
                </a:tc>
                <a:tc>
                  <a:txBody>
                    <a:bodyPr/>
                    <a:lstStyle/>
                    <a:p>
                      <a:pPr algn="ctr" fontAlgn="b"/>
                      <a:r>
                        <a:rPr lang="ru-RU" sz="1400" b="0" i="0" u="none" strike="noStrike" dirty="0">
                          <a:solidFill>
                            <a:srgbClr val="000000"/>
                          </a:solidFill>
                          <a:latin typeface="Calibri"/>
                        </a:rPr>
                        <a:t>17</a:t>
                      </a:r>
                    </a:p>
                  </a:txBody>
                  <a:tcPr marL="9525" marR="9525" marT="9525" marB="0" anchor="b">
                    <a:lnL>
                      <a:noFill/>
                    </a:lnL>
                    <a:lnR>
                      <a:noFill/>
                    </a:lnR>
                    <a:lnT>
                      <a:noFill/>
                    </a:lnT>
                    <a:lnB>
                      <a:noFill/>
                    </a:lnB>
                  </a:tcPr>
                </a:tc>
                <a:tc>
                  <a:txBody>
                    <a:bodyPr/>
                    <a:lstStyle/>
                    <a:p>
                      <a:pPr algn="ctr" fontAlgn="b"/>
                      <a:r>
                        <a:rPr lang="ru-RU" sz="1400" b="0" i="0" u="none" strike="noStrike">
                          <a:solidFill>
                            <a:srgbClr val="000000"/>
                          </a:solidFill>
                          <a:latin typeface="Calibri"/>
                        </a:rPr>
                        <a:t>19</a:t>
                      </a:r>
                    </a:p>
                  </a:txBody>
                  <a:tcPr marL="9525" marR="9525" marT="9525" marB="0" anchor="b">
                    <a:lnL>
                      <a:noFill/>
                    </a:lnL>
                    <a:lnR>
                      <a:noFill/>
                    </a:lnR>
                    <a:lnT>
                      <a:noFill/>
                    </a:lnT>
                    <a:lnB>
                      <a:noFill/>
                    </a:lnB>
                  </a:tcPr>
                </a:tc>
              </a:tr>
              <a:tr h="157892">
                <a:tc>
                  <a:txBody>
                    <a:bodyPr/>
                    <a:lstStyle/>
                    <a:p>
                      <a:pPr algn="ctr" fontAlgn="b"/>
                      <a:r>
                        <a:rPr lang="ru-RU" sz="1400" b="0" i="0" u="none" strike="noStrike" dirty="0">
                          <a:solidFill>
                            <a:srgbClr val="000000"/>
                          </a:solidFill>
                          <a:latin typeface="Calibri"/>
                        </a:rPr>
                        <a:t>Q3</a:t>
                      </a:r>
                    </a:p>
                  </a:txBody>
                  <a:tcPr marL="9525" marR="9525" marT="9525" marB="0" anchor="b">
                    <a:lnL>
                      <a:noFill/>
                    </a:lnL>
                    <a:lnR>
                      <a:noFill/>
                    </a:lnR>
                    <a:lnT>
                      <a:noFill/>
                    </a:lnT>
                    <a:lnB>
                      <a:noFill/>
                    </a:lnB>
                  </a:tcPr>
                </a:tc>
                <a:tc>
                  <a:txBody>
                    <a:bodyPr/>
                    <a:lstStyle/>
                    <a:p>
                      <a:pPr algn="ctr" fontAlgn="b"/>
                      <a:r>
                        <a:rPr lang="ru-RU" sz="1400" b="0" i="0" u="none" strike="noStrike">
                          <a:solidFill>
                            <a:srgbClr val="000000"/>
                          </a:solidFill>
                          <a:latin typeface="Calibri"/>
                        </a:rPr>
                        <a:t>13750 - 16682</a:t>
                      </a:r>
                    </a:p>
                  </a:txBody>
                  <a:tcPr marL="9525" marR="9525" marT="9525" marB="0" anchor="b">
                    <a:lnL>
                      <a:noFill/>
                    </a:lnL>
                    <a:lnR>
                      <a:noFill/>
                    </a:lnR>
                    <a:lnT>
                      <a:noFill/>
                    </a:lnT>
                    <a:lnB>
                      <a:noFill/>
                    </a:lnB>
                  </a:tcPr>
                </a:tc>
                <a:tc>
                  <a:txBody>
                    <a:bodyPr/>
                    <a:lstStyle/>
                    <a:p>
                      <a:pPr algn="ctr" fontAlgn="b"/>
                      <a:r>
                        <a:rPr lang="ru-RU" sz="1400" b="0" i="0" u="none" strike="noStrike" dirty="0">
                          <a:solidFill>
                            <a:srgbClr val="000000"/>
                          </a:solidFill>
                          <a:latin typeface="Calibri"/>
                        </a:rPr>
                        <a:t>         1 299 669 </a:t>
                      </a:r>
                    </a:p>
                  </a:txBody>
                  <a:tcPr marL="9525" marR="9525" marT="9525" marB="0" anchor="b">
                    <a:lnL>
                      <a:noFill/>
                    </a:lnL>
                    <a:lnR>
                      <a:noFill/>
                    </a:lnR>
                    <a:lnT>
                      <a:noFill/>
                    </a:lnT>
                    <a:lnB>
                      <a:noFill/>
                    </a:lnB>
                  </a:tcPr>
                </a:tc>
                <a:tc>
                  <a:txBody>
                    <a:bodyPr/>
                    <a:lstStyle/>
                    <a:p>
                      <a:pPr algn="ctr" fontAlgn="b"/>
                      <a:r>
                        <a:rPr lang="ru-RU" sz="1400" b="0" i="0" u="none" strike="noStrike" dirty="0">
                          <a:solidFill>
                            <a:srgbClr val="000000"/>
                          </a:solidFill>
                          <a:latin typeface="Calibri"/>
                        </a:rPr>
                        <a:t>18</a:t>
                      </a:r>
                    </a:p>
                  </a:txBody>
                  <a:tcPr marL="9525" marR="9525" marT="9525" marB="0" anchor="b">
                    <a:lnL>
                      <a:noFill/>
                    </a:lnL>
                    <a:lnR>
                      <a:noFill/>
                    </a:lnR>
                    <a:lnT>
                      <a:noFill/>
                    </a:lnT>
                    <a:lnB>
                      <a:noFill/>
                    </a:lnB>
                  </a:tcPr>
                </a:tc>
                <a:tc>
                  <a:txBody>
                    <a:bodyPr/>
                    <a:lstStyle/>
                    <a:p>
                      <a:pPr algn="ctr" fontAlgn="b"/>
                      <a:r>
                        <a:rPr lang="ru-RU" sz="1400" b="0" i="0" u="none" strike="noStrike">
                          <a:solidFill>
                            <a:srgbClr val="000000"/>
                          </a:solidFill>
                          <a:latin typeface="Calibri"/>
                        </a:rPr>
                        <a:t>22</a:t>
                      </a:r>
                    </a:p>
                  </a:txBody>
                  <a:tcPr marL="9525" marR="9525" marT="9525" marB="0" anchor="b">
                    <a:lnL>
                      <a:noFill/>
                    </a:lnL>
                    <a:lnR>
                      <a:noFill/>
                    </a:lnR>
                    <a:lnT>
                      <a:noFill/>
                    </a:lnT>
                    <a:lnB>
                      <a:noFill/>
                    </a:lnB>
                  </a:tcPr>
                </a:tc>
              </a:tr>
              <a:tr h="157892">
                <a:tc>
                  <a:txBody>
                    <a:bodyPr/>
                    <a:lstStyle/>
                    <a:p>
                      <a:pPr algn="ctr" fontAlgn="b"/>
                      <a:r>
                        <a:rPr lang="ru-RU" sz="1400" b="0" i="0" u="none" strike="noStrike" dirty="0">
                          <a:solidFill>
                            <a:srgbClr val="000000"/>
                          </a:solidFill>
                          <a:latin typeface="Calibri"/>
                        </a:rPr>
                        <a:t>Q4</a:t>
                      </a:r>
                    </a:p>
                  </a:txBody>
                  <a:tcPr marL="9525" marR="9525" marT="9525" marB="0" anchor="b">
                    <a:lnL>
                      <a:noFill/>
                    </a:lnL>
                    <a:lnR>
                      <a:noFill/>
                    </a:lnR>
                    <a:lnT>
                      <a:noFill/>
                    </a:lnT>
                    <a:lnB>
                      <a:noFill/>
                    </a:lnB>
                    <a:solidFill>
                      <a:srgbClr val="FFFF00"/>
                    </a:solidFill>
                  </a:tcPr>
                </a:tc>
                <a:tc>
                  <a:txBody>
                    <a:bodyPr/>
                    <a:lstStyle/>
                    <a:p>
                      <a:pPr algn="ctr" fontAlgn="b"/>
                      <a:r>
                        <a:rPr lang="ru-RU" sz="1400" b="0" i="0" u="none" strike="noStrike">
                          <a:solidFill>
                            <a:srgbClr val="000000"/>
                          </a:solidFill>
                          <a:latin typeface="Calibri"/>
                        </a:rPr>
                        <a:t>16682 - 21519</a:t>
                      </a:r>
                    </a:p>
                  </a:txBody>
                  <a:tcPr marL="9525" marR="9525" marT="9525" marB="0" anchor="b">
                    <a:lnL>
                      <a:noFill/>
                    </a:lnL>
                    <a:lnR>
                      <a:noFill/>
                    </a:lnR>
                    <a:lnT>
                      <a:noFill/>
                    </a:lnT>
                    <a:lnB>
                      <a:noFill/>
                    </a:lnB>
                    <a:solidFill>
                      <a:srgbClr val="FFFF00"/>
                    </a:solidFill>
                  </a:tcPr>
                </a:tc>
                <a:tc>
                  <a:txBody>
                    <a:bodyPr/>
                    <a:lstStyle/>
                    <a:p>
                      <a:pPr algn="ctr" fontAlgn="b"/>
                      <a:r>
                        <a:rPr lang="ru-RU" sz="1400" b="0" i="0" u="none" strike="noStrike" dirty="0">
                          <a:solidFill>
                            <a:srgbClr val="000000"/>
                          </a:solidFill>
                          <a:latin typeface="Calibri"/>
                        </a:rPr>
                        <a:t>         1 577 949 </a:t>
                      </a:r>
                    </a:p>
                  </a:txBody>
                  <a:tcPr marL="9525" marR="9525" marT="9525" marB="0" anchor="b">
                    <a:lnL>
                      <a:noFill/>
                    </a:lnL>
                    <a:lnR>
                      <a:noFill/>
                    </a:lnR>
                    <a:lnT>
                      <a:noFill/>
                    </a:lnT>
                    <a:lnB>
                      <a:noFill/>
                    </a:lnB>
                    <a:solidFill>
                      <a:srgbClr val="FFFF00"/>
                    </a:solidFill>
                  </a:tcPr>
                </a:tc>
                <a:tc>
                  <a:txBody>
                    <a:bodyPr/>
                    <a:lstStyle/>
                    <a:p>
                      <a:pPr algn="ctr" fontAlgn="b"/>
                      <a:r>
                        <a:rPr lang="ru-RU" sz="1400" b="0" i="0" u="none" strike="noStrike" dirty="0">
                          <a:solidFill>
                            <a:srgbClr val="000000"/>
                          </a:solidFill>
                          <a:latin typeface="Calibri"/>
                        </a:rPr>
                        <a:t>22</a:t>
                      </a:r>
                    </a:p>
                  </a:txBody>
                  <a:tcPr marL="9525" marR="9525" marT="9525" marB="0" anchor="b">
                    <a:lnL>
                      <a:noFill/>
                    </a:lnL>
                    <a:lnR>
                      <a:noFill/>
                    </a:lnR>
                    <a:lnT>
                      <a:noFill/>
                    </a:lnT>
                    <a:lnB>
                      <a:noFill/>
                    </a:lnB>
                    <a:solidFill>
                      <a:srgbClr val="FFFF00"/>
                    </a:solidFill>
                  </a:tcPr>
                </a:tc>
                <a:tc>
                  <a:txBody>
                    <a:bodyPr/>
                    <a:lstStyle/>
                    <a:p>
                      <a:pPr algn="ctr" fontAlgn="b"/>
                      <a:r>
                        <a:rPr lang="ru-RU" sz="1400" b="0" i="0" u="none" strike="noStrike" dirty="0">
                          <a:solidFill>
                            <a:srgbClr val="000000"/>
                          </a:solidFill>
                          <a:latin typeface="Calibri"/>
                        </a:rPr>
                        <a:t>21</a:t>
                      </a:r>
                    </a:p>
                  </a:txBody>
                  <a:tcPr marL="9525" marR="9525" marT="9525" marB="0" anchor="b">
                    <a:lnL>
                      <a:noFill/>
                    </a:lnL>
                    <a:lnR>
                      <a:noFill/>
                    </a:lnR>
                    <a:lnT>
                      <a:noFill/>
                    </a:lnT>
                    <a:lnB>
                      <a:noFill/>
                    </a:lnB>
                    <a:solidFill>
                      <a:srgbClr val="FFFF00"/>
                    </a:solidFill>
                  </a:tcPr>
                </a:tc>
              </a:tr>
              <a:tr h="293370">
                <a:tc>
                  <a:txBody>
                    <a:bodyPr/>
                    <a:lstStyle/>
                    <a:p>
                      <a:pPr algn="ctr" fontAlgn="b"/>
                      <a:r>
                        <a:rPr lang="ru-RU" sz="1400" b="0" i="0" u="none" strike="noStrike" dirty="0">
                          <a:solidFill>
                            <a:srgbClr val="000000"/>
                          </a:solidFill>
                          <a:latin typeface="Calibri"/>
                        </a:rPr>
                        <a:t>Q5</a:t>
                      </a:r>
                    </a:p>
                  </a:txBody>
                  <a:tcPr marL="9525" marR="9525" marT="9525" marB="0" anchor="b">
                    <a:lnL>
                      <a:noFill/>
                    </a:lnL>
                    <a:lnR>
                      <a:noFill/>
                    </a:lnR>
                    <a:lnT>
                      <a:noFill/>
                    </a:lnT>
                    <a:lnB>
                      <a:noFill/>
                    </a:lnB>
                    <a:solidFill>
                      <a:srgbClr val="FFFF00"/>
                    </a:solidFill>
                  </a:tcPr>
                </a:tc>
                <a:tc>
                  <a:txBody>
                    <a:bodyPr/>
                    <a:lstStyle/>
                    <a:p>
                      <a:pPr algn="ctr" fontAlgn="b"/>
                      <a:r>
                        <a:rPr lang="ru-RU" sz="1400" b="0" i="0" u="none" strike="noStrike" dirty="0">
                          <a:solidFill>
                            <a:srgbClr val="000000"/>
                          </a:solidFill>
                          <a:latin typeface="Calibri"/>
                        </a:rPr>
                        <a:t>21519 +</a:t>
                      </a:r>
                    </a:p>
                  </a:txBody>
                  <a:tcPr marL="9525" marR="9525" marT="9525" marB="0" anchor="b">
                    <a:lnL>
                      <a:noFill/>
                    </a:lnL>
                    <a:lnR>
                      <a:noFill/>
                    </a:lnR>
                    <a:lnT>
                      <a:noFill/>
                    </a:lnT>
                    <a:lnB>
                      <a:noFill/>
                    </a:lnB>
                    <a:solidFill>
                      <a:srgbClr val="FFFF00"/>
                    </a:solidFill>
                  </a:tcPr>
                </a:tc>
                <a:tc>
                  <a:txBody>
                    <a:bodyPr/>
                    <a:lstStyle/>
                    <a:p>
                      <a:pPr algn="ctr" fontAlgn="b"/>
                      <a:r>
                        <a:rPr lang="ru-RU" sz="1400" b="0" i="0" u="none" strike="noStrike">
                          <a:solidFill>
                            <a:srgbClr val="000000"/>
                          </a:solidFill>
                          <a:latin typeface="Calibri"/>
                        </a:rPr>
                        <a:t>         2 255 539 </a:t>
                      </a:r>
                    </a:p>
                  </a:txBody>
                  <a:tcPr marL="9525" marR="9525" marT="9525" marB="0" anchor="b">
                    <a:lnL>
                      <a:noFill/>
                    </a:lnL>
                    <a:lnR>
                      <a:noFill/>
                    </a:lnR>
                    <a:lnT>
                      <a:noFill/>
                    </a:lnT>
                    <a:lnB>
                      <a:noFill/>
                    </a:lnB>
                    <a:solidFill>
                      <a:srgbClr val="FFFF00"/>
                    </a:solidFill>
                  </a:tcPr>
                </a:tc>
                <a:tc>
                  <a:txBody>
                    <a:bodyPr/>
                    <a:lstStyle/>
                    <a:p>
                      <a:pPr algn="ctr" fontAlgn="b"/>
                      <a:r>
                        <a:rPr lang="ru-RU" sz="1400" b="0" i="0" u="none" strike="noStrike" dirty="0">
                          <a:solidFill>
                            <a:srgbClr val="000000"/>
                          </a:solidFill>
                          <a:latin typeface="Calibri"/>
                        </a:rPr>
                        <a:t>32</a:t>
                      </a:r>
                    </a:p>
                  </a:txBody>
                  <a:tcPr marL="9525" marR="9525" marT="9525" marB="0" anchor="b">
                    <a:lnL>
                      <a:noFill/>
                    </a:lnL>
                    <a:lnR>
                      <a:noFill/>
                    </a:lnR>
                    <a:lnT>
                      <a:noFill/>
                    </a:lnT>
                    <a:lnB>
                      <a:noFill/>
                    </a:lnB>
                    <a:solidFill>
                      <a:srgbClr val="FFFF00"/>
                    </a:solidFill>
                  </a:tcPr>
                </a:tc>
                <a:tc>
                  <a:txBody>
                    <a:bodyPr/>
                    <a:lstStyle/>
                    <a:p>
                      <a:pPr algn="ctr" fontAlgn="b"/>
                      <a:r>
                        <a:rPr lang="ru-RU" sz="1400" b="0" i="0" u="none" strike="noStrike" dirty="0">
                          <a:solidFill>
                            <a:srgbClr val="000000"/>
                          </a:solidFill>
                          <a:latin typeface="Calibri"/>
                        </a:rPr>
                        <a:t>20</a:t>
                      </a:r>
                    </a:p>
                  </a:txBody>
                  <a:tcPr marL="9525" marR="9525" marT="9525" marB="0" anchor="b">
                    <a:lnL>
                      <a:noFill/>
                    </a:lnL>
                    <a:lnR>
                      <a:noFill/>
                    </a:lnR>
                    <a:lnT>
                      <a:noFill/>
                    </a:lnT>
                    <a:lnB>
                      <a:noFill/>
                    </a:lnB>
                    <a:solidFill>
                      <a:srgbClr val="FFFF00"/>
                    </a:solidFill>
                  </a:tcPr>
                </a:tc>
              </a:tr>
              <a:tr h="157892">
                <a:tc>
                  <a:txBody>
                    <a:bodyPr/>
                    <a:lstStyle/>
                    <a:p>
                      <a:pPr algn="ctr" fontAlgn="b"/>
                      <a:r>
                        <a:rPr lang="ru-RU" sz="1400" b="0" i="0" u="none" strike="noStrike" dirty="0">
                          <a:solidFill>
                            <a:srgbClr val="000000"/>
                          </a:solidFill>
                          <a:latin typeface="Calibri"/>
                        </a:rPr>
                        <a:t>Всего</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ru-RU" sz="1400" b="0" i="0" u="none" strike="noStrike" dirty="0">
                        <a:solidFill>
                          <a:srgbClr val="000000"/>
                        </a:solidFill>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ru-RU" sz="1400" b="0" i="0" u="none" strike="noStrike" dirty="0">
                          <a:solidFill>
                            <a:srgbClr val="000000"/>
                          </a:solidFill>
                          <a:latin typeface="Calibri"/>
                        </a:rPr>
                        <a:t>         7 086 555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ru-RU" sz="1400" b="0" i="0" u="none" strike="noStrike" dirty="0">
                          <a:solidFill>
                            <a:srgbClr val="000000"/>
                          </a:solidFill>
                          <a:latin typeface="Calibri"/>
                        </a:rPr>
                        <a:t>100</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ru-RU" sz="1400" b="0" i="0" u="none" strike="noStrike" dirty="0">
                          <a:solidFill>
                            <a:srgbClr val="000000"/>
                          </a:solidFill>
                          <a:latin typeface="Calibri"/>
                        </a:rPr>
                        <a:t>100</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r>
            </a:tbl>
          </a:graphicData>
        </a:graphic>
      </p:graphicFrame>
      <p:sp>
        <p:nvSpPr>
          <p:cNvPr id="10" name="Right Arrow 9"/>
          <p:cNvSpPr/>
          <p:nvPr/>
        </p:nvSpPr>
        <p:spPr>
          <a:xfrm>
            <a:off x="228600" y="48768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solidFill>
            <a:srgbClr val="FFFF00"/>
          </a:solidFill>
        </p:spPr>
        <p:txBody>
          <a:bodyPr>
            <a:normAutofit/>
          </a:bodyPr>
          <a:lstStyle/>
          <a:p>
            <a:pPr algn="ctr"/>
            <a:r>
              <a:rPr lang="ru-RU" sz="2400" b="1" dirty="0" smtClean="0">
                <a:latin typeface="Arial" pitchFamily="34" charset="0"/>
                <a:cs typeface="Arial" pitchFamily="34" charset="0"/>
              </a:rPr>
              <a:t>Низкие тарифы на ЦТС для украинского населения достигаются в помощью комбинации из 4-х мер</a:t>
            </a:r>
            <a:endParaRPr lang="ru-RU" sz="2400" b="1" dirty="0">
              <a:latin typeface="Arial" pitchFamily="34" charset="0"/>
              <a:cs typeface="Arial" pitchFamily="34"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9</a:t>
            </a:fld>
            <a:endParaRPr lang="ru-RU"/>
          </a:p>
        </p:txBody>
      </p:sp>
      <p:sp>
        <p:nvSpPr>
          <p:cNvPr id="4" name="Content Placeholder 3"/>
          <p:cNvSpPr>
            <a:spLocks noGrp="1"/>
          </p:cNvSpPr>
          <p:nvPr>
            <p:ph sz="quarter" idx="1"/>
          </p:nvPr>
        </p:nvSpPr>
        <p:spPr/>
        <p:txBody>
          <a:bodyPr>
            <a:normAutofit lnSpcReduction="10000"/>
          </a:bodyPr>
          <a:lstStyle/>
          <a:p>
            <a:endParaRPr lang="ru-RU" dirty="0" smtClean="0"/>
          </a:p>
          <a:p>
            <a:r>
              <a:rPr lang="ru-RU" dirty="0" smtClean="0"/>
              <a:t>2 программы субсидирования компаний ТКЭ:</a:t>
            </a:r>
          </a:p>
          <a:p>
            <a:pPr lvl="1"/>
            <a:r>
              <a:rPr lang="ru-RU" dirty="0" smtClean="0"/>
              <a:t>Компании ТКЭ покупают газ для генерации тепла для населения ниже цены импортируемого газа (1% ВВП)</a:t>
            </a:r>
          </a:p>
          <a:p>
            <a:pPr lvl="1"/>
            <a:r>
              <a:rPr lang="ru-RU" dirty="0" smtClean="0"/>
              <a:t>Компании ТКЭ получают субсидирование в явной форме, покрывающее их потери вследствие предоставления услуг ЦТС по тарифам ниже себестоимости генерации тепловой энергии (0,3% ВВП)</a:t>
            </a:r>
          </a:p>
          <a:p>
            <a:endParaRPr lang="ru-RU" dirty="0" smtClean="0"/>
          </a:p>
          <a:p>
            <a:r>
              <a:rPr lang="ru-RU" dirty="0" smtClean="0"/>
              <a:t>2 программы социальной помощи</a:t>
            </a:r>
          </a:p>
          <a:p>
            <a:pPr lvl="1"/>
            <a:r>
              <a:rPr lang="ru-RU" dirty="0" smtClean="0"/>
              <a:t>Льготы на теплоснабжение (0,06% ВВП)</a:t>
            </a:r>
          </a:p>
          <a:p>
            <a:pPr lvl="1"/>
            <a:r>
              <a:rPr lang="ru-RU" dirty="0" smtClean="0"/>
              <a:t>Субсидии на теплоснабжение (0,02% ВВП)</a:t>
            </a:r>
          </a:p>
          <a:p>
            <a:pPr>
              <a:buNone/>
            </a:pPr>
            <a:endParaRPr lang="ru-RU"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Override>
</file>

<file path=docProps/app.xml><?xml version="1.0" encoding="utf-8"?>
<Properties xmlns="http://schemas.openxmlformats.org/officeDocument/2006/extended-properties" xmlns:vt="http://schemas.openxmlformats.org/officeDocument/2006/docPropsVTypes">
  <Template>Origin</Template>
  <TotalTime>3849</TotalTime>
  <Words>1586</Words>
  <Application>Microsoft Office PowerPoint</Application>
  <PresentationFormat>On-screen Show (4:3)</PresentationFormat>
  <Paragraphs>247</Paragraphs>
  <Slides>17</Slides>
  <Notes>17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Origin</vt:lpstr>
      <vt:lpstr>Реформирование системы субсидирования  услуг централизованного теплоснабжения на Украине*  Уменьшение эффекта от повышения тарифов за счет адресной денежной помощи  и мер по обеспечению энергоэффективности  </vt:lpstr>
      <vt:lpstr>Slide 2</vt:lpstr>
      <vt:lpstr>Низкие тарифы являются основной причиной низкой энергоэффективности</vt:lpstr>
      <vt:lpstr>Социальная помощь (в явной и неявной форме) на Украине является наибольшей среди стран с переходной экономикой </vt:lpstr>
      <vt:lpstr> Компромисс:  повышение тарифов наряду с повышением социальных гарантий и инвестирования в энергоэффективность</vt:lpstr>
      <vt:lpstr>Низкие тарифы на ЦТС ведут к значительным явным и неявным бюджетным расходам</vt:lpstr>
      <vt:lpstr>Задача презентации: моделирование мер по защите населения от повышения тарифов на централизованное теплоснабжение:</vt:lpstr>
      <vt:lpstr>Кого затронет повышение тарифов?</vt:lpstr>
      <vt:lpstr>Низкие тарифы на ЦТС для украинского населения достигаются в помощью комбинации из 4-х мер</vt:lpstr>
      <vt:lpstr>Каково количество получателей помощи  текущих программ субсидирования?</vt:lpstr>
      <vt:lpstr>Какая из существующих программ помощи более эффективна в предоставлении помощи нуждающимся?</vt:lpstr>
      <vt:lpstr>Заключение</vt:lpstr>
      <vt:lpstr>Задачи моделирования</vt:lpstr>
      <vt:lpstr>Расчёты по различным сценариям Программы помощи на услуги отопления</vt:lpstr>
      <vt:lpstr>Сравнительные результаты: расходы и экономия бюджетных средств после реализации мер по уменьшению эффекта</vt:lpstr>
      <vt:lpstr>Сравнительные результаты:  количество участников программы</vt:lpstr>
      <vt:lpstr>Распределение помощи согласно 4 сценариям моделирования (каждая из программ социальной помощи)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Ukraine District Heating Subsidies’ Reform. Mitigating the Impact of Tariff Increases through Targeted Cash Transfers and Energy Efficiency Measures</dc:title>
  <dc:creator>Vlad</dc:creator>
  <cp:lastModifiedBy>wb158436</cp:lastModifiedBy>
  <cp:revision>172</cp:revision>
  <dcterms:created xsi:type="dcterms:W3CDTF">2006-08-16T00:00:00Z</dcterms:created>
  <dcterms:modified xsi:type="dcterms:W3CDTF">2012-11-27T18:00:58Z</dcterms:modified>
</cp:coreProperties>
</file>