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8"/>
  </p:notesMasterIdLst>
  <p:sldIdLst>
    <p:sldId id="256" r:id="rId2"/>
    <p:sldId id="257" r:id="rId3"/>
    <p:sldId id="261" r:id="rId4"/>
    <p:sldId id="260" r:id="rId5"/>
    <p:sldId id="258" r:id="rId6"/>
    <p:sldId id="259"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136" cy="495374"/>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6023" y="0"/>
            <a:ext cx="2918136" cy="495374"/>
          </a:xfrm>
          <a:prstGeom prst="rect">
            <a:avLst/>
          </a:prstGeom>
        </p:spPr>
        <p:txBody>
          <a:bodyPr vert="horz" lIns="91440" tIns="45720" rIns="91440" bIns="45720" rtlCol="0"/>
          <a:lstStyle>
            <a:lvl1pPr algn="r">
              <a:defRPr sz="1200"/>
            </a:lvl1pPr>
          </a:lstStyle>
          <a:p>
            <a:fld id="{F4DACF6D-404C-45F1-A8FB-A85910FB7BD2}" type="datetimeFigureOut">
              <a:rPr lang="ru-RU" smtClean="0"/>
              <a:t>20.07.2020</a:t>
            </a:fld>
            <a:endParaRPr lang="ru-RU"/>
          </a:p>
        </p:txBody>
      </p:sp>
      <p:sp>
        <p:nvSpPr>
          <p:cNvPr id="4" name="Образ слайда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416" y="4747986"/>
            <a:ext cx="5388931" cy="388543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0941"/>
            <a:ext cx="2918136" cy="495373"/>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6023" y="9370941"/>
            <a:ext cx="2918136" cy="495373"/>
          </a:xfrm>
          <a:prstGeom prst="rect">
            <a:avLst/>
          </a:prstGeom>
        </p:spPr>
        <p:txBody>
          <a:bodyPr vert="horz" lIns="91440" tIns="45720" rIns="91440" bIns="45720" rtlCol="0" anchor="b"/>
          <a:lstStyle>
            <a:lvl1pPr algn="r">
              <a:defRPr sz="1200"/>
            </a:lvl1pPr>
          </a:lstStyle>
          <a:p>
            <a:fld id="{154ECA98-5E3E-40A5-8317-DC5ADE7EB404}" type="slidenum">
              <a:rPr lang="ru-RU" smtClean="0"/>
              <a:t>‹#›</a:t>
            </a:fld>
            <a:endParaRPr lang="ru-RU"/>
          </a:p>
        </p:txBody>
      </p:sp>
    </p:spTree>
    <p:extLst>
      <p:ext uri="{BB962C8B-B14F-4D97-AF65-F5344CB8AC3E}">
        <p14:creationId xmlns:p14="http://schemas.microsoft.com/office/powerpoint/2010/main" val="4227168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fld id="{767CB4AF-3BAA-4DFC-9B07-6989CF08A630}" type="slidenum">
              <a:rPr lang="ru-RU" altLang="ru-RU" sz="1200"/>
              <a:pPr eaLnBrk="1" hangingPunct="1"/>
              <a:t>3</a:t>
            </a:fld>
            <a:endParaRPr lang="ru-RU" altLang="ru-RU"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909112" y="4673601"/>
            <a:ext cx="5005725" cy="442670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endParaRPr>
          </a:p>
        </p:txBody>
      </p:sp>
    </p:spTree>
    <p:extLst>
      <p:ext uri="{BB962C8B-B14F-4D97-AF65-F5344CB8AC3E}">
        <p14:creationId xmlns:p14="http://schemas.microsoft.com/office/powerpoint/2010/main" val="4104758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FA9FA53-9AA1-4EC2-A193-8FD10F306D81}" type="slidenum">
              <a:rPr lang="uk-UA" smtClean="0"/>
              <a:pPr/>
              <a:t>‹#›</a:t>
            </a:fld>
            <a:endParaRPr lang="uk-U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3443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2922099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268427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167142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FA9FA53-9AA1-4EC2-A193-8FD10F306D81}" type="slidenum">
              <a:rPr lang="uk-UA" smtClean="0"/>
              <a:pPr/>
              <a:t>‹#›</a:t>
            </a:fld>
            <a:endParaRPr lang="uk-U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882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399102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2960" y="2582334"/>
            <a:ext cx="370332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440" y="2582334"/>
            <a:ext cx="370332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199137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681702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1315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698CCE0-3115-48A5-8404-E906C0371518}" type="datetimeFigureOut">
              <a:rPr lang="uk-UA" smtClean="0"/>
              <a:pPr/>
              <a:t>20.07.2020</a:t>
            </a:fld>
            <a:endParaRPr lang="uk-UA"/>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FA9FA53-9AA1-4EC2-A193-8FD10F306D81}" type="slidenum">
              <a:rPr lang="uk-UA" smtClean="0"/>
              <a:pPr/>
              <a:t>‹#›</a:t>
            </a:fld>
            <a:endParaRPr lang="uk-UA"/>
          </a:p>
        </p:txBody>
      </p:sp>
    </p:spTree>
    <p:extLst>
      <p:ext uri="{BB962C8B-B14F-4D97-AF65-F5344CB8AC3E}">
        <p14:creationId xmlns:p14="http://schemas.microsoft.com/office/powerpoint/2010/main" val="413980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698CCE0-3115-48A5-8404-E906C0371518}" type="datetimeFigureOut">
              <a:rPr lang="uk-UA" smtClean="0"/>
              <a:pPr/>
              <a:t>20.07.2020</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FA9FA53-9AA1-4EC2-A193-8FD10F306D81}" type="slidenum">
              <a:rPr lang="uk-UA" smtClean="0"/>
              <a:pPr/>
              <a:t>‹#›</a:t>
            </a:fld>
            <a:endParaRPr lang="uk-UA"/>
          </a:p>
        </p:txBody>
      </p:sp>
    </p:spTree>
    <p:extLst>
      <p:ext uri="{BB962C8B-B14F-4D97-AF65-F5344CB8AC3E}">
        <p14:creationId xmlns:p14="http://schemas.microsoft.com/office/powerpoint/2010/main" val="80243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698CCE0-3115-48A5-8404-E906C0371518}" type="datetimeFigureOut">
              <a:rPr lang="uk-UA" smtClean="0"/>
              <a:pPr/>
              <a:t>20.07.2020</a:t>
            </a:fld>
            <a:endParaRPr lang="uk-UA"/>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FA9FA53-9AA1-4EC2-A193-8FD10F306D81}" type="slidenum">
              <a:rPr lang="uk-UA" smtClean="0"/>
              <a:pPr/>
              <a:t>‹#›</a:t>
            </a:fld>
            <a:endParaRPr lang="uk-UA"/>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154473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0031" y="1196752"/>
            <a:ext cx="7543800" cy="2552296"/>
          </a:xfrm>
        </p:spPr>
        <p:txBody>
          <a:bodyPr>
            <a:normAutofit/>
          </a:bodyPr>
          <a:lstStyle/>
          <a:p>
            <a:r>
              <a:rPr lang="uk-UA" sz="4400" b="1" dirty="0" smtClean="0">
                <a:latin typeface="+mn-lt"/>
              </a:rPr>
              <a:t>Принципи формування інформаційного забезпечення для оцінки та прогнозування стану інституту сім'ї</a:t>
            </a:r>
            <a:endParaRPr lang="ru-RU" sz="4400" b="1" dirty="0">
              <a:latin typeface="+mn-lt"/>
            </a:endParaRPr>
          </a:p>
        </p:txBody>
      </p:sp>
      <p:sp>
        <p:nvSpPr>
          <p:cNvPr id="3" name="Подзаголовок 2"/>
          <p:cNvSpPr>
            <a:spLocks noGrp="1"/>
          </p:cNvSpPr>
          <p:nvPr>
            <p:ph type="subTitle" idx="1"/>
          </p:nvPr>
        </p:nvSpPr>
        <p:spPr>
          <a:xfrm>
            <a:off x="824185" y="4653136"/>
            <a:ext cx="7543800" cy="1143000"/>
          </a:xfrm>
        </p:spPr>
        <p:txBody>
          <a:bodyPr/>
          <a:lstStyle/>
          <a:p>
            <a:r>
              <a:rPr lang="uk-UA" sz="2000" b="1" dirty="0">
                <a:latin typeface="+mn-lt"/>
              </a:rPr>
              <a:t>«Інститут сім’ї в Україні: основні виклики та стратегічні ініціативи</a:t>
            </a:r>
            <a:r>
              <a:rPr lang="uk-UA" sz="2000" b="1" dirty="0" smtClean="0">
                <a:latin typeface="+mn-lt"/>
              </a:rPr>
              <a:t>»</a:t>
            </a:r>
          </a:p>
          <a:p>
            <a:pPr algn="r"/>
            <a:r>
              <a:rPr lang="uk-UA" sz="1400" b="1" dirty="0" smtClean="0">
                <a:latin typeface="+mn-lt"/>
              </a:rPr>
              <a:t>Круглий стіл, м. Київ, 20 липня 2020 р.</a:t>
            </a:r>
            <a:endParaRPr lang="ru-RU" sz="1400" dirty="0">
              <a:latin typeface="+mn-lt"/>
            </a:endParaRPr>
          </a:p>
          <a:p>
            <a:endParaRPr lang="ru-RU" dirty="0"/>
          </a:p>
        </p:txBody>
      </p:sp>
    </p:spTree>
    <p:extLst>
      <p:ext uri="{BB962C8B-B14F-4D97-AF65-F5344CB8AC3E}">
        <p14:creationId xmlns:p14="http://schemas.microsoft.com/office/powerpoint/2010/main" val="118088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286605"/>
            <a:ext cx="7543800" cy="982156"/>
          </a:xfrm>
        </p:spPr>
        <p:txBody>
          <a:bodyPr>
            <a:normAutofit fontScale="90000"/>
          </a:bodyPr>
          <a:lstStyle/>
          <a:p>
            <a:r>
              <a:rPr lang="uk-UA" altLang="ru-RU" sz="3600" b="1" dirty="0" smtClean="0">
                <a:latin typeface="+mn-lt"/>
              </a:rPr>
              <a:t>Основні принципи формування інформаційного забезпечення </a:t>
            </a:r>
            <a:r>
              <a:rPr lang="uk-UA" altLang="ru-RU" sz="3600" b="1" dirty="0" smtClean="0">
                <a:solidFill>
                  <a:schemeClr val="hlink"/>
                </a:solidFill>
                <a:latin typeface="+mn-lt"/>
              </a:rPr>
              <a:t> </a:t>
            </a:r>
            <a:endParaRPr lang="uk-UA" altLang="ru-RU" sz="3600" dirty="0">
              <a:solidFill>
                <a:schemeClr val="tx2"/>
              </a:solidFill>
              <a:latin typeface="+mn-lt"/>
            </a:endParaRPr>
          </a:p>
        </p:txBody>
      </p:sp>
      <p:sp>
        <p:nvSpPr>
          <p:cNvPr id="3" name="Объект 2"/>
          <p:cNvSpPr>
            <a:spLocks noGrp="1"/>
          </p:cNvSpPr>
          <p:nvPr>
            <p:ph idx="1"/>
          </p:nvPr>
        </p:nvSpPr>
        <p:spPr/>
        <p:txBody>
          <a:bodyPr/>
          <a:lstStyle/>
          <a:p>
            <a:pPr>
              <a:spcBef>
                <a:spcPct val="50000"/>
              </a:spcBef>
              <a:buFont typeface="Wingdings" panose="05000000000000000000" pitchFamily="2" charset="2"/>
              <a:buChar char="Ø"/>
            </a:pPr>
            <a:r>
              <a:rPr lang="uk-UA" altLang="ru-RU" sz="2800" dirty="0"/>
              <a:t>визначення даних, </a:t>
            </a:r>
            <a:r>
              <a:rPr lang="uk-UA" altLang="ru-RU" sz="2800" dirty="0" smtClean="0"/>
              <a:t>необхідних </a:t>
            </a:r>
            <a:r>
              <a:rPr lang="uk-UA" altLang="ru-RU" sz="2800" dirty="0"/>
              <a:t>для </a:t>
            </a:r>
            <a:r>
              <a:rPr lang="uk-UA" altLang="ru-RU" sz="2800" dirty="0" smtClean="0"/>
              <a:t>аналізу, оцінки та прогнозування явища або процесу</a:t>
            </a:r>
            <a:endParaRPr lang="en-US" altLang="ru-RU" sz="2800" dirty="0"/>
          </a:p>
          <a:p>
            <a:pPr>
              <a:spcBef>
                <a:spcPct val="50000"/>
              </a:spcBef>
              <a:buFont typeface="Wingdings" panose="05000000000000000000" pitchFamily="2" charset="2"/>
              <a:buChar char="Ø"/>
            </a:pPr>
            <a:r>
              <a:rPr lang="en-US" altLang="ru-RU" sz="2800" dirty="0"/>
              <a:t> </a:t>
            </a:r>
            <a:r>
              <a:rPr lang="uk-UA" altLang="ru-RU" sz="2800" dirty="0"/>
              <a:t>визначення існуючих даних та аналітичних </a:t>
            </a:r>
            <a:r>
              <a:rPr lang="uk-UA" altLang="ru-RU" sz="2800" dirty="0" smtClean="0"/>
              <a:t>матеріалів</a:t>
            </a:r>
            <a:endParaRPr lang="uk-UA" altLang="ru-RU" sz="2800" dirty="0"/>
          </a:p>
          <a:p>
            <a:pPr>
              <a:spcBef>
                <a:spcPct val="50000"/>
              </a:spcBef>
              <a:buFont typeface="Wingdings" panose="05000000000000000000" pitchFamily="2" charset="2"/>
              <a:buChar char="Ø"/>
            </a:pPr>
            <a:r>
              <a:rPr lang="uk-UA" altLang="ru-RU" sz="2800" dirty="0"/>
              <a:t> визначення обмежень існуючих </a:t>
            </a:r>
            <a:r>
              <a:rPr lang="uk-UA" altLang="ru-RU" sz="2800" dirty="0" smtClean="0"/>
              <a:t>даних</a:t>
            </a:r>
            <a:endParaRPr lang="uk-UA" altLang="ru-RU" sz="2800" dirty="0"/>
          </a:p>
          <a:p>
            <a:pPr>
              <a:spcBef>
                <a:spcPct val="50000"/>
              </a:spcBef>
              <a:buFont typeface="Wingdings" panose="05000000000000000000" pitchFamily="2" charset="2"/>
              <a:buChar char="Ø"/>
            </a:pPr>
            <a:r>
              <a:rPr lang="uk-UA" altLang="ru-RU" sz="2800" dirty="0"/>
              <a:t> розробка заходів для отримання даних, яких не </a:t>
            </a:r>
            <a:r>
              <a:rPr lang="uk-UA" altLang="ru-RU" sz="2800" dirty="0" smtClean="0"/>
              <a:t>вистачає</a:t>
            </a:r>
            <a:endParaRPr lang="uk-UA" altLang="ru-RU" sz="2800" dirty="0"/>
          </a:p>
          <a:p>
            <a:endParaRPr lang="ru-RU" dirty="0"/>
          </a:p>
        </p:txBody>
      </p:sp>
    </p:spTree>
    <p:extLst>
      <p:ext uri="{BB962C8B-B14F-4D97-AF65-F5344CB8AC3E}">
        <p14:creationId xmlns:p14="http://schemas.microsoft.com/office/powerpoint/2010/main" val="319194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Номер слайда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fld id="{233F8C38-61DB-4E3F-BCAE-236C4C5E6D2D}" type="slidenum">
              <a:rPr lang="ru-RU" altLang="ru-RU" sz="1200">
                <a:solidFill>
                  <a:schemeClr val="tx2"/>
                </a:solidFill>
              </a:rPr>
              <a:pPr eaLnBrk="1" hangingPunct="1"/>
              <a:t>3</a:t>
            </a:fld>
            <a:endParaRPr lang="ru-RU" altLang="ru-RU" sz="1200">
              <a:solidFill>
                <a:schemeClr val="tx2"/>
              </a:solidFill>
            </a:endParaRPr>
          </a:p>
        </p:txBody>
      </p:sp>
      <p:sp>
        <p:nvSpPr>
          <p:cNvPr id="1229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endParaRPr lang="ru-RU" altLang="ru-RU"/>
          </a:p>
        </p:txBody>
      </p:sp>
      <p:sp>
        <p:nvSpPr>
          <p:cNvPr id="12292" name="Rectangle 3"/>
          <p:cNvSpPr>
            <a:spLocks noChangeArrowheads="1"/>
          </p:cNvSpPr>
          <p:nvPr/>
        </p:nvSpPr>
        <p:spPr bwMode="auto">
          <a:xfrm>
            <a:off x="971600" y="408781"/>
            <a:ext cx="73453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defTabSz="914400" eaLnBrk="1" hangingPunct="1">
              <a:lnSpc>
                <a:spcPct val="85000"/>
              </a:lnSpc>
              <a:spcBef>
                <a:spcPct val="0"/>
              </a:spcBef>
            </a:pPr>
            <a:r>
              <a:rPr lang="uk-UA" altLang="ru-RU" b="1" spc="-50" dirty="0">
                <a:solidFill>
                  <a:schemeClr val="tx1">
                    <a:lumMod val="75000"/>
                    <a:lumOff val="25000"/>
                  </a:schemeClr>
                </a:solidFill>
                <a:latin typeface="+mn-lt"/>
                <a:ea typeface="+mj-ea"/>
                <a:cs typeface="+mj-cs"/>
              </a:rPr>
              <a:t>Розв'язання проблеми обмеженості існуючих </a:t>
            </a:r>
            <a:r>
              <a:rPr lang="uk-UA" altLang="ru-RU" b="1" spc="-50" dirty="0" smtClean="0">
                <a:solidFill>
                  <a:schemeClr val="tx1">
                    <a:lumMod val="75000"/>
                    <a:lumOff val="25000"/>
                  </a:schemeClr>
                </a:solidFill>
                <a:latin typeface="+mn-lt"/>
                <a:ea typeface="+mj-ea"/>
                <a:cs typeface="+mj-cs"/>
              </a:rPr>
              <a:t>даних</a:t>
            </a:r>
            <a:endParaRPr lang="uk-UA" altLang="ru-RU" b="1" spc="-50" dirty="0">
              <a:solidFill>
                <a:schemeClr val="tx1">
                  <a:lumMod val="75000"/>
                  <a:lumOff val="25000"/>
                </a:schemeClr>
              </a:solidFill>
              <a:latin typeface="+mn-lt"/>
              <a:ea typeface="+mj-ea"/>
              <a:cs typeface="+mj-cs"/>
            </a:endParaRPr>
          </a:p>
        </p:txBody>
      </p:sp>
      <p:sp>
        <p:nvSpPr>
          <p:cNvPr id="12293" name="Rectangle 4"/>
          <p:cNvSpPr>
            <a:spLocks noChangeArrowheads="1"/>
          </p:cNvSpPr>
          <p:nvPr/>
        </p:nvSpPr>
        <p:spPr bwMode="auto">
          <a:xfrm>
            <a:off x="0" y="671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endParaRPr lang="ru-RU" altLang="ru-RU"/>
          </a:p>
        </p:txBody>
      </p:sp>
      <p:sp>
        <p:nvSpPr>
          <p:cNvPr id="12294" name="Rectangle 5"/>
          <p:cNvSpPr>
            <a:spLocks noChangeArrowheads="1"/>
          </p:cNvSpPr>
          <p:nvPr/>
        </p:nvSpPr>
        <p:spPr bwMode="auto">
          <a:xfrm>
            <a:off x="0" y="671513"/>
            <a:ext cx="0" cy="0"/>
          </a:xfrm>
          <a:prstGeom prst="rect">
            <a:avLst/>
          </a:prstGeom>
          <a:solidFill>
            <a:schemeClr val="accent1"/>
          </a:solidFill>
          <a:ln w="9525">
            <a:solidFill>
              <a:schemeClr val="tx1"/>
            </a:solidFill>
            <a:miter lim="800000"/>
            <a:headEnd/>
            <a:tailEnd/>
          </a:ln>
        </p:spPr>
        <p:txBody>
          <a:bodyPr wrap="none"/>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endParaRPr lang="uk-UA" altLang="ru-RU" sz="2400">
              <a:latin typeface="Times New Roman" panose="02020603050405020304" pitchFamily="18" charset="0"/>
            </a:endParaRPr>
          </a:p>
        </p:txBody>
      </p:sp>
      <p:sp>
        <p:nvSpPr>
          <p:cNvPr id="12295" name="Rectangle 6"/>
          <p:cNvSpPr>
            <a:spLocks noChangeArrowheads="1"/>
          </p:cNvSpPr>
          <p:nvPr/>
        </p:nvSpPr>
        <p:spPr bwMode="auto">
          <a:xfrm>
            <a:off x="0" y="14001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endParaRPr lang="ru-RU" altLang="ru-RU"/>
          </a:p>
        </p:txBody>
      </p:sp>
      <p:sp>
        <p:nvSpPr>
          <p:cNvPr id="12296" name="Rectangle 7"/>
          <p:cNvSpPr>
            <a:spLocks noChangeArrowheads="1"/>
          </p:cNvSpPr>
          <p:nvPr/>
        </p:nvSpPr>
        <p:spPr bwMode="auto">
          <a:xfrm>
            <a:off x="0" y="1400175"/>
            <a:ext cx="0" cy="0"/>
          </a:xfrm>
          <a:prstGeom prst="rect">
            <a:avLst/>
          </a:prstGeom>
          <a:solidFill>
            <a:schemeClr val="accent1"/>
          </a:solidFill>
          <a:ln w="9525">
            <a:solidFill>
              <a:schemeClr val="tx1"/>
            </a:solidFill>
            <a:miter lim="800000"/>
            <a:headEnd/>
            <a:tailEnd/>
          </a:ln>
        </p:spPr>
        <p:txBody>
          <a:bodyPr wrap="none"/>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endParaRPr lang="uk-UA" altLang="ru-RU" sz="2400">
              <a:latin typeface="Times New Roman" panose="02020603050405020304" pitchFamily="18" charset="0"/>
            </a:endParaRPr>
          </a:p>
        </p:txBody>
      </p:sp>
      <p:sp>
        <p:nvSpPr>
          <p:cNvPr id="12297" name="Rectangle 8"/>
          <p:cNvSpPr>
            <a:spLocks noChangeArrowheads="1"/>
          </p:cNvSpPr>
          <p:nvPr/>
        </p:nvSpPr>
        <p:spPr bwMode="auto">
          <a:xfrm>
            <a:off x="0" y="1552575"/>
            <a:ext cx="0" cy="0"/>
          </a:xfrm>
          <a:prstGeom prst="rect">
            <a:avLst/>
          </a:prstGeom>
          <a:solidFill>
            <a:schemeClr val="accent1"/>
          </a:solidFill>
          <a:ln w="9525">
            <a:solidFill>
              <a:schemeClr val="tx1"/>
            </a:solidFill>
            <a:miter lim="800000"/>
            <a:headEnd/>
            <a:tailEnd/>
          </a:ln>
        </p:spPr>
        <p:txBody>
          <a:bodyPr wrap="none"/>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endParaRPr lang="uk-UA" altLang="ru-RU" sz="2400">
              <a:latin typeface="Times New Roman" panose="02020603050405020304" pitchFamily="18" charset="0"/>
            </a:endParaRPr>
          </a:p>
        </p:txBody>
      </p:sp>
      <p:sp>
        <p:nvSpPr>
          <p:cNvPr id="12298" name="Rectangle 9"/>
          <p:cNvSpPr>
            <a:spLocks noChangeArrowheads="1"/>
          </p:cNvSpPr>
          <p:nvPr/>
        </p:nvSpPr>
        <p:spPr bwMode="auto">
          <a:xfrm>
            <a:off x="-85725" y="12620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endParaRPr lang="ru-RU" altLang="ru-RU"/>
          </a:p>
        </p:txBody>
      </p:sp>
      <p:sp>
        <p:nvSpPr>
          <p:cNvPr id="12299" name="Rectangle 10"/>
          <p:cNvSpPr>
            <a:spLocks noChangeArrowheads="1"/>
          </p:cNvSpPr>
          <p:nvPr/>
        </p:nvSpPr>
        <p:spPr bwMode="auto">
          <a:xfrm>
            <a:off x="-85725" y="1262063"/>
            <a:ext cx="0" cy="0"/>
          </a:xfrm>
          <a:prstGeom prst="rect">
            <a:avLst/>
          </a:prstGeom>
          <a:solidFill>
            <a:schemeClr val="accent1"/>
          </a:solidFill>
          <a:ln w="9525">
            <a:solidFill>
              <a:schemeClr val="tx1"/>
            </a:solidFill>
            <a:miter lim="800000"/>
            <a:headEnd/>
            <a:tailEnd/>
          </a:ln>
        </p:spPr>
        <p:txBody>
          <a:bodyPr wrap="none"/>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endParaRPr lang="uk-UA" altLang="ru-RU" sz="2400">
              <a:latin typeface="Times New Roman" panose="02020603050405020304" pitchFamily="18" charset="0"/>
            </a:endParaRPr>
          </a:p>
        </p:txBody>
      </p:sp>
      <p:sp>
        <p:nvSpPr>
          <p:cNvPr id="12300" name="Rectangle 11"/>
          <p:cNvSpPr>
            <a:spLocks noChangeArrowheads="1"/>
          </p:cNvSpPr>
          <p:nvPr/>
        </p:nvSpPr>
        <p:spPr bwMode="auto">
          <a:xfrm>
            <a:off x="-85725" y="1443038"/>
            <a:ext cx="0" cy="0"/>
          </a:xfrm>
          <a:prstGeom prst="rect">
            <a:avLst/>
          </a:prstGeom>
          <a:solidFill>
            <a:schemeClr val="accent1"/>
          </a:solidFill>
          <a:ln w="9525">
            <a:solidFill>
              <a:schemeClr val="tx1"/>
            </a:solidFill>
            <a:miter lim="800000"/>
            <a:headEnd/>
            <a:tailEnd/>
          </a:ln>
        </p:spPr>
        <p:txBody>
          <a:bodyPr wrap="none"/>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endParaRPr lang="uk-UA" altLang="ru-RU" sz="2400">
              <a:latin typeface="Times New Roman" panose="02020603050405020304" pitchFamily="18" charset="0"/>
            </a:endParaRPr>
          </a:p>
        </p:txBody>
      </p:sp>
      <p:sp>
        <p:nvSpPr>
          <p:cNvPr id="12301" name="Rectangle 12"/>
          <p:cNvSpPr>
            <a:spLocks noChangeArrowheads="1"/>
          </p:cNvSpPr>
          <p:nvPr/>
        </p:nvSpPr>
        <p:spPr bwMode="auto">
          <a:xfrm>
            <a:off x="900113" y="2370644"/>
            <a:ext cx="78486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marL="342900" indent="-342900" eaLnBrk="1" hangingPunct="1">
              <a:spcBef>
                <a:spcPct val="50000"/>
              </a:spcBef>
              <a:buFont typeface="Wingdings" panose="05000000000000000000" pitchFamily="2" charset="2"/>
              <a:buChar char="Ø"/>
            </a:pPr>
            <a:r>
              <a:rPr lang="uk-UA" altLang="ru-RU" sz="2400" dirty="0" smtClean="0">
                <a:latin typeface="+mn-lt"/>
              </a:rPr>
              <a:t>адаптація </a:t>
            </a:r>
            <a:r>
              <a:rPr lang="uk-UA" altLang="ru-RU" sz="2400" dirty="0">
                <a:latin typeface="+mn-lt"/>
              </a:rPr>
              <a:t>методів аналізу до існуючих даних (за умов нестачі часу на </a:t>
            </a:r>
            <a:r>
              <a:rPr lang="uk-UA" altLang="ru-RU" sz="2400" dirty="0" smtClean="0">
                <a:latin typeface="+mn-lt"/>
              </a:rPr>
              <a:t>збір </a:t>
            </a:r>
            <a:r>
              <a:rPr lang="uk-UA" altLang="ru-RU" sz="2400" dirty="0">
                <a:latin typeface="+mn-lt"/>
              </a:rPr>
              <a:t>додаткових даних</a:t>
            </a:r>
            <a:r>
              <a:rPr lang="uk-UA" altLang="ru-RU" sz="2400" dirty="0" smtClean="0">
                <a:latin typeface="+mn-lt"/>
              </a:rPr>
              <a:t>)</a:t>
            </a:r>
            <a:endParaRPr lang="uk-UA" altLang="ru-RU" sz="2400" i="1" dirty="0">
              <a:latin typeface="+mn-lt"/>
            </a:endParaRPr>
          </a:p>
          <a:p>
            <a:pPr marL="342900" indent="-342900" eaLnBrk="1" hangingPunct="1">
              <a:spcBef>
                <a:spcPct val="50000"/>
              </a:spcBef>
              <a:buFont typeface="Wingdings" panose="05000000000000000000" pitchFamily="2" charset="2"/>
              <a:buChar char="Ø"/>
            </a:pPr>
            <a:r>
              <a:rPr lang="uk-UA" altLang="ru-RU" sz="2400" dirty="0" smtClean="0">
                <a:latin typeface="+mn-lt"/>
              </a:rPr>
              <a:t>збір </a:t>
            </a:r>
            <a:r>
              <a:rPr lang="uk-UA" altLang="ru-RU" sz="2400" dirty="0">
                <a:latin typeface="+mn-lt"/>
              </a:rPr>
              <a:t>додаткових даних (розширення програм функціонуючих обстежень за рахунок додаткових запитань, використання готових </a:t>
            </a:r>
            <a:r>
              <a:rPr lang="uk-UA" altLang="ru-RU" sz="2400" dirty="0" err="1">
                <a:latin typeface="+mn-lt"/>
              </a:rPr>
              <a:t>методик</a:t>
            </a:r>
            <a:r>
              <a:rPr lang="uk-UA" altLang="ru-RU" sz="2400" dirty="0">
                <a:latin typeface="+mn-lt"/>
              </a:rPr>
              <a:t> тощо</a:t>
            </a:r>
            <a:r>
              <a:rPr lang="uk-UA" altLang="ru-RU" sz="2400" dirty="0" smtClean="0">
                <a:latin typeface="+mn-lt"/>
              </a:rPr>
              <a:t>) </a:t>
            </a:r>
            <a:endParaRPr lang="uk-UA" altLang="ru-RU" sz="2400" dirty="0">
              <a:latin typeface="+mn-lt"/>
            </a:endParaRPr>
          </a:p>
          <a:p>
            <a:pPr marL="342900" indent="-342900" eaLnBrk="1" hangingPunct="1">
              <a:spcBef>
                <a:spcPct val="50000"/>
              </a:spcBef>
              <a:buFont typeface="Wingdings" panose="05000000000000000000" pitchFamily="2" charset="2"/>
              <a:buChar char="Ø"/>
            </a:pPr>
            <a:r>
              <a:rPr lang="uk-UA" altLang="ru-RU" sz="2400" dirty="0" smtClean="0">
                <a:latin typeface="+mn-lt"/>
              </a:rPr>
              <a:t>формування </a:t>
            </a:r>
            <a:r>
              <a:rPr lang="uk-UA" altLang="ru-RU" sz="2400" dirty="0">
                <a:latin typeface="+mn-lt"/>
              </a:rPr>
              <a:t>необхідного інформаційного забезпечення та проведення адекватного </a:t>
            </a:r>
            <a:r>
              <a:rPr lang="uk-UA" altLang="ru-RU" sz="2400" dirty="0" smtClean="0">
                <a:latin typeface="+mn-lt"/>
              </a:rPr>
              <a:t>аналізу</a:t>
            </a:r>
            <a:endParaRPr lang="uk-UA" altLang="ru-RU" sz="2400" dirty="0">
              <a:latin typeface="+mn-lt"/>
            </a:endParaRPr>
          </a:p>
        </p:txBody>
      </p:sp>
    </p:spTree>
    <p:extLst>
      <p:ext uri="{BB962C8B-B14F-4D97-AF65-F5344CB8AC3E}">
        <p14:creationId xmlns:p14="http://schemas.microsoft.com/office/powerpoint/2010/main" val="118799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5" y="188640"/>
            <a:ext cx="7766031" cy="792088"/>
          </a:xfrm>
        </p:spPr>
        <p:txBody>
          <a:bodyPr>
            <a:normAutofit fontScale="90000"/>
          </a:bodyPr>
          <a:lstStyle/>
          <a:p>
            <a:r>
              <a:rPr lang="uk-UA" sz="3600" b="1" dirty="0" smtClean="0">
                <a:latin typeface="+mn-lt"/>
              </a:rPr>
              <a:t>Існуючі та потенційні джерела інформації</a:t>
            </a:r>
            <a:endParaRPr lang="ru-RU" sz="3600" b="1" dirty="0">
              <a:latin typeface="+mn-lt"/>
            </a:endParaRPr>
          </a:p>
        </p:txBody>
      </p:sp>
      <p:sp>
        <p:nvSpPr>
          <p:cNvPr id="3" name="Объект 2"/>
          <p:cNvSpPr>
            <a:spLocks noGrp="1"/>
          </p:cNvSpPr>
          <p:nvPr>
            <p:ph idx="1"/>
          </p:nvPr>
        </p:nvSpPr>
        <p:spPr>
          <a:xfrm>
            <a:off x="744669" y="1844824"/>
            <a:ext cx="7543801" cy="4176464"/>
          </a:xfrm>
        </p:spPr>
        <p:txBody>
          <a:bodyPr>
            <a:normAutofit lnSpcReduction="10000"/>
          </a:bodyPr>
          <a:lstStyle/>
          <a:p>
            <a:pPr>
              <a:buFont typeface="Wingdings" panose="05000000000000000000" pitchFamily="2" charset="2"/>
              <a:buChar char="Ø"/>
            </a:pPr>
            <a:r>
              <a:rPr lang="uk-UA" sz="2400" dirty="0" smtClean="0"/>
              <a:t>Результати переписів населення</a:t>
            </a:r>
          </a:p>
          <a:p>
            <a:pPr>
              <a:buFont typeface="Wingdings" panose="05000000000000000000" pitchFamily="2" charset="2"/>
              <a:buChar char="Ø"/>
            </a:pPr>
            <a:r>
              <a:rPr lang="uk-UA" sz="2400" dirty="0" smtClean="0"/>
              <a:t>Дані державних вибіркових обстежень домогосподарств та населення </a:t>
            </a:r>
          </a:p>
          <a:p>
            <a:pPr>
              <a:buFont typeface="Wingdings" panose="05000000000000000000" pitchFamily="2" charset="2"/>
              <a:buChar char="Ø"/>
            </a:pPr>
            <a:r>
              <a:rPr lang="uk-UA" sz="2400" dirty="0" smtClean="0"/>
              <a:t>Результати спеціалізованих репрезентативних обстежень (опитувань) населення</a:t>
            </a:r>
          </a:p>
          <a:p>
            <a:r>
              <a:rPr lang="uk-UA" dirty="0" smtClean="0"/>
              <a:t> Медико-демографічне обстеження, </a:t>
            </a:r>
            <a:r>
              <a:rPr lang="uk-UA" dirty="0" err="1" smtClean="0"/>
              <a:t>Мультиіндикаторне</a:t>
            </a:r>
            <a:r>
              <a:rPr lang="uk-UA" dirty="0" smtClean="0"/>
              <a:t> кластерне обстеження, опитування «Сім’я та сімейні відносини» (2008), «</a:t>
            </a:r>
            <a:r>
              <a:rPr lang="ru-RU" dirty="0" err="1" smtClean="0"/>
              <a:t>Сімейний</a:t>
            </a:r>
            <a:r>
              <a:rPr lang="ru-RU" dirty="0" smtClean="0"/>
              <a:t> </a:t>
            </a:r>
            <a:r>
              <a:rPr lang="ru-RU" dirty="0" err="1" smtClean="0"/>
              <a:t>бізнес</a:t>
            </a:r>
            <a:r>
              <a:rPr lang="ru-RU" dirty="0" smtClean="0"/>
              <a:t> в </a:t>
            </a:r>
            <a:r>
              <a:rPr lang="ru-RU" dirty="0" err="1" smtClean="0"/>
              <a:t>Україні</a:t>
            </a:r>
            <a:r>
              <a:rPr lang="ru-RU" dirty="0" smtClean="0"/>
              <a:t>: </a:t>
            </a:r>
            <a:r>
              <a:rPr lang="ru-RU" dirty="0" err="1" smtClean="0"/>
              <a:t>особливості</a:t>
            </a:r>
            <a:r>
              <a:rPr lang="ru-RU" dirty="0" smtClean="0"/>
              <a:t> </a:t>
            </a:r>
            <a:r>
              <a:rPr lang="ru-RU" dirty="0" err="1"/>
              <a:t>започаткування</a:t>
            </a:r>
            <a:r>
              <a:rPr lang="ru-RU" dirty="0" smtClean="0"/>
              <a:t>, </a:t>
            </a:r>
            <a:r>
              <a:rPr lang="ru-RU" dirty="0" err="1" smtClean="0"/>
              <a:t>ведення</a:t>
            </a:r>
            <a:r>
              <a:rPr lang="ru-RU" dirty="0" smtClean="0"/>
              <a:t> </a:t>
            </a:r>
            <a:r>
              <a:rPr lang="ru-RU" dirty="0"/>
              <a:t>та </a:t>
            </a:r>
            <a:r>
              <a:rPr lang="ru-RU" dirty="0" err="1"/>
              <a:t>передачі</a:t>
            </a:r>
            <a:r>
              <a:rPr lang="ru-RU" dirty="0"/>
              <a:t> </a:t>
            </a:r>
            <a:r>
              <a:rPr lang="ru-RU" dirty="0" err="1"/>
              <a:t>наступним</a:t>
            </a:r>
            <a:r>
              <a:rPr lang="ru-RU" dirty="0"/>
              <a:t> </a:t>
            </a:r>
            <a:r>
              <a:rPr lang="ru-RU" dirty="0" err="1" smtClean="0"/>
              <a:t>поколінням</a:t>
            </a:r>
            <a:r>
              <a:rPr lang="ru-RU" dirty="0" smtClean="0"/>
              <a:t>» (2019) та </a:t>
            </a:r>
            <a:r>
              <a:rPr lang="ru-RU" dirty="0" err="1" smtClean="0"/>
              <a:t>ін</a:t>
            </a:r>
            <a:r>
              <a:rPr lang="ru-RU" dirty="0" smtClean="0"/>
              <a:t>. </a:t>
            </a:r>
            <a:endParaRPr lang="ru-RU" dirty="0"/>
          </a:p>
          <a:p>
            <a:pPr>
              <a:buFont typeface="Wingdings" panose="05000000000000000000" pitchFamily="2" charset="2"/>
              <a:buChar char="Ø"/>
            </a:pPr>
            <a:r>
              <a:rPr lang="uk-UA" sz="2400" dirty="0" smtClean="0"/>
              <a:t>Результати спеціалізованих експертних опитувань, фокус-групових дискусій, глибинних інтерв'ю</a:t>
            </a:r>
            <a:endParaRPr lang="ru-RU" sz="2400" dirty="0"/>
          </a:p>
        </p:txBody>
      </p:sp>
    </p:spTree>
    <p:extLst>
      <p:ext uri="{BB962C8B-B14F-4D97-AF65-F5344CB8AC3E}">
        <p14:creationId xmlns:p14="http://schemas.microsoft.com/office/powerpoint/2010/main" val="607824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286605"/>
            <a:ext cx="7709480" cy="694124"/>
          </a:xfrm>
        </p:spPr>
        <p:txBody>
          <a:bodyPr>
            <a:normAutofit/>
          </a:bodyPr>
          <a:lstStyle/>
          <a:p>
            <a:r>
              <a:rPr lang="uk-UA" sz="3600" b="1" dirty="0" smtClean="0">
                <a:latin typeface="+mn-lt"/>
              </a:rPr>
              <a:t>Методи збору даних, яких не вистачає</a:t>
            </a:r>
            <a:endParaRPr lang="ru-RU" sz="3600" b="1" dirty="0">
              <a:latin typeface="+mn-lt"/>
            </a:endParaRPr>
          </a:p>
        </p:txBody>
      </p:sp>
      <p:sp>
        <p:nvSpPr>
          <p:cNvPr id="3" name="Объект 2"/>
          <p:cNvSpPr>
            <a:spLocks noGrp="1"/>
          </p:cNvSpPr>
          <p:nvPr>
            <p:ph idx="1"/>
          </p:nvPr>
        </p:nvSpPr>
        <p:spPr/>
        <p:txBody>
          <a:bodyPr>
            <a:normAutofit fontScale="92500" lnSpcReduction="20000"/>
          </a:bodyPr>
          <a:lstStyle/>
          <a:p>
            <a:r>
              <a:rPr lang="uk-UA" b="1" dirty="0" smtClean="0"/>
              <a:t>Основними методами збору кількісної інформації є репрезентативні вибіркові обстеження домогосподарств та населення, підприємств та роботодавців, результати яких поєднуються з адміністративними даними</a:t>
            </a:r>
          </a:p>
          <a:p>
            <a:r>
              <a:rPr lang="uk-UA" b="1" dirty="0" smtClean="0"/>
              <a:t>Основними методами збору інформації якісного характеру є аналіз релевантних міжнародних публікацій та публікацій в Україні, експертні дискусії, фокус-групові дискусії, глибинні інтерв'ю.  </a:t>
            </a:r>
          </a:p>
          <a:p>
            <a:r>
              <a:rPr lang="uk-UA" i="1" dirty="0" smtClean="0"/>
              <a:t>Питання для вивчення</a:t>
            </a:r>
          </a:p>
          <a:p>
            <a:r>
              <a:rPr lang="uk-UA" dirty="0" smtClean="0"/>
              <a:t>Інститут сім'ї в Україні, стан та перспективи розвитку </a:t>
            </a:r>
          </a:p>
          <a:p>
            <a:r>
              <a:rPr lang="uk-UA" dirty="0" smtClean="0"/>
              <a:t>Сімейний бізнес в Україні </a:t>
            </a:r>
          </a:p>
          <a:p>
            <a:r>
              <a:rPr lang="uk-UA" dirty="0" smtClean="0"/>
              <a:t>Доступ сімей та їх членів до </a:t>
            </a:r>
            <a:r>
              <a:rPr lang="uk-UA" dirty="0"/>
              <a:t>позичкового капіталу</a:t>
            </a:r>
            <a:r>
              <a:rPr lang="ru-RU" dirty="0"/>
              <a:t>, </a:t>
            </a:r>
            <a:r>
              <a:rPr lang="uk-UA" dirty="0"/>
              <a:t>володіння землею</a:t>
            </a:r>
            <a:r>
              <a:rPr lang="ru-RU" dirty="0"/>
              <a:t>, </a:t>
            </a:r>
            <a:r>
              <a:rPr lang="uk-UA" dirty="0"/>
              <a:t>нерухомістю та іншими </a:t>
            </a:r>
            <a:r>
              <a:rPr lang="uk-UA" dirty="0" smtClean="0"/>
              <a:t>активами</a:t>
            </a:r>
          </a:p>
          <a:p>
            <a:r>
              <a:rPr lang="uk-UA" dirty="0" smtClean="0"/>
              <a:t>Насильство в сім'ї та ін.</a:t>
            </a:r>
            <a:endParaRPr lang="ru-RU" dirty="0"/>
          </a:p>
        </p:txBody>
      </p:sp>
    </p:spTree>
    <p:extLst>
      <p:ext uri="{BB962C8B-B14F-4D97-AF65-F5344CB8AC3E}">
        <p14:creationId xmlns:p14="http://schemas.microsoft.com/office/powerpoint/2010/main" val="2333696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59" y="476672"/>
            <a:ext cx="7543800" cy="550108"/>
          </a:xfrm>
        </p:spPr>
        <p:txBody>
          <a:bodyPr>
            <a:noAutofit/>
          </a:bodyPr>
          <a:lstStyle/>
          <a:p>
            <a:r>
              <a:rPr lang="uk-UA" sz="3600" b="1" dirty="0" smtClean="0">
                <a:latin typeface="+mn-lt"/>
              </a:rPr>
              <a:t>Висновки та рекомендації</a:t>
            </a:r>
            <a:endParaRPr lang="ru-RU" sz="3600" b="1" dirty="0">
              <a:latin typeface="+mn-lt"/>
            </a:endParaRPr>
          </a:p>
        </p:txBody>
      </p:sp>
      <p:sp>
        <p:nvSpPr>
          <p:cNvPr id="3" name="Объект 2"/>
          <p:cNvSpPr>
            <a:spLocks noGrp="1"/>
          </p:cNvSpPr>
          <p:nvPr>
            <p:ph idx="1"/>
          </p:nvPr>
        </p:nvSpPr>
        <p:spPr/>
        <p:txBody>
          <a:bodyPr/>
          <a:lstStyle/>
          <a:p>
            <a:r>
              <a:rPr lang="uk-UA" dirty="0" smtClean="0"/>
              <a:t>Інформація щодо характеристики стану інституту сім'ї в Україні та перспектив його розвитку в цілому є дуже обмеженою. Особливо це стосується надійних кількісних даних. За останню декаду ситуація погіршилася через відсутність даних перепису населення, пропуск Україною чергових раундів міжнародних досліджень МДО та МІКС, відсутність спеціалізованих національних репрезентативних обстежень.</a:t>
            </a:r>
          </a:p>
          <a:p>
            <a:r>
              <a:rPr lang="uk-UA" dirty="0" smtClean="0"/>
              <a:t> Для подолання прогалин необхідно розробити програм досліджень для збору якісної та кількісної інформації, забезпечити проведення перепису населення раунду 2020 р., забезпечити дослідникам доступ до </a:t>
            </a:r>
            <a:r>
              <a:rPr lang="uk-UA" dirty="0" err="1" smtClean="0"/>
              <a:t>деперсоніфікованих</a:t>
            </a:r>
            <a:r>
              <a:rPr lang="uk-UA" dirty="0" smtClean="0"/>
              <a:t> адміністративних даних (адміністративних реєстрів).</a:t>
            </a:r>
            <a:endParaRPr lang="ru-RU" dirty="0"/>
          </a:p>
        </p:txBody>
      </p:sp>
    </p:spTree>
    <p:extLst>
      <p:ext uri="{BB962C8B-B14F-4D97-AF65-F5344CB8AC3E}">
        <p14:creationId xmlns:p14="http://schemas.microsoft.com/office/powerpoint/2010/main" val="132447877"/>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395</TotalTime>
  <Words>378</Words>
  <Application>Microsoft Office PowerPoint</Application>
  <PresentationFormat>Экран (4:3)</PresentationFormat>
  <Paragraphs>31</Paragraphs>
  <Slides>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Calibri Light</vt:lpstr>
      <vt:lpstr>Times New Roman</vt:lpstr>
      <vt:lpstr>Wingdings</vt:lpstr>
      <vt:lpstr>Ретро</vt:lpstr>
      <vt:lpstr>Принципи формування інформаційного забезпечення для оцінки та прогнозування стану інституту сім'ї</vt:lpstr>
      <vt:lpstr>Основні принципи формування інформаційного забезпечення  </vt:lpstr>
      <vt:lpstr>Презентация PowerPoint</vt:lpstr>
      <vt:lpstr>Існуючі та потенційні джерела інформації</vt:lpstr>
      <vt:lpstr>Методи збору даних, яких не вистачає</vt:lpstr>
      <vt:lpstr>Висновки та рекомендації</vt:lpstr>
    </vt:vector>
  </TitlesOfParts>
  <Company>NANU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kovalenko</dc:creator>
  <cp:lastModifiedBy>515</cp:lastModifiedBy>
  <cp:revision>55</cp:revision>
  <cp:lastPrinted>2020-07-20T09:29:50Z</cp:lastPrinted>
  <dcterms:created xsi:type="dcterms:W3CDTF">2020-01-16T15:06:04Z</dcterms:created>
  <dcterms:modified xsi:type="dcterms:W3CDTF">2020-07-20T09:29:55Z</dcterms:modified>
</cp:coreProperties>
</file>