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cerenko\AppData\Local\Temp\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cerenko\AppData\Local\Temp\&#1050;&#1085;&#1080;&#1075;&#1072;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994652223541159"/>
          <c:y val="4.4176706827309238E-2"/>
          <c:w val="0.56367744936065312"/>
          <c:h val="0.7145647155551341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Лист1!$D$6</c:f>
              <c:strCache>
                <c:ptCount val="1"/>
                <c:pt idx="0">
                  <c:v>одна дитина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Лист1!$E$5:$G$5</c:f>
              <c:strCache>
                <c:ptCount val="3"/>
                <c:pt idx="0">
                  <c:v>Всі домогосподарства з дітьми </c:v>
                </c:pt>
                <c:pt idx="1">
                  <c:v>місто</c:v>
                </c:pt>
                <c:pt idx="2">
                  <c:v>село</c:v>
                </c:pt>
              </c:strCache>
            </c:strRef>
          </c:cat>
          <c:val>
            <c:numRef>
              <c:f>Лист1!$E$6:$G$6</c:f>
              <c:numCache>
                <c:formatCode>_-* #,##0.0\ _г_р_н_._-;\-* #,##0.0\ _г_р_н_._-;_-* "-"?\ _г_р_н_._-;_-@_-</c:formatCode>
                <c:ptCount val="3"/>
                <c:pt idx="0">
                  <c:v>74.8</c:v>
                </c:pt>
                <c:pt idx="1">
                  <c:v>75.800000000000011</c:v>
                </c:pt>
                <c:pt idx="2">
                  <c:v>72.3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F-4953-8A75-75328FECA397}"/>
            </c:ext>
          </c:extLst>
        </c:ser>
        <c:ser>
          <c:idx val="1"/>
          <c:order val="1"/>
          <c:tx>
            <c:strRef>
              <c:f>Лист1!$D$7</c:f>
              <c:strCache>
                <c:ptCount val="1"/>
                <c:pt idx="0">
                  <c:v>дві дитини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Лист1!$E$5:$G$5</c:f>
              <c:strCache>
                <c:ptCount val="3"/>
                <c:pt idx="0">
                  <c:v>Всі домогосподарства з дітьми </c:v>
                </c:pt>
                <c:pt idx="1">
                  <c:v>місто</c:v>
                </c:pt>
                <c:pt idx="2">
                  <c:v>село</c:v>
                </c:pt>
              </c:strCache>
            </c:strRef>
          </c:cat>
          <c:val>
            <c:numRef>
              <c:f>Лист1!$E$7:$G$7</c:f>
              <c:numCache>
                <c:formatCode>_-* #,##0.0\ _г_р_н_._-;\-* #,##0.0\ _г_р_н_._-;_-* "-"?\ _г_р_н_._-;_-@_-</c:formatCode>
                <c:ptCount val="3"/>
                <c:pt idx="0">
                  <c:v>22.5</c:v>
                </c:pt>
                <c:pt idx="1">
                  <c:v>22.5</c:v>
                </c:pt>
                <c:pt idx="2">
                  <c:v>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DF-4953-8A75-75328FECA397}"/>
            </c:ext>
          </c:extLst>
        </c:ser>
        <c:ser>
          <c:idx val="2"/>
          <c:order val="2"/>
          <c:tx>
            <c:strRef>
              <c:f>Лист1!$D$8</c:f>
              <c:strCache>
                <c:ptCount val="1"/>
                <c:pt idx="0">
                  <c:v>три дитини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Лист1!$E$5:$G$5</c:f>
              <c:strCache>
                <c:ptCount val="3"/>
                <c:pt idx="0">
                  <c:v>Всі домогосподарства з дітьми </c:v>
                </c:pt>
                <c:pt idx="1">
                  <c:v>місто</c:v>
                </c:pt>
                <c:pt idx="2">
                  <c:v>село</c:v>
                </c:pt>
              </c:strCache>
            </c:strRef>
          </c:cat>
          <c:val>
            <c:numRef>
              <c:f>Лист1!$E$8:$G$8</c:f>
              <c:numCache>
                <c:formatCode>_-* #,##0.0\ _г_р_н_._-;\-* #,##0.0\ _г_р_н_._-;_-* "-"?\ _г_р_н_._-;_-@_-</c:formatCode>
                <c:ptCount val="3"/>
                <c:pt idx="0">
                  <c:v>2.2000000000000002</c:v>
                </c:pt>
                <c:pt idx="1">
                  <c:v>1.4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DF-4953-8A75-75328FECA397}"/>
            </c:ext>
          </c:extLst>
        </c:ser>
        <c:ser>
          <c:idx val="3"/>
          <c:order val="3"/>
          <c:tx>
            <c:strRef>
              <c:f>Лист1!$D$9</c:f>
              <c:strCache>
                <c:ptCount val="1"/>
                <c:pt idx="0">
                  <c:v>чотири дитини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Лист1!$E$5:$G$5</c:f>
              <c:strCache>
                <c:ptCount val="3"/>
                <c:pt idx="0">
                  <c:v>Всі домогосподарства з дітьми </c:v>
                </c:pt>
                <c:pt idx="1">
                  <c:v>місто</c:v>
                </c:pt>
                <c:pt idx="2">
                  <c:v>село</c:v>
                </c:pt>
              </c:strCache>
            </c:strRef>
          </c:cat>
          <c:val>
            <c:numRef>
              <c:f>Лист1!$E$9:$G$9</c:f>
              <c:numCache>
                <c:formatCode>#,##0.0_ ;\-#,##0.0\ </c:formatCode>
                <c:ptCount val="3"/>
                <c:pt idx="0" formatCode="_-* #,##0.0\ _г_р_н_._-;\-* #,##0.0\ _г_р_н_._-;_-* &quot;-&quot;?\ _г_р_н_._-;_-@_-">
                  <c:v>0.4</c:v>
                </c:pt>
                <c:pt idx="1">
                  <c:v>0.192</c:v>
                </c:pt>
                <c:pt idx="2" formatCode="_-* #,##0.0\ _г_р_н_._-;\-* #,##0.0\ _г_р_н_._-;_-* &quot;-&quot;?\ _г_р_н_._-;_-@_-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DF-4953-8A75-75328FECA397}"/>
            </c:ext>
          </c:extLst>
        </c:ser>
        <c:ser>
          <c:idx val="4"/>
          <c:order val="4"/>
          <c:tx>
            <c:strRef>
              <c:f>Лист1!$D$10</c:f>
              <c:strCache>
                <c:ptCount val="1"/>
                <c:pt idx="0">
                  <c:v>п'ять і більше дітей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Лист1!$E$5:$G$5</c:f>
              <c:strCache>
                <c:ptCount val="3"/>
                <c:pt idx="0">
                  <c:v>Всі домогосподарства з дітьми </c:v>
                </c:pt>
                <c:pt idx="1">
                  <c:v>місто</c:v>
                </c:pt>
                <c:pt idx="2">
                  <c:v>село</c:v>
                </c:pt>
              </c:strCache>
            </c:strRef>
          </c:cat>
          <c:val>
            <c:numRef>
              <c:f>Лист1!$E$10:$G$10</c:f>
              <c:numCache>
                <c:formatCode>#,##0.0_ ;\-#,##0.0\ </c:formatCode>
                <c:ptCount val="3"/>
                <c:pt idx="0" formatCode="_-* #,##0.0\ _г_р_н_._-;\-* #,##0.0\ _г_р_н_._-;_-* &quot;-&quot;?\ _г_р_н_._-;_-@_-">
                  <c:v>0.1</c:v>
                </c:pt>
                <c:pt idx="1">
                  <c:v>0.1</c:v>
                </c:pt>
                <c:pt idx="2" formatCode="_-* #,##0.0\ _г_р_н_._-;\-* #,##0.0\ _г_р_н_._-;_-* &quot;-&quot;?\ _г_р_н_._-;_-@_-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DF-4953-8A75-75328FECA39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73422704"/>
        <c:axId val="2073420208"/>
      </c:barChart>
      <c:catAx>
        <c:axId val="2073422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3420208"/>
        <c:crosses val="autoZero"/>
        <c:auto val="1"/>
        <c:lblAlgn val="ctr"/>
        <c:lblOffset val="100"/>
        <c:noMultiLvlLbl val="0"/>
      </c:catAx>
      <c:valAx>
        <c:axId val="207342020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\ _г_р_н_._-;\-* #,##0.0\ _г_р_н_._-;_-* &quot;-&quot;?\ _г_р_н_.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342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885656225444084E-2"/>
          <c:y val="0.85280216891125882"/>
          <c:w val="0.86390737259038475"/>
          <c:h val="0.118247607237403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Лист3!$D$3</c:f>
              <c:strCache>
                <c:ptCount val="1"/>
                <c:pt idx="0">
                  <c:v>з обома батьками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Лист3!$C$4:$C$27</c:f>
              <c:strCache>
                <c:ptCount val="24"/>
                <c:pt idx="0">
                  <c:v>Болгарія</c:v>
                </c:pt>
                <c:pt idx="1">
                  <c:v>Чеська Республіка</c:v>
                </c:pt>
                <c:pt idx="2">
                  <c:v>Данія</c:v>
                </c:pt>
                <c:pt idx="3">
                  <c:v>Німеччина</c:v>
                </c:pt>
                <c:pt idx="4">
                  <c:v>Естонія</c:v>
                </c:pt>
                <c:pt idx="5">
                  <c:v>Греція</c:v>
                </c:pt>
                <c:pt idx="6">
                  <c:v>Іспанія</c:v>
                </c:pt>
                <c:pt idx="7">
                  <c:v>Франція</c:v>
                </c:pt>
                <c:pt idx="8">
                  <c:v>Італія</c:v>
                </c:pt>
                <c:pt idx="9">
                  <c:v>Кіпр</c:v>
                </c:pt>
                <c:pt idx="10">
                  <c:v>Латвія</c:v>
                </c:pt>
                <c:pt idx="11">
                  <c:v>Літва</c:v>
                </c:pt>
                <c:pt idx="12">
                  <c:v>Угорщина</c:v>
                </c:pt>
                <c:pt idx="13">
                  <c:v>Нідерланди</c:v>
                </c:pt>
                <c:pt idx="14">
                  <c:v>Австрія</c:v>
                </c:pt>
                <c:pt idx="15">
                  <c:v>Польща</c:v>
                </c:pt>
                <c:pt idx="16">
                  <c:v>Португалія</c:v>
                </c:pt>
                <c:pt idx="17">
                  <c:v>Румунія</c:v>
                </c:pt>
                <c:pt idx="18">
                  <c:v>Словенія</c:v>
                </c:pt>
                <c:pt idx="19">
                  <c:v>Словакія</c:v>
                </c:pt>
                <c:pt idx="20">
                  <c:v>Фінляндія</c:v>
                </c:pt>
                <c:pt idx="21">
                  <c:v>Швеція</c:v>
                </c:pt>
                <c:pt idx="22">
                  <c:v>Сполучене Королівство</c:v>
                </c:pt>
                <c:pt idx="23">
                  <c:v>Україна</c:v>
                </c:pt>
              </c:strCache>
            </c:strRef>
          </c:cat>
          <c:val>
            <c:numRef>
              <c:f>Лист3!$D$4:$D$27</c:f>
              <c:numCache>
                <c:formatCode>#,##0.0</c:formatCode>
                <c:ptCount val="24"/>
                <c:pt idx="0">
                  <c:v>82.3</c:v>
                </c:pt>
                <c:pt idx="1">
                  <c:v>85.7</c:v>
                </c:pt>
                <c:pt idx="2">
                  <c:v>78.5</c:v>
                </c:pt>
                <c:pt idx="3">
                  <c:v>83.5</c:v>
                </c:pt>
                <c:pt idx="4">
                  <c:v>83.8</c:v>
                </c:pt>
                <c:pt idx="5">
                  <c:v>91.9</c:v>
                </c:pt>
                <c:pt idx="6">
                  <c:v>82.9</c:v>
                </c:pt>
                <c:pt idx="7">
                  <c:v>77.099999999999994</c:v>
                </c:pt>
                <c:pt idx="8">
                  <c:v>85.4</c:v>
                </c:pt>
                <c:pt idx="9">
                  <c:v>87.7</c:v>
                </c:pt>
                <c:pt idx="10">
                  <c:v>69.5</c:v>
                </c:pt>
                <c:pt idx="11">
                  <c:v>73.600000000000009</c:v>
                </c:pt>
                <c:pt idx="12">
                  <c:v>77.8</c:v>
                </c:pt>
                <c:pt idx="13">
                  <c:v>86.8</c:v>
                </c:pt>
                <c:pt idx="14">
                  <c:v>84</c:v>
                </c:pt>
                <c:pt idx="15">
                  <c:v>89.7</c:v>
                </c:pt>
                <c:pt idx="16">
                  <c:v>79</c:v>
                </c:pt>
                <c:pt idx="17">
                  <c:v>84.8</c:v>
                </c:pt>
                <c:pt idx="18">
                  <c:v>86.4</c:v>
                </c:pt>
                <c:pt idx="19">
                  <c:v>85</c:v>
                </c:pt>
                <c:pt idx="20">
                  <c:v>85.7</c:v>
                </c:pt>
                <c:pt idx="21">
                  <c:v>80.099999999999994</c:v>
                </c:pt>
                <c:pt idx="22">
                  <c:v>77.7</c:v>
                </c:pt>
                <c:pt idx="23" formatCode="0.0">
                  <c:v>80.7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19-497E-9790-34861E14389E}"/>
            </c:ext>
          </c:extLst>
        </c:ser>
        <c:ser>
          <c:idx val="1"/>
          <c:order val="1"/>
          <c:tx>
            <c:strRef>
              <c:f>Лист3!$E$3</c:f>
              <c:strCache>
                <c:ptCount val="1"/>
                <c:pt idx="0">
                  <c:v>з одним із батьків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Лист3!$C$4:$C$27</c:f>
              <c:strCache>
                <c:ptCount val="24"/>
                <c:pt idx="0">
                  <c:v>Болгарія</c:v>
                </c:pt>
                <c:pt idx="1">
                  <c:v>Чеська Республіка</c:v>
                </c:pt>
                <c:pt idx="2">
                  <c:v>Данія</c:v>
                </c:pt>
                <c:pt idx="3">
                  <c:v>Німеччина</c:v>
                </c:pt>
                <c:pt idx="4">
                  <c:v>Естонія</c:v>
                </c:pt>
                <c:pt idx="5">
                  <c:v>Греція</c:v>
                </c:pt>
                <c:pt idx="6">
                  <c:v>Іспанія</c:v>
                </c:pt>
                <c:pt idx="7">
                  <c:v>Франція</c:v>
                </c:pt>
                <c:pt idx="8">
                  <c:v>Італія</c:v>
                </c:pt>
                <c:pt idx="9">
                  <c:v>Кіпр</c:v>
                </c:pt>
                <c:pt idx="10">
                  <c:v>Латвія</c:v>
                </c:pt>
                <c:pt idx="11">
                  <c:v>Літва</c:v>
                </c:pt>
                <c:pt idx="12">
                  <c:v>Угорщина</c:v>
                </c:pt>
                <c:pt idx="13">
                  <c:v>Нідерланди</c:v>
                </c:pt>
                <c:pt idx="14">
                  <c:v>Австрія</c:v>
                </c:pt>
                <c:pt idx="15">
                  <c:v>Польща</c:v>
                </c:pt>
                <c:pt idx="16">
                  <c:v>Португалія</c:v>
                </c:pt>
                <c:pt idx="17">
                  <c:v>Румунія</c:v>
                </c:pt>
                <c:pt idx="18">
                  <c:v>Словенія</c:v>
                </c:pt>
                <c:pt idx="19">
                  <c:v>Словакія</c:v>
                </c:pt>
                <c:pt idx="20">
                  <c:v>Фінляндія</c:v>
                </c:pt>
                <c:pt idx="21">
                  <c:v>Швеція</c:v>
                </c:pt>
                <c:pt idx="22">
                  <c:v>Сполучене Королівство</c:v>
                </c:pt>
                <c:pt idx="23">
                  <c:v>Україна</c:v>
                </c:pt>
              </c:strCache>
            </c:strRef>
          </c:cat>
          <c:val>
            <c:numRef>
              <c:f>Лист3!$E$4:$E$27</c:f>
              <c:numCache>
                <c:formatCode>#,##0.0</c:formatCode>
                <c:ptCount val="24"/>
                <c:pt idx="0">
                  <c:v>15.7</c:v>
                </c:pt>
                <c:pt idx="1">
                  <c:v>13.7</c:v>
                </c:pt>
                <c:pt idx="2">
                  <c:v>20.399999999999999</c:v>
                </c:pt>
                <c:pt idx="3">
                  <c:v>15.8</c:v>
                </c:pt>
                <c:pt idx="4">
                  <c:v>15.5</c:v>
                </c:pt>
                <c:pt idx="5">
                  <c:v>7.6</c:v>
                </c:pt>
                <c:pt idx="6">
                  <c:v>15.3</c:v>
                </c:pt>
                <c:pt idx="7">
                  <c:v>22.5</c:v>
                </c:pt>
                <c:pt idx="8">
                  <c:v>14.5</c:v>
                </c:pt>
                <c:pt idx="9">
                  <c:v>11.7</c:v>
                </c:pt>
                <c:pt idx="10">
                  <c:v>27.6</c:v>
                </c:pt>
                <c:pt idx="11">
                  <c:v>25</c:v>
                </c:pt>
                <c:pt idx="12">
                  <c:v>20.8</c:v>
                </c:pt>
                <c:pt idx="13">
                  <c:v>12.8</c:v>
                </c:pt>
                <c:pt idx="14">
                  <c:v>15.7</c:v>
                </c:pt>
                <c:pt idx="15">
                  <c:v>9.9</c:v>
                </c:pt>
                <c:pt idx="16">
                  <c:v>19.600000000000001</c:v>
                </c:pt>
                <c:pt idx="17">
                  <c:v>11.6</c:v>
                </c:pt>
                <c:pt idx="18">
                  <c:v>13.2</c:v>
                </c:pt>
                <c:pt idx="19">
                  <c:v>13.9</c:v>
                </c:pt>
                <c:pt idx="20">
                  <c:v>13.7</c:v>
                </c:pt>
                <c:pt idx="21">
                  <c:v>18.8</c:v>
                </c:pt>
                <c:pt idx="22">
                  <c:v>21.6</c:v>
                </c:pt>
                <c:pt idx="23" formatCode="0.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19-497E-9790-34861E14389E}"/>
            </c:ext>
          </c:extLst>
        </c:ser>
        <c:ser>
          <c:idx val="2"/>
          <c:order val="2"/>
          <c:tx>
            <c:strRef>
              <c:f>Лист3!$F$3</c:f>
              <c:strCache>
                <c:ptCount val="1"/>
                <c:pt idx="0">
                  <c:v>без батьків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Лист3!$C$4:$C$27</c:f>
              <c:strCache>
                <c:ptCount val="24"/>
                <c:pt idx="0">
                  <c:v>Болгарія</c:v>
                </c:pt>
                <c:pt idx="1">
                  <c:v>Чеська Республіка</c:v>
                </c:pt>
                <c:pt idx="2">
                  <c:v>Данія</c:v>
                </c:pt>
                <c:pt idx="3">
                  <c:v>Німеччина</c:v>
                </c:pt>
                <c:pt idx="4">
                  <c:v>Естонія</c:v>
                </c:pt>
                <c:pt idx="5">
                  <c:v>Греція</c:v>
                </c:pt>
                <c:pt idx="6">
                  <c:v>Іспанія</c:v>
                </c:pt>
                <c:pt idx="7">
                  <c:v>Франція</c:v>
                </c:pt>
                <c:pt idx="8">
                  <c:v>Італія</c:v>
                </c:pt>
                <c:pt idx="9">
                  <c:v>Кіпр</c:v>
                </c:pt>
                <c:pt idx="10">
                  <c:v>Латвія</c:v>
                </c:pt>
                <c:pt idx="11">
                  <c:v>Літва</c:v>
                </c:pt>
                <c:pt idx="12">
                  <c:v>Угорщина</c:v>
                </c:pt>
                <c:pt idx="13">
                  <c:v>Нідерланди</c:v>
                </c:pt>
                <c:pt idx="14">
                  <c:v>Австрія</c:v>
                </c:pt>
                <c:pt idx="15">
                  <c:v>Польща</c:v>
                </c:pt>
                <c:pt idx="16">
                  <c:v>Португалія</c:v>
                </c:pt>
                <c:pt idx="17">
                  <c:v>Румунія</c:v>
                </c:pt>
                <c:pt idx="18">
                  <c:v>Словенія</c:v>
                </c:pt>
                <c:pt idx="19">
                  <c:v>Словакія</c:v>
                </c:pt>
                <c:pt idx="20">
                  <c:v>Фінляндія</c:v>
                </c:pt>
                <c:pt idx="21">
                  <c:v>Швеція</c:v>
                </c:pt>
                <c:pt idx="22">
                  <c:v>Сполучене Королівство</c:v>
                </c:pt>
                <c:pt idx="23">
                  <c:v>Україна</c:v>
                </c:pt>
              </c:strCache>
            </c:strRef>
          </c:cat>
          <c:val>
            <c:numRef>
              <c:f>Лист3!$F$4:$F$27</c:f>
              <c:numCache>
                <c:formatCode>#,##0.0</c:formatCode>
                <c:ptCount val="24"/>
                <c:pt idx="0">
                  <c:v>2</c:v>
                </c:pt>
                <c:pt idx="1">
                  <c:v>0.6</c:v>
                </c:pt>
                <c:pt idx="2">
                  <c:v>1.1000000000000001</c:v>
                </c:pt>
                <c:pt idx="3">
                  <c:v>0.7</c:v>
                </c:pt>
                <c:pt idx="4">
                  <c:v>0.7</c:v>
                </c:pt>
                <c:pt idx="5">
                  <c:v>0.5</c:v>
                </c:pt>
                <c:pt idx="6">
                  <c:v>1.7</c:v>
                </c:pt>
                <c:pt idx="7">
                  <c:v>0.5</c:v>
                </c:pt>
                <c:pt idx="8">
                  <c:v>0.1</c:v>
                </c:pt>
                <c:pt idx="9">
                  <c:v>0.6</c:v>
                </c:pt>
                <c:pt idx="10">
                  <c:v>2.9</c:v>
                </c:pt>
                <c:pt idx="11">
                  <c:v>1.4</c:v>
                </c:pt>
                <c:pt idx="12">
                  <c:v>1.4</c:v>
                </c:pt>
                <c:pt idx="13">
                  <c:v>0.4</c:v>
                </c:pt>
                <c:pt idx="14">
                  <c:v>0.3</c:v>
                </c:pt>
                <c:pt idx="15">
                  <c:v>0.4</c:v>
                </c:pt>
                <c:pt idx="16">
                  <c:v>1.3</c:v>
                </c:pt>
                <c:pt idx="17">
                  <c:v>3.7</c:v>
                </c:pt>
                <c:pt idx="18">
                  <c:v>0.4</c:v>
                </c:pt>
                <c:pt idx="19">
                  <c:v>1.2</c:v>
                </c:pt>
                <c:pt idx="20">
                  <c:v>0.7</c:v>
                </c:pt>
                <c:pt idx="21">
                  <c:v>1.1000000000000001</c:v>
                </c:pt>
                <c:pt idx="22">
                  <c:v>0.7</c:v>
                </c:pt>
                <c:pt idx="23" formatCode="0.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19-497E-9790-34861E143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95380032"/>
        <c:axId val="1995380448"/>
      </c:barChart>
      <c:catAx>
        <c:axId val="199538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5380448"/>
        <c:crosses val="autoZero"/>
        <c:auto val="1"/>
        <c:lblAlgn val="ctr"/>
        <c:lblOffset val="100"/>
        <c:noMultiLvlLbl val="0"/>
      </c:catAx>
      <c:valAx>
        <c:axId val="199538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538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03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8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37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3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58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86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07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66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6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13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326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EF152-DC90-408B-B6C6-00522537EDB3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FD5CE-7BB6-485F-BEB6-8F21618C6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03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76" y="125844"/>
            <a:ext cx="10515600" cy="411033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В Україні у 2019 році – 5,6 млн. домогосподарств з дітьми</a:t>
            </a:r>
            <a:endParaRPr lang="ru-RU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352192"/>
              </p:ext>
            </p:extLst>
          </p:nvPr>
        </p:nvGraphicFramePr>
        <p:xfrm>
          <a:off x="274179" y="443210"/>
          <a:ext cx="5263496" cy="2632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090703" y="713074"/>
            <a:ext cx="5254550" cy="2199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 центрах соціальних служб обліковується </a:t>
            </a:r>
            <a:r>
              <a:rPr lang="uk-UA" sz="1600" b="1" dirty="0" smtClean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5,5 тисяч сімей у складних життєвих обставинах</a:t>
            </a:r>
          </a:p>
          <a:p>
            <a:r>
              <a:rPr lang="uk-UA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 інтернатних закладах –  </a:t>
            </a:r>
            <a:r>
              <a:rPr lang="uk-UA" sz="1600" b="1" dirty="0" smtClean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99 917 дітей</a:t>
            </a:r>
          </a:p>
          <a:p>
            <a:endParaRPr lang="uk-UA" sz="16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Ромські сім’ї (за межами </a:t>
            </a:r>
            <a:r>
              <a:rPr lang="uk-UA" sz="16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стат</a:t>
            </a:r>
            <a:r>
              <a:rPr lang="uk-UA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спостережень) – понад 20 тисяч</a:t>
            </a:r>
          </a:p>
          <a:p>
            <a:endParaRPr lang="uk-UA" sz="1600" b="1" dirty="0">
              <a:latin typeface="+mj-lt"/>
              <a:cs typeface="Times New Roman" panose="02020603050405020304" pitchFamily="18" charset="0"/>
            </a:endParaRPr>
          </a:p>
          <a:p>
            <a:r>
              <a:rPr lang="uk-UA" sz="1600" b="1" dirty="0" smtClean="0">
                <a:latin typeface="+mj-lt"/>
                <a:cs typeface="Times New Roman" panose="02020603050405020304" pitchFamily="18" charset="0"/>
              </a:rPr>
              <a:t>Діти вулиці (за різними оцінками) – понад 10 тисяч</a:t>
            </a:r>
            <a:endParaRPr lang="uk-UA" sz="1600" b="1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1830" y="3297505"/>
            <a:ext cx="4135808" cy="2000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rgbClr val="0070C0"/>
                </a:solidFill>
                <a:latin typeface="+mj-lt"/>
              </a:rPr>
              <a:t>Багатодітні – 2,7% від всіх домогосподарств, в селах – 5,2%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rgbClr val="0070C0"/>
                </a:solidFill>
                <a:latin typeface="+mj-lt"/>
              </a:rPr>
              <a:t>Кожне п’яте домогосподарство має дитину до 3-х років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rgbClr val="0070C0"/>
                </a:solidFill>
                <a:latin typeface="+mj-lt"/>
              </a:rPr>
              <a:t>Кожне десяте – немає одного з батьків (в селах – 6,2%)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rgbClr val="0070C0"/>
                </a:solidFill>
                <a:latin typeface="+mj-lt"/>
              </a:rPr>
              <a:t>Кожна п’ята дитина мешкає без одного з батьків</a:t>
            </a:r>
            <a:endParaRPr lang="uk-UA" sz="1400" b="1" dirty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411990"/>
              </p:ext>
            </p:extLst>
          </p:nvPr>
        </p:nvGraphicFramePr>
        <p:xfrm>
          <a:off x="4956472" y="3075314"/>
          <a:ext cx="5862414" cy="318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878795" y="3401411"/>
            <a:ext cx="1145137" cy="2068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200" b="1" dirty="0" smtClean="0">
                <a:solidFill>
                  <a:srgbClr val="00B0F0"/>
                </a:solidFill>
                <a:latin typeface="+mj-lt"/>
              </a:rPr>
              <a:t>Розподіл дітей за типом домогосподарства (з обома батьками, з одним з батьків, без батьків), Україна та країни ЄС</a:t>
            </a:r>
            <a:endParaRPr lang="uk-UA" sz="1200" b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3102" y="5655804"/>
            <a:ext cx="3725611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400" b="1" dirty="0" smtClean="0">
                <a:solidFill>
                  <a:srgbClr val="00B0F0"/>
                </a:solidFill>
                <a:latin typeface="+mj-lt"/>
              </a:rPr>
              <a:t>Допомога одиноким батьками виплачується майже на 500 тисяч дітей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400" b="1" dirty="0" smtClean="0">
                <a:solidFill>
                  <a:srgbClr val="00B0F0"/>
                </a:solidFill>
                <a:latin typeface="+mj-lt"/>
              </a:rPr>
              <a:t>До реформи допомоги – понад 800 тисяч</a:t>
            </a:r>
            <a:endParaRPr lang="uk-UA" sz="1400" b="1" dirty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8704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1107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</a:rPr>
              <a:t>Вибір вектору сімейної політики: питання для дискусії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Сім’я обов’язково асоціюється </a:t>
            </a:r>
            <a:r>
              <a:rPr lang="uk-UA" smtClean="0"/>
              <a:t>з вихованням дітей</a:t>
            </a:r>
            <a:r>
              <a:rPr lang="uk-UA" dirty="0" smtClean="0"/>
              <a:t>?</a:t>
            </a:r>
          </a:p>
          <a:p>
            <a:r>
              <a:rPr lang="uk-UA" dirty="0" smtClean="0"/>
              <a:t>Формування сімейної політики як такої чи сімейна політика як інструмент соціальної політики? (Інститут сім’ї сприяє вирішенню низки проблем)</a:t>
            </a:r>
          </a:p>
          <a:p>
            <a:r>
              <a:rPr lang="uk-UA" dirty="0" smtClean="0"/>
              <a:t>Мета сімейної політики – краще виховання майбутніх поколінь / збереження традицій / збереження інституту сім’ї у певній моделі /вирішення ключових соціальних проблем суспільства….. Що головне? А якщо ці цілі вступають у протиріччя?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244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206</Words>
  <Application>Microsoft Office PowerPoint</Application>
  <PresentationFormat>Широкоэкранный</PresentationFormat>
  <Paragraphs>18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В Україні у 2019 році – 5,6 млн. домогосподарств з дітьми</vt:lpstr>
      <vt:lpstr>Вибір вектору сімейної політики: питання для дискусії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14</cp:revision>
  <cp:lastPrinted>2020-07-20T09:48:37Z</cp:lastPrinted>
  <dcterms:created xsi:type="dcterms:W3CDTF">2020-07-20T08:38:07Z</dcterms:created>
  <dcterms:modified xsi:type="dcterms:W3CDTF">2020-07-20T09:50:21Z</dcterms:modified>
</cp:coreProperties>
</file>