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CCFF"/>
    <a:srgbClr val="FF57AB"/>
    <a:srgbClr val="FF0066"/>
    <a:srgbClr val="66CCFF"/>
    <a:srgbClr val="CCFFFF"/>
    <a:srgbClr val="CCCCFF"/>
    <a:srgbClr val="9999FF"/>
    <a:srgbClr val="FF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16" d="100"/>
          <a:sy n="116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EDDB1-6E3D-4011-9A9E-C0ECFC5C9746}" type="doc">
      <dgm:prSet loTypeId="urn:microsoft.com/office/officeart/2005/8/layout/pyramid1" loCatId="pyramid" qsTypeId="urn:microsoft.com/office/officeart/2005/8/quickstyle/3d2" qsCatId="3D" csTypeId="urn:microsoft.com/office/officeart/2005/8/colors/accent1_2" csCatId="accent1" phldr="1"/>
      <dgm:spPr/>
    </dgm:pt>
    <dgm:pt modelId="{419DE6D1-32D4-4C04-AF06-CF63E7C77FD9}">
      <dgm:prSet phldrT="[Текст]" custT="1"/>
      <dgm:spPr>
        <a:solidFill>
          <a:srgbClr val="CC0066">
            <a:alpha val="95000"/>
          </a:srgbClr>
        </a:solidFill>
      </dgm:spPr>
      <dgm:t>
        <a:bodyPr/>
        <a:lstStyle/>
        <a:p>
          <a:endParaRPr lang="uk-UA" sz="1400" b="1" noProof="0" dirty="0" smtClean="0"/>
        </a:p>
        <a:p>
          <a:endParaRPr lang="uk-UA" sz="1400" b="1" noProof="0" dirty="0" smtClean="0"/>
        </a:p>
        <a:p>
          <a:r>
            <a:rPr lang="uk-UA" sz="1400" b="1" noProof="0" dirty="0" smtClean="0"/>
            <a:t>Працедавці</a:t>
          </a:r>
        </a:p>
      </dgm:t>
    </dgm:pt>
    <dgm:pt modelId="{0D3FAE4C-D0BC-49E2-BDDB-E3981A95F565}" type="parTrans" cxnId="{A908EFF3-669D-42FE-8011-FB0FF666804E}">
      <dgm:prSet/>
      <dgm:spPr/>
      <dgm:t>
        <a:bodyPr/>
        <a:lstStyle/>
        <a:p>
          <a:endParaRPr lang="ru-RU"/>
        </a:p>
      </dgm:t>
    </dgm:pt>
    <dgm:pt modelId="{0916D5D8-6060-4643-A9F6-354E4D69C3D2}" type="sibTrans" cxnId="{A908EFF3-669D-42FE-8011-FB0FF666804E}">
      <dgm:prSet/>
      <dgm:spPr/>
      <dgm:t>
        <a:bodyPr/>
        <a:lstStyle/>
        <a:p>
          <a:endParaRPr lang="ru-RU"/>
        </a:p>
      </dgm:t>
    </dgm:pt>
    <dgm:pt modelId="{FA6402BA-D2AF-4085-ACDA-DDF60F1E7BDA}">
      <dgm:prSet phldrT="[Текст]" custT="1"/>
      <dgm:spPr>
        <a:gradFill flip="none" rotWithShape="1">
          <a:gsLst>
            <a:gs pos="0">
              <a:srgbClr val="FFCCFF"/>
            </a:gs>
            <a:gs pos="33000">
              <a:schemeClr val="bg1">
                <a:lumMod val="65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uk-UA" sz="1400" b="1" noProof="0" dirty="0" smtClean="0"/>
            <a:t>Надомні працівники</a:t>
          </a:r>
          <a:endParaRPr lang="uk-UA" sz="1400" b="1" noProof="0" dirty="0"/>
        </a:p>
      </dgm:t>
    </dgm:pt>
    <dgm:pt modelId="{43A41D81-906F-4477-84FE-E0685971FC6D}" type="parTrans" cxnId="{0F656D25-BEFE-4FF7-8B1D-533BFB67ADDB}">
      <dgm:prSet/>
      <dgm:spPr/>
      <dgm:t>
        <a:bodyPr/>
        <a:lstStyle/>
        <a:p>
          <a:endParaRPr lang="ru-RU"/>
        </a:p>
      </dgm:t>
    </dgm:pt>
    <dgm:pt modelId="{0CA9A378-F95E-4665-84EA-3758CDDB8356}" type="sibTrans" cxnId="{0F656D25-BEFE-4FF7-8B1D-533BFB67ADDB}">
      <dgm:prSet/>
      <dgm:spPr/>
      <dgm:t>
        <a:bodyPr/>
        <a:lstStyle/>
        <a:p>
          <a:endParaRPr lang="ru-RU"/>
        </a:p>
      </dgm:t>
    </dgm:pt>
    <dgm:pt modelId="{4E0C10E6-9008-4CD9-8DA1-99F506A3F273}">
      <dgm:prSet phldrT="[Текст]" custT="1"/>
      <dgm:spPr>
        <a:gradFill flip="none" rotWithShape="1">
          <a:gsLst>
            <a:gs pos="0">
              <a:schemeClr val="accent3">
                <a:lumMod val="75000"/>
              </a:schemeClr>
            </a:gs>
            <a:gs pos="95000">
              <a:schemeClr val="accent3">
                <a:lumMod val="95000"/>
                <a:lumOff val="5000"/>
              </a:schemeClr>
            </a:gs>
            <a:gs pos="100000">
              <a:srgbClr val="FFCCFF"/>
            </a:gs>
          </a:gsLst>
          <a:lin ang="16200000" scaled="1"/>
          <a:tileRect/>
        </a:gradFill>
      </dgm:spPr>
      <dgm:t>
        <a:bodyPr/>
        <a:lstStyle/>
        <a:p>
          <a:r>
            <a:rPr lang="uk-UA" sz="1400" b="1" noProof="0" dirty="0" smtClean="0"/>
            <a:t>Неоплачувані сімейні працівники</a:t>
          </a:r>
          <a:endParaRPr lang="uk-UA" sz="1400" b="1" noProof="0" dirty="0"/>
        </a:p>
      </dgm:t>
    </dgm:pt>
    <dgm:pt modelId="{F3CAA403-8033-4B9D-94AA-F0783C37BBCE}" type="parTrans" cxnId="{01E29127-6B68-42A9-9FA9-8386F5002244}">
      <dgm:prSet/>
      <dgm:spPr/>
      <dgm:t>
        <a:bodyPr/>
        <a:lstStyle/>
        <a:p>
          <a:endParaRPr lang="ru-RU"/>
        </a:p>
      </dgm:t>
    </dgm:pt>
    <dgm:pt modelId="{59E734E6-780A-4822-B6B4-21F5135344BC}" type="sibTrans" cxnId="{01E29127-6B68-42A9-9FA9-8386F5002244}">
      <dgm:prSet/>
      <dgm:spPr/>
      <dgm:t>
        <a:bodyPr/>
        <a:lstStyle/>
        <a:p>
          <a:endParaRPr lang="ru-RU"/>
        </a:p>
      </dgm:t>
    </dgm:pt>
    <dgm:pt modelId="{42A4095A-F721-43D9-8F0B-780029D303FA}">
      <dgm:prSet custT="1"/>
      <dgm:spPr>
        <a:solidFill>
          <a:srgbClr val="CC0066">
            <a:alpha val="75000"/>
          </a:srgbClr>
        </a:solidFill>
      </dgm:spPr>
      <dgm:t>
        <a:bodyPr/>
        <a:lstStyle/>
        <a:p>
          <a:r>
            <a:rPr lang="uk-UA" sz="1400" b="1" noProof="0" dirty="0" smtClean="0"/>
            <a:t>Наймані працівники на постійній основі</a:t>
          </a:r>
          <a:endParaRPr lang="uk-UA" sz="1400" b="1" noProof="0" dirty="0"/>
        </a:p>
      </dgm:t>
    </dgm:pt>
    <dgm:pt modelId="{9CA453D7-5B57-4613-8BFB-D76F2E1EA41A}" type="parTrans" cxnId="{347EF4B6-BE9E-4A4D-B6AA-94E409E79A91}">
      <dgm:prSet/>
      <dgm:spPr/>
      <dgm:t>
        <a:bodyPr/>
        <a:lstStyle/>
        <a:p>
          <a:endParaRPr lang="ru-RU"/>
        </a:p>
      </dgm:t>
    </dgm:pt>
    <dgm:pt modelId="{5A518FD2-849E-4F17-BD58-3CAD8318D80A}" type="sibTrans" cxnId="{347EF4B6-BE9E-4A4D-B6AA-94E409E79A91}">
      <dgm:prSet/>
      <dgm:spPr/>
      <dgm:t>
        <a:bodyPr/>
        <a:lstStyle/>
        <a:p>
          <a:endParaRPr lang="ru-RU"/>
        </a:p>
      </dgm:t>
    </dgm:pt>
    <dgm:pt modelId="{D182B6FD-07D7-4F7E-BF58-63F5E643EE23}">
      <dgm:prSet custT="1"/>
      <dgm:spPr>
        <a:solidFill>
          <a:srgbClr val="CC0066">
            <a:alpha val="57000"/>
          </a:srgbClr>
        </a:solidFill>
      </dgm:spPr>
      <dgm:t>
        <a:bodyPr/>
        <a:lstStyle/>
        <a:p>
          <a:r>
            <a:rPr lang="uk-UA" sz="1400" b="1" noProof="0" dirty="0" smtClean="0"/>
            <a:t>Особи, зайняті індивідуальною трудовою діяльністю</a:t>
          </a:r>
          <a:endParaRPr lang="uk-UA" sz="1400" b="1" noProof="0" dirty="0"/>
        </a:p>
      </dgm:t>
    </dgm:pt>
    <dgm:pt modelId="{0DD87F9F-C368-4C60-B183-11465DB0D5FA}" type="parTrans" cxnId="{DA3D253C-60AA-49EA-B6DD-6A6DE8CD6647}">
      <dgm:prSet/>
      <dgm:spPr/>
      <dgm:t>
        <a:bodyPr/>
        <a:lstStyle/>
        <a:p>
          <a:endParaRPr lang="ru-RU"/>
        </a:p>
      </dgm:t>
    </dgm:pt>
    <dgm:pt modelId="{88B81D18-830A-443D-B922-B9E76D7FDCED}" type="sibTrans" cxnId="{DA3D253C-60AA-49EA-B6DD-6A6DE8CD6647}">
      <dgm:prSet/>
      <dgm:spPr/>
      <dgm:t>
        <a:bodyPr/>
        <a:lstStyle/>
        <a:p>
          <a:endParaRPr lang="ru-RU"/>
        </a:p>
      </dgm:t>
    </dgm:pt>
    <dgm:pt modelId="{15A37E60-23B3-4DF2-A2BC-8E211C54B043}">
      <dgm:prSet custT="1"/>
      <dgm:spPr>
        <a:gradFill rotWithShape="0">
          <a:gsLst>
            <a:gs pos="0">
              <a:srgbClr val="FF57AB"/>
            </a:gs>
            <a:gs pos="70000">
              <a:schemeClr val="bg1">
                <a:lumMod val="65000"/>
              </a:schemeClr>
            </a:gs>
            <a:gs pos="100000">
              <a:schemeClr val="bg1">
                <a:lumMod val="65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1400" b="1" noProof="0" dirty="0" smtClean="0"/>
            <a:t>Наймані працівники на тимчасовій основі</a:t>
          </a:r>
          <a:endParaRPr lang="uk-UA" sz="1400" b="1" noProof="0" dirty="0"/>
        </a:p>
      </dgm:t>
    </dgm:pt>
    <dgm:pt modelId="{99064EAB-8C2B-4C5C-93F6-230A9A71727D}" type="parTrans" cxnId="{A24C0DE7-41A9-4329-9DB2-05C1514C9607}">
      <dgm:prSet/>
      <dgm:spPr/>
      <dgm:t>
        <a:bodyPr/>
        <a:lstStyle/>
        <a:p>
          <a:endParaRPr lang="ru-RU"/>
        </a:p>
      </dgm:t>
    </dgm:pt>
    <dgm:pt modelId="{E50EDA17-A1FC-461B-AA13-4084DAA99144}" type="sibTrans" cxnId="{A24C0DE7-41A9-4329-9DB2-05C1514C9607}">
      <dgm:prSet/>
      <dgm:spPr/>
      <dgm:t>
        <a:bodyPr/>
        <a:lstStyle/>
        <a:p>
          <a:endParaRPr lang="ru-RU"/>
        </a:p>
      </dgm:t>
    </dgm:pt>
    <dgm:pt modelId="{21EA28D4-6489-42EB-978F-5BCB2A7C8FAE}" type="pres">
      <dgm:prSet presAssocID="{BD4EDDB1-6E3D-4011-9A9E-C0ECFC5C9746}" presName="Name0" presStyleCnt="0">
        <dgm:presLayoutVars>
          <dgm:dir/>
          <dgm:animLvl val="lvl"/>
          <dgm:resizeHandles val="exact"/>
        </dgm:presLayoutVars>
      </dgm:prSet>
      <dgm:spPr/>
    </dgm:pt>
    <dgm:pt modelId="{94856378-C7E8-436D-918C-E5FE2D9996A2}" type="pres">
      <dgm:prSet presAssocID="{419DE6D1-32D4-4C04-AF06-CF63E7C77FD9}" presName="Name8" presStyleCnt="0"/>
      <dgm:spPr/>
    </dgm:pt>
    <dgm:pt modelId="{B17B68E6-3520-4487-A762-969AACF29E11}" type="pres">
      <dgm:prSet presAssocID="{419DE6D1-32D4-4C04-AF06-CF63E7C77FD9}" presName="level" presStyleLbl="node1" presStyleIdx="0" presStyleCnt="6" custScaleX="82169" custScaleY="91258" custLinFactNeighborX="55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4E562-0CD3-46D4-ABC1-EC040ED2D14D}" type="pres">
      <dgm:prSet presAssocID="{419DE6D1-32D4-4C04-AF06-CF63E7C77F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32911-60CC-4889-BBF1-176B21EB6057}" type="pres">
      <dgm:prSet presAssocID="{42A4095A-F721-43D9-8F0B-780029D303FA}" presName="Name8" presStyleCnt="0"/>
      <dgm:spPr/>
    </dgm:pt>
    <dgm:pt modelId="{595426D7-FBBE-45BB-B6CD-33B9AB15034C}" type="pres">
      <dgm:prSet presAssocID="{42A4095A-F721-43D9-8F0B-780029D303FA}" presName="level" presStyleLbl="node1" presStyleIdx="1" presStyleCnt="6" custScaleX="89783" custScaleY="59817" custLinFactNeighborX="0" custLinFactNeighborY="-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81129-37B5-4BB9-8F56-8E65C681AFBF}" type="pres">
      <dgm:prSet presAssocID="{42A4095A-F721-43D9-8F0B-780029D303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680E7-E8E8-45B9-90BD-1E7644E6FE9C}" type="pres">
      <dgm:prSet presAssocID="{D182B6FD-07D7-4F7E-BF58-63F5E643EE23}" presName="Name8" presStyleCnt="0"/>
      <dgm:spPr/>
    </dgm:pt>
    <dgm:pt modelId="{290F2A6A-5E22-4999-9366-3CE6E41A4BFB}" type="pres">
      <dgm:prSet presAssocID="{D182B6FD-07D7-4F7E-BF58-63F5E643EE23}" presName="level" presStyleLbl="node1" presStyleIdx="2" presStyleCnt="6" custScaleX="93583" custScaleY="554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B3C73-48D4-4BD5-B404-3DD722C13CB5}" type="pres">
      <dgm:prSet presAssocID="{D182B6FD-07D7-4F7E-BF58-63F5E643EE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09F4D-CD9B-471C-AE9F-0F9ECA2E0AA9}" type="pres">
      <dgm:prSet presAssocID="{15A37E60-23B3-4DF2-A2BC-8E211C54B043}" presName="Name8" presStyleCnt="0"/>
      <dgm:spPr/>
    </dgm:pt>
    <dgm:pt modelId="{103323ED-6240-4329-8062-5ABBBF5F2C2E}" type="pres">
      <dgm:prSet presAssocID="{15A37E60-23B3-4DF2-A2BC-8E211C54B043}" presName="level" presStyleLbl="node1" presStyleIdx="3" presStyleCnt="6" custScaleX="94634" custScaleY="547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EB387-95C5-4DEE-ABF1-5EA080264DA1}" type="pres">
      <dgm:prSet presAssocID="{15A37E60-23B3-4DF2-A2BC-8E211C54B04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530D7-3204-4CCB-B60B-BD9179716AEF}" type="pres">
      <dgm:prSet presAssocID="{FA6402BA-D2AF-4085-ACDA-DDF60F1E7BDA}" presName="Name8" presStyleCnt="0"/>
      <dgm:spPr/>
    </dgm:pt>
    <dgm:pt modelId="{42713099-E0EF-4016-9389-D7F619289766}" type="pres">
      <dgm:prSet presAssocID="{FA6402BA-D2AF-4085-ACDA-DDF60F1E7BDA}" presName="level" presStyleLbl="node1" presStyleIdx="4" presStyleCnt="6" custScaleX="95976" custScaleY="552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C7B4A-E230-4E81-8666-75134AF35909}" type="pres">
      <dgm:prSet presAssocID="{FA6402BA-D2AF-4085-ACDA-DDF60F1E7BD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2917A-C2D6-406B-BFE6-5811DBCABC04}" type="pres">
      <dgm:prSet presAssocID="{4E0C10E6-9008-4CD9-8DA1-99F506A3F273}" presName="Name8" presStyleCnt="0"/>
      <dgm:spPr/>
    </dgm:pt>
    <dgm:pt modelId="{2C583E20-ACA6-457F-9F56-56A67C562E9D}" type="pres">
      <dgm:prSet presAssocID="{4E0C10E6-9008-4CD9-8DA1-99F506A3F273}" presName="level" presStyleLbl="node1" presStyleIdx="5" presStyleCnt="6" custScaleX="96929" custScaleY="477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32FEB-EC90-4699-AE89-9D9E9C9A39BD}" type="pres">
      <dgm:prSet presAssocID="{4E0C10E6-9008-4CD9-8DA1-99F506A3F2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E29127-6B68-42A9-9FA9-8386F5002244}" srcId="{BD4EDDB1-6E3D-4011-9A9E-C0ECFC5C9746}" destId="{4E0C10E6-9008-4CD9-8DA1-99F506A3F273}" srcOrd="5" destOrd="0" parTransId="{F3CAA403-8033-4B9D-94AA-F0783C37BBCE}" sibTransId="{59E734E6-780A-4822-B6B4-21F5135344BC}"/>
    <dgm:cxn modelId="{27E1FF09-06C3-4F46-ADAD-D74EA738E8A2}" type="presOf" srcId="{42A4095A-F721-43D9-8F0B-780029D303FA}" destId="{595426D7-FBBE-45BB-B6CD-33B9AB15034C}" srcOrd="0" destOrd="0" presId="urn:microsoft.com/office/officeart/2005/8/layout/pyramid1"/>
    <dgm:cxn modelId="{9F89C55B-B09F-4420-AF22-1384AD6C1D62}" type="presOf" srcId="{D182B6FD-07D7-4F7E-BF58-63F5E643EE23}" destId="{E87B3C73-48D4-4BD5-B404-3DD722C13CB5}" srcOrd="1" destOrd="0" presId="urn:microsoft.com/office/officeart/2005/8/layout/pyramid1"/>
    <dgm:cxn modelId="{631A45E6-7578-462E-92F2-3373C1A4DDE9}" type="presOf" srcId="{4E0C10E6-9008-4CD9-8DA1-99F506A3F273}" destId="{2C583E20-ACA6-457F-9F56-56A67C562E9D}" srcOrd="0" destOrd="0" presId="urn:microsoft.com/office/officeart/2005/8/layout/pyramid1"/>
    <dgm:cxn modelId="{64C2D26E-FD4D-4B71-B21B-5B36C00D0BF6}" type="presOf" srcId="{BD4EDDB1-6E3D-4011-9A9E-C0ECFC5C9746}" destId="{21EA28D4-6489-42EB-978F-5BCB2A7C8FAE}" srcOrd="0" destOrd="0" presId="urn:microsoft.com/office/officeart/2005/8/layout/pyramid1"/>
    <dgm:cxn modelId="{BEC4CBD2-C385-4628-816A-CA2B5FD26391}" type="presOf" srcId="{FA6402BA-D2AF-4085-ACDA-DDF60F1E7BDA}" destId="{42713099-E0EF-4016-9389-D7F619289766}" srcOrd="0" destOrd="0" presId="urn:microsoft.com/office/officeart/2005/8/layout/pyramid1"/>
    <dgm:cxn modelId="{71459F8F-DDA4-43EA-8D34-8752433E050D}" type="presOf" srcId="{419DE6D1-32D4-4C04-AF06-CF63E7C77FD9}" destId="{B17B68E6-3520-4487-A762-969AACF29E11}" srcOrd="0" destOrd="0" presId="urn:microsoft.com/office/officeart/2005/8/layout/pyramid1"/>
    <dgm:cxn modelId="{0F656D25-BEFE-4FF7-8B1D-533BFB67ADDB}" srcId="{BD4EDDB1-6E3D-4011-9A9E-C0ECFC5C9746}" destId="{FA6402BA-D2AF-4085-ACDA-DDF60F1E7BDA}" srcOrd="4" destOrd="0" parTransId="{43A41D81-906F-4477-84FE-E0685971FC6D}" sibTransId="{0CA9A378-F95E-4665-84EA-3758CDDB8356}"/>
    <dgm:cxn modelId="{14E96286-8CC0-4135-96F7-93E005714B06}" type="presOf" srcId="{FA6402BA-D2AF-4085-ACDA-DDF60F1E7BDA}" destId="{D9AC7B4A-E230-4E81-8666-75134AF35909}" srcOrd="1" destOrd="0" presId="urn:microsoft.com/office/officeart/2005/8/layout/pyramid1"/>
    <dgm:cxn modelId="{BACD0030-840A-4864-864B-D4B62B528241}" type="presOf" srcId="{15A37E60-23B3-4DF2-A2BC-8E211C54B043}" destId="{B9DEB387-95C5-4DEE-ABF1-5EA080264DA1}" srcOrd="1" destOrd="0" presId="urn:microsoft.com/office/officeart/2005/8/layout/pyramid1"/>
    <dgm:cxn modelId="{EFECC3B4-4B49-412C-B48D-6F9C6F7B9868}" type="presOf" srcId="{4E0C10E6-9008-4CD9-8DA1-99F506A3F273}" destId="{4D632FEB-EC90-4699-AE89-9D9E9C9A39BD}" srcOrd="1" destOrd="0" presId="urn:microsoft.com/office/officeart/2005/8/layout/pyramid1"/>
    <dgm:cxn modelId="{A24C0DE7-41A9-4329-9DB2-05C1514C9607}" srcId="{BD4EDDB1-6E3D-4011-9A9E-C0ECFC5C9746}" destId="{15A37E60-23B3-4DF2-A2BC-8E211C54B043}" srcOrd="3" destOrd="0" parTransId="{99064EAB-8C2B-4C5C-93F6-230A9A71727D}" sibTransId="{E50EDA17-A1FC-461B-AA13-4084DAA99144}"/>
    <dgm:cxn modelId="{8CDD2049-C06F-409A-9744-8B7159682F24}" type="presOf" srcId="{42A4095A-F721-43D9-8F0B-780029D303FA}" destId="{25981129-37B5-4BB9-8F56-8E65C681AFBF}" srcOrd="1" destOrd="0" presId="urn:microsoft.com/office/officeart/2005/8/layout/pyramid1"/>
    <dgm:cxn modelId="{DA3D253C-60AA-49EA-B6DD-6A6DE8CD6647}" srcId="{BD4EDDB1-6E3D-4011-9A9E-C0ECFC5C9746}" destId="{D182B6FD-07D7-4F7E-BF58-63F5E643EE23}" srcOrd="2" destOrd="0" parTransId="{0DD87F9F-C368-4C60-B183-11465DB0D5FA}" sibTransId="{88B81D18-830A-443D-B922-B9E76D7FDCED}"/>
    <dgm:cxn modelId="{C38801C1-ECF0-4028-9EB6-551B82174AB4}" type="presOf" srcId="{D182B6FD-07D7-4F7E-BF58-63F5E643EE23}" destId="{290F2A6A-5E22-4999-9366-3CE6E41A4BFB}" srcOrd="0" destOrd="0" presId="urn:microsoft.com/office/officeart/2005/8/layout/pyramid1"/>
    <dgm:cxn modelId="{A908EFF3-669D-42FE-8011-FB0FF666804E}" srcId="{BD4EDDB1-6E3D-4011-9A9E-C0ECFC5C9746}" destId="{419DE6D1-32D4-4C04-AF06-CF63E7C77FD9}" srcOrd="0" destOrd="0" parTransId="{0D3FAE4C-D0BC-49E2-BDDB-E3981A95F565}" sibTransId="{0916D5D8-6060-4643-A9F6-354E4D69C3D2}"/>
    <dgm:cxn modelId="{EE721ED4-6461-428D-805A-C365FE033284}" type="presOf" srcId="{419DE6D1-32D4-4C04-AF06-CF63E7C77FD9}" destId="{5D64E562-0CD3-46D4-ABC1-EC040ED2D14D}" srcOrd="1" destOrd="0" presId="urn:microsoft.com/office/officeart/2005/8/layout/pyramid1"/>
    <dgm:cxn modelId="{4E37BC83-DE4B-4555-ABE2-DD254B65F2FE}" type="presOf" srcId="{15A37E60-23B3-4DF2-A2BC-8E211C54B043}" destId="{103323ED-6240-4329-8062-5ABBBF5F2C2E}" srcOrd="0" destOrd="0" presId="urn:microsoft.com/office/officeart/2005/8/layout/pyramid1"/>
    <dgm:cxn modelId="{347EF4B6-BE9E-4A4D-B6AA-94E409E79A91}" srcId="{BD4EDDB1-6E3D-4011-9A9E-C0ECFC5C9746}" destId="{42A4095A-F721-43D9-8F0B-780029D303FA}" srcOrd="1" destOrd="0" parTransId="{9CA453D7-5B57-4613-8BFB-D76F2E1EA41A}" sibTransId="{5A518FD2-849E-4F17-BD58-3CAD8318D80A}"/>
    <dgm:cxn modelId="{64538716-BBCE-4B90-9C25-6879EB14862A}" type="presParOf" srcId="{21EA28D4-6489-42EB-978F-5BCB2A7C8FAE}" destId="{94856378-C7E8-436D-918C-E5FE2D9996A2}" srcOrd="0" destOrd="0" presId="urn:microsoft.com/office/officeart/2005/8/layout/pyramid1"/>
    <dgm:cxn modelId="{0F7C91E3-53E3-4A8B-B21B-17E7D9B6A33E}" type="presParOf" srcId="{94856378-C7E8-436D-918C-E5FE2D9996A2}" destId="{B17B68E6-3520-4487-A762-969AACF29E11}" srcOrd="0" destOrd="0" presId="urn:microsoft.com/office/officeart/2005/8/layout/pyramid1"/>
    <dgm:cxn modelId="{12EBCCB7-D0E5-4D2A-AD09-B90A921A37B7}" type="presParOf" srcId="{94856378-C7E8-436D-918C-E5FE2D9996A2}" destId="{5D64E562-0CD3-46D4-ABC1-EC040ED2D14D}" srcOrd="1" destOrd="0" presId="urn:microsoft.com/office/officeart/2005/8/layout/pyramid1"/>
    <dgm:cxn modelId="{AE724B04-4C89-481F-882D-C873D9535B04}" type="presParOf" srcId="{21EA28D4-6489-42EB-978F-5BCB2A7C8FAE}" destId="{B2D32911-60CC-4889-BBF1-176B21EB6057}" srcOrd="1" destOrd="0" presId="urn:microsoft.com/office/officeart/2005/8/layout/pyramid1"/>
    <dgm:cxn modelId="{F1F8CFE9-0E94-407C-BAD8-75E7B5028DCF}" type="presParOf" srcId="{B2D32911-60CC-4889-BBF1-176B21EB6057}" destId="{595426D7-FBBE-45BB-B6CD-33B9AB15034C}" srcOrd="0" destOrd="0" presId="urn:microsoft.com/office/officeart/2005/8/layout/pyramid1"/>
    <dgm:cxn modelId="{2306D80C-38FC-4942-9B65-0EC52F88027D}" type="presParOf" srcId="{B2D32911-60CC-4889-BBF1-176B21EB6057}" destId="{25981129-37B5-4BB9-8F56-8E65C681AFBF}" srcOrd="1" destOrd="0" presId="urn:microsoft.com/office/officeart/2005/8/layout/pyramid1"/>
    <dgm:cxn modelId="{84498FE4-A95B-4050-8CD1-5DC07FB2324F}" type="presParOf" srcId="{21EA28D4-6489-42EB-978F-5BCB2A7C8FAE}" destId="{246680E7-E8E8-45B9-90BD-1E7644E6FE9C}" srcOrd="2" destOrd="0" presId="urn:microsoft.com/office/officeart/2005/8/layout/pyramid1"/>
    <dgm:cxn modelId="{13ABB18D-85BE-42EF-82D3-713201777DF9}" type="presParOf" srcId="{246680E7-E8E8-45B9-90BD-1E7644E6FE9C}" destId="{290F2A6A-5E22-4999-9366-3CE6E41A4BFB}" srcOrd="0" destOrd="0" presId="urn:microsoft.com/office/officeart/2005/8/layout/pyramid1"/>
    <dgm:cxn modelId="{10238649-7BF3-4D09-9B19-83C719B3D198}" type="presParOf" srcId="{246680E7-E8E8-45B9-90BD-1E7644E6FE9C}" destId="{E87B3C73-48D4-4BD5-B404-3DD722C13CB5}" srcOrd="1" destOrd="0" presId="urn:microsoft.com/office/officeart/2005/8/layout/pyramid1"/>
    <dgm:cxn modelId="{CA802427-8223-4033-A1D9-5678F2BC2439}" type="presParOf" srcId="{21EA28D4-6489-42EB-978F-5BCB2A7C8FAE}" destId="{E8C09F4D-CD9B-471C-AE9F-0F9ECA2E0AA9}" srcOrd="3" destOrd="0" presId="urn:microsoft.com/office/officeart/2005/8/layout/pyramid1"/>
    <dgm:cxn modelId="{EC211F47-734E-4B95-8D62-2C841AC39A2C}" type="presParOf" srcId="{E8C09F4D-CD9B-471C-AE9F-0F9ECA2E0AA9}" destId="{103323ED-6240-4329-8062-5ABBBF5F2C2E}" srcOrd="0" destOrd="0" presId="urn:microsoft.com/office/officeart/2005/8/layout/pyramid1"/>
    <dgm:cxn modelId="{B85FC33E-4D04-4C57-9B41-033DAEBC9C9B}" type="presParOf" srcId="{E8C09F4D-CD9B-471C-AE9F-0F9ECA2E0AA9}" destId="{B9DEB387-95C5-4DEE-ABF1-5EA080264DA1}" srcOrd="1" destOrd="0" presId="urn:microsoft.com/office/officeart/2005/8/layout/pyramid1"/>
    <dgm:cxn modelId="{4D77D05B-9054-453A-A3F4-39AD149C0E14}" type="presParOf" srcId="{21EA28D4-6489-42EB-978F-5BCB2A7C8FAE}" destId="{B1E530D7-3204-4CCB-B60B-BD9179716AEF}" srcOrd="4" destOrd="0" presId="urn:microsoft.com/office/officeart/2005/8/layout/pyramid1"/>
    <dgm:cxn modelId="{7B9F49DB-73AC-4B5B-805F-A816907F9458}" type="presParOf" srcId="{B1E530D7-3204-4CCB-B60B-BD9179716AEF}" destId="{42713099-E0EF-4016-9389-D7F619289766}" srcOrd="0" destOrd="0" presId="urn:microsoft.com/office/officeart/2005/8/layout/pyramid1"/>
    <dgm:cxn modelId="{CD5A3140-C73A-4485-9ED2-496AFC4C2468}" type="presParOf" srcId="{B1E530D7-3204-4CCB-B60B-BD9179716AEF}" destId="{D9AC7B4A-E230-4E81-8666-75134AF35909}" srcOrd="1" destOrd="0" presId="urn:microsoft.com/office/officeart/2005/8/layout/pyramid1"/>
    <dgm:cxn modelId="{E68E61A1-5BCE-42D9-A18A-5C93C4AFF9DF}" type="presParOf" srcId="{21EA28D4-6489-42EB-978F-5BCB2A7C8FAE}" destId="{7FA2917A-C2D6-406B-BFE6-5811DBCABC04}" srcOrd="5" destOrd="0" presId="urn:microsoft.com/office/officeart/2005/8/layout/pyramid1"/>
    <dgm:cxn modelId="{76AA2C79-F7DF-4194-8468-D276DDB51316}" type="presParOf" srcId="{7FA2917A-C2D6-406B-BFE6-5811DBCABC04}" destId="{2C583E20-ACA6-457F-9F56-56A67C562E9D}" srcOrd="0" destOrd="0" presId="urn:microsoft.com/office/officeart/2005/8/layout/pyramid1"/>
    <dgm:cxn modelId="{1C25167C-CB88-4969-A5B0-819A4D2D5590}" type="presParOf" srcId="{7FA2917A-C2D6-406B-BFE6-5811DBCABC04}" destId="{4D632FEB-EC90-4699-AE89-9D9E9C9A39BD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B68E6-3520-4487-A762-969AACF29E11}">
      <dsp:nvSpPr>
        <dsp:cNvPr id="0" name=""/>
        <dsp:cNvSpPr/>
      </dsp:nvSpPr>
      <dsp:spPr>
        <a:xfrm>
          <a:off x="2869555" y="0"/>
          <a:ext cx="1482619" cy="1022750"/>
        </a:xfrm>
        <a:prstGeom prst="trapezoid">
          <a:avLst>
            <a:gd name="adj" fmla="val 88211"/>
          </a:avLst>
        </a:prstGeom>
        <a:solidFill>
          <a:srgbClr val="CC0066">
            <a:alpha val="9500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b="1" kern="1200" noProof="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b="1" kern="1200" noProof="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noProof="0" dirty="0" smtClean="0"/>
            <a:t>Працедавці</a:t>
          </a:r>
        </a:p>
      </dsp:txBody>
      <dsp:txXfrm>
        <a:off x="2869555" y="0"/>
        <a:ext cx="1482619" cy="1022750"/>
      </dsp:txXfrm>
    </dsp:sp>
    <dsp:sp modelId="{595426D7-FBBE-45BB-B6CD-33B9AB15034C}">
      <dsp:nvSpPr>
        <dsp:cNvPr id="0" name=""/>
        <dsp:cNvSpPr/>
      </dsp:nvSpPr>
      <dsp:spPr>
        <a:xfrm>
          <a:off x="2259953" y="1022716"/>
          <a:ext cx="2681868" cy="670383"/>
        </a:xfrm>
        <a:prstGeom prst="trapezoid">
          <a:avLst>
            <a:gd name="adj" fmla="val 88211"/>
          </a:avLst>
        </a:prstGeom>
        <a:solidFill>
          <a:srgbClr val="CC0066">
            <a:alpha val="7500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noProof="0" dirty="0" smtClean="0"/>
            <a:t>Наймані працівники на постійній основі</a:t>
          </a:r>
          <a:endParaRPr lang="uk-UA" sz="1400" b="1" kern="1200" noProof="0" dirty="0"/>
        </a:p>
      </dsp:txBody>
      <dsp:txXfrm>
        <a:off x="2729280" y="1022716"/>
        <a:ext cx="1743214" cy="670383"/>
      </dsp:txXfrm>
    </dsp:sp>
    <dsp:sp modelId="{290F2A6A-5E22-4999-9366-3CE6E41A4BFB}">
      <dsp:nvSpPr>
        <dsp:cNvPr id="0" name=""/>
        <dsp:cNvSpPr/>
      </dsp:nvSpPr>
      <dsp:spPr>
        <a:xfrm>
          <a:off x="1690622" y="1693133"/>
          <a:ext cx="3820529" cy="620925"/>
        </a:xfrm>
        <a:prstGeom prst="trapezoid">
          <a:avLst>
            <a:gd name="adj" fmla="val 88211"/>
          </a:avLst>
        </a:prstGeom>
        <a:solidFill>
          <a:srgbClr val="CC0066">
            <a:alpha val="5700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noProof="0" dirty="0" smtClean="0"/>
            <a:t>Особи, зайняті індивідуальною трудовою діяльністю</a:t>
          </a:r>
          <a:endParaRPr lang="uk-UA" sz="1400" b="1" kern="1200" noProof="0" dirty="0"/>
        </a:p>
      </dsp:txBody>
      <dsp:txXfrm>
        <a:off x="2359215" y="1693133"/>
        <a:ext cx="2483344" cy="620925"/>
      </dsp:txXfrm>
    </dsp:sp>
    <dsp:sp modelId="{103323ED-6240-4329-8062-5ABBBF5F2C2E}">
      <dsp:nvSpPr>
        <dsp:cNvPr id="0" name=""/>
        <dsp:cNvSpPr/>
      </dsp:nvSpPr>
      <dsp:spPr>
        <a:xfrm>
          <a:off x="1157216" y="2314059"/>
          <a:ext cx="4887342" cy="613282"/>
        </a:xfrm>
        <a:prstGeom prst="trapezoid">
          <a:avLst>
            <a:gd name="adj" fmla="val 88211"/>
          </a:avLst>
        </a:prstGeom>
        <a:gradFill rotWithShape="0">
          <a:gsLst>
            <a:gs pos="0">
              <a:srgbClr val="FF57AB"/>
            </a:gs>
            <a:gs pos="70000">
              <a:schemeClr val="bg1">
                <a:lumMod val="65000"/>
              </a:schemeClr>
            </a:gs>
            <a:gs pos="100000">
              <a:schemeClr val="bg1">
                <a:lumMod val="6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noProof="0" dirty="0" smtClean="0"/>
            <a:t>Наймані працівники на тимчасовій основі</a:t>
          </a:r>
          <a:endParaRPr lang="uk-UA" sz="1400" b="1" kern="1200" noProof="0" dirty="0"/>
        </a:p>
      </dsp:txBody>
      <dsp:txXfrm>
        <a:off x="2012501" y="2314059"/>
        <a:ext cx="3176772" cy="613282"/>
      </dsp:txXfrm>
    </dsp:sp>
    <dsp:sp modelId="{42713099-E0EF-4016-9389-D7F619289766}">
      <dsp:nvSpPr>
        <dsp:cNvPr id="0" name=""/>
        <dsp:cNvSpPr/>
      </dsp:nvSpPr>
      <dsp:spPr>
        <a:xfrm>
          <a:off x="598416" y="2927342"/>
          <a:ext cx="6004942" cy="619110"/>
        </a:xfrm>
        <a:prstGeom prst="trapezoid">
          <a:avLst>
            <a:gd name="adj" fmla="val 88211"/>
          </a:avLst>
        </a:prstGeom>
        <a:gradFill flip="none" rotWithShape="1">
          <a:gsLst>
            <a:gs pos="0">
              <a:srgbClr val="FFCCFF"/>
            </a:gs>
            <a:gs pos="33000">
              <a:schemeClr val="bg1">
                <a:lumMod val="65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noProof="0" dirty="0" smtClean="0"/>
            <a:t>Надомні працівники</a:t>
          </a:r>
          <a:endParaRPr lang="uk-UA" sz="1400" b="1" kern="1200" noProof="0" dirty="0"/>
        </a:p>
      </dsp:txBody>
      <dsp:txXfrm>
        <a:off x="1649281" y="2927342"/>
        <a:ext cx="3903212" cy="619110"/>
      </dsp:txXfrm>
    </dsp:sp>
    <dsp:sp modelId="{2C583E20-ACA6-457F-9F56-56A67C562E9D}">
      <dsp:nvSpPr>
        <dsp:cNvPr id="0" name=""/>
        <dsp:cNvSpPr/>
      </dsp:nvSpPr>
      <dsp:spPr>
        <a:xfrm>
          <a:off x="110583" y="3546452"/>
          <a:ext cx="6980608" cy="535683"/>
        </a:xfrm>
        <a:prstGeom prst="trapezoid">
          <a:avLst>
            <a:gd name="adj" fmla="val 88211"/>
          </a:avLst>
        </a:prstGeom>
        <a:gradFill flip="none" rotWithShape="1">
          <a:gsLst>
            <a:gs pos="0">
              <a:schemeClr val="accent3">
                <a:lumMod val="75000"/>
              </a:schemeClr>
            </a:gs>
            <a:gs pos="95000">
              <a:schemeClr val="accent3">
                <a:lumMod val="95000"/>
                <a:lumOff val="5000"/>
              </a:schemeClr>
            </a:gs>
            <a:gs pos="100000">
              <a:srgbClr val="FFCCFF"/>
            </a:gs>
          </a:gsLst>
          <a:lin ang="16200000" scaled="1"/>
          <a:tileRect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noProof="0" dirty="0" smtClean="0"/>
            <a:t>Неоплачувані сімейні працівники</a:t>
          </a:r>
          <a:endParaRPr lang="uk-UA" sz="1400" b="1" kern="1200" noProof="0" dirty="0"/>
        </a:p>
      </dsp:txBody>
      <dsp:txXfrm>
        <a:off x="1332189" y="3546452"/>
        <a:ext cx="4537395" cy="535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313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856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665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731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62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103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318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953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687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71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536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494FC-9DB3-4A58-B207-6DF024E866A2}" type="datetimeFigureOut">
              <a:rPr lang="uk-UA" smtClean="0"/>
              <a:t>20.07.2020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C226D-83DB-479C-97D8-2978822561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280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Сім’я і людський розвиток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6581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Сім’я в аспекті соціальної справедливості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Сім’я і гендерна рівність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r"/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О.В. Макарова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09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39434" y="1261534"/>
            <a:ext cx="3352800" cy="4254500"/>
          </a:xfrm>
          <a:prstGeom prst="ellipse">
            <a:avLst/>
          </a:prstGeom>
          <a:noFill/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2129366" y="1966384"/>
            <a:ext cx="711200" cy="723900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2129366" y="4119033"/>
            <a:ext cx="711200" cy="723900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вал 6"/>
          <p:cNvSpPr/>
          <p:nvPr/>
        </p:nvSpPr>
        <p:spPr>
          <a:xfrm>
            <a:off x="4991102" y="1966384"/>
            <a:ext cx="711200" cy="723900"/>
          </a:xfrm>
          <a:prstGeom prst="ellipse">
            <a:avLst/>
          </a:prstGeom>
          <a:solidFill>
            <a:srgbClr val="0000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4991102" y="4119033"/>
            <a:ext cx="711200" cy="723900"/>
          </a:xfrm>
          <a:prstGeom prst="ellipse">
            <a:avLst/>
          </a:prstGeom>
          <a:solidFill>
            <a:srgbClr val="0000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3560234" y="1024466"/>
            <a:ext cx="711200" cy="72390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3560234" y="5154084"/>
            <a:ext cx="711200" cy="72390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рямоугольный треугольник 26"/>
          <p:cNvSpPr/>
          <p:nvPr/>
        </p:nvSpPr>
        <p:spPr>
          <a:xfrm rot="-3660000">
            <a:off x="2217169" y="3906683"/>
            <a:ext cx="180000" cy="180000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Прямоугольный треугольник 27"/>
          <p:cNvSpPr/>
          <p:nvPr/>
        </p:nvSpPr>
        <p:spPr>
          <a:xfrm>
            <a:off x="2660566" y="1820000"/>
            <a:ext cx="180000" cy="180000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Прямоугольный треугольник 28"/>
          <p:cNvSpPr/>
          <p:nvPr/>
        </p:nvSpPr>
        <p:spPr>
          <a:xfrm rot="-3900000">
            <a:off x="5020706" y="1772540"/>
            <a:ext cx="180000" cy="180000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ый треугольник 29"/>
          <p:cNvSpPr/>
          <p:nvPr/>
        </p:nvSpPr>
        <p:spPr>
          <a:xfrm rot="-360000">
            <a:off x="5458352" y="3930118"/>
            <a:ext cx="180000" cy="180000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Прямоугольный треугольник 30"/>
          <p:cNvSpPr/>
          <p:nvPr/>
        </p:nvSpPr>
        <p:spPr>
          <a:xfrm rot="720000">
            <a:off x="4310415" y="5321744"/>
            <a:ext cx="180000" cy="180000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Прямоугольный треугольник 31"/>
          <p:cNvSpPr/>
          <p:nvPr/>
        </p:nvSpPr>
        <p:spPr>
          <a:xfrm rot="-6720000">
            <a:off x="3315273" y="5313786"/>
            <a:ext cx="180000" cy="180000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2980267" y="2328334"/>
            <a:ext cx="18796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980267" y="4480983"/>
            <a:ext cx="18796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980267" y="2485497"/>
            <a:ext cx="1879600" cy="1833561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258735" y="5577130"/>
            <a:ext cx="44449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258734" y="1258314"/>
            <a:ext cx="4410063" cy="34969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8668797" y="1293283"/>
            <a:ext cx="34936" cy="43013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331200" y="2458509"/>
            <a:ext cx="745066" cy="186054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chilly" dir="t"/>
          </a:scene3d>
          <a:sp3d prstMaterial="metal">
            <a:bevelT w="196850" h="952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0" name="Стрелка влево 49"/>
          <p:cNvSpPr/>
          <p:nvPr/>
        </p:nvSpPr>
        <p:spPr>
          <a:xfrm>
            <a:off x="5378479" y="1120222"/>
            <a:ext cx="366185" cy="311151"/>
          </a:xfrm>
          <a:prstGeom prst="lef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1" name="TextBox 50"/>
          <p:cNvSpPr txBox="1"/>
          <p:nvPr/>
        </p:nvSpPr>
        <p:spPr>
          <a:xfrm>
            <a:off x="684541" y="2035946"/>
            <a:ext cx="1256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600" b="1" dirty="0" err="1" smtClean="0"/>
              <a:t>Здоров</a:t>
            </a:r>
            <a:r>
              <a:rPr lang="en-US" sz="1600" b="1" dirty="0" smtClean="0"/>
              <a:t>’</a:t>
            </a:r>
            <a:r>
              <a:rPr lang="uk-UA" sz="1600" b="1" dirty="0" smtClean="0"/>
              <a:t>я</a:t>
            </a:r>
          </a:p>
          <a:p>
            <a:pPr algn="r"/>
            <a:r>
              <a:rPr lang="uk-UA" sz="1600" b="1" dirty="0" smtClean="0"/>
              <a:t>у дитинстві</a:t>
            </a:r>
            <a:endParaRPr lang="ru-RU" sz="1600" b="1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344291" y="4258158"/>
            <a:ext cx="1688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1600" b="1" dirty="0" err="1" smtClean="0"/>
              <a:t>Здоров</a:t>
            </a:r>
            <a:r>
              <a:rPr lang="en-US" sz="1600" b="1" dirty="0" smtClean="0"/>
              <a:t>’</a:t>
            </a:r>
            <a:r>
              <a:rPr lang="uk-UA" sz="1600" b="1" dirty="0" smtClean="0"/>
              <a:t>я </a:t>
            </a:r>
          </a:p>
          <a:p>
            <a:pPr algn="r"/>
            <a:r>
              <a:rPr lang="uk-UA" sz="1600" b="1" dirty="0" smtClean="0"/>
              <a:t>у дорослому віці</a:t>
            </a:r>
            <a:endParaRPr lang="ru-RU" sz="1600" b="1" dirty="0" smtClean="0"/>
          </a:p>
        </p:txBody>
      </p:sp>
      <p:sp>
        <p:nvSpPr>
          <p:cNvPr id="53" name="TextBox 52"/>
          <p:cNvSpPr txBox="1"/>
          <p:nvPr/>
        </p:nvSpPr>
        <p:spPr>
          <a:xfrm>
            <a:off x="5833537" y="2035946"/>
            <a:ext cx="164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Розвиток дітей</a:t>
            </a:r>
          </a:p>
          <a:p>
            <a:r>
              <a:rPr lang="uk-UA" sz="1600" b="1" dirty="0"/>
              <a:t>р</a:t>
            </a:r>
            <a:r>
              <a:rPr lang="uk-UA" sz="1600" b="1" dirty="0" smtClean="0"/>
              <a:t>аннього віку</a:t>
            </a:r>
            <a:endParaRPr lang="ru-RU" sz="1600" b="1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5837188" y="4253749"/>
            <a:ext cx="1089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Освіта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411256" y="3096395"/>
            <a:ext cx="153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Шлюбна </a:t>
            </a:r>
            <a:r>
              <a:rPr lang="uk-UA" sz="1600" b="1" dirty="0" err="1" smtClean="0"/>
              <a:t>асортативність</a:t>
            </a:r>
            <a:endParaRPr lang="uk-UA" sz="1600" b="1" dirty="0" smtClean="0"/>
          </a:p>
        </p:txBody>
      </p:sp>
      <p:sp>
        <p:nvSpPr>
          <p:cNvPr id="56" name="TextBox 55"/>
          <p:cNvSpPr txBox="1"/>
          <p:nvPr/>
        </p:nvSpPr>
        <p:spPr>
          <a:xfrm>
            <a:off x="2785374" y="445631"/>
            <a:ext cx="2380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/>
              <a:t>Соціально-економічний </a:t>
            </a:r>
          </a:p>
          <a:p>
            <a:pPr algn="ctr"/>
            <a:r>
              <a:rPr lang="uk-UA" sz="1600" b="1" dirty="0" smtClean="0"/>
              <a:t>статус батьків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39" y="5908534"/>
            <a:ext cx="2380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/>
              <a:t>Соціально-економічний </a:t>
            </a:r>
          </a:p>
          <a:p>
            <a:pPr algn="ctr"/>
            <a:r>
              <a:rPr lang="uk-UA" sz="1600" b="1" dirty="0" smtClean="0"/>
              <a:t>статус у дорослому віці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3955" y="6561958"/>
            <a:ext cx="10843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Джерело: </a:t>
            </a:r>
            <a:r>
              <a:rPr lang="en-US" sz="1200" dirty="0"/>
              <a:t>Human Development </a:t>
            </a:r>
            <a:r>
              <a:rPr lang="en-US" sz="1200" dirty="0" smtClean="0"/>
              <a:t>Report, 2019 (adapted </a:t>
            </a:r>
            <a:r>
              <a:rPr lang="en-US" sz="1200" dirty="0"/>
              <a:t>from </a:t>
            </a:r>
            <a:r>
              <a:rPr lang="en-US" sz="1200" dirty="0" smtClean="0"/>
              <a:t>Deaton, A. 2013. </a:t>
            </a:r>
            <a:r>
              <a:rPr lang="en-US" sz="1200" i="1" dirty="0" smtClean="0"/>
              <a:t>The </a:t>
            </a:r>
            <a:r>
              <a:rPr lang="en-US" sz="1200" i="1" dirty="0"/>
              <a:t>Great Escape: Health, Wealth, and the Origins of Inequality</a:t>
            </a:r>
            <a:r>
              <a:rPr lang="en-US" sz="1200" dirty="0"/>
              <a:t>. Princeton University Press</a:t>
            </a:r>
            <a:r>
              <a:rPr lang="en-US" sz="1200" dirty="0" smtClean="0"/>
              <a:t>.)</a:t>
            </a:r>
            <a:endParaRPr lang="uk-UA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884862" y="55943"/>
            <a:ext cx="5518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Ключові детермінанти життєвого циклу  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354" y="6347767"/>
            <a:ext cx="10856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Джерело: </a:t>
            </a:r>
            <a:r>
              <a:rPr lang="en-US" sz="1200" dirty="0" smtClean="0"/>
              <a:t>Human Development Report, 2019</a:t>
            </a:r>
            <a:r>
              <a:rPr lang="uk-UA" sz="1200" dirty="0"/>
              <a:t> </a:t>
            </a:r>
            <a:r>
              <a:rPr lang="uk-UA" sz="1200" dirty="0" smtClean="0"/>
              <a:t>(</a:t>
            </a:r>
            <a:r>
              <a:rPr lang="en-US" sz="1200" dirty="0" smtClean="0"/>
              <a:t>adapted from </a:t>
            </a:r>
            <a:r>
              <a:rPr lang="en-US" sz="1200" dirty="0" err="1"/>
              <a:t>Jagers</a:t>
            </a:r>
            <a:r>
              <a:rPr lang="en-US" sz="1200" dirty="0" smtClean="0"/>
              <a:t>, R.J., D. Rivas-Drake and T. </a:t>
            </a:r>
            <a:r>
              <a:rPr lang="en-US" sz="1200" dirty="0" err="1" smtClean="0"/>
              <a:t>Borowski</a:t>
            </a:r>
            <a:r>
              <a:rPr lang="en-US" sz="1200" dirty="0" smtClean="0"/>
              <a:t>. 2018.“Equity &amp; Social and Emotional Learning: A Cultural Analysis.” Framework Briefs, Special Issues Series. The Collaborative for Academic, Social, and Emotional Learning, Chicago )</a:t>
            </a:r>
            <a:endParaRPr lang="uk-UA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315547" y="176170"/>
            <a:ext cx="9476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Сфери отримання основних соціальних та емоціональних компетенцій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803399" y="659199"/>
            <a:ext cx="8648699" cy="5688568"/>
          </a:xfrm>
          <a:prstGeom prst="ellipse">
            <a:avLst/>
          </a:prstGeom>
          <a:solidFill>
            <a:schemeClr val="accent6">
              <a:lumMod val="60000"/>
              <a:lumOff val="40000"/>
              <a:alpha val="76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extrusionH="76200" contourW="12700">
            <a:bevelT w="400050" h="304800"/>
            <a:extrusionClr>
              <a:schemeClr val="accent6">
                <a:lumMod val="50000"/>
              </a:schemeClr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Овал 13"/>
          <p:cNvSpPr/>
          <p:nvPr/>
        </p:nvSpPr>
        <p:spPr>
          <a:xfrm>
            <a:off x="3247005" y="1250458"/>
            <a:ext cx="5765800" cy="4357084"/>
          </a:xfrm>
          <a:prstGeom prst="ellipse">
            <a:avLst/>
          </a:prstGeom>
          <a:solidFill>
            <a:srgbClr val="9999FF">
              <a:alpha val="68000"/>
            </a:srgbClr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400050" h="304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3956050" y="1896443"/>
            <a:ext cx="4279900" cy="3072803"/>
          </a:xfrm>
          <a:prstGeom prst="ellipse">
            <a:avLst/>
          </a:prstGeom>
          <a:solidFill>
            <a:srgbClr val="66CCFF">
              <a:alpha val="48000"/>
            </a:srgb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393700" h="304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7" name="Овал 16"/>
          <p:cNvSpPr/>
          <p:nvPr/>
        </p:nvSpPr>
        <p:spPr>
          <a:xfrm>
            <a:off x="4770834" y="2192007"/>
            <a:ext cx="2637632" cy="243399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30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393700" h="304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Соціальна свідомість</a:t>
            </a:r>
          </a:p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Взаєморозуміння</a:t>
            </a:r>
          </a:p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Відповідальність</a:t>
            </a:r>
          </a:p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Самосвідомість</a:t>
            </a:r>
          </a:p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Самоорганізація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85805" y="1950704"/>
            <a:ext cx="1735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400" b="1" dirty="0" smtClean="0"/>
              <a:t>Навчальні аудиторії</a:t>
            </a:r>
            <a:endParaRPr lang="uk-UA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348606" y="4574083"/>
            <a:ext cx="1572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400" b="1" dirty="0" smtClean="0"/>
              <a:t>Освітні програми </a:t>
            </a:r>
            <a:endParaRPr lang="uk-UA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21777" y="1417762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400" b="1" dirty="0" smtClean="0"/>
              <a:t>Заклади освіти</a:t>
            </a:r>
            <a:endParaRPr lang="uk-UA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253459" y="762962"/>
            <a:ext cx="1685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/>
              <a:t>Сім</a:t>
            </a:r>
            <a:r>
              <a:rPr lang="en-US" b="1" dirty="0" smtClean="0"/>
              <a:t>’</a:t>
            </a:r>
            <a:r>
              <a:rPr lang="uk-UA" b="1" dirty="0" smtClean="0"/>
              <a:t>я, громади</a:t>
            </a:r>
            <a:endParaRPr lang="uk-UA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910295" y="5572747"/>
            <a:ext cx="2699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/>
              <a:t>Партнерство / співпраця </a:t>
            </a:r>
          </a:p>
          <a:p>
            <a:pPr algn="ctr"/>
            <a:r>
              <a:rPr lang="uk-UA" b="1" dirty="0" smtClean="0"/>
              <a:t>з сім</a:t>
            </a:r>
            <a:r>
              <a:rPr lang="en-US" b="1" dirty="0" smtClean="0"/>
              <a:t>’</a:t>
            </a:r>
            <a:r>
              <a:rPr lang="uk-UA" b="1" dirty="0" smtClean="0"/>
              <a:t>ями, громадами</a:t>
            </a:r>
            <a:endParaRPr lang="uk-UA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220367" y="5026784"/>
            <a:ext cx="1829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400" b="1" dirty="0" smtClean="0"/>
              <a:t>Навчальні практики, </a:t>
            </a:r>
          </a:p>
          <a:p>
            <a:pPr algn="ctr"/>
            <a:r>
              <a:rPr lang="uk-UA" sz="1400" b="1" dirty="0" smtClean="0"/>
              <a:t>освітня політика</a:t>
            </a:r>
            <a:endParaRPr lang="uk-UA" sz="1400" b="1" dirty="0"/>
          </a:p>
        </p:txBody>
      </p:sp>
    </p:spTree>
    <p:extLst>
      <p:ext uri="{BB962C8B-B14F-4D97-AF65-F5344CB8AC3E}">
        <p14:creationId xmlns:p14="http://schemas.microsoft.com/office/powerpoint/2010/main" val="418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396335"/>
            <a:ext cx="770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Джерело: </a:t>
            </a:r>
            <a:r>
              <a:rPr lang="en-US" sz="1200" dirty="0"/>
              <a:t>Human Development </a:t>
            </a:r>
            <a:r>
              <a:rPr lang="en-US" sz="1200" dirty="0" smtClean="0"/>
              <a:t>Report, 2019</a:t>
            </a:r>
            <a:r>
              <a:rPr lang="uk-UA" sz="1200" dirty="0" smtClean="0"/>
              <a:t> (</a:t>
            </a:r>
            <a:r>
              <a:rPr lang="en-US" sz="1200" dirty="0"/>
              <a:t>adapted from </a:t>
            </a:r>
            <a:r>
              <a:rPr lang="en-US" sz="1200" dirty="0" smtClean="0"/>
              <a:t>Chen</a:t>
            </a:r>
            <a:r>
              <a:rPr lang="en-US" sz="1200" dirty="0"/>
              <a:t>, M. 2019. “Informality and Inequality: In a </a:t>
            </a:r>
            <a:r>
              <a:rPr lang="en-US" sz="1200" dirty="0" smtClean="0"/>
              <a:t>Globalized and </a:t>
            </a:r>
            <a:r>
              <a:rPr lang="en-US" sz="1200" dirty="0"/>
              <a:t>Urbanized World.” Background paper for </a:t>
            </a:r>
            <a:r>
              <a:rPr lang="en-US" sz="1200" dirty="0" smtClean="0"/>
              <a:t>HDR </a:t>
            </a:r>
            <a:r>
              <a:rPr lang="en-US" sz="1200" dirty="0"/>
              <a:t>2019. </a:t>
            </a:r>
            <a:r>
              <a:rPr lang="en-US" sz="1200" dirty="0" smtClean="0"/>
              <a:t>UNDP, </a:t>
            </a:r>
            <a:r>
              <a:rPr lang="en-US" sz="1200" dirty="0"/>
              <a:t>Human Development Report Office, New </a:t>
            </a:r>
            <a:r>
              <a:rPr lang="en-US" sz="1200" dirty="0" smtClean="0"/>
              <a:t>York</a:t>
            </a:r>
            <a:r>
              <a:rPr lang="en-US" sz="1200" dirty="0"/>
              <a:t>)</a:t>
            </a:r>
            <a:endParaRPr lang="uk-UA" sz="12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65325334"/>
              </p:ext>
            </p:extLst>
          </p:nvPr>
        </p:nvGraphicFramePr>
        <p:xfrm>
          <a:off x="2515248" y="1262383"/>
          <a:ext cx="7201775" cy="4082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32225" y="417319"/>
            <a:ext cx="8831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Прояви гендерної нерівності у неформальному секторі економіки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41692" y="5575126"/>
            <a:ext cx="400574" cy="1118298"/>
          </a:xfrm>
          <a:prstGeom prst="rect">
            <a:avLst/>
          </a:prstGeom>
          <a:gradFill>
            <a:gsLst>
              <a:gs pos="0">
                <a:srgbClr val="CC0066"/>
              </a:gs>
              <a:gs pos="78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2413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8082400" y="5988679"/>
            <a:ext cx="18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1400" dirty="0" smtClean="0"/>
              <a:t>Сегментація за статтю</a:t>
            </a:r>
            <a:endParaRPr lang="uk-UA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0319274" y="5985876"/>
            <a:ext cx="1434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Чоловіки і жінки</a:t>
            </a:r>
            <a:endParaRPr lang="uk-UA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0319274" y="6413521"/>
            <a:ext cx="15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Переважно</a:t>
            </a:r>
            <a:r>
              <a:rPr lang="uk-UA" sz="1200" b="1" dirty="0" smtClean="0"/>
              <a:t> </a:t>
            </a:r>
            <a:r>
              <a:rPr lang="uk-UA" sz="1400" dirty="0" smtClean="0"/>
              <a:t>жінки</a:t>
            </a:r>
            <a:endParaRPr lang="uk-UA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0319274" y="5575126"/>
            <a:ext cx="1769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Переважно чоловіки</a:t>
            </a:r>
            <a:endParaRPr lang="uk-U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494368" y="1186761"/>
            <a:ext cx="1314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/>
              <a:t>Ризик бідності</a:t>
            </a:r>
            <a:endParaRPr lang="uk-UA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260707" y="1183427"/>
            <a:ext cx="1690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/>
              <a:t>Середній заробіток</a:t>
            </a:r>
            <a:endParaRPr lang="uk-UA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31092" y="1448735"/>
            <a:ext cx="849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Низький</a:t>
            </a:r>
            <a:endParaRPr lang="uk-UA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617689" y="4877496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Високий</a:t>
            </a:r>
            <a:endParaRPr lang="uk-UA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9717023" y="4877497"/>
            <a:ext cx="849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Низький</a:t>
            </a:r>
            <a:endParaRPr lang="uk-UA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9665974" y="1448736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Високий</a:t>
            </a:r>
            <a:endParaRPr lang="uk-UA" sz="1400" dirty="0"/>
          </a:p>
        </p:txBody>
      </p:sp>
      <p:cxnSp>
        <p:nvCxnSpPr>
          <p:cNvPr id="17" name="Прямая со стрелкой 16"/>
          <p:cNvCxnSpPr>
            <a:stCxn id="12" idx="2"/>
            <a:endCxn id="13" idx="0"/>
          </p:cNvCxnSpPr>
          <p:nvPr/>
        </p:nvCxnSpPr>
        <p:spPr>
          <a:xfrm flipH="1">
            <a:off x="2032226" y="1756512"/>
            <a:ext cx="23823" cy="3120984"/>
          </a:xfrm>
          <a:prstGeom prst="straightConnector1">
            <a:avLst/>
          </a:prstGeom>
          <a:ln w="31750">
            <a:solidFill>
              <a:schemeClr val="tx1">
                <a:lumMod val="95000"/>
                <a:lumOff val="5000"/>
              </a:schemeClr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10080511" y="1784387"/>
            <a:ext cx="12365" cy="3093109"/>
          </a:xfrm>
          <a:prstGeom prst="straightConnector1">
            <a:avLst/>
          </a:prstGeom>
          <a:ln w="31750">
            <a:solidFill>
              <a:schemeClr val="tx1">
                <a:lumMod val="95000"/>
                <a:lumOff val="5000"/>
              </a:schemeClr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80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264</Words>
  <Application>Microsoft Office PowerPoint</Application>
  <PresentationFormat>Произвольный</PresentationFormat>
  <Paragraphs>56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Сім’я і людський розвиток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803-1</dc:creator>
  <cp:lastModifiedBy>Helen_Makarova</cp:lastModifiedBy>
  <cp:revision>41</cp:revision>
  <dcterms:created xsi:type="dcterms:W3CDTF">2020-07-14T09:18:48Z</dcterms:created>
  <dcterms:modified xsi:type="dcterms:W3CDTF">2020-07-20T10:04:54Z</dcterms:modified>
</cp:coreProperties>
</file>