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46" r:id="rId2"/>
    <p:sldId id="359" r:id="rId3"/>
    <p:sldId id="357" r:id="rId4"/>
    <p:sldId id="3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91EA"/>
    <a:srgbClr val="FF0000"/>
    <a:srgbClr val="00B41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6" autoAdjust="0"/>
    <p:restoredTop sz="94698"/>
  </p:normalViewPr>
  <p:slideViewPr>
    <p:cSldViewPr>
      <p:cViewPr varScale="1">
        <p:scale>
          <a:sx n="111" d="100"/>
          <a:sy n="111" d="100"/>
        </p:scale>
        <p:origin x="176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146133-C2C6-42E5-9F03-188AA2A4A1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7/20/20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5257800" cy="1447800"/>
          </a:xfrm>
          <a:effectLst/>
        </p:spPr>
        <p:txBody>
          <a:bodyPr>
            <a:noAutofit/>
          </a:bodyPr>
          <a:lstStyle/>
          <a:p>
            <a:pPr algn="l">
              <a:defRPr/>
            </a:pP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Правове забезпечення інституту сім'ї в Україні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" y="5181600"/>
            <a:ext cx="3505200" cy="914400"/>
          </a:xfrm>
          <a:effectLst/>
        </p:spPr>
        <p:txBody>
          <a:bodyPr>
            <a:normAutofit fontScale="40000" lnSpcReduction="20000"/>
          </a:bodyPr>
          <a:lstStyle/>
          <a:p>
            <a:pPr algn="l">
              <a:defRPr/>
            </a:pPr>
            <a:r>
              <a:rPr lang="uk-UA" sz="5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Устименко Володимир</a:t>
            </a:r>
          </a:p>
          <a:p>
            <a:pPr algn="l">
              <a:defRPr/>
            </a:pPr>
            <a:r>
              <a:rPr lang="uk-UA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 «Інститут економіко-правових досліджень Національної академії наук України імені В.К. Мамутова»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defRPr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7618" y="2097750"/>
            <a:ext cx="8686800" cy="1556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uk-UA" sz="14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засади шлюбу;</a:t>
            </a:r>
            <a:endParaRPr lang="ru-UA" sz="20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- правові обов’язки подружжя;</a:t>
            </a:r>
            <a:endParaRPr lang="ru-UA" sz="20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- права і обов’язки батьків і дітей;</a:t>
            </a:r>
            <a:endParaRPr lang="ru-UA" sz="20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- права і обов’язки </a:t>
            </a:r>
            <a:r>
              <a:rPr lang="uk-UA" sz="2000" dirty="0" err="1">
                <a:solidFill>
                  <a:schemeClr val="accent3">
                    <a:lumMod val="50000"/>
                  </a:schemeClr>
                </a:solidFill>
              </a:rPr>
              <a:t>усиновлювачів</a:t>
            </a:r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 та усиновлених, інших членів сім’ї.</a:t>
            </a:r>
            <a:endParaRPr lang="ru-UA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uk-UA" sz="2000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lvl="0"/>
            <a:r>
              <a:rPr lang="uk-UA" sz="2400" dirty="0"/>
              <a:t>-</a:t>
            </a:r>
            <a:endParaRPr lang="ru-UA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AutoShape 68"/>
          <p:cNvSpPr>
            <a:spLocks noChangeArrowheads="1"/>
          </p:cNvSpPr>
          <p:nvPr/>
        </p:nvSpPr>
        <p:spPr bwMode="gray">
          <a:xfrm>
            <a:off x="228600" y="3048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2800" dirty="0">
                <a:solidFill>
                  <a:schemeClr val="bg1"/>
                </a:solidFill>
              </a:rPr>
              <a:t>Юридичне поле сімейних відносин в Україні</a:t>
            </a:r>
            <a:endParaRPr lang="ru-UA" sz="2800" dirty="0">
              <a:solidFill>
                <a:schemeClr val="bg1"/>
              </a:solidFill>
            </a:endParaRPr>
          </a:p>
        </p:txBody>
      </p:sp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08AC17E4-E44B-DC42-BA7E-60404752C057}"/>
              </a:ext>
            </a:extLst>
          </p:cNvPr>
          <p:cNvSpPr/>
          <p:nvPr/>
        </p:nvSpPr>
        <p:spPr>
          <a:xfrm>
            <a:off x="1985962" y="1345235"/>
            <a:ext cx="5172075" cy="672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Сімейний кодекс України</a:t>
            </a:r>
            <a:endParaRPr lang="ru-UA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3A9B0D0C-B572-C345-93C5-D2F233B77947}"/>
              </a:ext>
            </a:extLst>
          </p:cNvPr>
          <p:cNvSpPr/>
          <p:nvPr/>
        </p:nvSpPr>
        <p:spPr>
          <a:xfrm>
            <a:off x="37618" y="3666684"/>
            <a:ext cx="5905982" cy="7529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Сім’я є первинним та основним осередком суспільства</a:t>
            </a:r>
            <a:endParaRPr lang="ru-UA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1CBAB064-EA99-B74E-9F9F-6FF465B46E95}"/>
              </a:ext>
            </a:extLst>
          </p:cNvPr>
          <p:cNvSpPr/>
          <p:nvPr/>
        </p:nvSpPr>
        <p:spPr>
          <a:xfrm>
            <a:off x="37618" y="4570112"/>
            <a:ext cx="5143982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Сім’ю складають особи, які спільно про живають, пов’язані спільним побутом, мають взаємні права та обов’язки.</a:t>
            </a:r>
            <a:endParaRPr lang="ru-UA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74DB62C2-5F7A-1E4F-AAD2-A373D4D45E84}"/>
              </a:ext>
            </a:extLst>
          </p:cNvPr>
          <p:cNvSpPr/>
          <p:nvPr/>
        </p:nvSpPr>
        <p:spPr>
          <a:xfrm>
            <a:off x="33760" y="5665808"/>
            <a:ext cx="5115045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dirty="0"/>
          </a:p>
          <a:p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Стаття 5 «Держава охороняє сім’ю, дитинство, материнство, створює умови для зміцнення сім’ї.</a:t>
            </a:r>
            <a:endParaRPr lang="ru-UA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uk-UA" b="1" dirty="0"/>
              <a:t> </a:t>
            </a:r>
            <a:endParaRPr lang="ru-UA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152400"/>
            <a:ext cx="6553200" cy="3124200"/>
          </a:xfrm>
        </p:spPr>
        <p:txBody>
          <a:bodyPr>
            <a:noAutofit/>
          </a:bodyPr>
          <a:lstStyle/>
          <a:p>
            <a:br>
              <a:rPr lang="uk-UA" sz="2400" dirty="0">
                <a:latin typeface="+mn-lt"/>
              </a:rPr>
            </a:br>
            <a:endParaRPr lang="en-US" sz="24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B2A7850D-EFB4-4C42-BA50-D99A9A3CD8B4}"/>
              </a:ext>
            </a:extLst>
          </p:cNvPr>
          <p:cNvSpPr/>
          <p:nvPr/>
        </p:nvSpPr>
        <p:spPr>
          <a:xfrm>
            <a:off x="1981200" y="304801"/>
            <a:ext cx="6858000" cy="190499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/>
          </a:p>
          <a:p>
            <a:pPr algn="ctr"/>
            <a:r>
              <a:rPr lang="uk-UA" sz="2000" b="1" dirty="0"/>
              <a:t>Концепція державної сімейної політики (Постанова Верховної Ради України від 17.09.1999 року № 1063 – ХІ</a:t>
            </a:r>
            <a:r>
              <a:rPr lang="en-US" sz="2000" b="1" dirty="0"/>
              <a:t>V</a:t>
            </a:r>
            <a:br>
              <a:rPr lang="ru-UA" sz="2000" b="1" dirty="0"/>
            </a:br>
            <a:r>
              <a:rPr lang="uk-UA" b="1" dirty="0"/>
              <a:t>Мета</a:t>
            </a:r>
            <a:r>
              <a:rPr lang="uk-UA" dirty="0"/>
              <a:t>- забезпечення сприятливих умов для всебічного розвитку сім’ї та її членів, найповнішої реалізації сім’єю своїх функцій і поліпшення її життєвого рівня, підвищення ролі сім’ї як основи суспільства.</a:t>
            </a:r>
            <a:br>
              <a:rPr lang="ru-UA" dirty="0"/>
            </a:br>
            <a:endParaRPr lang="ru-UA" dirty="0"/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9CC69170-17B0-5A4D-B5DC-BC78ADBFEB7D}"/>
              </a:ext>
            </a:extLst>
          </p:cNvPr>
          <p:cNvSpPr/>
          <p:nvPr/>
        </p:nvSpPr>
        <p:spPr>
          <a:xfrm>
            <a:off x="1976377" y="2406180"/>
            <a:ext cx="6858000" cy="11752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/>
          </a:p>
          <a:p>
            <a:pPr algn="ctr"/>
            <a:r>
              <a:rPr lang="uk-UA" sz="2000" b="1" dirty="0"/>
              <a:t>Державна цільова соціальна програма підтримки </a:t>
            </a:r>
            <a:r>
              <a:rPr lang="uk-UA" sz="2000" b="1" dirty="0" err="1"/>
              <a:t>сімї</a:t>
            </a:r>
            <a:r>
              <a:rPr lang="uk-UA" sz="2000" b="1" dirty="0"/>
              <a:t> до 2016 року </a:t>
            </a:r>
          </a:p>
          <a:p>
            <a:pPr algn="ctr"/>
            <a:r>
              <a:rPr lang="uk-UA" sz="2000" dirty="0"/>
              <a:t>(Постанова КМУ від 15.05.2013 року № 341)</a:t>
            </a:r>
            <a:endParaRPr lang="ru-UA" sz="2000" dirty="0"/>
          </a:p>
          <a:p>
            <a:r>
              <a:rPr lang="uk-UA" dirty="0"/>
              <a:t> </a:t>
            </a:r>
            <a:endParaRPr lang="ru-UA" dirty="0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6613BAC7-72F1-A143-B153-336A18A04B84}"/>
              </a:ext>
            </a:extLst>
          </p:cNvPr>
          <p:cNvSpPr/>
          <p:nvPr/>
        </p:nvSpPr>
        <p:spPr>
          <a:xfrm>
            <a:off x="1976377" y="3790321"/>
            <a:ext cx="6858000" cy="276287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Рекомендації парламентських слухань</a:t>
            </a:r>
            <a:endParaRPr lang="ru-UA" sz="2000" b="1" dirty="0"/>
          </a:p>
          <a:p>
            <a:pPr algn="ctr"/>
            <a:r>
              <a:rPr lang="uk-UA" sz="2000" dirty="0"/>
              <a:t>Сімейна політика України – цілі та завдання </a:t>
            </a:r>
          </a:p>
          <a:p>
            <a:pPr algn="ctr"/>
            <a:r>
              <a:rPr lang="uk-UA" sz="2000" dirty="0"/>
              <a:t>(Постанова ВРУ від 08.12.2015 року № 854-</a:t>
            </a:r>
            <a:r>
              <a:rPr lang="en-US" sz="2000" dirty="0"/>
              <a:t>VIII</a:t>
            </a:r>
            <a:r>
              <a:rPr lang="uk-UA" sz="2000" dirty="0"/>
              <a:t>)</a:t>
            </a:r>
            <a:endParaRPr lang="ru-UA" sz="2000" dirty="0"/>
          </a:p>
          <a:p>
            <a:pPr algn="ctr"/>
            <a:r>
              <a:rPr lang="uk-UA" sz="2000" dirty="0"/>
              <a:t>Рекомендовано, зокрема, розробити проекти законів: </a:t>
            </a:r>
            <a:endParaRPr lang="ru-UA" sz="2000" dirty="0"/>
          </a:p>
          <a:p>
            <a:pPr lvl="0" algn="ctr"/>
            <a:r>
              <a:rPr lang="uk-UA" sz="2000" dirty="0"/>
              <a:t>про загальні засади державної сімейної політики;</a:t>
            </a:r>
            <a:endParaRPr lang="ru-UA" sz="2000" dirty="0"/>
          </a:p>
          <a:p>
            <a:pPr lvl="0" algn="ctr"/>
            <a:r>
              <a:rPr lang="uk-UA" sz="2000" dirty="0"/>
              <a:t>щодо права дитини на державного захисника;</a:t>
            </a:r>
            <a:endParaRPr lang="ru-UA" sz="2000" dirty="0"/>
          </a:p>
          <a:p>
            <a:pPr lvl="0" algn="ctr"/>
            <a:r>
              <a:rPr lang="uk-UA" sz="2000" dirty="0"/>
              <a:t>підтримки талановитих дітей і молоді.</a:t>
            </a:r>
            <a:endParaRPr lang="ru-UA" sz="2000" dirty="0"/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F897C-1DE2-C145-8C47-A5A50A29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60337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uk-UA" sz="4000" dirty="0">
                <a:solidFill>
                  <a:schemeClr val="bg1"/>
                </a:solidFill>
              </a:rPr>
            </a:br>
            <a:r>
              <a:rPr lang="uk-UA" sz="4000" b="1" dirty="0">
                <a:solidFill>
                  <a:schemeClr val="bg1"/>
                </a:solidFill>
              </a:rPr>
              <a:t>Правові проблеми законодавчого забезпечення сімейних відносин</a:t>
            </a:r>
            <a:r>
              <a:rPr lang="uk-UA" b="1" dirty="0">
                <a:solidFill>
                  <a:schemeClr val="bg1"/>
                </a:solidFill>
              </a:rPr>
              <a:t>:</a:t>
            </a:r>
            <a:br>
              <a:rPr lang="ru-UA" b="1" dirty="0">
                <a:solidFill>
                  <a:schemeClr val="bg1"/>
                </a:solidFill>
              </a:rPr>
            </a:br>
            <a:endParaRPr lang="ru-UA" b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60B04A-B8A9-994F-A2BA-8A5C78B67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554663"/>
          </a:xfrm>
        </p:spPr>
        <p:txBody>
          <a:bodyPr>
            <a:normAutofit/>
          </a:bodyPr>
          <a:lstStyle/>
          <a:p>
            <a:pPr lvl="0" algn="just"/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Загроза скасування Сімейного </a:t>
            </a:r>
            <a:r>
              <a:rPr lang="uk-UA" sz="2300" b="1" dirty="0" err="1">
                <a:solidFill>
                  <a:schemeClr val="accent3">
                    <a:lumMod val="50000"/>
                  </a:schemeClr>
                </a:solidFill>
              </a:rPr>
              <a:t>кодекса</a:t>
            </a: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 України </a:t>
            </a:r>
          </a:p>
          <a:p>
            <a:pPr marL="0" lvl="0" indent="0" algn="just">
              <a:buNone/>
            </a:pPr>
            <a:r>
              <a:rPr lang="uk-UA" sz="2300" dirty="0">
                <a:solidFill>
                  <a:schemeClr val="accent3">
                    <a:lumMod val="50000"/>
                  </a:schemeClr>
                </a:solidFill>
              </a:rPr>
              <a:t>     (</a:t>
            </a:r>
            <a:r>
              <a:rPr lang="uk-UA" sz="2300" i="1" dirty="0">
                <a:solidFill>
                  <a:schemeClr val="accent3">
                    <a:lumMod val="50000"/>
                  </a:schemeClr>
                </a:solidFill>
              </a:rPr>
              <a:t>див.: План законопроектної роботи Верховної Ради України на  </a:t>
            </a:r>
          </a:p>
          <a:p>
            <a:pPr marL="0" lvl="0" indent="0" algn="just">
              <a:buNone/>
            </a:pPr>
            <a:r>
              <a:rPr lang="uk-UA" sz="2300" i="1" dirty="0">
                <a:solidFill>
                  <a:schemeClr val="accent3">
                    <a:lumMod val="50000"/>
                  </a:schemeClr>
                </a:solidFill>
              </a:rPr>
              <a:t>     2020 рік, Постанова ВРУ 16.06. 2020 № 698 – ІХ</a:t>
            </a:r>
            <a:r>
              <a:rPr lang="uk-UA" sz="2300" dirty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шляхом  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     перенесення    його положень до Цивільного кодексу України;</a:t>
            </a:r>
            <a:endParaRPr lang="ru-UA" sz="23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Відсутність державної програми підтримки сім’ї. </a:t>
            </a:r>
            <a:endParaRPr lang="ru-UA" sz="23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 algn="just">
              <a:spcAft>
                <a:spcPts val="600"/>
              </a:spcAft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Відсутність правового регулювання 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     сімейних підприємств.</a:t>
            </a:r>
            <a:endParaRPr lang="ru-UA" sz="23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 algn="just"/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Переважна спрямованість нормативного </a:t>
            </a:r>
          </a:p>
          <a:p>
            <a:pPr marL="0" lvl="0" indent="0" algn="just">
              <a:buNone/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     масиву на аспект соціального </a:t>
            </a:r>
          </a:p>
          <a:p>
            <a:pPr marL="0" lvl="0" indent="0" algn="just">
              <a:buNone/>
            </a:pPr>
            <a:r>
              <a:rPr lang="uk-UA" sz="2300" b="1" dirty="0">
                <a:solidFill>
                  <a:schemeClr val="accent3">
                    <a:lumMod val="50000"/>
                  </a:schemeClr>
                </a:solidFill>
              </a:rPr>
              <a:t>     забезпечення відносин в сім’ї.</a:t>
            </a:r>
          </a:p>
          <a:p>
            <a:pPr marL="0" lvl="0" indent="0" algn="just">
              <a:spcAft>
                <a:spcPts val="600"/>
              </a:spcAft>
              <a:buNone/>
            </a:pPr>
            <a:endParaRPr lang="ru-UA" sz="23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07094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1">
      <a:dk1>
        <a:srgbClr val="262626"/>
      </a:dk1>
      <a:lt1>
        <a:srgbClr val="FFFFFF"/>
      </a:lt1>
      <a:dk2>
        <a:srgbClr val="494429"/>
      </a:dk2>
      <a:lt2>
        <a:srgbClr val="EEECE1"/>
      </a:lt2>
      <a:accent1>
        <a:srgbClr val="BA9964"/>
      </a:accent1>
      <a:accent2>
        <a:srgbClr val="4B2115"/>
      </a:accent2>
      <a:accent3>
        <a:srgbClr val="9E4F31"/>
      </a:accent3>
      <a:accent4>
        <a:srgbClr val="ED9354"/>
      </a:accent4>
      <a:accent5>
        <a:srgbClr val="BA9964"/>
      </a:accent5>
      <a:accent6>
        <a:srgbClr val="ED935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302</Words>
  <Application>Microsoft Macintosh PowerPoint</Application>
  <PresentationFormat>Экран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Правове забезпечення інституту сім'ї в Україні</vt:lpstr>
      <vt:lpstr>Презентация PowerPoint</vt:lpstr>
      <vt:lpstr> </vt:lpstr>
      <vt:lpstr> Правові проблеми законодавчого забезпечення сімейних відносин: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gudima.t@ukr.net</cp:lastModifiedBy>
  <cp:revision>248</cp:revision>
  <dcterms:created xsi:type="dcterms:W3CDTF">2012-04-26T17:06:14Z</dcterms:created>
  <dcterms:modified xsi:type="dcterms:W3CDTF">2020-07-20T05:58:04Z</dcterms:modified>
</cp:coreProperties>
</file>