
<file path=[Content_Types].xml><?xml version="1.0" encoding="utf-8"?>
<Types xmlns="http://schemas.openxmlformats.org/package/2006/content-types">
  <Default Extension="png" ContentType="image/png"/>
  <Default Extension="xlsm" ContentType="application/vnd.ms-excel.sheet.macroEnabled.12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</p:sldMasterIdLst>
  <p:notesMasterIdLst>
    <p:notesMasterId r:id="rId23"/>
  </p:notesMasterIdLst>
  <p:handoutMasterIdLst>
    <p:handoutMasterId r:id="rId24"/>
  </p:handoutMasterIdLst>
  <p:sldIdLst>
    <p:sldId id="480" r:id="rId2"/>
    <p:sldId id="547" r:id="rId3"/>
    <p:sldId id="554" r:id="rId4"/>
    <p:sldId id="548" r:id="rId5"/>
    <p:sldId id="561" r:id="rId6"/>
    <p:sldId id="537" r:id="rId7"/>
    <p:sldId id="540" r:id="rId8"/>
    <p:sldId id="555" r:id="rId9"/>
    <p:sldId id="549" r:id="rId10"/>
    <p:sldId id="550" r:id="rId11"/>
    <p:sldId id="556" r:id="rId12"/>
    <p:sldId id="553" r:id="rId13"/>
    <p:sldId id="551" r:id="rId14"/>
    <p:sldId id="535" r:id="rId15"/>
    <p:sldId id="552" r:id="rId16"/>
    <p:sldId id="557" r:id="rId17"/>
    <p:sldId id="560" r:id="rId18"/>
    <p:sldId id="529" r:id="rId19"/>
    <p:sldId id="558" r:id="rId20"/>
    <p:sldId id="518" r:id="rId21"/>
    <p:sldId id="559" r:id="rId22"/>
  </p:sldIdLst>
  <p:sldSz cx="9144000" cy="6858000" type="screen4x3"/>
  <p:notesSz cx="6794500" cy="99218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MS PGothic" panose="020B0600070205080204" pitchFamily="34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5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00"/>
    <a:srgbClr val="DD2D32"/>
    <a:srgbClr val="FF2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4674" autoAdjust="0"/>
  </p:normalViewPr>
  <p:slideViewPr>
    <p:cSldViewPr snapToGrid="0"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1596" y="-90"/>
      </p:cViewPr>
      <p:guideLst>
        <p:guide orient="horz" pos="3125"/>
        <p:guide pos="214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______________________2.xlsm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______________________3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 межах України</c:v>
                </c:pt>
              </c:strCache>
            </c:strRef>
          </c:tx>
          <c:spPr>
            <a:ln w="444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numRef>
              <c:f>Лист1!$A$2:$A$16</c:f>
              <c:numCache>
                <c:formatCode>General</c:formatCode>
                <c:ptCount val="15"/>
                <c:pt idx="0">
                  <c:v>1994</c:v>
                </c:pt>
                <c:pt idx="1">
                  <c:v>1996</c:v>
                </c:pt>
                <c:pt idx="2">
                  <c:v>1998</c:v>
                </c:pt>
                <c:pt idx="3">
                  <c:v>2000</c:v>
                </c:pt>
                <c:pt idx="4">
                  <c:v>2002</c:v>
                </c:pt>
                <c:pt idx="5">
                  <c:v>2004</c:v>
                </c:pt>
                <c:pt idx="6">
                  <c:v>2006</c:v>
                </c:pt>
                <c:pt idx="7">
                  <c:v>2008</c:v>
                </c:pt>
                <c:pt idx="8">
                  <c:v>2010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15.3</c:v>
                </c:pt>
                <c:pt idx="1">
                  <c:v>10.4</c:v>
                </c:pt>
                <c:pt idx="2">
                  <c:v>11.3</c:v>
                </c:pt>
                <c:pt idx="3">
                  <c:v>14.8</c:v>
                </c:pt>
                <c:pt idx="4">
                  <c:v>9.8000000000000007</c:v>
                </c:pt>
                <c:pt idx="5">
                  <c:v>9.9</c:v>
                </c:pt>
                <c:pt idx="6">
                  <c:v>12.6</c:v>
                </c:pt>
                <c:pt idx="7">
                  <c:v>14.4</c:v>
                </c:pt>
                <c:pt idx="8">
                  <c:v>11.2</c:v>
                </c:pt>
                <c:pt idx="9">
                  <c:v>10.7</c:v>
                </c:pt>
                <c:pt idx="10">
                  <c:v>7.9</c:v>
                </c:pt>
                <c:pt idx="11">
                  <c:v>10</c:v>
                </c:pt>
                <c:pt idx="12">
                  <c:v>10.3</c:v>
                </c:pt>
                <c:pt idx="13">
                  <c:v>9.8000000000000007</c:v>
                </c:pt>
                <c:pt idx="14">
                  <c:v>7.9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38A-4049-876A-501B7A7623A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кордон</c:v>
                </c:pt>
              </c:strCache>
            </c:strRef>
          </c:tx>
          <c:spPr>
            <a:ln w="444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Лист1!$A$2:$A$16</c:f>
              <c:numCache>
                <c:formatCode>General</c:formatCode>
                <c:ptCount val="15"/>
                <c:pt idx="0">
                  <c:v>1994</c:v>
                </c:pt>
                <c:pt idx="1">
                  <c:v>1996</c:v>
                </c:pt>
                <c:pt idx="2">
                  <c:v>1998</c:v>
                </c:pt>
                <c:pt idx="3">
                  <c:v>2000</c:v>
                </c:pt>
                <c:pt idx="4">
                  <c:v>2002</c:v>
                </c:pt>
                <c:pt idx="5">
                  <c:v>2004</c:v>
                </c:pt>
                <c:pt idx="6">
                  <c:v>2006</c:v>
                </c:pt>
                <c:pt idx="7">
                  <c:v>2008</c:v>
                </c:pt>
                <c:pt idx="8">
                  <c:v>2010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18.399999999999999</c:v>
                </c:pt>
                <c:pt idx="1">
                  <c:v>23.6</c:v>
                </c:pt>
                <c:pt idx="2">
                  <c:v>20.8</c:v>
                </c:pt>
                <c:pt idx="3">
                  <c:v>18.600000000000001</c:v>
                </c:pt>
                <c:pt idx="4">
                  <c:v>21.3</c:v>
                </c:pt>
                <c:pt idx="5">
                  <c:v>21.5</c:v>
                </c:pt>
                <c:pt idx="6">
                  <c:v>16.5</c:v>
                </c:pt>
                <c:pt idx="7">
                  <c:v>15.7</c:v>
                </c:pt>
                <c:pt idx="8">
                  <c:v>17.399999999999999</c:v>
                </c:pt>
                <c:pt idx="9">
                  <c:v>16.3</c:v>
                </c:pt>
                <c:pt idx="10">
                  <c:v>20.7</c:v>
                </c:pt>
                <c:pt idx="11">
                  <c:v>13.9</c:v>
                </c:pt>
                <c:pt idx="12">
                  <c:v>18.3</c:v>
                </c:pt>
                <c:pt idx="13">
                  <c:v>18</c:v>
                </c:pt>
                <c:pt idx="14">
                  <c:v>18.7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38A-4049-876A-501B7A7623A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нікуди</c:v>
                </c:pt>
              </c:strCache>
            </c:strRef>
          </c:tx>
          <c:spPr>
            <a:ln w="4445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numRef>
              <c:f>Лист1!$A$2:$A$16</c:f>
              <c:numCache>
                <c:formatCode>General</c:formatCode>
                <c:ptCount val="15"/>
                <c:pt idx="0">
                  <c:v>1994</c:v>
                </c:pt>
                <c:pt idx="1">
                  <c:v>1996</c:v>
                </c:pt>
                <c:pt idx="2">
                  <c:v>1998</c:v>
                </c:pt>
                <c:pt idx="3">
                  <c:v>2000</c:v>
                </c:pt>
                <c:pt idx="4">
                  <c:v>2002</c:v>
                </c:pt>
                <c:pt idx="5">
                  <c:v>2004</c:v>
                </c:pt>
                <c:pt idx="6">
                  <c:v>2006</c:v>
                </c:pt>
                <c:pt idx="7">
                  <c:v>2008</c:v>
                </c:pt>
                <c:pt idx="8">
                  <c:v>2010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</c:numCache>
            </c:numRef>
          </c:cat>
          <c:val>
            <c:numRef>
              <c:f>Лист1!$D$2:$D$16</c:f>
              <c:numCache>
                <c:formatCode>General</c:formatCode>
                <c:ptCount val="15"/>
                <c:pt idx="0">
                  <c:v>51.3</c:v>
                </c:pt>
                <c:pt idx="1">
                  <c:v>53.7</c:v>
                </c:pt>
                <c:pt idx="2">
                  <c:v>51.9</c:v>
                </c:pt>
                <c:pt idx="3">
                  <c:v>49.6</c:v>
                </c:pt>
                <c:pt idx="4">
                  <c:v>48.6</c:v>
                </c:pt>
                <c:pt idx="5">
                  <c:v>49.9</c:v>
                </c:pt>
                <c:pt idx="6">
                  <c:v>53.4</c:v>
                </c:pt>
                <c:pt idx="7">
                  <c:v>53.5</c:v>
                </c:pt>
                <c:pt idx="8">
                  <c:v>53</c:v>
                </c:pt>
                <c:pt idx="9">
                  <c:v>53.3</c:v>
                </c:pt>
                <c:pt idx="10">
                  <c:v>50.6</c:v>
                </c:pt>
                <c:pt idx="11">
                  <c:v>57.6</c:v>
                </c:pt>
                <c:pt idx="12">
                  <c:v>45.9</c:v>
                </c:pt>
                <c:pt idx="13">
                  <c:v>52.7</c:v>
                </c:pt>
                <c:pt idx="14">
                  <c:v>50.8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38A-4049-876A-501B7A7623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648448"/>
        <c:axId val="167322368"/>
      </c:lineChart>
      <c:catAx>
        <c:axId val="166648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7322368"/>
        <c:crosses val="autoZero"/>
        <c:auto val="1"/>
        <c:lblAlgn val="ctr"/>
        <c:lblOffset val="100"/>
        <c:noMultiLvlLbl val="0"/>
      </c:catAx>
      <c:valAx>
        <c:axId val="167322368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6648448"/>
        <c:crosses val="autoZero"/>
        <c:crossBetween val="between"/>
      </c:valAx>
      <c:spPr>
        <a:noFill/>
        <a:ln>
          <a:solidFill>
            <a:srgbClr val="7030A0"/>
          </a:solidFill>
        </a:ln>
        <a:effectLst/>
      </c:spPr>
    </c:plotArea>
    <c:legend>
      <c:legendPos val="b"/>
      <c:layout>
        <c:manualLayout>
          <c:xMode val="edge"/>
          <c:yMode val="edge"/>
          <c:x val="0.42225844121179767"/>
          <c:y val="0.41962577168082416"/>
          <c:w val="0.54248876729391882"/>
          <c:h val="6.96414471531857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Росія</c:v>
                </c:pt>
              </c:strCache>
            </c:strRef>
          </c:tx>
          <c:spPr>
            <a:solidFill>
              <a:srgbClr val="002060"/>
            </a:solidFill>
            <a:ln w="12178">
              <a:solidFill>
                <a:srgbClr val="003366"/>
              </a:solidFill>
              <a:prstDash val="solid"/>
            </a:ln>
          </c:spPr>
          <c:invertIfNegative val="0"/>
          <c:dLbls>
            <c:spPr>
              <a:solidFill>
                <a:srgbClr val="FFFFFF"/>
              </a:solidFill>
              <a:ln w="12178">
                <a:solidFill>
                  <a:srgbClr val="000000"/>
                </a:solidFill>
                <a:prstDash val="solid"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46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1.7</c:v>
                </c:pt>
                <c:pt idx="1">
                  <c:v>1.4</c:v>
                </c:pt>
                <c:pt idx="2">
                  <c:v>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AD4-1B48-AFC3-9EEDA39834D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Польща</c:v>
                </c:pt>
              </c:strCache>
            </c:strRef>
          </c:tx>
          <c:spPr>
            <a:solidFill>
              <a:srgbClr val="FF0000"/>
            </a:solidFill>
            <a:ln w="12178">
              <a:solidFill>
                <a:srgbClr val="DD0806"/>
              </a:solidFill>
              <a:prstDash val="solid"/>
            </a:ln>
          </c:spPr>
          <c:invertIfNegative val="0"/>
          <c:dLbls>
            <c:numFmt formatCode="#,##0.0" sourceLinked="0"/>
            <c:spPr>
              <a:solidFill>
                <a:srgbClr val="FFFFFF"/>
              </a:solidFill>
              <a:ln w="12178">
                <a:solidFill>
                  <a:srgbClr val="000000"/>
                </a:solidFill>
                <a:prstDash val="solid"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46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1.3</c:v>
                </c:pt>
                <c:pt idx="1">
                  <c:v>2</c:v>
                </c:pt>
                <c:pt idx="2">
                  <c:v>3.1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AD4-1B48-AFC3-9EEDA39834D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Інші країна ЄС</c:v>
                </c:pt>
              </c:strCache>
            </c:strRef>
          </c:tx>
          <c:spPr>
            <a:solidFill>
              <a:srgbClr val="66FF66"/>
            </a:solidFill>
            <a:ln w="12178">
              <a:solidFill>
                <a:srgbClr val="4EE257"/>
              </a:solidFill>
              <a:prstDash val="solid"/>
            </a:ln>
          </c:spPr>
          <c:invertIfNegative val="0"/>
          <c:dLbls>
            <c:spPr>
              <a:solidFill>
                <a:srgbClr val="FFFFFF"/>
              </a:solidFill>
              <a:ln w="12178">
                <a:solidFill>
                  <a:srgbClr val="000000"/>
                </a:solidFill>
                <a:prstDash val="solid"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46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2.1</c:v>
                </c:pt>
                <c:pt idx="1">
                  <c:v>2.2999999999999998</c:v>
                </c:pt>
                <c:pt idx="2">
                  <c:v>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AD4-1B48-AFC3-9EEDA39834D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США + Канада</c:v>
                </c:pt>
              </c:strCache>
            </c:strRef>
          </c:tx>
          <c:spPr>
            <a:solidFill>
              <a:srgbClr val="00B0F0"/>
            </a:solidFill>
            <a:ln w="12178">
              <a:solidFill>
                <a:srgbClr val="00ABEA"/>
              </a:solidFill>
              <a:prstDash val="solid"/>
            </a:ln>
          </c:spPr>
          <c:invertIfNegative val="0"/>
          <c:dLbls>
            <c:spPr>
              <a:solidFill>
                <a:srgbClr val="FFFFFF"/>
              </a:solidFill>
              <a:ln w="12178">
                <a:solidFill>
                  <a:srgbClr val="000000"/>
                </a:solidFill>
                <a:prstDash val="solid"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46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0.6</c:v>
                </c:pt>
                <c:pt idx="1">
                  <c:v>0.6</c:v>
                </c:pt>
                <c:pt idx="2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AD4-1B48-AFC3-9EEDA39834D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Інші країни світу</c:v>
                </c:pt>
              </c:strCache>
            </c:strRef>
          </c:tx>
          <c:spPr>
            <a:solidFill>
              <a:srgbClr val="7F7F7F"/>
            </a:solidFill>
            <a:ln w="12178">
              <a:solidFill>
                <a:srgbClr val="808080"/>
              </a:solidFill>
              <a:prstDash val="solid"/>
            </a:ln>
          </c:spPr>
          <c:invertIfNegative val="0"/>
          <c:dLbls>
            <c:spPr>
              <a:solidFill>
                <a:srgbClr val="FFFFFF"/>
              </a:solidFill>
              <a:ln w="12178">
                <a:solidFill>
                  <a:srgbClr val="000000"/>
                </a:solidFill>
                <a:prstDash val="solid"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46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1.2</c:v>
                </c:pt>
                <c:pt idx="2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AD4-1B48-AFC3-9EEDA39834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6281600"/>
        <c:axId val="166283136"/>
      </c:barChart>
      <c:catAx>
        <c:axId val="16628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044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 sz="1146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66283136"/>
        <c:crosses val="autoZero"/>
        <c:auto val="1"/>
        <c:lblAlgn val="ctr"/>
        <c:lblOffset val="100"/>
        <c:noMultiLvlLbl val="0"/>
      </c:catAx>
      <c:valAx>
        <c:axId val="1662831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6281600"/>
        <c:crosses val="autoZero"/>
        <c:crossBetween val="between"/>
      </c:valAx>
      <c:spPr>
        <a:noFill/>
        <a:ln w="24356">
          <a:noFill/>
        </a:ln>
      </c:spPr>
    </c:plotArea>
    <c:legend>
      <c:legendPos val="b"/>
      <c:overlay val="0"/>
      <c:spPr>
        <a:noFill/>
        <a:ln w="24356">
          <a:noFill/>
        </a:ln>
      </c:spPr>
      <c:txPr>
        <a:bodyPr/>
        <a:lstStyle/>
        <a:p>
          <a:pPr>
            <a:defRPr sz="1410" b="0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C00000"/>
            </a:solidFill>
            <a:ln w="9227">
              <a:solidFill>
                <a:srgbClr val="C00000"/>
              </a:solidFill>
              <a:prstDash val="solid"/>
            </a:ln>
          </c:spPr>
          <c:invertIfNegative val="0"/>
          <c:dLbls>
            <c:spPr>
              <a:noFill/>
              <a:ln w="1845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62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Болгарія</c:v>
                </c:pt>
                <c:pt idx="1">
                  <c:v>Греція</c:v>
                </c:pt>
                <c:pt idx="2">
                  <c:v>Іпанія</c:v>
                </c:pt>
                <c:pt idx="3">
                  <c:v>Італія</c:v>
                </c:pt>
                <c:pt idx="4">
                  <c:v>Німеччина</c:v>
                </c:pt>
                <c:pt idx="5">
                  <c:v>Польща</c:v>
                </c:pt>
                <c:pt idx="6">
                  <c:v>Португалія</c:v>
                </c:pt>
                <c:pt idx="7">
                  <c:v>Росія</c:v>
                </c:pt>
                <c:pt idx="8">
                  <c:v>Румунія</c:v>
                </c:pt>
                <c:pt idx="9">
                  <c:v>Словаччина</c:v>
                </c:pt>
                <c:pt idx="10">
                  <c:v>Угорщина</c:v>
                </c:pt>
                <c:pt idx="11">
                  <c:v>Україна</c:v>
                </c:pt>
                <c:pt idx="12">
                  <c:v>Чехія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1298</c:v>
                </c:pt>
                <c:pt idx="1">
                  <c:v>1432</c:v>
                </c:pt>
                <c:pt idx="2">
                  <c:v>2837</c:v>
                </c:pt>
                <c:pt idx="3">
                  <c:v>2955</c:v>
                </c:pt>
                <c:pt idx="4">
                  <c:v>5242</c:v>
                </c:pt>
                <c:pt idx="5">
                  <c:v>2307</c:v>
                </c:pt>
                <c:pt idx="6">
                  <c:v>1434</c:v>
                </c:pt>
                <c:pt idx="7">
                  <c:v>1449</c:v>
                </c:pt>
                <c:pt idx="8">
                  <c:v>1717</c:v>
                </c:pt>
                <c:pt idx="9">
                  <c:v>2144</c:v>
                </c:pt>
                <c:pt idx="10">
                  <c:v>1992</c:v>
                </c:pt>
                <c:pt idx="11">
                  <c:v>768</c:v>
                </c:pt>
                <c:pt idx="12">
                  <c:v>2260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61-DE47-BCB8-F336DB28C6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7797888"/>
        <c:axId val="167799424"/>
      </c:barChart>
      <c:catAx>
        <c:axId val="167797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2307">
            <a:solidFill>
              <a:srgbClr val="C0C0C0"/>
            </a:solidFill>
            <a:prstDash val="solid"/>
          </a:ln>
        </c:spPr>
        <c:txPr>
          <a:bodyPr rot="-2700000" vert="horz"/>
          <a:lstStyle/>
          <a:p>
            <a:pPr>
              <a:defRPr sz="1017" b="0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67799424"/>
        <c:crosses val="autoZero"/>
        <c:auto val="1"/>
        <c:lblAlgn val="ctr"/>
        <c:lblOffset val="100"/>
        <c:noMultiLvlLbl val="0"/>
      </c:catAx>
      <c:valAx>
        <c:axId val="1677994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7797888"/>
        <c:crosses val="autoZero"/>
        <c:crossBetween val="between"/>
      </c:valAx>
      <c:spPr>
        <a:noFill/>
        <a:ln w="18454">
          <a:noFill/>
        </a:ln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966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FEFA3E07-A638-1D46-8E3B-F513C01E81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F2967B91-5D30-1A4A-A579-B448B3F45DF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C3D4D8E5-C13B-D047-88B2-A1A1CDB6C36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4988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C2A53838-F669-A047-AD0F-2B2DA5FA11B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4988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E289542C-5984-3341-85E5-3120E2B611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9648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8F7B1FA4-ACC2-8D45-B2F9-68756020B5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B5FFA2FE-7597-2E4E-8D87-AD8809E1D23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xmlns="" id="{500C882B-DB0A-4742-9942-2BA7AEA1411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53000" cy="37147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1A35065B-A3E8-A74D-8671-7E977597F69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0113"/>
            <a:ext cx="4981575" cy="4465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1E37C1BB-3F33-8740-B659-4FB061CDBD7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4988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2E989B8D-B821-F94A-8D3B-B6FBE1F023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4988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A8CEBED7-7C35-0140-82A5-EA79839D48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86461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MS PGothic" panose="020B0600070205080204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xmlns="" id="{C288C3E6-CC9C-C34F-A849-960DCAA13E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xmlns="" id="{232B8319-4C0D-0C43-8B31-99A21E1671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CEBED7-7C35-0140-82A5-EA79839D483C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1108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8680298-15E5-7248-A20C-C78744F786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376C4E-66C2-764A-8F75-2BFE0CF585A7}" type="datetimeFigureOut">
              <a:rPr lang="ru-RU" altLang="ru-RU"/>
              <a:pPr/>
              <a:t>21.12.2018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25E55A6-44BA-464B-B25E-CC37F231E8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66AEA5B-E6DD-094A-9848-8FD11F5956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E8188A-69AA-3C4C-BF95-3C0BCE61A2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1906170"/>
      </p:ext>
    </p:extLst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B55D9C8-3886-374C-9976-E3983A4706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C0A0A-AF54-C64A-B330-951329C3112A}" type="datetimeFigureOut">
              <a:rPr lang="ru-RU" altLang="ru-RU"/>
              <a:pPr/>
              <a:t>21.12.2018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9969F6C-684C-614C-A346-3F9F2A569A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96CF0AD-FB1F-6D4B-BFFC-13F8B39C4C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F9CA3-33D3-9A42-9588-550086A857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5102117"/>
      </p:ext>
    </p:extLst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6E70F4F-90BF-4844-A21D-1D5073BE3B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9D2832-2686-0644-9DDF-678FFE26979D}" type="datetimeFigureOut">
              <a:rPr lang="ru-RU" altLang="ru-RU"/>
              <a:pPr/>
              <a:t>21.12.2018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CA87EFA-95BE-4946-B0AD-D79ADAC67E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D650D6B-D8FD-874B-9C62-C2B5B0B4B9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CF4030-CBDF-F646-8979-2759AAB664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695763"/>
      </p:ext>
    </p:extLst>
  </p:cSld>
  <p:clrMapOvr>
    <a:masterClrMapping/>
  </p:clrMapOvr>
  <p:transition spd="med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AE4E796-1E3B-BC48-A9B0-C46DBBF4A7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FDDF0D-446A-9741-A3D6-E4A551ECDD87}" type="datetimeFigureOut">
              <a:rPr lang="ru-RU" altLang="ru-RU"/>
              <a:pPr/>
              <a:t>21.12.2018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4E16A14-5393-A747-A624-DA73C65983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F2F4618-20BF-FA4E-BA97-B98A7893B5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408215-4864-7D45-97AE-BE871B7178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9967797"/>
      </p:ext>
    </p:extLst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93A9071-513C-6642-9C04-10C91EC0FC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DE743B-7690-8741-A897-A1189D270DF5}" type="datetimeFigureOut">
              <a:rPr lang="ru-RU" altLang="ru-RU"/>
              <a:pPr/>
              <a:t>21.12.2018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62FBFDD-F677-D144-9AA3-EC73FB2407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C9B1126-84EF-704A-B6DD-0891425334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ACEC34-33FA-714D-B3BE-BD3E60EAD1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7235102"/>
      </p:ext>
    </p:extLst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E932A2A-EF68-2249-B00C-4FA5A61E8E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8A45D0-8FB7-7940-923A-54A677896FE6}" type="datetimeFigureOut">
              <a:rPr lang="ru-RU" altLang="ru-RU"/>
              <a:pPr/>
              <a:t>21.12.2018</a:t>
            </a:fld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DBD3E7B-D2A4-FA40-A63B-A4E718F759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391874F-F943-B14D-97A9-0D9A11493A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286AF9-EEEF-FC44-8283-865263EE8B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5269331"/>
      </p:ext>
    </p:extLst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9DE531A-7D0F-3D49-8E91-680A8DF35B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EAEFBC-2C33-9246-B9D7-04ECD3BB1684}" type="datetimeFigureOut">
              <a:rPr lang="ru-RU" altLang="ru-RU"/>
              <a:pPr/>
              <a:t>21.12.2018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A8FDFE9-77AB-D247-B213-214D28F8E8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2607E0F1-B16F-DD4D-A84D-7EF5249436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22F267-C1CF-E546-BD86-56F11DE424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6487665"/>
      </p:ext>
    </p:extLst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5B14603-EE47-E840-95CC-1A9FBB7FEF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5E5490-49D8-0F47-B8A5-CF57F41338F0}" type="datetimeFigureOut">
              <a:rPr lang="ru-RU" altLang="ru-RU"/>
              <a:pPr/>
              <a:t>21.12.2018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B70D004-CC63-4446-8D9C-88F680094C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2DC3746-F396-F14A-A221-FF28DDC1A2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93787D-E95B-BD41-A9F5-3DE99687DF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0820842"/>
      </p:ext>
    </p:extLst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FA96C89-A42F-B943-B284-7F96070F72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344E41-9FC1-1F45-93D0-843E4A6EFCB7}" type="datetimeFigureOut">
              <a:rPr lang="ru-RU" altLang="ru-RU"/>
              <a:pPr/>
              <a:t>21.12.2018</a:t>
            </a:fld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5A855C2-5817-B748-B21C-38E45265CB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5AEEC-F18B-2F4E-B162-BCDAE620D1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D288BF-388F-1445-B630-8CFB406A82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6178290"/>
      </p:ext>
    </p:extLst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9A4C5CCC-BDFF-2C44-8677-D2008CD7CF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28D609-598C-3E4C-A860-3D7E99D45F98}" type="datetimeFigureOut">
              <a:rPr lang="ru-RU" altLang="ru-RU"/>
              <a:pPr/>
              <a:t>21.12.2018</a:t>
            </a:fld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35F5B303-7168-DD41-80B3-98487D9350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63778705-EF61-E845-B9A7-F2E9755D8A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C6B922-B988-2940-A9CC-AE9BDA8A27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1796049"/>
      </p:ext>
    </p:extLst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E61636BE-08A8-B04D-88BA-F749BFA3E3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78DC3-55D0-1742-A4F3-5500335624C2}" type="datetimeFigureOut">
              <a:rPr lang="ru-RU" altLang="ru-RU"/>
              <a:pPr/>
              <a:t>21.12.2018</a:t>
            </a:fld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CE19972D-1747-4C4F-BFEA-BE0FDC9BB7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6828D901-2E5F-B346-AD3E-6C72830384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67444-6A8C-024D-AC87-FEDF70E3C9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5075354"/>
      </p:ext>
    </p:extLst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F113CD6D-839F-8342-934C-86AFF960BC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4C56FB-5243-1848-BF5F-59E39473BE8A}" type="datetimeFigureOut">
              <a:rPr lang="ru-RU" altLang="ru-RU"/>
              <a:pPr/>
              <a:t>21.12.2018</a:t>
            </a:fld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DD6189C2-EC5A-E64A-8D13-546281A913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BA0C25C9-B9EA-6F42-9597-3065FE416D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9E340-E0E1-8E49-BF27-322B9825B4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5215085"/>
      </p:ext>
    </p:extLst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CF83220-C9CE-2145-A95D-A15CE0CCAA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CC0385-66C8-BC46-94C2-4E17209A336E}" type="datetimeFigureOut">
              <a:rPr lang="ru-RU" altLang="ru-RU"/>
              <a:pPr/>
              <a:t>21.12.2018</a:t>
            </a:fld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D521E41-322F-2F49-BB55-F9BF20384D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721D327-30AF-144C-B10D-FA7149CA68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A3BECA-5545-C046-851B-9BA025688B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941245"/>
      </p:ext>
    </p:extLst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78A7BDC-7424-354D-BCC7-D136C1796A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EEA88D-6445-054B-BE57-0522D8E44499}" type="datetimeFigureOut">
              <a:rPr lang="ru-RU" altLang="ru-RU"/>
              <a:pPr/>
              <a:t>21.12.2018</a:t>
            </a:fld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BEAEBB3-25AE-4F4B-B437-5A603EC9BE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491DF7F-BE0D-2E4E-A929-1092AE008A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BB87F6-9800-BE44-A756-E9CE61F2C4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8303218"/>
      </p:ext>
    </p:extLst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xmlns="" id="{ACF04001-0EB1-664B-BB3E-62267C498D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xmlns="" id="{8509CF0D-4483-394E-9AD4-C771DB235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xmlns="" id="{39041F31-CAF7-F343-8D96-884AF199E3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8A37FAA4-804C-634E-ADA7-5E792D405421}" type="datetimeFigureOut">
              <a:rPr lang="ru-RU" altLang="ru-RU"/>
              <a:pPr/>
              <a:t>21.12.2018</a:t>
            </a:fld>
            <a:endParaRPr lang="ru-RU" altLang="ru-RU"/>
          </a:p>
        </p:txBody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xmlns="" id="{0FA91634-A3A9-684E-97A2-9B8FE033A3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xmlns="" id="{C45C7687-139F-3143-AE31-8657A3386EC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A59454D-7F63-124B-BC2A-F82B0E8F992E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31" name="Group 15">
            <a:extLst>
              <a:ext uri="{FF2B5EF4-FFF2-40B4-BE49-F238E27FC236}">
                <a16:creationId xmlns:a16="http://schemas.microsoft.com/office/drawing/2014/main" xmlns="" id="{B6337250-26B4-814C-93F1-3FEAEC54840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92175" y="206375"/>
            <a:ext cx="7342188" cy="387350"/>
            <a:chOff x="720" y="96"/>
            <a:chExt cx="5040" cy="244"/>
          </a:xfrm>
        </p:grpSpPr>
        <p:sp>
          <p:nvSpPr>
            <p:cNvPr id="1034" name="Rectangle 16">
              <a:extLst>
                <a:ext uri="{FF2B5EF4-FFF2-40B4-BE49-F238E27FC236}">
                  <a16:creationId xmlns:a16="http://schemas.microsoft.com/office/drawing/2014/main" xmlns="" id="{C9414211-EE4E-3F41-8883-C870B8634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96"/>
              <a:ext cx="5028" cy="2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en-US" altLang="ru-RU" sz="1600" b="1">
                <a:latin typeface="Times New Roman" panose="02020603050405020304" pitchFamily="18" charset="0"/>
              </a:endParaRPr>
            </a:p>
          </p:txBody>
        </p:sp>
        <p:sp>
          <p:nvSpPr>
            <p:cNvPr id="1035" name="Rectangle 17">
              <a:extLst>
                <a:ext uri="{FF2B5EF4-FFF2-40B4-BE49-F238E27FC236}">
                  <a16:creationId xmlns:a16="http://schemas.microsoft.com/office/drawing/2014/main" xmlns="" id="{273881A5-68AA-0844-8D52-F4D6864C87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" y="96"/>
              <a:ext cx="5028" cy="7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en-US" altLang="ru-RU" sz="1600" b="1">
                <a:latin typeface="Times New Roman" panose="02020603050405020304" pitchFamily="18" charset="0"/>
              </a:endParaRPr>
            </a:p>
          </p:txBody>
        </p:sp>
        <p:sp>
          <p:nvSpPr>
            <p:cNvPr id="1036" name="Freeform 18">
              <a:extLst>
                <a:ext uri="{FF2B5EF4-FFF2-40B4-BE49-F238E27FC236}">
                  <a16:creationId xmlns:a16="http://schemas.microsoft.com/office/drawing/2014/main" xmlns="" id="{D85C3BA2-AFA1-4740-A9CE-47F3825E47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9" y="126"/>
              <a:ext cx="2444" cy="63"/>
            </a:xfrm>
            <a:custGeom>
              <a:avLst/>
              <a:gdLst>
                <a:gd name="T0" fmla="*/ 2387 w 2444"/>
                <a:gd name="T1" fmla="*/ 12 h 63"/>
                <a:gd name="T2" fmla="*/ 2279 w 2444"/>
                <a:gd name="T3" fmla="*/ 38 h 63"/>
                <a:gd name="T4" fmla="*/ 2193 w 2444"/>
                <a:gd name="T5" fmla="*/ 16 h 63"/>
                <a:gd name="T6" fmla="*/ 2113 w 2444"/>
                <a:gd name="T7" fmla="*/ 2 h 63"/>
                <a:gd name="T8" fmla="*/ 2023 w 2444"/>
                <a:gd name="T9" fmla="*/ 29 h 63"/>
                <a:gd name="T10" fmla="*/ 1928 w 2444"/>
                <a:gd name="T11" fmla="*/ 33 h 63"/>
                <a:gd name="T12" fmla="*/ 1847 w 2444"/>
                <a:gd name="T13" fmla="*/ 6 h 63"/>
                <a:gd name="T14" fmla="*/ 1788 w 2444"/>
                <a:gd name="T15" fmla="*/ 5 h 63"/>
                <a:gd name="T16" fmla="*/ 1724 w 2444"/>
                <a:gd name="T17" fmla="*/ 26 h 63"/>
                <a:gd name="T18" fmla="*/ 1654 w 2444"/>
                <a:gd name="T19" fmla="*/ 40 h 63"/>
                <a:gd name="T20" fmla="*/ 1568 w 2444"/>
                <a:gd name="T21" fmla="*/ 17 h 63"/>
                <a:gd name="T22" fmla="*/ 1505 w 2444"/>
                <a:gd name="T23" fmla="*/ 2 h 63"/>
                <a:gd name="T24" fmla="*/ 1441 w 2444"/>
                <a:gd name="T25" fmla="*/ 16 h 63"/>
                <a:gd name="T26" fmla="*/ 1339 w 2444"/>
                <a:gd name="T27" fmla="*/ 40 h 63"/>
                <a:gd name="T28" fmla="*/ 1253 w 2444"/>
                <a:gd name="T29" fmla="*/ 20 h 63"/>
                <a:gd name="T30" fmla="*/ 1188 w 2444"/>
                <a:gd name="T31" fmla="*/ 2 h 63"/>
                <a:gd name="T32" fmla="*/ 1103 w 2444"/>
                <a:gd name="T33" fmla="*/ 24 h 63"/>
                <a:gd name="T34" fmla="*/ 1003 w 2444"/>
                <a:gd name="T35" fmla="*/ 40 h 63"/>
                <a:gd name="T36" fmla="*/ 920 w 2444"/>
                <a:gd name="T37" fmla="*/ 12 h 63"/>
                <a:gd name="T38" fmla="*/ 858 w 2444"/>
                <a:gd name="T39" fmla="*/ 5 h 63"/>
                <a:gd name="T40" fmla="*/ 765 w 2444"/>
                <a:gd name="T41" fmla="*/ 32 h 63"/>
                <a:gd name="T42" fmla="*/ 669 w 2444"/>
                <a:gd name="T43" fmla="*/ 36 h 63"/>
                <a:gd name="T44" fmla="*/ 587 w 2444"/>
                <a:gd name="T45" fmla="*/ 8 h 63"/>
                <a:gd name="T46" fmla="*/ 544 w 2444"/>
                <a:gd name="T47" fmla="*/ 5 h 63"/>
                <a:gd name="T48" fmla="*/ 450 w 2444"/>
                <a:gd name="T49" fmla="*/ 33 h 63"/>
                <a:gd name="T50" fmla="*/ 353 w 2444"/>
                <a:gd name="T51" fmla="*/ 37 h 63"/>
                <a:gd name="T52" fmla="*/ 271 w 2444"/>
                <a:gd name="T53" fmla="*/ 10 h 63"/>
                <a:gd name="T54" fmla="*/ 190 w 2444"/>
                <a:gd name="T55" fmla="*/ 16 h 63"/>
                <a:gd name="T56" fmla="*/ 90 w 2444"/>
                <a:gd name="T57" fmla="*/ 42 h 63"/>
                <a:gd name="T58" fmla="*/ 0 w 2444"/>
                <a:gd name="T59" fmla="*/ 24 h 63"/>
                <a:gd name="T60" fmla="*/ 48 w 2444"/>
                <a:gd name="T61" fmla="*/ 59 h 63"/>
                <a:gd name="T62" fmla="*/ 147 w 2444"/>
                <a:gd name="T63" fmla="*/ 50 h 63"/>
                <a:gd name="T64" fmla="*/ 235 w 2444"/>
                <a:gd name="T65" fmla="*/ 25 h 63"/>
                <a:gd name="T66" fmla="*/ 316 w 2444"/>
                <a:gd name="T67" fmla="*/ 42 h 63"/>
                <a:gd name="T68" fmla="*/ 405 w 2444"/>
                <a:gd name="T69" fmla="*/ 60 h 63"/>
                <a:gd name="T70" fmla="*/ 504 w 2444"/>
                <a:gd name="T71" fmla="*/ 34 h 63"/>
                <a:gd name="T72" fmla="*/ 559 w 2444"/>
                <a:gd name="T73" fmla="*/ 24 h 63"/>
                <a:gd name="T74" fmla="*/ 633 w 2444"/>
                <a:gd name="T75" fmla="*/ 44 h 63"/>
                <a:gd name="T76" fmla="*/ 721 w 2444"/>
                <a:gd name="T77" fmla="*/ 60 h 63"/>
                <a:gd name="T78" fmla="*/ 821 w 2444"/>
                <a:gd name="T79" fmla="*/ 35 h 63"/>
                <a:gd name="T80" fmla="*/ 901 w 2444"/>
                <a:gd name="T81" fmla="*/ 26 h 63"/>
                <a:gd name="T82" fmla="*/ 983 w 2444"/>
                <a:gd name="T83" fmla="*/ 54 h 63"/>
                <a:gd name="T84" fmla="*/ 1080 w 2444"/>
                <a:gd name="T85" fmla="*/ 51 h 63"/>
                <a:gd name="T86" fmla="*/ 1172 w 2444"/>
                <a:gd name="T87" fmla="*/ 24 h 63"/>
                <a:gd name="T88" fmla="*/ 1253 w 2444"/>
                <a:gd name="T89" fmla="*/ 37 h 63"/>
                <a:gd name="T90" fmla="*/ 1339 w 2444"/>
                <a:gd name="T91" fmla="*/ 59 h 63"/>
                <a:gd name="T92" fmla="*/ 1439 w 2444"/>
                <a:gd name="T93" fmla="*/ 35 h 63"/>
                <a:gd name="T94" fmla="*/ 1504 w 2444"/>
                <a:gd name="T95" fmla="*/ 21 h 63"/>
                <a:gd name="T96" fmla="*/ 1569 w 2444"/>
                <a:gd name="T97" fmla="*/ 38 h 63"/>
                <a:gd name="T98" fmla="*/ 1655 w 2444"/>
                <a:gd name="T99" fmla="*/ 59 h 63"/>
                <a:gd name="T100" fmla="*/ 1725 w 2444"/>
                <a:gd name="T101" fmla="*/ 46 h 63"/>
                <a:gd name="T102" fmla="*/ 1788 w 2444"/>
                <a:gd name="T103" fmla="*/ 25 h 63"/>
                <a:gd name="T104" fmla="*/ 1847 w 2444"/>
                <a:gd name="T105" fmla="*/ 24 h 63"/>
                <a:gd name="T106" fmla="*/ 1929 w 2444"/>
                <a:gd name="T107" fmla="*/ 52 h 63"/>
                <a:gd name="T108" fmla="*/ 2023 w 2444"/>
                <a:gd name="T109" fmla="*/ 49 h 63"/>
                <a:gd name="T110" fmla="*/ 2113 w 2444"/>
                <a:gd name="T111" fmla="*/ 22 h 63"/>
                <a:gd name="T112" fmla="*/ 2193 w 2444"/>
                <a:gd name="T113" fmla="*/ 35 h 63"/>
                <a:gd name="T114" fmla="*/ 2279 w 2444"/>
                <a:gd name="T115" fmla="*/ 57 h 63"/>
                <a:gd name="T116" fmla="*/ 2387 w 2444"/>
                <a:gd name="T117" fmla="*/ 33 h 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3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3" y="4"/>
                  </a:lnTo>
                  <a:lnTo>
                    <a:pt x="2405" y="7"/>
                  </a:lnTo>
                  <a:lnTo>
                    <a:pt x="2396" y="10"/>
                  </a:lnTo>
                  <a:lnTo>
                    <a:pt x="2387" y="12"/>
                  </a:lnTo>
                  <a:lnTo>
                    <a:pt x="2377" y="15"/>
                  </a:lnTo>
                  <a:lnTo>
                    <a:pt x="2366" y="20"/>
                  </a:lnTo>
                  <a:lnTo>
                    <a:pt x="2353" y="24"/>
                  </a:lnTo>
                  <a:lnTo>
                    <a:pt x="2341" y="27"/>
                  </a:lnTo>
                  <a:lnTo>
                    <a:pt x="2328" y="31"/>
                  </a:lnTo>
                  <a:lnTo>
                    <a:pt x="2316" y="34"/>
                  </a:lnTo>
                  <a:lnTo>
                    <a:pt x="2303" y="36"/>
                  </a:lnTo>
                  <a:lnTo>
                    <a:pt x="2291" y="37"/>
                  </a:lnTo>
                  <a:lnTo>
                    <a:pt x="2279" y="38"/>
                  </a:lnTo>
                  <a:lnTo>
                    <a:pt x="2268" y="37"/>
                  </a:lnTo>
                  <a:lnTo>
                    <a:pt x="2258" y="37"/>
                  </a:lnTo>
                  <a:lnTo>
                    <a:pt x="2247" y="34"/>
                  </a:lnTo>
                  <a:lnTo>
                    <a:pt x="2238" y="32"/>
                  </a:lnTo>
                  <a:lnTo>
                    <a:pt x="2229" y="29"/>
                  </a:lnTo>
                  <a:lnTo>
                    <a:pt x="2219" y="26"/>
                  </a:lnTo>
                  <a:lnTo>
                    <a:pt x="2211" y="22"/>
                  </a:lnTo>
                  <a:lnTo>
                    <a:pt x="2201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6" y="7"/>
                  </a:lnTo>
                  <a:lnTo>
                    <a:pt x="2156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8" y="1"/>
                  </a:lnTo>
                  <a:lnTo>
                    <a:pt x="2121" y="1"/>
                  </a:lnTo>
                  <a:lnTo>
                    <a:pt x="2113" y="2"/>
                  </a:lnTo>
                  <a:lnTo>
                    <a:pt x="2104" y="4"/>
                  </a:lnTo>
                  <a:lnTo>
                    <a:pt x="2096" y="7"/>
                  </a:lnTo>
                  <a:lnTo>
                    <a:pt x="2086" y="10"/>
                  </a:lnTo>
                  <a:lnTo>
                    <a:pt x="2076" y="12"/>
                  </a:lnTo>
                  <a:lnTo>
                    <a:pt x="2066" y="16"/>
                  </a:lnTo>
                  <a:lnTo>
                    <a:pt x="2056" y="20"/>
                  </a:lnTo>
                  <a:lnTo>
                    <a:pt x="2045" y="23"/>
                  </a:lnTo>
                  <a:lnTo>
                    <a:pt x="2034" y="27"/>
                  </a:lnTo>
                  <a:lnTo>
                    <a:pt x="2023" y="29"/>
                  </a:lnTo>
                  <a:lnTo>
                    <a:pt x="2012" y="33"/>
                  </a:lnTo>
                  <a:lnTo>
                    <a:pt x="2002" y="35"/>
                  </a:lnTo>
                  <a:lnTo>
                    <a:pt x="1991" y="37"/>
                  </a:lnTo>
                  <a:lnTo>
                    <a:pt x="1980" y="38"/>
                  </a:lnTo>
                  <a:lnTo>
                    <a:pt x="1969" y="38"/>
                  </a:lnTo>
                  <a:lnTo>
                    <a:pt x="1958" y="38"/>
                  </a:lnTo>
                  <a:lnTo>
                    <a:pt x="1948" y="37"/>
                  </a:lnTo>
                  <a:lnTo>
                    <a:pt x="1939" y="35"/>
                  </a:lnTo>
                  <a:lnTo>
                    <a:pt x="1928" y="33"/>
                  </a:lnTo>
                  <a:lnTo>
                    <a:pt x="1919" y="31"/>
                  </a:lnTo>
                  <a:lnTo>
                    <a:pt x="1910" y="28"/>
                  </a:lnTo>
                  <a:lnTo>
                    <a:pt x="1901" y="25"/>
                  </a:lnTo>
                  <a:lnTo>
                    <a:pt x="1891" y="21"/>
                  </a:lnTo>
                  <a:lnTo>
                    <a:pt x="1883" y="18"/>
                  </a:lnTo>
                  <a:lnTo>
                    <a:pt x="1874" y="15"/>
                  </a:lnTo>
                  <a:lnTo>
                    <a:pt x="1865" y="11"/>
                  </a:lnTo>
                  <a:lnTo>
                    <a:pt x="1856" y="9"/>
                  </a:lnTo>
                  <a:lnTo>
                    <a:pt x="1847" y="6"/>
                  </a:lnTo>
                  <a:lnTo>
                    <a:pt x="1837" y="4"/>
                  </a:lnTo>
                  <a:lnTo>
                    <a:pt x="1828" y="2"/>
                  </a:lnTo>
                  <a:lnTo>
                    <a:pt x="1819" y="1"/>
                  </a:lnTo>
                  <a:lnTo>
                    <a:pt x="1814" y="1"/>
                  </a:lnTo>
                  <a:lnTo>
                    <a:pt x="1809" y="1"/>
                  </a:lnTo>
                  <a:lnTo>
                    <a:pt x="1804" y="2"/>
                  </a:lnTo>
                  <a:lnTo>
                    <a:pt x="1799" y="3"/>
                  </a:lnTo>
                  <a:lnTo>
                    <a:pt x="1794" y="4"/>
                  </a:lnTo>
                  <a:lnTo>
                    <a:pt x="1788" y="5"/>
                  </a:lnTo>
                  <a:lnTo>
                    <a:pt x="1782" y="7"/>
                  </a:lnTo>
                  <a:lnTo>
                    <a:pt x="1776" y="9"/>
                  </a:lnTo>
                  <a:lnTo>
                    <a:pt x="1769" y="11"/>
                  </a:lnTo>
                  <a:lnTo>
                    <a:pt x="1762" y="14"/>
                  </a:lnTo>
                  <a:lnTo>
                    <a:pt x="1755" y="16"/>
                  </a:lnTo>
                  <a:lnTo>
                    <a:pt x="1747" y="18"/>
                  </a:lnTo>
                  <a:lnTo>
                    <a:pt x="1740" y="21"/>
                  </a:lnTo>
                  <a:lnTo>
                    <a:pt x="1732" y="24"/>
                  </a:lnTo>
                  <a:lnTo>
                    <a:pt x="1724" y="26"/>
                  </a:lnTo>
                  <a:lnTo>
                    <a:pt x="1716" y="28"/>
                  </a:lnTo>
                  <a:lnTo>
                    <a:pt x="1708" y="31"/>
                  </a:lnTo>
                  <a:lnTo>
                    <a:pt x="1700" y="33"/>
                  </a:lnTo>
                  <a:lnTo>
                    <a:pt x="1692" y="34"/>
                  </a:lnTo>
                  <a:lnTo>
                    <a:pt x="1684" y="36"/>
                  </a:lnTo>
                  <a:lnTo>
                    <a:pt x="1677" y="37"/>
                  </a:lnTo>
                  <a:lnTo>
                    <a:pt x="1670" y="38"/>
                  </a:lnTo>
                  <a:lnTo>
                    <a:pt x="1662" y="39"/>
                  </a:lnTo>
                  <a:lnTo>
                    <a:pt x="1654" y="40"/>
                  </a:lnTo>
                  <a:lnTo>
                    <a:pt x="1643" y="39"/>
                  </a:lnTo>
                  <a:lnTo>
                    <a:pt x="1633" y="38"/>
                  </a:lnTo>
                  <a:lnTo>
                    <a:pt x="1624" y="36"/>
                  </a:lnTo>
                  <a:lnTo>
                    <a:pt x="1614" y="34"/>
                  </a:lnTo>
                  <a:lnTo>
                    <a:pt x="1604" y="31"/>
                  </a:lnTo>
                  <a:lnTo>
                    <a:pt x="1596" y="28"/>
                  </a:lnTo>
                  <a:lnTo>
                    <a:pt x="1586" y="24"/>
                  </a:lnTo>
                  <a:lnTo>
                    <a:pt x="1577" y="21"/>
                  </a:lnTo>
                  <a:lnTo>
                    <a:pt x="1568" y="17"/>
                  </a:lnTo>
                  <a:lnTo>
                    <a:pt x="1559" y="14"/>
                  </a:lnTo>
                  <a:lnTo>
                    <a:pt x="1551" y="11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4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1" y="10"/>
                  </a:lnTo>
                  <a:lnTo>
                    <a:pt x="1451" y="13"/>
                  </a:lnTo>
                  <a:lnTo>
                    <a:pt x="1441" y="16"/>
                  </a:lnTo>
                  <a:lnTo>
                    <a:pt x="1429" y="20"/>
                  </a:lnTo>
                  <a:lnTo>
                    <a:pt x="1418" y="24"/>
                  </a:lnTo>
                  <a:lnTo>
                    <a:pt x="1407" y="27"/>
                  </a:lnTo>
                  <a:lnTo>
                    <a:pt x="1395" y="30"/>
                  </a:lnTo>
                  <a:lnTo>
                    <a:pt x="1384" y="33"/>
                  </a:lnTo>
                  <a:lnTo>
                    <a:pt x="1372" y="35"/>
                  </a:lnTo>
                  <a:lnTo>
                    <a:pt x="1361" y="38"/>
                  </a:lnTo>
                  <a:lnTo>
                    <a:pt x="1349" y="39"/>
                  </a:lnTo>
                  <a:lnTo>
                    <a:pt x="1339" y="40"/>
                  </a:lnTo>
                  <a:lnTo>
                    <a:pt x="1328" y="40"/>
                  </a:lnTo>
                  <a:lnTo>
                    <a:pt x="1318" y="38"/>
                  </a:lnTo>
                  <a:lnTo>
                    <a:pt x="1307" y="37"/>
                  </a:lnTo>
                  <a:lnTo>
                    <a:pt x="1298" y="35"/>
                  </a:lnTo>
                  <a:lnTo>
                    <a:pt x="1289" y="32"/>
                  </a:lnTo>
                  <a:lnTo>
                    <a:pt x="1279" y="29"/>
                  </a:lnTo>
                  <a:lnTo>
                    <a:pt x="1270" y="26"/>
                  </a:lnTo>
                  <a:lnTo>
                    <a:pt x="1261" y="22"/>
                  </a:lnTo>
                  <a:lnTo>
                    <a:pt x="1253" y="20"/>
                  </a:lnTo>
                  <a:lnTo>
                    <a:pt x="1243" y="16"/>
                  </a:lnTo>
                  <a:lnTo>
                    <a:pt x="1235" y="13"/>
                  </a:lnTo>
                  <a:lnTo>
                    <a:pt x="1226" y="10"/>
                  </a:lnTo>
                  <a:lnTo>
                    <a:pt x="1216" y="7"/>
                  </a:lnTo>
                  <a:lnTo>
                    <a:pt x="1207" y="5"/>
                  </a:lnTo>
                  <a:lnTo>
                    <a:pt x="1198" y="4"/>
                  </a:lnTo>
                  <a:lnTo>
                    <a:pt x="1188" y="2"/>
                  </a:lnTo>
                  <a:lnTo>
                    <a:pt x="1187" y="2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4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1"/>
                  </a:lnTo>
                  <a:lnTo>
                    <a:pt x="1136" y="14"/>
                  </a:lnTo>
                  <a:lnTo>
                    <a:pt x="1124" y="17"/>
                  </a:lnTo>
                  <a:lnTo>
                    <a:pt x="1114" y="21"/>
                  </a:lnTo>
                  <a:lnTo>
                    <a:pt x="1103" y="24"/>
                  </a:lnTo>
                  <a:lnTo>
                    <a:pt x="1092" y="28"/>
                  </a:lnTo>
                  <a:lnTo>
                    <a:pt x="1080" y="31"/>
                  </a:lnTo>
                  <a:lnTo>
                    <a:pt x="1069" y="34"/>
                  </a:lnTo>
                  <a:lnTo>
                    <a:pt x="1057" y="37"/>
                  </a:lnTo>
                  <a:lnTo>
                    <a:pt x="1046" y="39"/>
                  </a:lnTo>
                  <a:lnTo>
                    <a:pt x="1035" y="40"/>
                  </a:lnTo>
                  <a:lnTo>
                    <a:pt x="1024" y="41"/>
                  </a:lnTo>
                  <a:lnTo>
                    <a:pt x="1013" y="40"/>
                  </a:lnTo>
                  <a:lnTo>
                    <a:pt x="1003" y="40"/>
                  </a:lnTo>
                  <a:lnTo>
                    <a:pt x="993" y="37"/>
                  </a:lnTo>
                  <a:lnTo>
                    <a:pt x="983" y="35"/>
                  </a:lnTo>
                  <a:lnTo>
                    <a:pt x="974" y="33"/>
                  </a:lnTo>
                  <a:lnTo>
                    <a:pt x="964" y="29"/>
                  </a:lnTo>
                  <a:lnTo>
                    <a:pt x="956" y="25"/>
                  </a:lnTo>
                  <a:lnTo>
                    <a:pt x="946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0" y="12"/>
                  </a:lnTo>
                  <a:lnTo>
                    <a:pt x="911" y="10"/>
                  </a:lnTo>
                  <a:lnTo>
                    <a:pt x="901" y="7"/>
                  </a:lnTo>
                  <a:lnTo>
                    <a:pt x="893" y="5"/>
                  </a:lnTo>
                  <a:lnTo>
                    <a:pt x="883" y="4"/>
                  </a:lnTo>
                  <a:lnTo>
                    <a:pt x="873" y="4"/>
                  </a:lnTo>
                  <a:lnTo>
                    <a:pt x="874" y="4"/>
                  </a:lnTo>
                  <a:lnTo>
                    <a:pt x="873" y="4"/>
                  </a:lnTo>
                  <a:lnTo>
                    <a:pt x="866" y="4"/>
                  </a:lnTo>
                  <a:lnTo>
                    <a:pt x="858" y="5"/>
                  </a:lnTo>
                  <a:lnTo>
                    <a:pt x="850" y="7"/>
                  </a:lnTo>
                  <a:lnTo>
                    <a:pt x="840" y="9"/>
                  </a:lnTo>
                  <a:lnTo>
                    <a:pt x="831" y="11"/>
                  </a:lnTo>
                  <a:lnTo>
                    <a:pt x="821" y="15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8" y="25"/>
                  </a:lnTo>
                  <a:lnTo>
                    <a:pt x="777" y="29"/>
                  </a:lnTo>
                  <a:lnTo>
                    <a:pt x="765" y="32"/>
                  </a:lnTo>
                  <a:lnTo>
                    <a:pt x="754" y="35"/>
                  </a:lnTo>
                  <a:lnTo>
                    <a:pt x="743" y="37"/>
                  </a:lnTo>
                  <a:lnTo>
                    <a:pt x="731" y="40"/>
                  </a:lnTo>
                  <a:lnTo>
                    <a:pt x="720" y="41"/>
                  </a:lnTo>
                  <a:lnTo>
                    <a:pt x="709" y="41"/>
                  </a:lnTo>
                  <a:lnTo>
                    <a:pt x="698" y="41"/>
                  </a:lnTo>
                  <a:lnTo>
                    <a:pt x="688" y="40"/>
                  </a:lnTo>
                  <a:lnTo>
                    <a:pt x="679" y="38"/>
                  </a:lnTo>
                  <a:lnTo>
                    <a:pt x="669" y="36"/>
                  </a:lnTo>
                  <a:lnTo>
                    <a:pt x="659" y="33"/>
                  </a:lnTo>
                  <a:lnTo>
                    <a:pt x="651" y="30"/>
                  </a:lnTo>
                  <a:lnTo>
                    <a:pt x="641" y="27"/>
                  </a:lnTo>
                  <a:lnTo>
                    <a:pt x="632" y="23"/>
                  </a:lnTo>
                  <a:lnTo>
                    <a:pt x="623" y="20"/>
                  </a:lnTo>
                  <a:lnTo>
                    <a:pt x="614" y="16"/>
                  </a:lnTo>
                  <a:lnTo>
                    <a:pt x="606" y="13"/>
                  </a:lnTo>
                  <a:lnTo>
                    <a:pt x="596" y="10"/>
                  </a:lnTo>
                  <a:lnTo>
                    <a:pt x="587" y="8"/>
                  </a:lnTo>
                  <a:lnTo>
                    <a:pt x="578" y="6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10"/>
                  </a:lnTo>
                  <a:lnTo>
                    <a:pt x="516" y="12"/>
                  </a:lnTo>
                  <a:lnTo>
                    <a:pt x="506" y="15"/>
                  </a:lnTo>
                  <a:lnTo>
                    <a:pt x="496" y="18"/>
                  </a:lnTo>
                  <a:lnTo>
                    <a:pt x="484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0" y="33"/>
                  </a:lnTo>
                  <a:lnTo>
                    <a:pt x="438" y="35"/>
                  </a:lnTo>
                  <a:lnTo>
                    <a:pt x="427" y="38"/>
                  </a:lnTo>
                  <a:lnTo>
                    <a:pt x="416" y="40"/>
                  </a:lnTo>
                  <a:lnTo>
                    <a:pt x="404" y="41"/>
                  </a:lnTo>
                  <a:lnTo>
                    <a:pt x="394" y="42"/>
                  </a:lnTo>
                  <a:lnTo>
                    <a:pt x="383" y="42"/>
                  </a:lnTo>
                  <a:lnTo>
                    <a:pt x="373" y="41"/>
                  </a:lnTo>
                  <a:lnTo>
                    <a:pt x="363" y="39"/>
                  </a:lnTo>
                  <a:lnTo>
                    <a:pt x="353" y="37"/>
                  </a:lnTo>
                  <a:lnTo>
                    <a:pt x="344" y="34"/>
                  </a:lnTo>
                  <a:lnTo>
                    <a:pt x="334" y="31"/>
                  </a:lnTo>
                  <a:lnTo>
                    <a:pt x="325" y="28"/>
                  </a:lnTo>
                  <a:lnTo>
                    <a:pt x="316" y="25"/>
                  </a:lnTo>
                  <a:lnTo>
                    <a:pt x="308" y="21"/>
                  </a:lnTo>
                  <a:lnTo>
                    <a:pt x="298" y="18"/>
                  </a:lnTo>
                  <a:lnTo>
                    <a:pt x="289" y="15"/>
                  </a:lnTo>
                  <a:lnTo>
                    <a:pt x="281" y="12"/>
                  </a:lnTo>
                  <a:lnTo>
                    <a:pt x="271" y="10"/>
                  </a:lnTo>
                  <a:lnTo>
                    <a:pt x="262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8" y="22"/>
                  </a:lnTo>
                  <a:lnTo>
                    <a:pt x="158" y="27"/>
                  </a:lnTo>
                  <a:lnTo>
                    <a:pt x="147" y="30"/>
                  </a:lnTo>
                  <a:lnTo>
                    <a:pt x="135" y="33"/>
                  </a:lnTo>
                  <a:lnTo>
                    <a:pt x="124" y="36"/>
                  </a:lnTo>
                  <a:lnTo>
                    <a:pt x="112" y="38"/>
                  </a:lnTo>
                  <a:lnTo>
                    <a:pt x="101" y="41"/>
                  </a:lnTo>
                  <a:lnTo>
                    <a:pt x="90" y="42"/>
                  </a:lnTo>
                  <a:lnTo>
                    <a:pt x="79" y="42"/>
                  </a:lnTo>
                  <a:lnTo>
                    <a:pt x="68" y="42"/>
                  </a:lnTo>
                  <a:lnTo>
                    <a:pt x="57" y="41"/>
                  </a:lnTo>
                  <a:lnTo>
                    <a:pt x="47" y="40"/>
                  </a:lnTo>
                  <a:lnTo>
                    <a:pt x="38" y="37"/>
                  </a:lnTo>
                  <a:lnTo>
                    <a:pt x="28" y="34"/>
                  </a:lnTo>
                  <a:lnTo>
                    <a:pt x="19" y="31"/>
                  </a:lnTo>
                  <a:lnTo>
                    <a:pt x="10" y="27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1" y="34"/>
                  </a:lnTo>
                  <a:lnTo>
                    <a:pt x="1" y="38"/>
                  </a:lnTo>
                  <a:lnTo>
                    <a:pt x="1" y="43"/>
                  </a:lnTo>
                  <a:lnTo>
                    <a:pt x="10" y="47"/>
                  </a:lnTo>
                  <a:lnTo>
                    <a:pt x="19" y="50"/>
                  </a:lnTo>
                  <a:lnTo>
                    <a:pt x="28" y="53"/>
                  </a:lnTo>
                  <a:lnTo>
                    <a:pt x="38" y="56"/>
                  </a:lnTo>
                  <a:lnTo>
                    <a:pt x="48" y="59"/>
                  </a:lnTo>
                  <a:lnTo>
                    <a:pt x="58" y="60"/>
                  </a:lnTo>
                  <a:lnTo>
                    <a:pt x="68" y="61"/>
                  </a:lnTo>
                  <a:lnTo>
                    <a:pt x="79" y="62"/>
                  </a:lnTo>
                  <a:lnTo>
                    <a:pt x="90" y="61"/>
                  </a:lnTo>
                  <a:lnTo>
                    <a:pt x="101" y="60"/>
                  </a:lnTo>
                  <a:lnTo>
                    <a:pt x="113" y="59"/>
                  </a:lnTo>
                  <a:lnTo>
                    <a:pt x="124" y="56"/>
                  </a:lnTo>
                  <a:lnTo>
                    <a:pt x="135" y="53"/>
                  </a:lnTo>
                  <a:lnTo>
                    <a:pt x="147" y="50"/>
                  </a:lnTo>
                  <a:lnTo>
                    <a:pt x="158" y="47"/>
                  </a:lnTo>
                  <a:lnTo>
                    <a:pt x="168" y="43"/>
                  </a:lnTo>
                  <a:lnTo>
                    <a:pt x="180" y="40"/>
                  </a:lnTo>
                  <a:lnTo>
                    <a:pt x="189" y="36"/>
                  </a:lnTo>
                  <a:lnTo>
                    <a:pt x="200" y="33"/>
                  </a:lnTo>
                  <a:lnTo>
                    <a:pt x="210" y="30"/>
                  </a:lnTo>
                  <a:lnTo>
                    <a:pt x="218" y="28"/>
                  </a:lnTo>
                  <a:lnTo>
                    <a:pt x="227" y="26"/>
                  </a:lnTo>
                  <a:lnTo>
                    <a:pt x="235" y="25"/>
                  </a:lnTo>
                  <a:lnTo>
                    <a:pt x="242" y="24"/>
                  </a:lnTo>
                  <a:lnTo>
                    <a:pt x="252" y="25"/>
                  </a:lnTo>
                  <a:lnTo>
                    <a:pt x="262" y="25"/>
                  </a:lnTo>
                  <a:lnTo>
                    <a:pt x="271" y="27"/>
                  </a:lnTo>
                  <a:lnTo>
                    <a:pt x="280" y="29"/>
                  </a:lnTo>
                  <a:lnTo>
                    <a:pt x="289" y="33"/>
                  </a:lnTo>
                  <a:lnTo>
                    <a:pt x="298" y="35"/>
                  </a:lnTo>
                  <a:lnTo>
                    <a:pt x="308" y="39"/>
                  </a:lnTo>
                  <a:lnTo>
                    <a:pt x="316" y="42"/>
                  </a:lnTo>
                  <a:lnTo>
                    <a:pt x="326" y="46"/>
                  </a:lnTo>
                  <a:lnTo>
                    <a:pt x="335" y="50"/>
                  </a:lnTo>
                  <a:lnTo>
                    <a:pt x="345" y="52"/>
                  </a:lnTo>
                  <a:lnTo>
                    <a:pt x="354" y="55"/>
                  </a:lnTo>
                  <a:lnTo>
                    <a:pt x="363" y="58"/>
                  </a:lnTo>
                  <a:lnTo>
                    <a:pt x="374" y="60"/>
                  </a:lnTo>
                  <a:lnTo>
                    <a:pt x="383" y="60"/>
                  </a:lnTo>
                  <a:lnTo>
                    <a:pt x="395" y="61"/>
                  </a:lnTo>
                  <a:lnTo>
                    <a:pt x="405" y="60"/>
                  </a:lnTo>
                  <a:lnTo>
                    <a:pt x="417" y="59"/>
                  </a:lnTo>
                  <a:lnTo>
                    <a:pt x="428" y="57"/>
                  </a:lnTo>
                  <a:lnTo>
                    <a:pt x="439" y="55"/>
                  </a:lnTo>
                  <a:lnTo>
                    <a:pt x="450" y="52"/>
                  </a:lnTo>
                  <a:lnTo>
                    <a:pt x="462" y="48"/>
                  </a:lnTo>
                  <a:lnTo>
                    <a:pt x="473" y="45"/>
                  </a:lnTo>
                  <a:lnTo>
                    <a:pt x="483" y="41"/>
                  </a:lnTo>
                  <a:lnTo>
                    <a:pt x="494" y="38"/>
                  </a:lnTo>
                  <a:lnTo>
                    <a:pt x="504" y="34"/>
                  </a:lnTo>
                  <a:lnTo>
                    <a:pt x="515" y="31"/>
                  </a:lnTo>
                  <a:lnTo>
                    <a:pt x="524" y="28"/>
                  </a:lnTo>
                  <a:lnTo>
                    <a:pt x="533" y="26"/>
                  </a:lnTo>
                  <a:lnTo>
                    <a:pt x="541" y="24"/>
                  </a:lnTo>
                  <a:lnTo>
                    <a:pt x="549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4"/>
                  </a:lnTo>
                  <a:lnTo>
                    <a:pt x="560" y="24"/>
                  </a:lnTo>
                  <a:lnTo>
                    <a:pt x="569" y="25"/>
                  </a:lnTo>
                  <a:lnTo>
                    <a:pt x="579" y="27"/>
                  </a:lnTo>
                  <a:lnTo>
                    <a:pt x="588" y="28"/>
                  </a:lnTo>
                  <a:lnTo>
                    <a:pt x="597" y="31"/>
                  </a:lnTo>
                  <a:lnTo>
                    <a:pt x="606" y="34"/>
                  </a:lnTo>
                  <a:lnTo>
                    <a:pt x="615" y="37"/>
                  </a:lnTo>
                  <a:lnTo>
                    <a:pt x="624" y="41"/>
                  </a:lnTo>
                  <a:lnTo>
                    <a:pt x="633" y="44"/>
                  </a:lnTo>
                  <a:lnTo>
                    <a:pt x="642" y="47"/>
                  </a:lnTo>
                  <a:lnTo>
                    <a:pt x="651" y="50"/>
                  </a:lnTo>
                  <a:lnTo>
                    <a:pt x="660" y="53"/>
                  </a:lnTo>
                  <a:lnTo>
                    <a:pt x="669" y="56"/>
                  </a:lnTo>
                  <a:lnTo>
                    <a:pt x="679" y="58"/>
                  </a:lnTo>
                  <a:lnTo>
                    <a:pt x="689" y="60"/>
                  </a:lnTo>
                  <a:lnTo>
                    <a:pt x="699" y="61"/>
                  </a:lnTo>
                  <a:lnTo>
                    <a:pt x="710" y="61"/>
                  </a:lnTo>
                  <a:lnTo>
                    <a:pt x="721" y="60"/>
                  </a:lnTo>
                  <a:lnTo>
                    <a:pt x="732" y="59"/>
                  </a:lnTo>
                  <a:lnTo>
                    <a:pt x="743" y="57"/>
                  </a:lnTo>
                  <a:lnTo>
                    <a:pt x="755" y="55"/>
                  </a:lnTo>
                  <a:lnTo>
                    <a:pt x="766" y="52"/>
                  </a:lnTo>
                  <a:lnTo>
                    <a:pt x="777" y="48"/>
                  </a:lnTo>
                  <a:lnTo>
                    <a:pt x="789" y="45"/>
                  </a:lnTo>
                  <a:lnTo>
                    <a:pt x="800" y="41"/>
                  </a:lnTo>
                  <a:lnTo>
                    <a:pt x="810" y="38"/>
                  </a:lnTo>
                  <a:lnTo>
                    <a:pt x="821" y="35"/>
                  </a:lnTo>
                  <a:lnTo>
                    <a:pt x="831" y="31"/>
                  </a:lnTo>
                  <a:lnTo>
                    <a:pt x="840" y="28"/>
                  </a:lnTo>
                  <a:lnTo>
                    <a:pt x="850" y="26"/>
                  </a:lnTo>
                  <a:lnTo>
                    <a:pt x="858" y="24"/>
                  </a:lnTo>
                  <a:lnTo>
                    <a:pt x="866" y="23"/>
                  </a:lnTo>
                  <a:lnTo>
                    <a:pt x="873" y="22"/>
                  </a:lnTo>
                  <a:lnTo>
                    <a:pt x="883" y="23"/>
                  </a:lnTo>
                  <a:lnTo>
                    <a:pt x="893" y="24"/>
                  </a:lnTo>
                  <a:lnTo>
                    <a:pt x="901" y="26"/>
                  </a:lnTo>
                  <a:lnTo>
                    <a:pt x="911" y="28"/>
                  </a:lnTo>
                  <a:lnTo>
                    <a:pt x="920" y="31"/>
                  </a:lnTo>
                  <a:lnTo>
                    <a:pt x="929" y="34"/>
                  </a:lnTo>
                  <a:lnTo>
                    <a:pt x="938" y="38"/>
                  </a:lnTo>
                  <a:lnTo>
                    <a:pt x="946" y="41"/>
                  </a:lnTo>
                  <a:lnTo>
                    <a:pt x="956" y="45"/>
                  </a:lnTo>
                  <a:lnTo>
                    <a:pt x="964" y="48"/>
                  </a:lnTo>
                  <a:lnTo>
                    <a:pt x="974" y="51"/>
                  </a:lnTo>
                  <a:lnTo>
                    <a:pt x="983" y="54"/>
                  </a:lnTo>
                  <a:lnTo>
                    <a:pt x="993" y="57"/>
                  </a:lnTo>
                  <a:lnTo>
                    <a:pt x="1003" y="59"/>
                  </a:lnTo>
                  <a:lnTo>
                    <a:pt x="1013" y="59"/>
                  </a:lnTo>
                  <a:lnTo>
                    <a:pt x="1024" y="60"/>
                  </a:lnTo>
                  <a:lnTo>
                    <a:pt x="1035" y="59"/>
                  </a:lnTo>
                  <a:lnTo>
                    <a:pt x="1046" y="58"/>
                  </a:lnTo>
                  <a:lnTo>
                    <a:pt x="1057" y="56"/>
                  </a:lnTo>
                  <a:lnTo>
                    <a:pt x="1069" y="54"/>
                  </a:lnTo>
                  <a:lnTo>
                    <a:pt x="1080" y="51"/>
                  </a:lnTo>
                  <a:lnTo>
                    <a:pt x="1091" y="48"/>
                  </a:lnTo>
                  <a:lnTo>
                    <a:pt x="1103" y="44"/>
                  </a:lnTo>
                  <a:lnTo>
                    <a:pt x="1114" y="41"/>
                  </a:lnTo>
                  <a:lnTo>
                    <a:pt x="1124" y="37"/>
                  </a:lnTo>
                  <a:lnTo>
                    <a:pt x="1135" y="34"/>
                  </a:lnTo>
                  <a:lnTo>
                    <a:pt x="1145" y="31"/>
                  </a:lnTo>
                  <a:lnTo>
                    <a:pt x="1154" y="28"/>
                  </a:lnTo>
                  <a:lnTo>
                    <a:pt x="1164" y="25"/>
                  </a:lnTo>
                  <a:lnTo>
                    <a:pt x="1172" y="24"/>
                  </a:lnTo>
                  <a:lnTo>
                    <a:pt x="1180" y="22"/>
                  </a:lnTo>
                  <a:lnTo>
                    <a:pt x="1187" y="22"/>
                  </a:lnTo>
                  <a:lnTo>
                    <a:pt x="1198" y="22"/>
                  </a:lnTo>
                  <a:lnTo>
                    <a:pt x="1207" y="23"/>
                  </a:lnTo>
                  <a:lnTo>
                    <a:pt x="1216" y="25"/>
                  </a:lnTo>
                  <a:lnTo>
                    <a:pt x="1225" y="28"/>
                  </a:lnTo>
                  <a:lnTo>
                    <a:pt x="1235" y="30"/>
                  </a:lnTo>
                  <a:lnTo>
                    <a:pt x="1243" y="34"/>
                  </a:lnTo>
                  <a:lnTo>
                    <a:pt x="1253" y="37"/>
                  </a:lnTo>
                  <a:lnTo>
                    <a:pt x="1261" y="40"/>
                  </a:lnTo>
                  <a:lnTo>
                    <a:pt x="1271" y="44"/>
                  </a:lnTo>
                  <a:lnTo>
                    <a:pt x="1279" y="47"/>
                  </a:lnTo>
                  <a:lnTo>
                    <a:pt x="1289" y="51"/>
                  </a:lnTo>
                  <a:lnTo>
                    <a:pt x="1298" y="53"/>
                  </a:lnTo>
                  <a:lnTo>
                    <a:pt x="1308" y="55"/>
                  </a:lnTo>
                  <a:lnTo>
                    <a:pt x="1318" y="58"/>
                  </a:lnTo>
                  <a:lnTo>
                    <a:pt x="1328" y="59"/>
                  </a:lnTo>
                  <a:lnTo>
                    <a:pt x="1339" y="59"/>
                  </a:lnTo>
                  <a:lnTo>
                    <a:pt x="1349" y="59"/>
                  </a:lnTo>
                  <a:lnTo>
                    <a:pt x="1361" y="57"/>
                  </a:lnTo>
                  <a:lnTo>
                    <a:pt x="1372" y="55"/>
                  </a:lnTo>
                  <a:lnTo>
                    <a:pt x="1384" y="52"/>
                  </a:lnTo>
                  <a:lnTo>
                    <a:pt x="1395" y="50"/>
                  </a:lnTo>
                  <a:lnTo>
                    <a:pt x="1406" y="47"/>
                  </a:lnTo>
                  <a:lnTo>
                    <a:pt x="1418" y="43"/>
                  </a:lnTo>
                  <a:lnTo>
                    <a:pt x="1428" y="39"/>
                  </a:lnTo>
                  <a:lnTo>
                    <a:pt x="1439" y="35"/>
                  </a:lnTo>
                  <a:lnTo>
                    <a:pt x="1449" y="33"/>
                  </a:lnTo>
                  <a:lnTo>
                    <a:pt x="1460" y="29"/>
                  </a:lnTo>
                  <a:lnTo>
                    <a:pt x="1469" y="27"/>
                  </a:lnTo>
                  <a:lnTo>
                    <a:pt x="1477" y="24"/>
                  </a:lnTo>
                  <a:lnTo>
                    <a:pt x="1486" y="22"/>
                  </a:lnTo>
                  <a:lnTo>
                    <a:pt x="1494" y="21"/>
                  </a:lnTo>
                  <a:lnTo>
                    <a:pt x="1501" y="21"/>
                  </a:lnTo>
                  <a:lnTo>
                    <a:pt x="1502" y="21"/>
                  </a:lnTo>
                  <a:lnTo>
                    <a:pt x="1504" y="21"/>
                  </a:lnTo>
                  <a:lnTo>
                    <a:pt x="1505" y="21"/>
                  </a:lnTo>
                  <a:lnTo>
                    <a:pt x="1514" y="22"/>
                  </a:lnTo>
                  <a:lnTo>
                    <a:pt x="1524" y="24"/>
                  </a:lnTo>
                  <a:lnTo>
                    <a:pt x="1533" y="26"/>
                  </a:lnTo>
                  <a:lnTo>
                    <a:pt x="1542" y="29"/>
                  </a:lnTo>
                  <a:lnTo>
                    <a:pt x="1551" y="32"/>
                  </a:lnTo>
                  <a:lnTo>
                    <a:pt x="1560" y="35"/>
                  </a:lnTo>
                  <a:lnTo>
                    <a:pt x="1569" y="38"/>
                  </a:lnTo>
                  <a:lnTo>
                    <a:pt x="1578" y="41"/>
                  </a:lnTo>
                  <a:lnTo>
                    <a:pt x="1587" y="45"/>
                  </a:lnTo>
                  <a:lnTo>
                    <a:pt x="1596" y="48"/>
                  </a:lnTo>
                  <a:lnTo>
                    <a:pt x="1605" y="51"/>
                  </a:lnTo>
                  <a:lnTo>
                    <a:pt x="1614" y="54"/>
                  </a:lnTo>
                  <a:lnTo>
                    <a:pt x="1624" y="55"/>
                  </a:lnTo>
                  <a:lnTo>
                    <a:pt x="1634" y="57"/>
                  </a:lnTo>
                  <a:lnTo>
                    <a:pt x="1644" y="59"/>
                  </a:lnTo>
                  <a:lnTo>
                    <a:pt x="1655" y="59"/>
                  </a:lnTo>
                  <a:lnTo>
                    <a:pt x="1662" y="59"/>
                  </a:lnTo>
                  <a:lnTo>
                    <a:pt x="1670" y="58"/>
                  </a:lnTo>
                  <a:lnTo>
                    <a:pt x="1678" y="57"/>
                  </a:lnTo>
                  <a:lnTo>
                    <a:pt x="1685" y="55"/>
                  </a:lnTo>
                  <a:lnTo>
                    <a:pt x="1693" y="54"/>
                  </a:lnTo>
                  <a:lnTo>
                    <a:pt x="1701" y="52"/>
                  </a:lnTo>
                  <a:lnTo>
                    <a:pt x="1709" y="50"/>
                  </a:lnTo>
                  <a:lnTo>
                    <a:pt x="1717" y="48"/>
                  </a:lnTo>
                  <a:lnTo>
                    <a:pt x="1725" y="46"/>
                  </a:lnTo>
                  <a:lnTo>
                    <a:pt x="1732" y="43"/>
                  </a:lnTo>
                  <a:lnTo>
                    <a:pt x="1740" y="41"/>
                  </a:lnTo>
                  <a:lnTo>
                    <a:pt x="1748" y="38"/>
                  </a:lnTo>
                  <a:lnTo>
                    <a:pt x="1755" y="36"/>
                  </a:lnTo>
                  <a:lnTo>
                    <a:pt x="1763" y="34"/>
                  </a:lnTo>
                  <a:lnTo>
                    <a:pt x="1769" y="31"/>
                  </a:lnTo>
                  <a:lnTo>
                    <a:pt x="1777" y="29"/>
                  </a:lnTo>
                  <a:lnTo>
                    <a:pt x="1782" y="27"/>
                  </a:lnTo>
                  <a:lnTo>
                    <a:pt x="1788" y="25"/>
                  </a:lnTo>
                  <a:lnTo>
                    <a:pt x="1794" y="24"/>
                  </a:lnTo>
                  <a:lnTo>
                    <a:pt x="1799" y="23"/>
                  </a:lnTo>
                  <a:lnTo>
                    <a:pt x="1804" y="22"/>
                  </a:lnTo>
                  <a:lnTo>
                    <a:pt x="1809" y="21"/>
                  </a:lnTo>
                  <a:lnTo>
                    <a:pt x="1814" y="21"/>
                  </a:lnTo>
                  <a:lnTo>
                    <a:pt x="1819" y="21"/>
                  </a:lnTo>
                  <a:lnTo>
                    <a:pt x="1828" y="21"/>
                  </a:lnTo>
                  <a:lnTo>
                    <a:pt x="1837" y="22"/>
                  </a:lnTo>
                  <a:lnTo>
                    <a:pt x="1847" y="24"/>
                  </a:lnTo>
                  <a:lnTo>
                    <a:pt x="1856" y="27"/>
                  </a:lnTo>
                  <a:lnTo>
                    <a:pt x="1865" y="29"/>
                  </a:lnTo>
                  <a:lnTo>
                    <a:pt x="1874" y="33"/>
                  </a:lnTo>
                  <a:lnTo>
                    <a:pt x="1883" y="36"/>
                  </a:lnTo>
                  <a:lnTo>
                    <a:pt x="1892" y="39"/>
                  </a:lnTo>
                  <a:lnTo>
                    <a:pt x="1901" y="42"/>
                  </a:lnTo>
                  <a:lnTo>
                    <a:pt x="1910" y="46"/>
                  </a:lnTo>
                  <a:lnTo>
                    <a:pt x="1920" y="50"/>
                  </a:lnTo>
                  <a:lnTo>
                    <a:pt x="1929" y="52"/>
                  </a:lnTo>
                  <a:lnTo>
                    <a:pt x="1939" y="54"/>
                  </a:lnTo>
                  <a:lnTo>
                    <a:pt x="1949" y="57"/>
                  </a:lnTo>
                  <a:lnTo>
                    <a:pt x="1959" y="57"/>
                  </a:lnTo>
                  <a:lnTo>
                    <a:pt x="1970" y="58"/>
                  </a:lnTo>
                  <a:lnTo>
                    <a:pt x="1981" y="57"/>
                  </a:lnTo>
                  <a:lnTo>
                    <a:pt x="1991" y="56"/>
                  </a:lnTo>
                  <a:lnTo>
                    <a:pt x="2002" y="54"/>
                  </a:lnTo>
                  <a:lnTo>
                    <a:pt x="2012" y="52"/>
                  </a:lnTo>
                  <a:lnTo>
                    <a:pt x="2023" y="49"/>
                  </a:lnTo>
                  <a:lnTo>
                    <a:pt x="2034" y="46"/>
                  </a:lnTo>
                  <a:lnTo>
                    <a:pt x="2045" y="42"/>
                  </a:lnTo>
                  <a:lnTo>
                    <a:pt x="2056" y="39"/>
                  </a:lnTo>
                  <a:lnTo>
                    <a:pt x="2066" y="35"/>
                  </a:lnTo>
                  <a:lnTo>
                    <a:pt x="2076" y="32"/>
                  </a:lnTo>
                  <a:lnTo>
                    <a:pt x="2086" y="29"/>
                  </a:lnTo>
                  <a:lnTo>
                    <a:pt x="2096" y="26"/>
                  </a:lnTo>
                  <a:lnTo>
                    <a:pt x="2104" y="24"/>
                  </a:lnTo>
                  <a:lnTo>
                    <a:pt x="2113" y="22"/>
                  </a:lnTo>
                  <a:lnTo>
                    <a:pt x="2121" y="21"/>
                  </a:lnTo>
                  <a:lnTo>
                    <a:pt x="2128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6" y="25"/>
                  </a:lnTo>
                  <a:lnTo>
                    <a:pt x="2175" y="28"/>
                  </a:lnTo>
                  <a:lnTo>
                    <a:pt x="2184" y="31"/>
                  </a:lnTo>
                  <a:lnTo>
                    <a:pt x="2193" y="35"/>
                  </a:lnTo>
                  <a:lnTo>
                    <a:pt x="2202" y="38"/>
                  </a:lnTo>
                  <a:lnTo>
                    <a:pt x="2211" y="42"/>
                  </a:lnTo>
                  <a:lnTo>
                    <a:pt x="2220" y="46"/>
                  </a:lnTo>
                  <a:lnTo>
                    <a:pt x="2229" y="48"/>
                  </a:lnTo>
                  <a:lnTo>
                    <a:pt x="2238" y="51"/>
                  </a:lnTo>
                  <a:lnTo>
                    <a:pt x="2248" y="54"/>
                  </a:lnTo>
                  <a:lnTo>
                    <a:pt x="2258" y="55"/>
                  </a:lnTo>
                  <a:lnTo>
                    <a:pt x="2268" y="57"/>
                  </a:lnTo>
                  <a:lnTo>
                    <a:pt x="2279" y="57"/>
                  </a:lnTo>
                  <a:lnTo>
                    <a:pt x="2291" y="57"/>
                  </a:lnTo>
                  <a:lnTo>
                    <a:pt x="2303" y="55"/>
                  </a:lnTo>
                  <a:lnTo>
                    <a:pt x="2316" y="53"/>
                  </a:lnTo>
                  <a:lnTo>
                    <a:pt x="2329" y="50"/>
                  </a:lnTo>
                  <a:lnTo>
                    <a:pt x="2341" y="47"/>
                  </a:lnTo>
                  <a:lnTo>
                    <a:pt x="2353" y="43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3"/>
                  </a:lnTo>
                  <a:lnTo>
                    <a:pt x="2396" y="29"/>
                  </a:lnTo>
                  <a:lnTo>
                    <a:pt x="2405" y="27"/>
                  </a:lnTo>
                  <a:lnTo>
                    <a:pt x="2413" y="24"/>
                  </a:lnTo>
                  <a:lnTo>
                    <a:pt x="2421" y="22"/>
                  </a:lnTo>
                  <a:lnTo>
                    <a:pt x="2429" y="21"/>
                  </a:lnTo>
                  <a:lnTo>
                    <a:pt x="2436" y="20"/>
                  </a:lnTo>
                  <a:lnTo>
                    <a:pt x="2442" y="20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19">
              <a:extLst>
                <a:ext uri="{FF2B5EF4-FFF2-40B4-BE49-F238E27FC236}">
                  <a16:creationId xmlns:a16="http://schemas.microsoft.com/office/drawing/2014/main" xmlns="" id="{FE4C2D82-2B10-3E42-8EC6-2D81385FE963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" y="167"/>
              <a:ext cx="2444" cy="62"/>
            </a:xfrm>
            <a:custGeom>
              <a:avLst/>
              <a:gdLst>
                <a:gd name="T0" fmla="*/ 2387 w 2444"/>
                <a:gd name="T1" fmla="*/ 12 h 62"/>
                <a:gd name="T2" fmla="*/ 2279 w 2444"/>
                <a:gd name="T3" fmla="*/ 37 h 62"/>
                <a:gd name="T4" fmla="*/ 2193 w 2444"/>
                <a:gd name="T5" fmla="*/ 16 h 62"/>
                <a:gd name="T6" fmla="*/ 2114 w 2444"/>
                <a:gd name="T7" fmla="*/ 2 h 62"/>
                <a:gd name="T8" fmla="*/ 2024 w 2444"/>
                <a:gd name="T9" fmla="*/ 29 h 62"/>
                <a:gd name="T10" fmla="*/ 1929 w 2444"/>
                <a:gd name="T11" fmla="*/ 33 h 62"/>
                <a:gd name="T12" fmla="*/ 1848 w 2444"/>
                <a:gd name="T13" fmla="*/ 6 h 62"/>
                <a:gd name="T14" fmla="*/ 1800 w 2444"/>
                <a:gd name="T15" fmla="*/ 3 h 62"/>
                <a:gd name="T16" fmla="*/ 1740 w 2444"/>
                <a:gd name="T17" fmla="*/ 20 h 62"/>
                <a:gd name="T18" fmla="*/ 1670 w 2444"/>
                <a:gd name="T19" fmla="*/ 38 h 62"/>
                <a:gd name="T20" fmla="*/ 1586 w 2444"/>
                <a:gd name="T21" fmla="*/ 23 h 62"/>
                <a:gd name="T22" fmla="*/ 1505 w 2444"/>
                <a:gd name="T23" fmla="*/ 2 h 62"/>
                <a:gd name="T24" fmla="*/ 1441 w 2444"/>
                <a:gd name="T25" fmla="*/ 16 h 62"/>
                <a:gd name="T26" fmla="*/ 1339 w 2444"/>
                <a:gd name="T27" fmla="*/ 39 h 62"/>
                <a:gd name="T28" fmla="*/ 1253 w 2444"/>
                <a:gd name="T29" fmla="*/ 19 h 62"/>
                <a:gd name="T30" fmla="*/ 1173 w 2444"/>
                <a:gd name="T31" fmla="*/ 3 h 62"/>
                <a:gd name="T32" fmla="*/ 1081 w 2444"/>
                <a:gd name="T33" fmla="*/ 31 h 62"/>
                <a:gd name="T34" fmla="*/ 984 w 2444"/>
                <a:gd name="T35" fmla="*/ 34 h 62"/>
                <a:gd name="T36" fmla="*/ 902 w 2444"/>
                <a:gd name="T37" fmla="*/ 7 h 62"/>
                <a:gd name="T38" fmla="*/ 821 w 2444"/>
                <a:gd name="T39" fmla="*/ 14 h 62"/>
                <a:gd name="T40" fmla="*/ 721 w 2444"/>
                <a:gd name="T41" fmla="*/ 40 h 62"/>
                <a:gd name="T42" fmla="*/ 632 w 2444"/>
                <a:gd name="T43" fmla="*/ 22 h 62"/>
                <a:gd name="T44" fmla="*/ 558 w 2444"/>
                <a:gd name="T45" fmla="*/ 4 h 62"/>
                <a:gd name="T46" fmla="*/ 507 w 2444"/>
                <a:gd name="T47" fmla="*/ 15 h 62"/>
                <a:gd name="T48" fmla="*/ 405 w 2444"/>
                <a:gd name="T49" fmla="*/ 41 h 62"/>
                <a:gd name="T50" fmla="*/ 317 w 2444"/>
                <a:gd name="T51" fmla="*/ 24 h 62"/>
                <a:gd name="T52" fmla="*/ 236 w 2444"/>
                <a:gd name="T53" fmla="*/ 5 h 62"/>
                <a:gd name="T54" fmla="*/ 147 w 2444"/>
                <a:gd name="T55" fmla="*/ 30 h 62"/>
                <a:gd name="T56" fmla="*/ 48 w 2444"/>
                <a:gd name="T57" fmla="*/ 39 h 62"/>
                <a:gd name="T58" fmla="*/ 0 w 2444"/>
                <a:gd name="T59" fmla="*/ 42 h 62"/>
                <a:gd name="T60" fmla="*/ 90 w 2444"/>
                <a:gd name="T61" fmla="*/ 60 h 62"/>
                <a:gd name="T62" fmla="*/ 190 w 2444"/>
                <a:gd name="T63" fmla="*/ 35 h 62"/>
                <a:gd name="T64" fmla="*/ 272 w 2444"/>
                <a:gd name="T65" fmla="*/ 27 h 62"/>
                <a:gd name="T66" fmla="*/ 354 w 2444"/>
                <a:gd name="T67" fmla="*/ 54 h 62"/>
                <a:gd name="T68" fmla="*/ 451 w 2444"/>
                <a:gd name="T69" fmla="*/ 51 h 62"/>
                <a:gd name="T70" fmla="*/ 542 w 2444"/>
                <a:gd name="T71" fmla="*/ 24 h 62"/>
                <a:gd name="T72" fmla="*/ 589 w 2444"/>
                <a:gd name="T73" fmla="*/ 28 h 62"/>
                <a:gd name="T74" fmla="*/ 670 w 2444"/>
                <a:gd name="T75" fmla="*/ 55 h 62"/>
                <a:gd name="T76" fmla="*/ 767 w 2444"/>
                <a:gd name="T77" fmla="*/ 51 h 62"/>
                <a:gd name="T78" fmla="*/ 859 w 2444"/>
                <a:gd name="T79" fmla="*/ 24 h 62"/>
                <a:gd name="T80" fmla="*/ 938 w 2444"/>
                <a:gd name="T81" fmla="*/ 37 h 62"/>
                <a:gd name="T82" fmla="*/ 1025 w 2444"/>
                <a:gd name="T83" fmla="*/ 59 h 62"/>
                <a:gd name="T84" fmla="*/ 1125 w 2444"/>
                <a:gd name="T85" fmla="*/ 37 h 62"/>
                <a:gd name="T86" fmla="*/ 1208 w 2444"/>
                <a:gd name="T87" fmla="*/ 23 h 62"/>
                <a:gd name="T88" fmla="*/ 1290 w 2444"/>
                <a:gd name="T89" fmla="*/ 50 h 62"/>
                <a:gd name="T90" fmla="*/ 1384 w 2444"/>
                <a:gd name="T91" fmla="*/ 52 h 62"/>
                <a:gd name="T92" fmla="*/ 1478 w 2444"/>
                <a:gd name="T93" fmla="*/ 24 h 62"/>
                <a:gd name="T94" fmla="*/ 1525 w 2444"/>
                <a:gd name="T95" fmla="*/ 24 h 62"/>
                <a:gd name="T96" fmla="*/ 1605 w 2444"/>
                <a:gd name="T97" fmla="*/ 50 h 62"/>
                <a:gd name="T98" fmla="*/ 1686 w 2444"/>
                <a:gd name="T99" fmla="*/ 54 h 62"/>
                <a:gd name="T100" fmla="*/ 1756 w 2444"/>
                <a:gd name="T101" fmla="*/ 35 h 62"/>
                <a:gd name="T102" fmla="*/ 1810 w 2444"/>
                <a:gd name="T103" fmla="*/ 21 h 62"/>
                <a:gd name="T104" fmla="*/ 1883 w 2444"/>
                <a:gd name="T105" fmla="*/ 35 h 62"/>
                <a:gd name="T106" fmla="*/ 1970 w 2444"/>
                <a:gd name="T107" fmla="*/ 57 h 62"/>
                <a:gd name="T108" fmla="*/ 2067 w 2444"/>
                <a:gd name="T109" fmla="*/ 35 h 62"/>
                <a:gd name="T110" fmla="*/ 2148 w 2444"/>
                <a:gd name="T111" fmla="*/ 21 h 62"/>
                <a:gd name="T112" fmla="*/ 2230 w 2444"/>
                <a:gd name="T113" fmla="*/ 48 h 62"/>
                <a:gd name="T114" fmla="*/ 2329 w 2444"/>
                <a:gd name="T115" fmla="*/ 49 h 62"/>
                <a:gd name="T116" fmla="*/ 2422 w 2444"/>
                <a:gd name="T117" fmla="*/ 22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4" y="4"/>
                  </a:lnTo>
                  <a:lnTo>
                    <a:pt x="2405" y="7"/>
                  </a:lnTo>
                  <a:lnTo>
                    <a:pt x="2396" y="9"/>
                  </a:lnTo>
                  <a:lnTo>
                    <a:pt x="2387" y="12"/>
                  </a:lnTo>
                  <a:lnTo>
                    <a:pt x="2378" y="15"/>
                  </a:lnTo>
                  <a:lnTo>
                    <a:pt x="2366" y="19"/>
                  </a:lnTo>
                  <a:lnTo>
                    <a:pt x="2353" y="23"/>
                  </a:lnTo>
                  <a:lnTo>
                    <a:pt x="2341" y="27"/>
                  </a:lnTo>
                  <a:lnTo>
                    <a:pt x="2329" y="30"/>
                  </a:lnTo>
                  <a:lnTo>
                    <a:pt x="2316" y="33"/>
                  </a:lnTo>
                  <a:lnTo>
                    <a:pt x="2304" y="35"/>
                  </a:lnTo>
                  <a:lnTo>
                    <a:pt x="2292" y="37"/>
                  </a:lnTo>
                  <a:lnTo>
                    <a:pt x="2279" y="37"/>
                  </a:lnTo>
                  <a:lnTo>
                    <a:pt x="2268" y="37"/>
                  </a:lnTo>
                  <a:lnTo>
                    <a:pt x="2259" y="36"/>
                  </a:lnTo>
                  <a:lnTo>
                    <a:pt x="2248" y="34"/>
                  </a:lnTo>
                  <a:lnTo>
                    <a:pt x="2239" y="31"/>
                  </a:lnTo>
                  <a:lnTo>
                    <a:pt x="2230" y="29"/>
                  </a:lnTo>
                  <a:lnTo>
                    <a:pt x="2220" y="26"/>
                  </a:lnTo>
                  <a:lnTo>
                    <a:pt x="2211" y="22"/>
                  </a:lnTo>
                  <a:lnTo>
                    <a:pt x="2202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7" y="7"/>
                  </a:lnTo>
                  <a:lnTo>
                    <a:pt x="2157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9" y="1"/>
                  </a:lnTo>
                  <a:lnTo>
                    <a:pt x="2122" y="1"/>
                  </a:lnTo>
                  <a:lnTo>
                    <a:pt x="2114" y="2"/>
                  </a:lnTo>
                  <a:lnTo>
                    <a:pt x="2105" y="4"/>
                  </a:lnTo>
                  <a:lnTo>
                    <a:pt x="2097" y="7"/>
                  </a:lnTo>
                  <a:lnTo>
                    <a:pt x="2087" y="9"/>
                  </a:lnTo>
                  <a:lnTo>
                    <a:pt x="2077" y="12"/>
                  </a:lnTo>
                  <a:lnTo>
                    <a:pt x="2067" y="16"/>
                  </a:lnTo>
                  <a:lnTo>
                    <a:pt x="2056" y="19"/>
                  </a:lnTo>
                  <a:lnTo>
                    <a:pt x="2046" y="23"/>
                  </a:lnTo>
                  <a:lnTo>
                    <a:pt x="2035" y="26"/>
                  </a:lnTo>
                  <a:lnTo>
                    <a:pt x="2024" y="29"/>
                  </a:lnTo>
                  <a:lnTo>
                    <a:pt x="2013" y="32"/>
                  </a:lnTo>
                  <a:lnTo>
                    <a:pt x="2002" y="34"/>
                  </a:lnTo>
                  <a:lnTo>
                    <a:pt x="1991" y="36"/>
                  </a:lnTo>
                  <a:lnTo>
                    <a:pt x="1981" y="37"/>
                  </a:lnTo>
                  <a:lnTo>
                    <a:pt x="1970" y="38"/>
                  </a:lnTo>
                  <a:lnTo>
                    <a:pt x="1959" y="38"/>
                  </a:lnTo>
                  <a:lnTo>
                    <a:pt x="1949" y="37"/>
                  </a:lnTo>
                  <a:lnTo>
                    <a:pt x="1939" y="35"/>
                  </a:lnTo>
                  <a:lnTo>
                    <a:pt x="1929" y="33"/>
                  </a:lnTo>
                  <a:lnTo>
                    <a:pt x="1920" y="30"/>
                  </a:lnTo>
                  <a:lnTo>
                    <a:pt x="1910" y="27"/>
                  </a:lnTo>
                  <a:lnTo>
                    <a:pt x="1901" y="24"/>
                  </a:lnTo>
                  <a:lnTo>
                    <a:pt x="1892" y="21"/>
                  </a:lnTo>
                  <a:lnTo>
                    <a:pt x="1883" y="18"/>
                  </a:lnTo>
                  <a:lnTo>
                    <a:pt x="1874" y="14"/>
                  </a:lnTo>
                  <a:lnTo>
                    <a:pt x="1866" y="11"/>
                  </a:lnTo>
                  <a:lnTo>
                    <a:pt x="1857" y="9"/>
                  </a:lnTo>
                  <a:lnTo>
                    <a:pt x="1848" y="6"/>
                  </a:lnTo>
                  <a:lnTo>
                    <a:pt x="1838" y="3"/>
                  </a:lnTo>
                  <a:lnTo>
                    <a:pt x="1829" y="2"/>
                  </a:lnTo>
                  <a:lnTo>
                    <a:pt x="1819" y="1"/>
                  </a:lnTo>
                  <a:lnTo>
                    <a:pt x="1815" y="1"/>
                  </a:lnTo>
                  <a:lnTo>
                    <a:pt x="1810" y="1"/>
                  </a:lnTo>
                  <a:lnTo>
                    <a:pt x="1805" y="2"/>
                  </a:lnTo>
                  <a:lnTo>
                    <a:pt x="1800" y="3"/>
                  </a:lnTo>
                  <a:lnTo>
                    <a:pt x="1795" y="4"/>
                  </a:lnTo>
                  <a:lnTo>
                    <a:pt x="1789" y="5"/>
                  </a:lnTo>
                  <a:lnTo>
                    <a:pt x="1783" y="7"/>
                  </a:lnTo>
                  <a:lnTo>
                    <a:pt x="1777" y="9"/>
                  </a:lnTo>
                  <a:lnTo>
                    <a:pt x="1770" y="11"/>
                  </a:lnTo>
                  <a:lnTo>
                    <a:pt x="1763" y="13"/>
                  </a:lnTo>
                  <a:lnTo>
                    <a:pt x="1755" y="16"/>
                  </a:lnTo>
                  <a:lnTo>
                    <a:pt x="1748" y="18"/>
                  </a:lnTo>
                  <a:lnTo>
                    <a:pt x="1740" y="20"/>
                  </a:lnTo>
                  <a:lnTo>
                    <a:pt x="1733" y="23"/>
                  </a:lnTo>
                  <a:lnTo>
                    <a:pt x="1725" y="26"/>
                  </a:lnTo>
                  <a:lnTo>
                    <a:pt x="1717" y="28"/>
                  </a:lnTo>
                  <a:lnTo>
                    <a:pt x="1709" y="30"/>
                  </a:lnTo>
                  <a:lnTo>
                    <a:pt x="1701" y="32"/>
                  </a:lnTo>
                  <a:lnTo>
                    <a:pt x="1693" y="34"/>
                  </a:lnTo>
                  <a:lnTo>
                    <a:pt x="1685" y="35"/>
                  </a:lnTo>
                  <a:lnTo>
                    <a:pt x="1678" y="37"/>
                  </a:lnTo>
                  <a:lnTo>
                    <a:pt x="1670" y="38"/>
                  </a:lnTo>
                  <a:lnTo>
                    <a:pt x="1662" y="38"/>
                  </a:lnTo>
                  <a:lnTo>
                    <a:pt x="1655" y="38"/>
                  </a:lnTo>
                  <a:lnTo>
                    <a:pt x="1644" y="38"/>
                  </a:lnTo>
                  <a:lnTo>
                    <a:pt x="1634" y="37"/>
                  </a:lnTo>
                  <a:lnTo>
                    <a:pt x="1624" y="35"/>
                  </a:lnTo>
                  <a:lnTo>
                    <a:pt x="1614" y="33"/>
                  </a:lnTo>
                  <a:lnTo>
                    <a:pt x="1605" y="30"/>
                  </a:lnTo>
                  <a:lnTo>
                    <a:pt x="1596" y="27"/>
                  </a:lnTo>
                  <a:lnTo>
                    <a:pt x="1586" y="23"/>
                  </a:lnTo>
                  <a:lnTo>
                    <a:pt x="1577" y="20"/>
                  </a:lnTo>
                  <a:lnTo>
                    <a:pt x="1569" y="17"/>
                  </a:lnTo>
                  <a:lnTo>
                    <a:pt x="1559" y="13"/>
                  </a:lnTo>
                  <a:lnTo>
                    <a:pt x="1551" y="10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3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2" y="9"/>
                  </a:lnTo>
                  <a:lnTo>
                    <a:pt x="1452" y="13"/>
                  </a:lnTo>
                  <a:lnTo>
                    <a:pt x="1441" y="16"/>
                  </a:lnTo>
                  <a:lnTo>
                    <a:pt x="1430" y="19"/>
                  </a:lnTo>
                  <a:lnTo>
                    <a:pt x="1418" y="23"/>
                  </a:lnTo>
                  <a:lnTo>
                    <a:pt x="1407" y="27"/>
                  </a:lnTo>
                  <a:lnTo>
                    <a:pt x="1396" y="30"/>
                  </a:lnTo>
                  <a:lnTo>
                    <a:pt x="1384" y="33"/>
                  </a:lnTo>
                  <a:lnTo>
                    <a:pt x="1373" y="35"/>
                  </a:lnTo>
                  <a:lnTo>
                    <a:pt x="1362" y="37"/>
                  </a:lnTo>
                  <a:lnTo>
                    <a:pt x="1350" y="38"/>
                  </a:lnTo>
                  <a:lnTo>
                    <a:pt x="1339" y="39"/>
                  </a:lnTo>
                  <a:lnTo>
                    <a:pt x="1328" y="39"/>
                  </a:lnTo>
                  <a:lnTo>
                    <a:pt x="1319" y="38"/>
                  </a:lnTo>
                  <a:lnTo>
                    <a:pt x="1308" y="36"/>
                  </a:lnTo>
                  <a:lnTo>
                    <a:pt x="1299" y="34"/>
                  </a:lnTo>
                  <a:lnTo>
                    <a:pt x="1290" y="31"/>
                  </a:lnTo>
                  <a:lnTo>
                    <a:pt x="1280" y="28"/>
                  </a:lnTo>
                  <a:lnTo>
                    <a:pt x="1271" y="26"/>
                  </a:lnTo>
                  <a:lnTo>
                    <a:pt x="1262" y="22"/>
                  </a:lnTo>
                  <a:lnTo>
                    <a:pt x="1253" y="19"/>
                  </a:lnTo>
                  <a:lnTo>
                    <a:pt x="1244" y="16"/>
                  </a:lnTo>
                  <a:lnTo>
                    <a:pt x="1235" y="12"/>
                  </a:lnTo>
                  <a:lnTo>
                    <a:pt x="1226" y="10"/>
                  </a:lnTo>
                  <a:lnTo>
                    <a:pt x="1217" y="7"/>
                  </a:lnTo>
                  <a:lnTo>
                    <a:pt x="1208" y="5"/>
                  </a:lnTo>
                  <a:lnTo>
                    <a:pt x="1198" y="3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3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0"/>
                  </a:lnTo>
                  <a:lnTo>
                    <a:pt x="1136" y="13"/>
                  </a:lnTo>
                  <a:lnTo>
                    <a:pt x="1125" y="17"/>
                  </a:lnTo>
                  <a:lnTo>
                    <a:pt x="1114" y="20"/>
                  </a:lnTo>
                  <a:lnTo>
                    <a:pt x="1104" y="24"/>
                  </a:lnTo>
                  <a:lnTo>
                    <a:pt x="1092" y="27"/>
                  </a:lnTo>
                  <a:lnTo>
                    <a:pt x="1081" y="31"/>
                  </a:lnTo>
                  <a:lnTo>
                    <a:pt x="1070" y="34"/>
                  </a:lnTo>
                  <a:lnTo>
                    <a:pt x="1058" y="36"/>
                  </a:lnTo>
                  <a:lnTo>
                    <a:pt x="1047" y="38"/>
                  </a:lnTo>
                  <a:lnTo>
                    <a:pt x="1036" y="39"/>
                  </a:lnTo>
                  <a:lnTo>
                    <a:pt x="1025" y="40"/>
                  </a:lnTo>
                  <a:lnTo>
                    <a:pt x="1014" y="39"/>
                  </a:lnTo>
                  <a:lnTo>
                    <a:pt x="1004" y="39"/>
                  </a:lnTo>
                  <a:lnTo>
                    <a:pt x="993" y="37"/>
                  </a:lnTo>
                  <a:lnTo>
                    <a:pt x="984" y="34"/>
                  </a:lnTo>
                  <a:lnTo>
                    <a:pt x="975" y="32"/>
                  </a:lnTo>
                  <a:lnTo>
                    <a:pt x="965" y="28"/>
                  </a:lnTo>
                  <a:lnTo>
                    <a:pt x="956" y="25"/>
                  </a:lnTo>
                  <a:lnTo>
                    <a:pt x="947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1" y="12"/>
                  </a:lnTo>
                  <a:lnTo>
                    <a:pt x="912" y="9"/>
                  </a:lnTo>
                  <a:lnTo>
                    <a:pt x="902" y="7"/>
                  </a:lnTo>
                  <a:lnTo>
                    <a:pt x="893" y="5"/>
                  </a:lnTo>
                  <a:lnTo>
                    <a:pt x="884" y="4"/>
                  </a:lnTo>
                  <a:lnTo>
                    <a:pt x="874" y="3"/>
                  </a:lnTo>
                  <a:lnTo>
                    <a:pt x="867" y="3"/>
                  </a:lnTo>
                  <a:lnTo>
                    <a:pt x="859" y="5"/>
                  </a:lnTo>
                  <a:lnTo>
                    <a:pt x="850" y="7"/>
                  </a:lnTo>
                  <a:lnTo>
                    <a:pt x="841" y="9"/>
                  </a:lnTo>
                  <a:lnTo>
                    <a:pt x="831" y="11"/>
                  </a:lnTo>
                  <a:lnTo>
                    <a:pt x="821" y="14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9" y="25"/>
                  </a:lnTo>
                  <a:lnTo>
                    <a:pt x="778" y="28"/>
                  </a:lnTo>
                  <a:lnTo>
                    <a:pt x="766" y="31"/>
                  </a:lnTo>
                  <a:lnTo>
                    <a:pt x="755" y="34"/>
                  </a:lnTo>
                  <a:lnTo>
                    <a:pt x="743" y="37"/>
                  </a:lnTo>
                  <a:lnTo>
                    <a:pt x="732" y="39"/>
                  </a:lnTo>
                  <a:lnTo>
                    <a:pt x="721" y="40"/>
                  </a:lnTo>
                  <a:lnTo>
                    <a:pt x="710" y="41"/>
                  </a:lnTo>
                  <a:lnTo>
                    <a:pt x="699" y="40"/>
                  </a:lnTo>
                  <a:lnTo>
                    <a:pt x="689" y="39"/>
                  </a:lnTo>
                  <a:lnTo>
                    <a:pt x="679" y="37"/>
                  </a:lnTo>
                  <a:lnTo>
                    <a:pt x="669" y="35"/>
                  </a:lnTo>
                  <a:lnTo>
                    <a:pt x="660" y="33"/>
                  </a:lnTo>
                  <a:lnTo>
                    <a:pt x="651" y="29"/>
                  </a:lnTo>
                  <a:lnTo>
                    <a:pt x="641" y="26"/>
                  </a:lnTo>
                  <a:lnTo>
                    <a:pt x="632" y="22"/>
                  </a:lnTo>
                  <a:lnTo>
                    <a:pt x="624" y="19"/>
                  </a:lnTo>
                  <a:lnTo>
                    <a:pt x="614" y="16"/>
                  </a:lnTo>
                  <a:lnTo>
                    <a:pt x="606" y="12"/>
                  </a:lnTo>
                  <a:lnTo>
                    <a:pt x="597" y="10"/>
                  </a:lnTo>
                  <a:lnTo>
                    <a:pt x="587" y="8"/>
                  </a:lnTo>
                  <a:lnTo>
                    <a:pt x="578" y="5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9"/>
                  </a:lnTo>
                  <a:lnTo>
                    <a:pt x="517" y="12"/>
                  </a:lnTo>
                  <a:lnTo>
                    <a:pt x="507" y="15"/>
                  </a:lnTo>
                  <a:lnTo>
                    <a:pt x="496" y="18"/>
                  </a:lnTo>
                  <a:lnTo>
                    <a:pt x="485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1" y="32"/>
                  </a:lnTo>
                  <a:lnTo>
                    <a:pt x="439" y="35"/>
                  </a:lnTo>
                  <a:lnTo>
                    <a:pt x="428" y="37"/>
                  </a:lnTo>
                  <a:lnTo>
                    <a:pt x="417" y="39"/>
                  </a:lnTo>
                  <a:lnTo>
                    <a:pt x="405" y="41"/>
                  </a:lnTo>
                  <a:lnTo>
                    <a:pt x="395" y="41"/>
                  </a:lnTo>
                  <a:lnTo>
                    <a:pt x="383" y="41"/>
                  </a:lnTo>
                  <a:lnTo>
                    <a:pt x="374" y="40"/>
                  </a:lnTo>
                  <a:lnTo>
                    <a:pt x="363" y="38"/>
                  </a:lnTo>
                  <a:lnTo>
                    <a:pt x="354" y="36"/>
                  </a:lnTo>
                  <a:lnTo>
                    <a:pt x="345" y="34"/>
                  </a:lnTo>
                  <a:lnTo>
                    <a:pt x="335" y="31"/>
                  </a:lnTo>
                  <a:lnTo>
                    <a:pt x="326" y="28"/>
                  </a:lnTo>
                  <a:lnTo>
                    <a:pt x="317" y="24"/>
                  </a:lnTo>
                  <a:lnTo>
                    <a:pt x="308" y="21"/>
                  </a:lnTo>
                  <a:lnTo>
                    <a:pt x="299" y="18"/>
                  </a:lnTo>
                  <a:lnTo>
                    <a:pt x="290" y="14"/>
                  </a:lnTo>
                  <a:lnTo>
                    <a:pt x="281" y="12"/>
                  </a:lnTo>
                  <a:lnTo>
                    <a:pt x="272" y="9"/>
                  </a:lnTo>
                  <a:lnTo>
                    <a:pt x="263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9" y="22"/>
                  </a:lnTo>
                  <a:lnTo>
                    <a:pt x="159" y="26"/>
                  </a:lnTo>
                  <a:lnTo>
                    <a:pt x="147" y="30"/>
                  </a:lnTo>
                  <a:lnTo>
                    <a:pt x="136" y="33"/>
                  </a:lnTo>
                  <a:lnTo>
                    <a:pt x="124" y="35"/>
                  </a:lnTo>
                  <a:lnTo>
                    <a:pt x="113" y="38"/>
                  </a:lnTo>
                  <a:lnTo>
                    <a:pt x="102" y="40"/>
                  </a:lnTo>
                  <a:lnTo>
                    <a:pt x="90" y="41"/>
                  </a:lnTo>
                  <a:lnTo>
                    <a:pt x="80" y="42"/>
                  </a:lnTo>
                  <a:lnTo>
                    <a:pt x="69" y="42"/>
                  </a:lnTo>
                  <a:lnTo>
                    <a:pt x="58" y="41"/>
                  </a:lnTo>
                  <a:lnTo>
                    <a:pt x="48" y="39"/>
                  </a:lnTo>
                  <a:lnTo>
                    <a:pt x="38" y="36"/>
                  </a:lnTo>
                  <a:lnTo>
                    <a:pt x="29" y="33"/>
                  </a:lnTo>
                  <a:lnTo>
                    <a:pt x="19" y="30"/>
                  </a:lnTo>
                  <a:lnTo>
                    <a:pt x="10" y="27"/>
                  </a:lnTo>
                  <a:lnTo>
                    <a:pt x="1" y="23"/>
                  </a:lnTo>
                  <a:lnTo>
                    <a:pt x="1" y="28"/>
                  </a:lnTo>
                  <a:lnTo>
                    <a:pt x="1" y="32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10" y="45"/>
                  </a:lnTo>
                  <a:lnTo>
                    <a:pt x="19" y="49"/>
                  </a:lnTo>
                  <a:lnTo>
                    <a:pt x="28" y="52"/>
                  </a:lnTo>
                  <a:lnTo>
                    <a:pt x="38" y="54"/>
                  </a:lnTo>
                  <a:lnTo>
                    <a:pt x="48" y="57"/>
                  </a:lnTo>
                  <a:lnTo>
                    <a:pt x="58" y="59"/>
                  </a:lnTo>
                  <a:lnTo>
                    <a:pt x="69" y="60"/>
                  </a:lnTo>
                  <a:lnTo>
                    <a:pt x="80" y="61"/>
                  </a:lnTo>
                  <a:lnTo>
                    <a:pt x="90" y="60"/>
                  </a:lnTo>
                  <a:lnTo>
                    <a:pt x="102" y="59"/>
                  </a:lnTo>
                  <a:lnTo>
                    <a:pt x="113" y="57"/>
                  </a:lnTo>
                  <a:lnTo>
                    <a:pt x="124" y="55"/>
                  </a:lnTo>
                  <a:lnTo>
                    <a:pt x="136" y="52"/>
                  </a:lnTo>
                  <a:lnTo>
                    <a:pt x="147" y="49"/>
                  </a:lnTo>
                  <a:lnTo>
                    <a:pt x="159" y="46"/>
                  </a:lnTo>
                  <a:lnTo>
                    <a:pt x="169" y="42"/>
                  </a:lnTo>
                  <a:lnTo>
                    <a:pt x="180" y="39"/>
                  </a:lnTo>
                  <a:lnTo>
                    <a:pt x="190" y="35"/>
                  </a:lnTo>
                  <a:lnTo>
                    <a:pt x="201" y="33"/>
                  </a:lnTo>
                  <a:lnTo>
                    <a:pt x="210" y="30"/>
                  </a:lnTo>
                  <a:lnTo>
                    <a:pt x="219" y="27"/>
                  </a:lnTo>
                  <a:lnTo>
                    <a:pt x="228" y="26"/>
                  </a:lnTo>
                  <a:lnTo>
                    <a:pt x="236" y="24"/>
                  </a:lnTo>
                  <a:lnTo>
                    <a:pt x="243" y="24"/>
                  </a:lnTo>
                  <a:lnTo>
                    <a:pt x="253" y="24"/>
                  </a:lnTo>
                  <a:lnTo>
                    <a:pt x="263" y="25"/>
                  </a:lnTo>
                  <a:lnTo>
                    <a:pt x="272" y="27"/>
                  </a:lnTo>
                  <a:lnTo>
                    <a:pt x="281" y="29"/>
                  </a:lnTo>
                  <a:lnTo>
                    <a:pt x="290" y="32"/>
                  </a:lnTo>
                  <a:lnTo>
                    <a:pt x="299" y="35"/>
                  </a:lnTo>
                  <a:lnTo>
                    <a:pt x="308" y="38"/>
                  </a:lnTo>
                  <a:lnTo>
                    <a:pt x="317" y="42"/>
                  </a:lnTo>
                  <a:lnTo>
                    <a:pt x="326" y="45"/>
                  </a:lnTo>
                  <a:lnTo>
                    <a:pt x="335" y="49"/>
                  </a:lnTo>
                  <a:lnTo>
                    <a:pt x="345" y="52"/>
                  </a:lnTo>
                  <a:lnTo>
                    <a:pt x="354" y="54"/>
                  </a:lnTo>
                  <a:lnTo>
                    <a:pt x="364" y="57"/>
                  </a:lnTo>
                  <a:lnTo>
                    <a:pt x="374" y="59"/>
                  </a:lnTo>
                  <a:lnTo>
                    <a:pt x="383" y="59"/>
                  </a:lnTo>
                  <a:lnTo>
                    <a:pt x="395" y="60"/>
                  </a:lnTo>
                  <a:lnTo>
                    <a:pt x="405" y="59"/>
                  </a:lnTo>
                  <a:lnTo>
                    <a:pt x="417" y="58"/>
                  </a:lnTo>
                  <a:lnTo>
                    <a:pt x="428" y="56"/>
                  </a:lnTo>
                  <a:lnTo>
                    <a:pt x="439" y="54"/>
                  </a:lnTo>
                  <a:lnTo>
                    <a:pt x="451" y="51"/>
                  </a:lnTo>
                  <a:lnTo>
                    <a:pt x="462" y="48"/>
                  </a:lnTo>
                  <a:lnTo>
                    <a:pt x="473" y="44"/>
                  </a:lnTo>
                  <a:lnTo>
                    <a:pt x="484" y="41"/>
                  </a:lnTo>
                  <a:lnTo>
                    <a:pt x="494" y="37"/>
                  </a:lnTo>
                  <a:lnTo>
                    <a:pt x="505" y="34"/>
                  </a:lnTo>
                  <a:lnTo>
                    <a:pt x="515" y="31"/>
                  </a:lnTo>
                  <a:lnTo>
                    <a:pt x="525" y="28"/>
                  </a:lnTo>
                  <a:lnTo>
                    <a:pt x="533" y="26"/>
                  </a:lnTo>
                  <a:lnTo>
                    <a:pt x="542" y="24"/>
                  </a:lnTo>
                  <a:lnTo>
                    <a:pt x="550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3"/>
                  </a:lnTo>
                  <a:lnTo>
                    <a:pt x="560" y="23"/>
                  </a:lnTo>
                  <a:lnTo>
                    <a:pt x="561" y="23"/>
                  </a:lnTo>
                  <a:lnTo>
                    <a:pt x="570" y="24"/>
                  </a:lnTo>
                  <a:lnTo>
                    <a:pt x="580" y="26"/>
                  </a:lnTo>
                  <a:lnTo>
                    <a:pt x="589" y="28"/>
                  </a:lnTo>
                  <a:lnTo>
                    <a:pt x="598" y="31"/>
                  </a:lnTo>
                  <a:lnTo>
                    <a:pt x="607" y="34"/>
                  </a:lnTo>
                  <a:lnTo>
                    <a:pt x="616" y="37"/>
                  </a:lnTo>
                  <a:lnTo>
                    <a:pt x="624" y="40"/>
                  </a:lnTo>
                  <a:lnTo>
                    <a:pt x="634" y="43"/>
                  </a:lnTo>
                  <a:lnTo>
                    <a:pt x="643" y="47"/>
                  </a:lnTo>
                  <a:lnTo>
                    <a:pt x="651" y="49"/>
                  </a:lnTo>
                  <a:lnTo>
                    <a:pt x="661" y="52"/>
                  </a:lnTo>
                  <a:lnTo>
                    <a:pt x="670" y="55"/>
                  </a:lnTo>
                  <a:lnTo>
                    <a:pt x="680" y="57"/>
                  </a:lnTo>
                  <a:lnTo>
                    <a:pt x="690" y="59"/>
                  </a:lnTo>
                  <a:lnTo>
                    <a:pt x="700" y="60"/>
                  </a:lnTo>
                  <a:lnTo>
                    <a:pt x="711" y="60"/>
                  </a:lnTo>
                  <a:lnTo>
                    <a:pt x="722" y="59"/>
                  </a:lnTo>
                  <a:lnTo>
                    <a:pt x="733" y="58"/>
                  </a:lnTo>
                  <a:lnTo>
                    <a:pt x="744" y="56"/>
                  </a:lnTo>
                  <a:lnTo>
                    <a:pt x="756" y="54"/>
                  </a:lnTo>
                  <a:lnTo>
                    <a:pt x="767" y="51"/>
                  </a:lnTo>
                  <a:lnTo>
                    <a:pt x="778" y="48"/>
                  </a:lnTo>
                  <a:lnTo>
                    <a:pt x="789" y="44"/>
                  </a:lnTo>
                  <a:lnTo>
                    <a:pt x="800" y="41"/>
                  </a:lnTo>
                  <a:lnTo>
                    <a:pt x="811" y="38"/>
                  </a:lnTo>
                  <a:lnTo>
                    <a:pt x="821" y="34"/>
                  </a:lnTo>
                  <a:lnTo>
                    <a:pt x="831" y="31"/>
                  </a:lnTo>
                  <a:lnTo>
                    <a:pt x="841" y="28"/>
                  </a:lnTo>
                  <a:lnTo>
                    <a:pt x="850" y="26"/>
                  </a:lnTo>
                  <a:lnTo>
                    <a:pt x="859" y="24"/>
                  </a:lnTo>
                  <a:lnTo>
                    <a:pt x="867" y="23"/>
                  </a:lnTo>
                  <a:lnTo>
                    <a:pt x="874" y="22"/>
                  </a:lnTo>
                  <a:lnTo>
                    <a:pt x="884" y="23"/>
                  </a:lnTo>
                  <a:lnTo>
                    <a:pt x="893" y="24"/>
                  </a:lnTo>
                  <a:lnTo>
                    <a:pt x="902" y="26"/>
                  </a:lnTo>
                  <a:lnTo>
                    <a:pt x="912" y="28"/>
                  </a:lnTo>
                  <a:lnTo>
                    <a:pt x="921" y="31"/>
                  </a:lnTo>
                  <a:lnTo>
                    <a:pt x="930" y="34"/>
                  </a:lnTo>
                  <a:lnTo>
                    <a:pt x="938" y="37"/>
                  </a:lnTo>
                  <a:lnTo>
                    <a:pt x="947" y="41"/>
                  </a:lnTo>
                  <a:lnTo>
                    <a:pt x="957" y="44"/>
                  </a:lnTo>
                  <a:lnTo>
                    <a:pt x="965" y="48"/>
                  </a:lnTo>
                  <a:lnTo>
                    <a:pt x="975" y="51"/>
                  </a:lnTo>
                  <a:lnTo>
                    <a:pt x="984" y="53"/>
                  </a:lnTo>
                  <a:lnTo>
                    <a:pt x="993" y="56"/>
                  </a:lnTo>
                  <a:lnTo>
                    <a:pt x="1004" y="57"/>
                  </a:lnTo>
                  <a:lnTo>
                    <a:pt x="1014" y="58"/>
                  </a:lnTo>
                  <a:lnTo>
                    <a:pt x="1025" y="59"/>
                  </a:lnTo>
                  <a:lnTo>
                    <a:pt x="1036" y="58"/>
                  </a:lnTo>
                  <a:lnTo>
                    <a:pt x="1047" y="57"/>
                  </a:lnTo>
                  <a:lnTo>
                    <a:pt x="1058" y="55"/>
                  </a:lnTo>
                  <a:lnTo>
                    <a:pt x="1070" y="53"/>
                  </a:lnTo>
                  <a:lnTo>
                    <a:pt x="1081" y="50"/>
                  </a:lnTo>
                  <a:lnTo>
                    <a:pt x="1092" y="47"/>
                  </a:lnTo>
                  <a:lnTo>
                    <a:pt x="1104" y="43"/>
                  </a:lnTo>
                  <a:lnTo>
                    <a:pt x="1114" y="40"/>
                  </a:lnTo>
                  <a:lnTo>
                    <a:pt x="1125" y="37"/>
                  </a:lnTo>
                  <a:lnTo>
                    <a:pt x="1136" y="33"/>
                  </a:lnTo>
                  <a:lnTo>
                    <a:pt x="1145" y="30"/>
                  </a:lnTo>
                  <a:lnTo>
                    <a:pt x="1155" y="27"/>
                  </a:lnTo>
                  <a:lnTo>
                    <a:pt x="1164" y="25"/>
                  </a:lnTo>
                  <a:lnTo>
                    <a:pt x="1173" y="23"/>
                  </a:lnTo>
                  <a:lnTo>
                    <a:pt x="1181" y="22"/>
                  </a:lnTo>
                  <a:lnTo>
                    <a:pt x="1188" y="22"/>
                  </a:lnTo>
                  <a:lnTo>
                    <a:pt x="1198" y="22"/>
                  </a:lnTo>
                  <a:lnTo>
                    <a:pt x="1208" y="23"/>
                  </a:lnTo>
                  <a:lnTo>
                    <a:pt x="1217" y="25"/>
                  </a:lnTo>
                  <a:lnTo>
                    <a:pt x="1226" y="27"/>
                  </a:lnTo>
                  <a:lnTo>
                    <a:pt x="1235" y="30"/>
                  </a:lnTo>
                  <a:lnTo>
                    <a:pt x="1244" y="33"/>
                  </a:lnTo>
                  <a:lnTo>
                    <a:pt x="1253" y="37"/>
                  </a:lnTo>
                  <a:lnTo>
                    <a:pt x="1262" y="39"/>
                  </a:lnTo>
                  <a:lnTo>
                    <a:pt x="1271" y="43"/>
                  </a:lnTo>
                  <a:lnTo>
                    <a:pt x="1280" y="47"/>
                  </a:lnTo>
                  <a:lnTo>
                    <a:pt x="1290" y="50"/>
                  </a:lnTo>
                  <a:lnTo>
                    <a:pt x="1299" y="52"/>
                  </a:lnTo>
                  <a:lnTo>
                    <a:pt x="1308" y="54"/>
                  </a:lnTo>
                  <a:lnTo>
                    <a:pt x="1319" y="57"/>
                  </a:lnTo>
                  <a:lnTo>
                    <a:pt x="1328" y="57"/>
                  </a:lnTo>
                  <a:lnTo>
                    <a:pt x="1339" y="58"/>
                  </a:lnTo>
                  <a:lnTo>
                    <a:pt x="1350" y="57"/>
                  </a:lnTo>
                  <a:lnTo>
                    <a:pt x="1362" y="56"/>
                  </a:lnTo>
                  <a:lnTo>
                    <a:pt x="1373" y="54"/>
                  </a:lnTo>
                  <a:lnTo>
                    <a:pt x="1384" y="52"/>
                  </a:lnTo>
                  <a:lnTo>
                    <a:pt x="1395" y="49"/>
                  </a:lnTo>
                  <a:lnTo>
                    <a:pt x="1407" y="46"/>
                  </a:lnTo>
                  <a:lnTo>
                    <a:pt x="1418" y="42"/>
                  </a:lnTo>
                  <a:lnTo>
                    <a:pt x="1428" y="38"/>
                  </a:lnTo>
                  <a:lnTo>
                    <a:pt x="1439" y="35"/>
                  </a:lnTo>
                  <a:lnTo>
                    <a:pt x="1449" y="32"/>
                  </a:lnTo>
                  <a:lnTo>
                    <a:pt x="1460" y="28"/>
                  </a:lnTo>
                  <a:lnTo>
                    <a:pt x="1470" y="26"/>
                  </a:lnTo>
                  <a:lnTo>
                    <a:pt x="1478" y="24"/>
                  </a:lnTo>
                  <a:lnTo>
                    <a:pt x="1487" y="22"/>
                  </a:lnTo>
                  <a:lnTo>
                    <a:pt x="1495" y="21"/>
                  </a:lnTo>
                  <a:lnTo>
                    <a:pt x="1502" y="21"/>
                  </a:lnTo>
                  <a:lnTo>
                    <a:pt x="1503" y="21"/>
                  </a:lnTo>
                  <a:lnTo>
                    <a:pt x="1505" y="21"/>
                  </a:lnTo>
                  <a:lnTo>
                    <a:pt x="1506" y="21"/>
                  </a:lnTo>
                  <a:lnTo>
                    <a:pt x="1515" y="22"/>
                  </a:lnTo>
                  <a:lnTo>
                    <a:pt x="1525" y="24"/>
                  </a:lnTo>
                  <a:lnTo>
                    <a:pt x="1534" y="26"/>
                  </a:lnTo>
                  <a:lnTo>
                    <a:pt x="1543" y="28"/>
                  </a:lnTo>
                  <a:lnTo>
                    <a:pt x="1552" y="31"/>
                  </a:lnTo>
                  <a:lnTo>
                    <a:pt x="1561" y="34"/>
                  </a:lnTo>
                  <a:lnTo>
                    <a:pt x="1570" y="38"/>
                  </a:lnTo>
                  <a:lnTo>
                    <a:pt x="1578" y="41"/>
                  </a:lnTo>
                  <a:lnTo>
                    <a:pt x="1587" y="44"/>
                  </a:lnTo>
                  <a:lnTo>
                    <a:pt x="1596" y="47"/>
                  </a:lnTo>
                  <a:lnTo>
                    <a:pt x="1605" y="50"/>
                  </a:lnTo>
                  <a:lnTo>
                    <a:pt x="1614" y="53"/>
                  </a:lnTo>
                  <a:lnTo>
                    <a:pt x="1624" y="54"/>
                  </a:lnTo>
                  <a:lnTo>
                    <a:pt x="1634" y="56"/>
                  </a:lnTo>
                  <a:lnTo>
                    <a:pt x="1644" y="57"/>
                  </a:lnTo>
                  <a:lnTo>
                    <a:pt x="1655" y="57"/>
                  </a:lnTo>
                  <a:lnTo>
                    <a:pt x="1663" y="57"/>
                  </a:lnTo>
                  <a:lnTo>
                    <a:pt x="1670" y="57"/>
                  </a:lnTo>
                  <a:lnTo>
                    <a:pt x="1678" y="56"/>
                  </a:lnTo>
                  <a:lnTo>
                    <a:pt x="1686" y="54"/>
                  </a:lnTo>
                  <a:lnTo>
                    <a:pt x="1694" y="53"/>
                  </a:lnTo>
                  <a:lnTo>
                    <a:pt x="1702" y="51"/>
                  </a:lnTo>
                  <a:lnTo>
                    <a:pt x="1710" y="49"/>
                  </a:lnTo>
                  <a:lnTo>
                    <a:pt x="1718" y="47"/>
                  </a:lnTo>
                  <a:lnTo>
                    <a:pt x="1726" y="45"/>
                  </a:lnTo>
                  <a:lnTo>
                    <a:pt x="1733" y="42"/>
                  </a:lnTo>
                  <a:lnTo>
                    <a:pt x="1741" y="40"/>
                  </a:lnTo>
                  <a:lnTo>
                    <a:pt x="1748" y="38"/>
                  </a:lnTo>
                  <a:lnTo>
                    <a:pt x="1756" y="35"/>
                  </a:lnTo>
                  <a:lnTo>
                    <a:pt x="1763" y="33"/>
                  </a:lnTo>
                  <a:lnTo>
                    <a:pt x="1770" y="31"/>
                  </a:lnTo>
                  <a:lnTo>
                    <a:pt x="1777" y="28"/>
                  </a:lnTo>
                  <a:lnTo>
                    <a:pt x="1783" y="27"/>
                  </a:lnTo>
                  <a:lnTo>
                    <a:pt x="1789" y="25"/>
                  </a:lnTo>
                  <a:lnTo>
                    <a:pt x="1795" y="24"/>
                  </a:lnTo>
                  <a:lnTo>
                    <a:pt x="1800" y="23"/>
                  </a:lnTo>
                  <a:lnTo>
                    <a:pt x="1805" y="22"/>
                  </a:lnTo>
                  <a:lnTo>
                    <a:pt x="1810" y="21"/>
                  </a:lnTo>
                  <a:lnTo>
                    <a:pt x="1814" y="20"/>
                  </a:lnTo>
                  <a:lnTo>
                    <a:pt x="1819" y="20"/>
                  </a:lnTo>
                  <a:lnTo>
                    <a:pt x="1829" y="21"/>
                  </a:lnTo>
                  <a:lnTo>
                    <a:pt x="1838" y="22"/>
                  </a:lnTo>
                  <a:lnTo>
                    <a:pt x="1848" y="24"/>
                  </a:lnTo>
                  <a:lnTo>
                    <a:pt x="1856" y="26"/>
                  </a:lnTo>
                  <a:lnTo>
                    <a:pt x="1866" y="28"/>
                  </a:lnTo>
                  <a:lnTo>
                    <a:pt x="1874" y="32"/>
                  </a:lnTo>
                  <a:lnTo>
                    <a:pt x="1883" y="35"/>
                  </a:lnTo>
                  <a:lnTo>
                    <a:pt x="1892" y="38"/>
                  </a:lnTo>
                  <a:lnTo>
                    <a:pt x="1902" y="42"/>
                  </a:lnTo>
                  <a:lnTo>
                    <a:pt x="1911" y="45"/>
                  </a:lnTo>
                  <a:lnTo>
                    <a:pt x="1920" y="49"/>
                  </a:lnTo>
                  <a:lnTo>
                    <a:pt x="1930" y="51"/>
                  </a:lnTo>
                  <a:lnTo>
                    <a:pt x="1939" y="53"/>
                  </a:lnTo>
                  <a:lnTo>
                    <a:pt x="1949" y="56"/>
                  </a:lnTo>
                  <a:lnTo>
                    <a:pt x="1960" y="56"/>
                  </a:lnTo>
                  <a:lnTo>
                    <a:pt x="1970" y="57"/>
                  </a:lnTo>
                  <a:lnTo>
                    <a:pt x="1981" y="56"/>
                  </a:lnTo>
                  <a:lnTo>
                    <a:pt x="1991" y="55"/>
                  </a:lnTo>
                  <a:lnTo>
                    <a:pt x="2002" y="53"/>
                  </a:lnTo>
                  <a:lnTo>
                    <a:pt x="2013" y="51"/>
                  </a:lnTo>
                  <a:lnTo>
                    <a:pt x="2024" y="48"/>
                  </a:lnTo>
                  <a:lnTo>
                    <a:pt x="2035" y="45"/>
                  </a:lnTo>
                  <a:lnTo>
                    <a:pt x="2046" y="42"/>
                  </a:lnTo>
                  <a:lnTo>
                    <a:pt x="2056" y="38"/>
                  </a:lnTo>
                  <a:lnTo>
                    <a:pt x="2067" y="35"/>
                  </a:lnTo>
                  <a:lnTo>
                    <a:pt x="2077" y="31"/>
                  </a:lnTo>
                  <a:lnTo>
                    <a:pt x="2087" y="28"/>
                  </a:lnTo>
                  <a:lnTo>
                    <a:pt x="2097" y="26"/>
                  </a:lnTo>
                  <a:lnTo>
                    <a:pt x="2105" y="23"/>
                  </a:lnTo>
                  <a:lnTo>
                    <a:pt x="2114" y="22"/>
                  </a:lnTo>
                  <a:lnTo>
                    <a:pt x="2122" y="20"/>
                  </a:lnTo>
                  <a:lnTo>
                    <a:pt x="2129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7" y="25"/>
                  </a:lnTo>
                  <a:lnTo>
                    <a:pt x="2175" y="28"/>
                  </a:lnTo>
                  <a:lnTo>
                    <a:pt x="2185" y="31"/>
                  </a:lnTo>
                  <a:lnTo>
                    <a:pt x="2193" y="34"/>
                  </a:lnTo>
                  <a:lnTo>
                    <a:pt x="2202" y="38"/>
                  </a:lnTo>
                  <a:lnTo>
                    <a:pt x="2211" y="41"/>
                  </a:lnTo>
                  <a:lnTo>
                    <a:pt x="2220" y="45"/>
                  </a:lnTo>
                  <a:lnTo>
                    <a:pt x="2230" y="48"/>
                  </a:lnTo>
                  <a:lnTo>
                    <a:pt x="2239" y="51"/>
                  </a:lnTo>
                  <a:lnTo>
                    <a:pt x="2248" y="53"/>
                  </a:lnTo>
                  <a:lnTo>
                    <a:pt x="2259" y="54"/>
                  </a:lnTo>
                  <a:lnTo>
                    <a:pt x="2268" y="56"/>
                  </a:lnTo>
                  <a:lnTo>
                    <a:pt x="2279" y="56"/>
                  </a:lnTo>
                  <a:lnTo>
                    <a:pt x="2292" y="56"/>
                  </a:lnTo>
                  <a:lnTo>
                    <a:pt x="2304" y="54"/>
                  </a:lnTo>
                  <a:lnTo>
                    <a:pt x="2316" y="52"/>
                  </a:lnTo>
                  <a:lnTo>
                    <a:pt x="2329" y="49"/>
                  </a:lnTo>
                  <a:lnTo>
                    <a:pt x="2341" y="47"/>
                  </a:lnTo>
                  <a:lnTo>
                    <a:pt x="2353" y="42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2"/>
                  </a:lnTo>
                  <a:lnTo>
                    <a:pt x="2396" y="29"/>
                  </a:lnTo>
                  <a:lnTo>
                    <a:pt x="2405" y="26"/>
                  </a:lnTo>
                  <a:lnTo>
                    <a:pt x="2413" y="24"/>
                  </a:lnTo>
                  <a:lnTo>
                    <a:pt x="2422" y="22"/>
                  </a:lnTo>
                  <a:lnTo>
                    <a:pt x="2429" y="20"/>
                  </a:lnTo>
                  <a:lnTo>
                    <a:pt x="2437" y="20"/>
                  </a:lnTo>
                  <a:lnTo>
                    <a:pt x="2443" y="19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20">
              <a:extLst>
                <a:ext uri="{FF2B5EF4-FFF2-40B4-BE49-F238E27FC236}">
                  <a16:creationId xmlns:a16="http://schemas.microsoft.com/office/drawing/2014/main" xmlns="" id="{B04FC5C0-D3ED-3A4C-B2B1-7DC20CAB5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4" y="121"/>
              <a:ext cx="2445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3 w 2447"/>
                <a:gd name="T5" fmla="*/ 16 h 62"/>
                <a:gd name="T6" fmla="*/ 316 w 2447"/>
                <a:gd name="T7" fmla="*/ 5 h 62"/>
                <a:gd name="T8" fmla="*/ 389 w 2447"/>
                <a:gd name="T9" fmla="*/ 23 h 62"/>
                <a:gd name="T10" fmla="*/ 477 w 2447"/>
                <a:gd name="T11" fmla="*/ 41 h 62"/>
                <a:gd name="T12" fmla="*/ 577 w 2447"/>
                <a:gd name="T13" fmla="*/ 15 h 62"/>
                <a:gd name="T14" fmla="*/ 612 w 2447"/>
                <a:gd name="T15" fmla="*/ 5 h 62"/>
                <a:gd name="T16" fmla="*/ 694 w 2447"/>
                <a:gd name="T17" fmla="*/ 29 h 62"/>
                <a:gd name="T18" fmla="*/ 787 w 2447"/>
                <a:gd name="T19" fmla="*/ 37 h 62"/>
                <a:gd name="T20" fmla="*/ 884 w 2447"/>
                <a:gd name="T21" fmla="*/ 8 h 62"/>
                <a:gd name="T22" fmla="*/ 946 w 2447"/>
                <a:gd name="T23" fmla="*/ 8 h 62"/>
                <a:gd name="T24" fmla="*/ 1028 w 2447"/>
                <a:gd name="T25" fmla="*/ 35 h 62"/>
                <a:gd name="T26" fmla="*/ 1125 w 2447"/>
                <a:gd name="T27" fmla="*/ 30 h 62"/>
                <a:gd name="T28" fmla="*/ 1219 w 2447"/>
                <a:gd name="T29" fmla="*/ 3 h 62"/>
                <a:gd name="T30" fmla="*/ 1262 w 2447"/>
                <a:gd name="T31" fmla="*/ 6 h 62"/>
                <a:gd name="T32" fmla="*/ 1343 w 2447"/>
                <a:gd name="T33" fmla="*/ 34 h 62"/>
                <a:gd name="T34" fmla="*/ 1440 w 2447"/>
                <a:gd name="T35" fmla="*/ 30 h 62"/>
                <a:gd name="T36" fmla="*/ 1533 w 2447"/>
                <a:gd name="T37" fmla="*/ 3 h 62"/>
                <a:gd name="T38" fmla="*/ 1612 w 2447"/>
                <a:gd name="T39" fmla="*/ 19 h 62"/>
                <a:gd name="T40" fmla="*/ 1699 w 2447"/>
                <a:gd name="T41" fmla="*/ 38 h 62"/>
                <a:gd name="T42" fmla="*/ 1798 w 2447"/>
                <a:gd name="T43" fmla="*/ 15 h 62"/>
                <a:gd name="T44" fmla="*/ 1834 w 2447"/>
                <a:gd name="T45" fmla="*/ 1 h 62"/>
                <a:gd name="T46" fmla="*/ 1916 w 2447"/>
                <a:gd name="T47" fmla="*/ 24 h 62"/>
                <a:gd name="T48" fmla="*/ 2006 w 2447"/>
                <a:gd name="T49" fmla="*/ 35 h 62"/>
                <a:gd name="T50" fmla="*/ 2101 w 2447"/>
                <a:gd name="T51" fmla="*/ 9 h 62"/>
                <a:gd name="T52" fmla="*/ 2181 w 2447"/>
                <a:gd name="T53" fmla="*/ 6 h 62"/>
                <a:gd name="T54" fmla="*/ 2262 w 2447"/>
                <a:gd name="T55" fmla="*/ 33 h 62"/>
                <a:gd name="T56" fmla="*/ 2368 w 2447"/>
                <a:gd name="T57" fmla="*/ 23 h 62"/>
                <a:gd name="T58" fmla="*/ 2356 w 2447"/>
                <a:gd name="T59" fmla="*/ 45 h 62"/>
                <a:gd name="T60" fmla="*/ 2253 w 2447"/>
                <a:gd name="T61" fmla="*/ 50 h 62"/>
                <a:gd name="T62" fmla="*/ 2172 w 2447"/>
                <a:gd name="T63" fmla="*/ 22 h 62"/>
                <a:gd name="T64" fmla="*/ 2091 w 2447"/>
                <a:gd name="T65" fmla="*/ 31 h 62"/>
                <a:gd name="T66" fmla="*/ 1995 w 2447"/>
                <a:gd name="T67" fmla="*/ 55 h 62"/>
                <a:gd name="T68" fmla="*/ 1907 w 2447"/>
                <a:gd name="T69" fmla="*/ 39 h 62"/>
                <a:gd name="T70" fmla="*/ 1830 w 2447"/>
                <a:gd name="T71" fmla="*/ 20 h 62"/>
                <a:gd name="T72" fmla="*/ 1766 w 2447"/>
                <a:gd name="T73" fmla="*/ 45 h 62"/>
                <a:gd name="T74" fmla="*/ 1668 w 2447"/>
                <a:gd name="T75" fmla="*/ 54 h 62"/>
                <a:gd name="T76" fmla="*/ 1586 w 2447"/>
                <a:gd name="T77" fmla="*/ 27 h 62"/>
                <a:gd name="T78" fmla="*/ 1505 w 2447"/>
                <a:gd name="T79" fmla="*/ 30 h 62"/>
                <a:gd name="T80" fmla="*/ 1407 w 2447"/>
                <a:gd name="T81" fmla="*/ 56 h 62"/>
                <a:gd name="T82" fmla="*/ 1316 w 2447"/>
                <a:gd name="T83" fmla="*/ 45 h 62"/>
                <a:gd name="T84" fmla="*/ 1235 w 2447"/>
                <a:gd name="T85" fmla="*/ 21 h 62"/>
                <a:gd name="T86" fmla="*/ 1189 w 2447"/>
                <a:gd name="T87" fmla="*/ 29 h 62"/>
                <a:gd name="T88" fmla="*/ 1091 w 2447"/>
                <a:gd name="T89" fmla="*/ 57 h 62"/>
                <a:gd name="T90" fmla="*/ 1000 w 2447"/>
                <a:gd name="T91" fmla="*/ 44 h 62"/>
                <a:gd name="T92" fmla="*/ 917 w 2447"/>
                <a:gd name="T93" fmla="*/ 22 h 62"/>
                <a:gd name="T94" fmla="*/ 832 w 2447"/>
                <a:gd name="T95" fmla="*/ 44 h 62"/>
                <a:gd name="T96" fmla="*/ 732 w 2447"/>
                <a:gd name="T97" fmla="*/ 58 h 62"/>
                <a:gd name="T98" fmla="*/ 649 w 2447"/>
                <a:gd name="T99" fmla="*/ 31 h 62"/>
                <a:gd name="T100" fmla="*/ 597 w 2447"/>
                <a:gd name="T101" fmla="*/ 29 h 62"/>
                <a:gd name="T102" fmla="*/ 500 w 2447"/>
                <a:gd name="T103" fmla="*/ 57 h 62"/>
                <a:gd name="T104" fmla="*/ 407 w 2447"/>
                <a:gd name="T105" fmla="*/ 50 h 62"/>
                <a:gd name="T106" fmla="*/ 326 w 2447"/>
                <a:gd name="T107" fmla="*/ 25 h 62"/>
                <a:gd name="T108" fmla="*/ 281 w 2447"/>
                <a:gd name="T109" fmla="*/ 29 h 62"/>
                <a:gd name="T110" fmla="*/ 184 w 2447"/>
                <a:gd name="T111" fmla="*/ 57 h 62"/>
                <a:gd name="T112" fmla="*/ 92 w 2447"/>
                <a:gd name="T113" fmla="*/ 50 h 62"/>
                <a:gd name="T114" fmla="*/ 10 w 2447"/>
                <a:gd name="T115" fmla="*/ 25 h 6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447" h="62">
                  <a:moveTo>
                    <a:pt x="1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9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6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39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8" y="32"/>
                  </a:lnTo>
                  <a:lnTo>
                    <a:pt x="219" y="30"/>
                  </a:lnTo>
                  <a:lnTo>
                    <a:pt x="230" y="26"/>
                  </a:lnTo>
                  <a:lnTo>
                    <a:pt x="242" y="22"/>
                  </a:lnTo>
                  <a:lnTo>
                    <a:pt x="253" y="19"/>
                  </a:lnTo>
                  <a:lnTo>
                    <a:pt x="263" y="16"/>
                  </a:lnTo>
                  <a:lnTo>
                    <a:pt x="274" y="12"/>
                  </a:lnTo>
                  <a:lnTo>
                    <a:pt x="283" y="10"/>
                  </a:lnTo>
                  <a:lnTo>
                    <a:pt x="292" y="7"/>
                  </a:lnTo>
                  <a:lnTo>
                    <a:pt x="301" y="6"/>
                  </a:lnTo>
                  <a:lnTo>
                    <a:pt x="309" y="5"/>
                  </a:lnTo>
                  <a:lnTo>
                    <a:pt x="316" y="5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5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7"/>
                  </a:lnTo>
                  <a:lnTo>
                    <a:pt x="381" y="20"/>
                  </a:lnTo>
                  <a:lnTo>
                    <a:pt x="389" y="23"/>
                  </a:lnTo>
                  <a:lnTo>
                    <a:pt x="399" y="27"/>
                  </a:lnTo>
                  <a:lnTo>
                    <a:pt x="407" y="30"/>
                  </a:lnTo>
                  <a:lnTo>
                    <a:pt x="417" y="33"/>
                  </a:lnTo>
                  <a:lnTo>
                    <a:pt x="426" y="36"/>
                  </a:lnTo>
                  <a:lnTo>
                    <a:pt x="436" y="38"/>
                  </a:lnTo>
                  <a:lnTo>
                    <a:pt x="445" y="40"/>
                  </a:lnTo>
                  <a:lnTo>
                    <a:pt x="456" y="41"/>
                  </a:lnTo>
                  <a:lnTo>
                    <a:pt x="467" y="41"/>
                  </a:lnTo>
                  <a:lnTo>
                    <a:pt x="477" y="41"/>
                  </a:lnTo>
                  <a:lnTo>
                    <a:pt x="489" y="40"/>
                  </a:lnTo>
                  <a:lnTo>
                    <a:pt x="500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7" y="18"/>
                  </a:lnTo>
                  <a:lnTo>
                    <a:pt x="577" y="15"/>
                  </a:lnTo>
                  <a:lnTo>
                    <a:pt x="588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31" y="4"/>
                  </a:lnTo>
                  <a:lnTo>
                    <a:pt x="630" y="4"/>
                  </a:lnTo>
                  <a:lnTo>
                    <a:pt x="639" y="5"/>
                  </a:lnTo>
                  <a:lnTo>
                    <a:pt x="650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6" y="12"/>
                  </a:lnTo>
                  <a:lnTo>
                    <a:pt x="686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3" y="26"/>
                  </a:lnTo>
                  <a:lnTo>
                    <a:pt x="721" y="29"/>
                  </a:lnTo>
                  <a:lnTo>
                    <a:pt x="730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59" y="40"/>
                  </a:lnTo>
                  <a:lnTo>
                    <a:pt x="770" y="40"/>
                  </a:lnTo>
                  <a:lnTo>
                    <a:pt x="780" y="41"/>
                  </a:lnTo>
                  <a:lnTo>
                    <a:pt x="791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5" y="34"/>
                  </a:lnTo>
                  <a:lnTo>
                    <a:pt x="837" y="31"/>
                  </a:lnTo>
                  <a:lnTo>
                    <a:pt x="849" y="28"/>
                  </a:lnTo>
                  <a:lnTo>
                    <a:pt x="859" y="25"/>
                  </a:lnTo>
                  <a:lnTo>
                    <a:pt x="870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2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5"/>
                  </a:lnTo>
                  <a:lnTo>
                    <a:pt x="937" y="3"/>
                  </a:lnTo>
                  <a:lnTo>
                    <a:pt x="945" y="3"/>
                  </a:lnTo>
                  <a:lnTo>
                    <a:pt x="944" y="3"/>
                  </a:lnTo>
                  <a:lnTo>
                    <a:pt x="945" y="3"/>
                  </a:lnTo>
                  <a:lnTo>
                    <a:pt x="954" y="5"/>
                  </a:lnTo>
                  <a:lnTo>
                    <a:pt x="964" y="6"/>
                  </a:lnTo>
                  <a:lnTo>
                    <a:pt x="973" y="8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7"/>
                  </a:lnTo>
                  <a:lnTo>
                    <a:pt x="1009" y="20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5" y="32"/>
                  </a:lnTo>
                  <a:lnTo>
                    <a:pt x="1055" y="35"/>
                  </a:lnTo>
                  <a:lnTo>
                    <a:pt x="1064" y="37"/>
                  </a:lnTo>
                  <a:lnTo>
                    <a:pt x="1074" y="38"/>
                  </a:lnTo>
                  <a:lnTo>
                    <a:pt x="1084" y="40"/>
                  </a:lnTo>
                  <a:lnTo>
                    <a:pt x="1095" y="40"/>
                  </a:lnTo>
                  <a:lnTo>
                    <a:pt x="1106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3" y="27"/>
                  </a:lnTo>
                  <a:lnTo>
                    <a:pt x="1175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7" y="13"/>
                  </a:lnTo>
                  <a:lnTo>
                    <a:pt x="1217" y="10"/>
                  </a:lnTo>
                  <a:lnTo>
                    <a:pt x="1228" y="7"/>
                  </a:lnTo>
                  <a:lnTo>
                    <a:pt x="1237" y="5"/>
                  </a:lnTo>
                  <a:lnTo>
                    <a:pt x="1246" y="3"/>
                  </a:lnTo>
                  <a:lnTo>
                    <a:pt x="1254" y="2"/>
                  </a:lnTo>
                  <a:lnTo>
                    <a:pt x="1261" y="2"/>
                  </a:lnTo>
                  <a:lnTo>
                    <a:pt x="1262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80" y="4"/>
                  </a:lnTo>
                  <a:lnTo>
                    <a:pt x="1289" y="6"/>
                  </a:lnTo>
                  <a:lnTo>
                    <a:pt x="1298" y="9"/>
                  </a:lnTo>
                  <a:lnTo>
                    <a:pt x="1307" y="11"/>
                  </a:lnTo>
                  <a:lnTo>
                    <a:pt x="1316" y="15"/>
                  </a:lnTo>
                  <a:lnTo>
                    <a:pt x="1325" y="18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0" y="34"/>
                  </a:lnTo>
                  <a:lnTo>
                    <a:pt x="1380" y="37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1" y="39"/>
                  </a:lnTo>
                  <a:lnTo>
                    <a:pt x="1433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7" y="30"/>
                  </a:lnTo>
                  <a:lnTo>
                    <a:pt x="1478" y="27"/>
                  </a:lnTo>
                  <a:lnTo>
                    <a:pt x="1490" y="23"/>
                  </a:lnTo>
                  <a:lnTo>
                    <a:pt x="1500" y="20"/>
                  </a:lnTo>
                  <a:lnTo>
                    <a:pt x="1511" y="16"/>
                  </a:lnTo>
                  <a:lnTo>
                    <a:pt x="1522" y="13"/>
                  </a:lnTo>
                  <a:lnTo>
                    <a:pt x="1532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4" y="3"/>
                  </a:lnTo>
                  <a:lnTo>
                    <a:pt x="1594" y="5"/>
                  </a:lnTo>
                  <a:lnTo>
                    <a:pt x="1603" y="6"/>
                  </a:lnTo>
                  <a:lnTo>
                    <a:pt x="1613" y="9"/>
                  </a:lnTo>
                  <a:lnTo>
                    <a:pt x="1621" y="12"/>
                  </a:lnTo>
                  <a:lnTo>
                    <a:pt x="1631" y="15"/>
                  </a:lnTo>
                  <a:lnTo>
                    <a:pt x="1639" y="19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7" y="28"/>
                  </a:lnTo>
                  <a:lnTo>
                    <a:pt x="1676" y="31"/>
                  </a:lnTo>
                  <a:lnTo>
                    <a:pt x="1685" y="34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0" y="32"/>
                  </a:lnTo>
                  <a:lnTo>
                    <a:pt x="1782" y="29"/>
                  </a:lnTo>
                  <a:lnTo>
                    <a:pt x="1792" y="26"/>
                  </a:lnTo>
                  <a:lnTo>
                    <a:pt x="1804" y="22"/>
                  </a:lnTo>
                  <a:lnTo>
                    <a:pt x="1814" y="19"/>
                  </a:lnTo>
                  <a:lnTo>
                    <a:pt x="1825" y="15"/>
                  </a:lnTo>
                  <a:lnTo>
                    <a:pt x="1835" y="12"/>
                  </a:lnTo>
                  <a:lnTo>
                    <a:pt x="1845" y="9"/>
                  </a:lnTo>
                  <a:lnTo>
                    <a:pt x="1855" y="6"/>
                  </a:lnTo>
                  <a:lnTo>
                    <a:pt x="1863" y="3"/>
                  </a:lnTo>
                  <a:lnTo>
                    <a:pt x="1872" y="2"/>
                  </a:lnTo>
                  <a:lnTo>
                    <a:pt x="1880" y="1"/>
                  </a:lnTo>
                  <a:lnTo>
                    <a:pt x="1887" y="1"/>
                  </a:lnTo>
                  <a:lnTo>
                    <a:pt x="1888" y="1"/>
                  </a:lnTo>
                  <a:lnTo>
                    <a:pt x="1887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5" y="8"/>
                  </a:lnTo>
                  <a:lnTo>
                    <a:pt x="1933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8" y="27"/>
                  </a:lnTo>
                  <a:lnTo>
                    <a:pt x="1988" y="30"/>
                  </a:lnTo>
                  <a:lnTo>
                    <a:pt x="1997" y="32"/>
                  </a:lnTo>
                  <a:lnTo>
                    <a:pt x="2007" y="34"/>
                  </a:lnTo>
                  <a:lnTo>
                    <a:pt x="2017" y="36"/>
                  </a:lnTo>
                  <a:lnTo>
                    <a:pt x="2027" y="37"/>
                  </a:lnTo>
                  <a:lnTo>
                    <a:pt x="2038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0" y="34"/>
                  </a:lnTo>
                  <a:lnTo>
                    <a:pt x="2081" y="31"/>
                  </a:lnTo>
                  <a:lnTo>
                    <a:pt x="2092" y="29"/>
                  </a:lnTo>
                  <a:lnTo>
                    <a:pt x="2103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5" y="12"/>
                  </a:lnTo>
                  <a:lnTo>
                    <a:pt x="2155" y="9"/>
                  </a:lnTo>
                  <a:lnTo>
                    <a:pt x="2164" y="6"/>
                  </a:lnTo>
                  <a:lnTo>
                    <a:pt x="2173" y="3"/>
                  </a:lnTo>
                  <a:lnTo>
                    <a:pt x="2182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6" y="1"/>
                  </a:lnTo>
                  <a:lnTo>
                    <a:pt x="2217" y="1"/>
                  </a:lnTo>
                  <a:lnTo>
                    <a:pt x="2225" y="3"/>
                  </a:lnTo>
                  <a:lnTo>
                    <a:pt x="2235" y="6"/>
                  </a:lnTo>
                  <a:lnTo>
                    <a:pt x="2243" y="8"/>
                  </a:lnTo>
                  <a:lnTo>
                    <a:pt x="2253" y="12"/>
                  </a:lnTo>
                  <a:lnTo>
                    <a:pt x="2261" y="15"/>
                  </a:lnTo>
                  <a:lnTo>
                    <a:pt x="2270" y="18"/>
                  </a:lnTo>
                  <a:lnTo>
                    <a:pt x="2279" y="21"/>
                  </a:lnTo>
                  <a:lnTo>
                    <a:pt x="2288" y="25"/>
                  </a:lnTo>
                  <a:lnTo>
                    <a:pt x="2297" y="29"/>
                  </a:lnTo>
                  <a:lnTo>
                    <a:pt x="2307" y="31"/>
                  </a:lnTo>
                  <a:lnTo>
                    <a:pt x="2316" y="33"/>
                  </a:lnTo>
                  <a:lnTo>
                    <a:pt x="2326" y="35"/>
                  </a:lnTo>
                  <a:lnTo>
                    <a:pt x="2337" y="36"/>
                  </a:lnTo>
                  <a:lnTo>
                    <a:pt x="2347" y="37"/>
                  </a:lnTo>
                  <a:lnTo>
                    <a:pt x="2360" y="36"/>
                  </a:lnTo>
                  <a:lnTo>
                    <a:pt x="2372" y="35"/>
                  </a:lnTo>
                  <a:lnTo>
                    <a:pt x="2384" y="32"/>
                  </a:lnTo>
                  <a:lnTo>
                    <a:pt x="2396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4" y="51"/>
                  </a:lnTo>
                  <a:lnTo>
                    <a:pt x="2372" y="54"/>
                  </a:lnTo>
                  <a:lnTo>
                    <a:pt x="2360" y="55"/>
                  </a:lnTo>
                  <a:lnTo>
                    <a:pt x="2347" y="56"/>
                  </a:lnTo>
                  <a:lnTo>
                    <a:pt x="2337" y="55"/>
                  </a:lnTo>
                  <a:lnTo>
                    <a:pt x="2326" y="54"/>
                  </a:lnTo>
                  <a:lnTo>
                    <a:pt x="2317" y="52"/>
                  </a:lnTo>
                  <a:lnTo>
                    <a:pt x="2307" y="50"/>
                  </a:lnTo>
                  <a:lnTo>
                    <a:pt x="2297" y="47"/>
                  </a:lnTo>
                  <a:lnTo>
                    <a:pt x="2289" y="44"/>
                  </a:lnTo>
                  <a:lnTo>
                    <a:pt x="2279" y="41"/>
                  </a:lnTo>
                  <a:lnTo>
                    <a:pt x="2271" y="37"/>
                  </a:lnTo>
                  <a:lnTo>
                    <a:pt x="2261" y="34"/>
                  </a:lnTo>
                  <a:lnTo>
                    <a:pt x="2253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6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2" y="21"/>
                  </a:lnTo>
                  <a:lnTo>
                    <a:pt x="2173" y="23"/>
                  </a:lnTo>
                  <a:lnTo>
                    <a:pt x="2164" y="25"/>
                  </a:lnTo>
                  <a:lnTo>
                    <a:pt x="2155" y="28"/>
                  </a:lnTo>
                  <a:lnTo>
                    <a:pt x="2145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3" y="44"/>
                  </a:lnTo>
                  <a:lnTo>
                    <a:pt x="2092" y="48"/>
                  </a:lnTo>
                  <a:lnTo>
                    <a:pt x="2081" y="50"/>
                  </a:lnTo>
                  <a:lnTo>
                    <a:pt x="2070" y="52"/>
                  </a:lnTo>
                  <a:lnTo>
                    <a:pt x="2060" y="54"/>
                  </a:lnTo>
                  <a:lnTo>
                    <a:pt x="2049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7" y="53"/>
                  </a:lnTo>
                  <a:lnTo>
                    <a:pt x="1998" y="51"/>
                  </a:lnTo>
                  <a:lnTo>
                    <a:pt x="1989" y="48"/>
                  </a:lnTo>
                  <a:lnTo>
                    <a:pt x="1979" y="45"/>
                  </a:lnTo>
                  <a:lnTo>
                    <a:pt x="1970" y="42"/>
                  </a:lnTo>
                  <a:lnTo>
                    <a:pt x="1961" y="39"/>
                  </a:lnTo>
                  <a:lnTo>
                    <a:pt x="1952" y="35"/>
                  </a:lnTo>
                  <a:lnTo>
                    <a:pt x="1943" y="32"/>
                  </a:lnTo>
                  <a:lnTo>
                    <a:pt x="1934" y="29"/>
                  </a:lnTo>
                  <a:lnTo>
                    <a:pt x="1925" y="27"/>
                  </a:lnTo>
                  <a:lnTo>
                    <a:pt x="1916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7" y="20"/>
                  </a:lnTo>
                  <a:lnTo>
                    <a:pt x="1880" y="20"/>
                  </a:lnTo>
                  <a:lnTo>
                    <a:pt x="1872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5" y="28"/>
                  </a:lnTo>
                  <a:lnTo>
                    <a:pt x="1836" y="31"/>
                  </a:lnTo>
                  <a:lnTo>
                    <a:pt x="1825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59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6" y="58"/>
                  </a:lnTo>
                  <a:lnTo>
                    <a:pt x="1715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5" y="52"/>
                  </a:lnTo>
                  <a:lnTo>
                    <a:pt x="1676" y="50"/>
                  </a:lnTo>
                  <a:lnTo>
                    <a:pt x="1667" y="46"/>
                  </a:lnTo>
                  <a:lnTo>
                    <a:pt x="1657" y="42"/>
                  </a:lnTo>
                  <a:lnTo>
                    <a:pt x="1648" y="39"/>
                  </a:lnTo>
                  <a:lnTo>
                    <a:pt x="1639" y="36"/>
                  </a:lnTo>
                  <a:lnTo>
                    <a:pt x="1631" y="32"/>
                  </a:lnTo>
                  <a:lnTo>
                    <a:pt x="1621" y="29"/>
                  </a:lnTo>
                  <a:lnTo>
                    <a:pt x="1613" y="27"/>
                  </a:lnTo>
                  <a:lnTo>
                    <a:pt x="1603" y="25"/>
                  </a:lnTo>
                  <a:lnTo>
                    <a:pt x="1594" y="22"/>
                  </a:lnTo>
                  <a:lnTo>
                    <a:pt x="1584" y="21"/>
                  </a:lnTo>
                  <a:lnTo>
                    <a:pt x="1575" y="21"/>
                  </a:lnTo>
                  <a:lnTo>
                    <a:pt x="1568" y="21"/>
                  </a:lnTo>
                  <a:lnTo>
                    <a:pt x="1560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8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0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3" y="45"/>
                  </a:lnTo>
                  <a:lnTo>
                    <a:pt x="1335" y="41"/>
                  </a:lnTo>
                  <a:lnTo>
                    <a:pt x="1325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0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60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4" y="25"/>
                  </a:lnTo>
                  <a:lnTo>
                    <a:pt x="1225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6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2" y="50"/>
                  </a:lnTo>
                  <a:lnTo>
                    <a:pt x="1141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6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5" y="55"/>
                  </a:lnTo>
                  <a:lnTo>
                    <a:pt x="1056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0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1" y="34"/>
                  </a:lnTo>
                  <a:lnTo>
                    <a:pt x="881" y="37"/>
                  </a:lnTo>
                  <a:lnTo>
                    <a:pt x="870" y="41"/>
                  </a:lnTo>
                  <a:lnTo>
                    <a:pt x="859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5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1" y="59"/>
                  </a:lnTo>
                  <a:lnTo>
                    <a:pt x="780" y="59"/>
                  </a:lnTo>
                  <a:lnTo>
                    <a:pt x="770" y="59"/>
                  </a:lnTo>
                  <a:lnTo>
                    <a:pt x="759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0" y="51"/>
                  </a:lnTo>
                  <a:lnTo>
                    <a:pt x="721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6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39" y="24"/>
                  </a:lnTo>
                  <a:lnTo>
                    <a:pt x="630" y="23"/>
                  </a:lnTo>
                  <a:lnTo>
                    <a:pt x="623" y="24"/>
                  </a:lnTo>
                  <a:lnTo>
                    <a:pt x="615" y="25"/>
                  </a:lnTo>
                  <a:lnTo>
                    <a:pt x="606" y="27"/>
                  </a:lnTo>
                  <a:lnTo>
                    <a:pt x="597" y="29"/>
                  </a:lnTo>
                  <a:lnTo>
                    <a:pt x="588" y="32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6" y="42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1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7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5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1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59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2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39"/>
                  </a:lnTo>
                  <a:lnTo>
                    <a:pt x="56" y="35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7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1" y="5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21">
              <a:extLst>
                <a:ext uri="{FF2B5EF4-FFF2-40B4-BE49-F238E27FC236}">
                  <a16:creationId xmlns:a16="http://schemas.microsoft.com/office/drawing/2014/main" xmlns="" id="{0D4D6438-3988-7049-BC45-2561BDD71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8" y="162"/>
              <a:ext cx="2445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3 w 2447"/>
                <a:gd name="T5" fmla="*/ 16 h 62"/>
                <a:gd name="T6" fmla="*/ 315 w 2447"/>
                <a:gd name="T7" fmla="*/ 5 h 62"/>
                <a:gd name="T8" fmla="*/ 388 w 2447"/>
                <a:gd name="T9" fmla="*/ 23 h 62"/>
                <a:gd name="T10" fmla="*/ 477 w 2447"/>
                <a:gd name="T11" fmla="*/ 41 h 62"/>
                <a:gd name="T12" fmla="*/ 577 w 2447"/>
                <a:gd name="T13" fmla="*/ 15 h 62"/>
                <a:gd name="T14" fmla="*/ 631 w 2447"/>
                <a:gd name="T15" fmla="*/ 7 h 62"/>
                <a:gd name="T16" fmla="*/ 713 w 2447"/>
                <a:gd name="T17" fmla="*/ 35 h 62"/>
                <a:gd name="T18" fmla="*/ 810 w 2447"/>
                <a:gd name="T19" fmla="*/ 31 h 62"/>
                <a:gd name="T20" fmla="*/ 902 w 2447"/>
                <a:gd name="T21" fmla="*/ 4 h 62"/>
                <a:gd name="T22" fmla="*/ 982 w 2447"/>
                <a:gd name="T23" fmla="*/ 19 h 62"/>
                <a:gd name="T24" fmla="*/ 1068 w 2447"/>
                <a:gd name="T25" fmla="*/ 40 h 62"/>
                <a:gd name="T26" fmla="*/ 1170 w 2447"/>
                <a:gd name="T27" fmla="*/ 16 h 62"/>
                <a:gd name="T28" fmla="*/ 1234 w 2447"/>
                <a:gd name="T29" fmla="*/ 2 h 62"/>
                <a:gd name="T30" fmla="*/ 1315 w 2447"/>
                <a:gd name="T31" fmla="*/ 25 h 62"/>
                <a:gd name="T32" fmla="*/ 1407 w 2447"/>
                <a:gd name="T33" fmla="*/ 38 h 62"/>
                <a:gd name="T34" fmla="*/ 1506 w 2447"/>
                <a:gd name="T35" fmla="*/ 10 h 62"/>
                <a:gd name="T36" fmla="*/ 1586 w 2447"/>
                <a:gd name="T37" fmla="*/ 9 h 62"/>
                <a:gd name="T38" fmla="*/ 1668 w 2447"/>
                <a:gd name="T39" fmla="*/ 35 h 62"/>
                <a:gd name="T40" fmla="*/ 1766 w 2447"/>
                <a:gd name="T41" fmla="*/ 26 h 62"/>
                <a:gd name="T42" fmla="*/ 1831 w 2447"/>
                <a:gd name="T43" fmla="*/ 1 h 62"/>
                <a:gd name="T44" fmla="*/ 1907 w 2447"/>
                <a:gd name="T45" fmla="*/ 20 h 62"/>
                <a:gd name="T46" fmla="*/ 1995 w 2447"/>
                <a:gd name="T47" fmla="*/ 37 h 62"/>
                <a:gd name="T48" fmla="*/ 2092 w 2447"/>
                <a:gd name="T49" fmla="*/ 12 h 62"/>
                <a:gd name="T50" fmla="*/ 2172 w 2447"/>
                <a:gd name="T51" fmla="*/ 3 h 62"/>
                <a:gd name="T52" fmla="*/ 2254 w 2447"/>
                <a:gd name="T53" fmla="*/ 31 h 62"/>
                <a:gd name="T54" fmla="*/ 2356 w 2447"/>
                <a:gd name="T55" fmla="*/ 26 h 62"/>
                <a:gd name="T56" fmla="*/ 2368 w 2447"/>
                <a:gd name="T57" fmla="*/ 42 h 62"/>
                <a:gd name="T58" fmla="*/ 2263 w 2447"/>
                <a:gd name="T59" fmla="*/ 52 h 62"/>
                <a:gd name="T60" fmla="*/ 2181 w 2447"/>
                <a:gd name="T61" fmla="*/ 25 h 62"/>
                <a:gd name="T62" fmla="*/ 2102 w 2447"/>
                <a:gd name="T63" fmla="*/ 28 h 62"/>
                <a:gd name="T64" fmla="*/ 2006 w 2447"/>
                <a:gd name="T65" fmla="*/ 54 h 62"/>
                <a:gd name="T66" fmla="*/ 1916 w 2447"/>
                <a:gd name="T67" fmla="*/ 42 h 62"/>
                <a:gd name="T68" fmla="*/ 1834 w 2447"/>
                <a:gd name="T69" fmla="*/ 20 h 62"/>
                <a:gd name="T70" fmla="*/ 1777 w 2447"/>
                <a:gd name="T71" fmla="*/ 41 h 62"/>
                <a:gd name="T72" fmla="*/ 1678 w 2447"/>
                <a:gd name="T73" fmla="*/ 56 h 62"/>
                <a:gd name="T74" fmla="*/ 1595 w 2447"/>
                <a:gd name="T75" fmla="*/ 29 h 62"/>
                <a:gd name="T76" fmla="*/ 1515 w 2447"/>
                <a:gd name="T77" fmla="*/ 27 h 62"/>
                <a:gd name="T78" fmla="*/ 1418 w 2447"/>
                <a:gd name="T79" fmla="*/ 55 h 62"/>
                <a:gd name="T80" fmla="*/ 1325 w 2447"/>
                <a:gd name="T81" fmla="*/ 48 h 62"/>
                <a:gd name="T82" fmla="*/ 1244 w 2447"/>
                <a:gd name="T83" fmla="*/ 23 h 62"/>
                <a:gd name="T84" fmla="*/ 1199 w 2447"/>
                <a:gd name="T85" fmla="*/ 27 h 62"/>
                <a:gd name="T86" fmla="*/ 1102 w 2447"/>
                <a:gd name="T87" fmla="*/ 55 h 62"/>
                <a:gd name="T88" fmla="*/ 1009 w 2447"/>
                <a:gd name="T89" fmla="*/ 47 h 62"/>
                <a:gd name="T90" fmla="*/ 927 w 2447"/>
                <a:gd name="T91" fmla="*/ 23 h 62"/>
                <a:gd name="T92" fmla="*/ 844 w 2447"/>
                <a:gd name="T93" fmla="*/ 41 h 62"/>
                <a:gd name="T94" fmla="*/ 743 w 2447"/>
                <a:gd name="T95" fmla="*/ 59 h 62"/>
                <a:gd name="T96" fmla="*/ 659 w 2447"/>
                <a:gd name="T97" fmla="*/ 34 h 62"/>
                <a:gd name="T98" fmla="*/ 606 w 2447"/>
                <a:gd name="T99" fmla="*/ 26 h 62"/>
                <a:gd name="T100" fmla="*/ 512 w 2447"/>
                <a:gd name="T101" fmla="*/ 55 h 62"/>
                <a:gd name="T102" fmla="*/ 417 w 2447"/>
                <a:gd name="T103" fmla="*/ 53 h 62"/>
                <a:gd name="T104" fmla="*/ 336 w 2447"/>
                <a:gd name="T105" fmla="*/ 27 h 62"/>
                <a:gd name="T106" fmla="*/ 289 w 2447"/>
                <a:gd name="T107" fmla="*/ 26 h 62"/>
                <a:gd name="T108" fmla="*/ 196 w 2447"/>
                <a:gd name="T109" fmla="*/ 55 h 62"/>
                <a:gd name="T110" fmla="*/ 101 w 2447"/>
                <a:gd name="T111" fmla="*/ 53 h 62"/>
                <a:gd name="T112" fmla="*/ 19 w 2447"/>
                <a:gd name="T113" fmla="*/ 26 h 6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2">
                  <a:moveTo>
                    <a:pt x="0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8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5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40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7" y="32"/>
                  </a:lnTo>
                  <a:lnTo>
                    <a:pt x="218" y="30"/>
                  </a:lnTo>
                  <a:lnTo>
                    <a:pt x="229" y="26"/>
                  </a:lnTo>
                  <a:lnTo>
                    <a:pt x="241" y="22"/>
                  </a:lnTo>
                  <a:lnTo>
                    <a:pt x="252" y="19"/>
                  </a:lnTo>
                  <a:lnTo>
                    <a:pt x="263" y="16"/>
                  </a:lnTo>
                  <a:lnTo>
                    <a:pt x="273" y="12"/>
                  </a:lnTo>
                  <a:lnTo>
                    <a:pt x="282" y="10"/>
                  </a:lnTo>
                  <a:lnTo>
                    <a:pt x="292" y="7"/>
                  </a:lnTo>
                  <a:lnTo>
                    <a:pt x="300" y="6"/>
                  </a:lnTo>
                  <a:lnTo>
                    <a:pt x="308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4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6"/>
                  </a:lnTo>
                  <a:lnTo>
                    <a:pt x="380" y="20"/>
                  </a:lnTo>
                  <a:lnTo>
                    <a:pt x="388" y="23"/>
                  </a:lnTo>
                  <a:lnTo>
                    <a:pt x="397" y="26"/>
                  </a:lnTo>
                  <a:lnTo>
                    <a:pt x="407" y="30"/>
                  </a:lnTo>
                  <a:lnTo>
                    <a:pt x="416" y="33"/>
                  </a:lnTo>
                  <a:lnTo>
                    <a:pt x="425" y="35"/>
                  </a:lnTo>
                  <a:lnTo>
                    <a:pt x="435" y="38"/>
                  </a:lnTo>
                  <a:lnTo>
                    <a:pt x="445" y="40"/>
                  </a:lnTo>
                  <a:lnTo>
                    <a:pt x="455" y="41"/>
                  </a:lnTo>
                  <a:lnTo>
                    <a:pt x="466" y="41"/>
                  </a:lnTo>
                  <a:lnTo>
                    <a:pt x="477" y="41"/>
                  </a:lnTo>
                  <a:lnTo>
                    <a:pt x="488" y="40"/>
                  </a:lnTo>
                  <a:lnTo>
                    <a:pt x="499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6" y="18"/>
                  </a:lnTo>
                  <a:lnTo>
                    <a:pt x="577" y="15"/>
                  </a:lnTo>
                  <a:lnTo>
                    <a:pt x="587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40" y="5"/>
                  </a:lnTo>
                  <a:lnTo>
                    <a:pt x="649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7" y="12"/>
                  </a:lnTo>
                  <a:lnTo>
                    <a:pt x="685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2" y="26"/>
                  </a:lnTo>
                  <a:lnTo>
                    <a:pt x="722" y="29"/>
                  </a:lnTo>
                  <a:lnTo>
                    <a:pt x="731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60" y="40"/>
                  </a:lnTo>
                  <a:lnTo>
                    <a:pt x="770" y="40"/>
                  </a:lnTo>
                  <a:lnTo>
                    <a:pt x="781" y="41"/>
                  </a:lnTo>
                  <a:lnTo>
                    <a:pt x="792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6" y="34"/>
                  </a:lnTo>
                  <a:lnTo>
                    <a:pt x="837" y="31"/>
                  </a:lnTo>
                  <a:lnTo>
                    <a:pt x="848" y="28"/>
                  </a:lnTo>
                  <a:lnTo>
                    <a:pt x="860" y="25"/>
                  </a:lnTo>
                  <a:lnTo>
                    <a:pt x="871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1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4"/>
                  </a:lnTo>
                  <a:lnTo>
                    <a:pt x="937" y="3"/>
                  </a:lnTo>
                  <a:lnTo>
                    <a:pt x="944" y="3"/>
                  </a:lnTo>
                  <a:lnTo>
                    <a:pt x="954" y="4"/>
                  </a:lnTo>
                  <a:lnTo>
                    <a:pt x="964" y="5"/>
                  </a:lnTo>
                  <a:lnTo>
                    <a:pt x="973" y="7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6"/>
                  </a:lnTo>
                  <a:lnTo>
                    <a:pt x="1009" y="19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6" y="32"/>
                  </a:lnTo>
                  <a:lnTo>
                    <a:pt x="1055" y="34"/>
                  </a:lnTo>
                  <a:lnTo>
                    <a:pt x="1064" y="37"/>
                  </a:lnTo>
                  <a:lnTo>
                    <a:pt x="1075" y="38"/>
                  </a:lnTo>
                  <a:lnTo>
                    <a:pt x="1085" y="40"/>
                  </a:lnTo>
                  <a:lnTo>
                    <a:pt x="1095" y="40"/>
                  </a:lnTo>
                  <a:lnTo>
                    <a:pt x="1107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4" y="27"/>
                  </a:lnTo>
                  <a:lnTo>
                    <a:pt x="1174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8" y="13"/>
                  </a:lnTo>
                  <a:lnTo>
                    <a:pt x="1218" y="10"/>
                  </a:lnTo>
                  <a:lnTo>
                    <a:pt x="1227" y="7"/>
                  </a:lnTo>
                  <a:lnTo>
                    <a:pt x="1237" y="5"/>
                  </a:lnTo>
                  <a:lnTo>
                    <a:pt x="1245" y="3"/>
                  </a:lnTo>
                  <a:lnTo>
                    <a:pt x="1253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79" y="4"/>
                  </a:lnTo>
                  <a:lnTo>
                    <a:pt x="1289" y="6"/>
                  </a:lnTo>
                  <a:lnTo>
                    <a:pt x="1298" y="8"/>
                  </a:lnTo>
                  <a:lnTo>
                    <a:pt x="1307" y="11"/>
                  </a:lnTo>
                  <a:lnTo>
                    <a:pt x="1315" y="14"/>
                  </a:lnTo>
                  <a:lnTo>
                    <a:pt x="1325" y="17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1" y="34"/>
                  </a:lnTo>
                  <a:lnTo>
                    <a:pt x="1380" y="36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2" y="39"/>
                  </a:lnTo>
                  <a:lnTo>
                    <a:pt x="1434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8" y="30"/>
                  </a:lnTo>
                  <a:lnTo>
                    <a:pt x="1479" y="27"/>
                  </a:lnTo>
                  <a:lnTo>
                    <a:pt x="1490" y="23"/>
                  </a:lnTo>
                  <a:lnTo>
                    <a:pt x="1501" y="20"/>
                  </a:lnTo>
                  <a:lnTo>
                    <a:pt x="1512" y="16"/>
                  </a:lnTo>
                  <a:lnTo>
                    <a:pt x="1522" y="13"/>
                  </a:lnTo>
                  <a:lnTo>
                    <a:pt x="1533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5" y="3"/>
                  </a:lnTo>
                  <a:lnTo>
                    <a:pt x="1594" y="4"/>
                  </a:lnTo>
                  <a:lnTo>
                    <a:pt x="1604" y="6"/>
                  </a:lnTo>
                  <a:lnTo>
                    <a:pt x="1613" y="9"/>
                  </a:lnTo>
                  <a:lnTo>
                    <a:pt x="1622" y="12"/>
                  </a:lnTo>
                  <a:lnTo>
                    <a:pt x="1630" y="15"/>
                  </a:lnTo>
                  <a:lnTo>
                    <a:pt x="1640" y="18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6" y="28"/>
                  </a:lnTo>
                  <a:lnTo>
                    <a:pt x="1676" y="31"/>
                  </a:lnTo>
                  <a:lnTo>
                    <a:pt x="1685" y="33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1" y="32"/>
                  </a:lnTo>
                  <a:lnTo>
                    <a:pt x="1782" y="29"/>
                  </a:lnTo>
                  <a:lnTo>
                    <a:pt x="1793" y="26"/>
                  </a:lnTo>
                  <a:lnTo>
                    <a:pt x="1804" y="23"/>
                  </a:lnTo>
                  <a:lnTo>
                    <a:pt x="1815" y="19"/>
                  </a:lnTo>
                  <a:lnTo>
                    <a:pt x="1826" y="15"/>
                  </a:lnTo>
                  <a:lnTo>
                    <a:pt x="1836" y="12"/>
                  </a:lnTo>
                  <a:lnTo>
                    <a:pt x="1846" y="9"/>
                  </a:lnTo>
                  <a:lnTo>
                    <a:pt x="1855" y="6"/>
                  </a:lnTo>
                  <a:lnTo>
                    <a:pt x="1864" y="3"/>
                  </a:lnTo>
                  <a:lnTo>
                    <a:pt x="1873" y="2"/>
                  </a:lnTo>
                  <a:lnTo>
                    <a:pt x="1881" y="1"/>
                  </a:lnTo>
                  <a:lnTo>
                    <a:pt x="1888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6" y="8"/>
                  </a:lnTo>
                  <a:lnTo>
                    <a:pt x="1934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9" y="27"/>
                  </a:lnTo>
                  <a:lnTo>
                    <a:pt x="1989" y="30"/>
                  </a:lnTo>
                  <a:lnTo>
                    <a:pt x="1998" y="32"/>
                  </a:lnTo>
                  <a:lnTo>
                    <a:pt x="2007" y="34"/>
                  </a:lnTo>
                  <a:lnTo>
                    <a:pt x="2018" y="36"/>
                  </a:lnTo>
                  <a:lnTo>
                    <a:pt x="2027" y="37"/>
                  </a:lnTo>
                  <a:lnTo>
                    <a:pt x="2039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1" y="34"/>
                  </a:lnTo>
                  <a:lnTo>
                    <a:pt x="2082" y="31"/>
                  </a:lnTo>
                  <a:lnTo>
                    <a:pt x="2093" y="29"/>
                  </a:lnTo>
                  <a:lnTo>
                    <a:pt x="2104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6" y="12"/>
                  </a:lnTo>
                  <a:lnTo>
                    <a:pt x="2156" y="9"/>
                  </a:lnTo>
                  <a:lnTo>
                    <a:pt x="2165" y="6"/>
                  </a:lnTo>
                  <a:lnTo>
                    <a:pt x="2174" y="3"/>
                  </a:lnTo>
                  <a:lnTo>
                    <a:pt x="2183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7" y="1"/>
                  </a:lnTo>
                  <a:lnTo>
                    <a:pt x="2217" y="1"/>
                  </a:lnTo>
                  <a:lnTo>
                    <a:pt x="2226" y="3"/>
                  </a:lnTo>
                  <a:lnTo>
                    <a:pt x="2235" y="6"/>
                  </a:lnTo>
                  <a:lnTo>
                    <a:pt x="2244" y="8"/>
                  </a:lnTo>
                  <a:lnTo>
                    <a:pt x="2253" y="12"/>
                  </a:lnTo>
                  <a:lnTo>
                    <a:pt x="2262" y="15"/>
                  </a:lnTo>
                  <a:lnTo>
                    <a:pt x="2271" y="18"/>
                  </a:lnTo>
                  <a:lnTo>
                    <a:pt x="2279" y="21"/>
                  </a:lnTo>
                  <a:lnTo>
                    <a:pt x="2289" y="25"/>
                  </a:lnTo>
                  <a:lnTo>
                    <a:pt x="2298" y="29"/>
                  </a:lnTo>
                  <a:lnTo>
                    <a:pt x="2308" y="31"/>
                  </a:lnTo>
                  <a:lnTo>
                    <a:pt x="2317" y="33"/>
                  </a:lnTo>
                  <a:lnTo>
                    <a:pt x="2327" y="35"/>
                  </a:lnTo>
                  <a:lnTo>
                    <a:pt x="2337" y="36"/>
                  </a:lnTo>
                  <a:lnTo>
                    <a:pt x="2348" y="37"/>
                  </a:lnTo>
                  <a:lnTo>
                    <a:pt x="2361" y="36"/>
                  </a:lnTo>
                  <a:lnTo>
                    <a:pt x="2373" y="35"/>
                  </a:lnTo>
                  <a:lnTo>
                    <a:pt x="2385" y="32"/>
                  </a:lnTo>
                  <a:lnTo>
                    <a:pt x="2397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5" y="51"/>
                  </a:lnTo>
                  <a:lnTo>
                    <a:pt x="2373" y="54"/>
                  </a:lnTo>
                  <a:lnTo>
                    <a:pt x="2361" y="55"/>
                  </a:lnTo>
                  <a:lnTo>
                    <a:pt x="2348" y="56"/>
                  </a:lnTo>
                  <a:lnTo>
                    <a:pt x="2337" y="55"/>
                  </a:lnTo>
                  <a:lnTo>
                    <a:pt x="2327" y="54"/>
                  </a:lnTo>
                  <a:lnTo>
                    <a:pt x="2317" y="52"/>
                  </a:lnTo>
                  <a:lnTo>
                    <a:pt x="2308" y="50"/>
                  </a:lnTo>
                  <a:lnTo>
                    <a:pt x="2298" y="47"/>
                  </a:lnTo>
                  <a:lnTo>
                    <a:pt x="2289" y="44"/>
                  </a:lnTo>
                  <a:lnTo>
                    <a:pt x="2280" y="41"/>
                  </a:lnTo>
                  <a:lnTo>
                    <a:pt x="2271" y="37"/>
                  </a:lnTo>
                  <a:lnTo>
                    <a:pt x="2262" y="34"/>
                  </a:lnTo>
                  <a:lnTo>
                    <a:pt x="2254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7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3" y="21"/>
                  </a:lnTo>
                  <a:lnTo>
                    <a:pt x="2174" y="23"/>
                  </a:lnTo>
                  <a:lnTo>
                    <a:pt x="2165" y="25"/>
                  </a:lnTo>
                  <a:lnTo>
                    <a:pt x="2156" y="28"/>
                  </a:lnTo>
                  <a:lnTo>
                    <a:pt x="2146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4" y="44"/>
                  </a:lnTo>
                  <a:lnTo>
                    <a:pt x="2093" y="48"/>
                  </a:lnTo>
                  <a:lnTo>
                    <a:pt x="2082" y="50"/>
                  </a:lnTo>
                  <a:lnTo>
                    <a:pt x="2071" y="52"/>
                  </a:lnTo>
                  <a:lnTo>
                    <a:pt x="2060" y="54"/>
                  </a:lnTo>
                  <a:lnTo>
                    <a:pt x="2050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8" y="53"/>
                  </a:lnTo>
                  <a:lnTo>
                    <a:pt x="1999" y="51"/>
                  </a:lnTo>
                  <a:lnTo>
                    <a:pt x="1989" y="48"/>
                  </a:lnTo>
                  <a:lnTo>
                    <a:pt x="1980" y="45"/>
                  </a:lnTo>
                  <a:lnTo>
                    <a:pt x="1970" y="42"/>
                  </a:lnTo>
                  <a:lnTo>
                    <a:pt x="1962" y="39"/>
                  </a:lnTo>
                  <a:lnTo>
                    <a:pt x="1952" y="35"/>
                  </a:lnTo>
                  <a:lnTo>
                    <a:pt x="1944" y="32"/>
                  </a:lnTo>
                  <a:lnTo>
                    <a:pt x="1935" y="29"/>
                  </a:lnTo>
                  <a:lnTo>
                    <a:pt x="1926" y="27"/>
                  </a:lnTo>
                  <a:lnTo>
                    <a:pt x="1917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8" y="20"/>
                  </a:lnTo>
                  <a:lnTo>
                    <a:pt x="1881" y="20"/>
                  </a:lnTo>
                  <a:lnTo>
                    <a:pt x="1873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6" y="28"/>
                  </a:lnTo>
                  <a:lnTo>
                    <a:pt x="1836" y="31"/>
                  </a:lnTo>
                  <a:lnTo>
                    <a:pt x="1826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60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7" y="58"/>
                  </a:lnTo>
                  <a:lnTo>
                    <a:pt x="1716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6" y="52"/>
                  </a:lnTo>
                  <a:lnTo>
                    <a:pt x="1677" y="50"/>
                  </a:lnTo>
                  <a:lnTo>
                    <a:pt x="1667" y="46"/>
                  </a:lnTo>
                  <a:lnTo>
                    <a:pt x="1658" y="42"/>
                  </a:lnTo>
                  <a:lnTo>
                    <a:pt x="1648" y="39"/>
                  </a:lnTo>
                  <a:lnTo>
                    <a:pt x="1640" y="36"/>
                  </a:lnTo>
                  <a:lnTo>
                    <a:pt x="1630" y="32"/>
                  </a:lnTo>
                  <a:lnTo>
                    <a:pt x="1622" y="29"/>
                  </a:lnTo>
                  <a:lnTo>
                    <a:pt x="1612" y="27"/>
                  </a:lnTo>
                  <a:lnTo>
                    <a:pt x="1604" y="25"/>
                  </a:lnTo>
                  <a:lnTo>
                    <a:pt x="1594" y="22"/>
                  </a:lnTo>
                  <a:lnTo>
                    <a:pt x="1585" y="21"/>
                  </a:lnTo>
                  <a:lnTo>
                    <a:pt x="1575" y="21"/>
                  </a:lnTo>
                  <a:lnTo>
                    <a:pt x="1567" y="21"/>
                  </a:lnTo>
                  <a:lnTo>
                    <a:pt x="1559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9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1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4" y="45"/>
                  </a:lnTo>
                  <a:lnTo>
                    <a:pt x="1334" y="41"/>
                  </a:lnTo>
                  <a:lnTo>
                    <a:pt x="1326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1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5" y="25"/>
                  </a:lnTo>
                  <a:lnTo>
                    <a:pt x="1226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5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1" y="50"/>
                  </a:lnTo>
                  <a:lnTo>
                    <a:pt x="1140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5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4" y="55"/>
                  </a:lnTo>
                  <a:lnTo>
                    <a:pt x="1055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1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2" y="34"/>
                  </a:lnTo>
                  <a:lnTo>
                    <a:pt x="881" y="37"/>
                  </a:lnTo>
                  <a:lnTo>
                    <a:pt x="871" y="41"/>
                  </a:lnTo>
                  <a:lnTo>
                    <a:pt x="860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6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2" y="59"/>
                  </a:lnTo>
                  <a:lnTo>
                    <a:pt x="781" y="59"/>
                  </a:lnTo>
                  <a:lnTo>
                    <a:pt x="770" y="59"/>
                  </a:lnTo>
                  <a:lnTo>
                    <a:pt x="760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1" y="51"/>
                  </a:lnTo>
                  <a:lnTo>
                    <a:pt x="722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7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40" y="23"/>
                  </a:lnTo>
                  <a:lnTo>
                    <a:pt x="630" y="23"/>
                  </a:lnTo>
                  <a:lnTo>
                    <a:pt x="623" y="23"/>
                  </a:lnTo>
                  <a:lnTo>
                    <a:pt x="615" y="25"/>
                  </a:lnTo>
                  <a:lnTo>
                    <a:pt x="606" y="26"/>
                  </a:lnTo>
                  <a:lnTo>
                    <a:pt x="597" y="29"/>
                  </a:lnTo>
                  <a:lnTo>
                    <a:pt x="587" y="31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7" y="41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2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8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6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0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60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3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40"/>
                  </a:lnTo>
                  <a:lnTo>
                    <a:pt x="56" y="36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8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0" y="5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22">
              <a:extLst>
                <a:ext uri="{FF2B5EF4-FFF2-40B4-BE49-F238E27FC236}">
                  <a16:creationId xmlns:a16="http://schemas.microsoft.com/office/drawing/2014/main" xmlns="" id="{67EC6F96-B61B-CC44-8B4E-F76843EBE7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3" y="204"/>
              <a:ext cx="2449" cy="61"/>
            </a:xfrm>
            <a:custGeom>
              <a:avLst/>
              <a:gdLst>
                <a:gd name="T0" fmla="*/ 73 w 2447"/>
                <a:gd name="T1" fmla="*/ 43 h 61"/>
                <a:gd name="T2" fmla="*/ 161 w 2447"/>
                <a:gd name="T3" fmla="*/ 59 h 61"/>
                <a:gd name="T4" fmla="*/ 261 w 2447"/>
                <a:gd name="T5" fmla="*/ 34 h 61"/>
                <a:gd name="T6" fmla="*/ 316 w 2447"/>
                <a:gd name="T7" fmla="*/ 24 h 61"/>
                <a:gd name="T8" fmla="*/ 389 w 2447"/>
                <a:gd name="T9" fmla="*/ 43 h 61"/>
                <a:gd name="T10" fmla="*/ 477 w 2447"/>
                <a:gd name="T11" fmla="*/ 59 h 61"/>
                <a:gd name="T12" fmla="*/ 577 w 2447"/>
                <a:gd name="T13" fmla="*/ 34 h 61"/>
                <a:gd name="T14" fmla="*/ 685 w 2447"/>
                <a:gd name="T15" fmla="*/ 27 h 61"/>
                <a:gd name="T16" fmla="*/ 767 w 2447"/>
                <a:gd name="T17" fmla="*/ 54 h 61"/>
                <a:gd name="T18" fmla="*/ 864 w 2447"/>
                <a:gd name="T19" fmla="*/ 50 h 61"/>
                <a:gd name="T20" fmla="*/ 956 w 2447"/>
                <a:gd name="T21" fmla="*/ 24 h 61"/>
                <a:gd name="T22" fmla="*/ 1035 w 2447"/>
                <a:gd name="T23" fmla="*/ 38 h 61"/>
                <a:gd name="T24" fmla="*/ 1122 w 2447"/>
                <a:gd name="T25" fmla="*/ 58 h 61"/>
                <a:gd name="T26" fmla="*/ 1222 w 2447"/>
                <a:gd name="T27" fmla="*/ 35 h 61"/>
                <a:gd name="T28" fmla="*/ 1287 w 2447"/>
                <a:gd name="T29" fmla="*/ 22 h 61"/>
                <a:gd name="T30" fmla="*/ 1353 w 2447"/>
                <a:gd name="T31" fmla="*/ 38 h 61"/>
                <a:gd name="T32" fmla="*/ 1438 w 2447"/>
                <a:gd name="T33" fmla="*/ 58 h 61"/>
                <a:gd name="T34" fmla="*/ 1539 w 2447"/>
                <a:gd name="T35" fmla="*/ 35 h 61"/>
                <a:gd name="T36" fmla="*/ 1621 w 2447"/>
                <a:gd name="T37" fmla="*/ 24 h 61"/>
                <a:gd name="T38" fmla="*/ 1703 w 2447"/>
                <a:gd name="T39" fmla="*/ 49 h 61"/>
                <a:gd name="T40" fmla="*/ 1797 w 2447"/>
                <a:gd name="T41" fmla="*/ 51 h 61"/>
                <a:gd name="T42" fmla="*/ 1918 w 2447"/>
                <a:gd name="T43" fmla="*/ 23 h 61"/>
                <a:gd name="T44" fmla="*/ 1997 w 2447"/>
                <a:gd name="T45" fmla="*/ 32 h 61"/>
                <a:gd name="T46" fmla="*/ 2081 w 2447"/>
                <a:gd name="T47" fmla="*/ 55 h 61"/>
                <a:gd name="T48" fmla="*/ 2179 w 2447"/>
                <a:gd name="T49" fmla="*/ 38 h 61"/>
                <a:gd name="T50" fmla="*/ 2261 w 2447"/>
                <a:gd name="T51" fmla="*/ 19 h 61"/>
                <a:gd name="T52" fmla="*/ 2342 w 2447"/>
                <a:gd name="T53" fmla="*/ 44 h 61"/>
                <a:gd name="T54" fmla="*/ 2439 w 2447"/>
                <a:gd name="T55" fmla="*/ 51 h 61"/>
                <a:gd name="T56" fmla="*/ 2499 w 2447"/>
                <a:gd name="T57" fmla="*/ 16 h 61"/>
                <a:gd name="T58" fmla="*/ 2391 w 2447"/>
                <a:gd name="T59" fmla="*/ 37 h 61"/>
                <a:gd name="T60" fmla="*/ 2306 w 2447"/>
                <a:gd name="T61" fmla="*/ 12 h 61"/>
                <a:gd name="T62" fmla="*/ 2228 w 2447"/>
                <a:gd name="T63" fmla="*/ 3 h 61"/>
                <a:gd name="T64" fmla="*/ 2136 w 2447"/>
                <a:gd name="T65" fmla="*/ 31 h 61"/>
                <a:gd name="T66" fmla="*/ 2042 w 2447"/>
                <a:gd name="T67" fmla="*/ 29 h 61"/>
                <a:gd name="T68" fmla="*/ 1960 w 2447"/>
                <a:gd name="T69" fmla="*/ 3 h 61"/>
                <a:gd name="T70" fmla="*/ 1870 w 2447"/>
                <a:gd name="T71" fmla="*/ 16 h 61"/>
                <a:gd name="T72" fmla="*/ 1753 w 2447"/>
                <a:gd name="T73" fmla="*/ 39 h 61"/>
                <a:gd name="T74" fmla="*/ 1667 w 2447"/>
                <a:gd name="T75" fmla="*/ 17 h 61"/>
                <a:gd name="T76" fmla="*/ 1587 w 2447"/>
                <a:gd name="T77" fmla="*/ 4 h 61"/>
                <a:gd name="T78" fmla="*/ 1494 w 2447"/>
                <a:gd name="T79" fmla="*/ 31 h 61"/>
                <a:gd name="T80" fmla="*/ 1397 w 2447"/>
                <a:gd name="T81" fmla="*/ 33 h 61"/>
                <a:gd name="T82" fmla="*/ 1316 w 2447"/>
                <a:gd name="T83" fmla="*/ 6 h 61"/>
                <a:gd name="T84" fmla="*/ 1269 w 2447"/>
                <a:gd name="T85" fmla="*/ 4 h 61"/>
                <a:gd name="T86" fmla="*/ 1178 w 2447"/>
                <a:gd name="T87" fmla="*/ 31 h 61"/>
                <a:gd name="T88" fmla="*/ 1082 w 2447"/>
                <a:gd name="T89" fmla="*/ 35 h 61"/>
                <a:gd name="T90" fmla="*/ 999 w 2447"/>
                <a:gd name="T91" fmla="*/ 7 h 61"/>
                <a:gd name="T92" fmla="*/ 918 w 2447"/>
                <a:gd name="T93" fmla="*/ 15 h 61"/>
                <a:gd name="T94" fmla="*/ 818 w 2447"/>
                <a:gd name="T95" fmla="*/ 40 h 61"/>
                <a:gd name="T96" fmla="*/ 730 w 2447"/>
                <a:gd name="T97" fmla="*/ 23 h 61"/>
                <a:gd name="T98" fmla="*/ 650 w 2447"/>
                <a:gd name="T99" fmla="*/ 5 h 61"/>
                <a:gd name="T100" fmla="*/ 534 w 2447"/>
                <a:gd name="T101" fmla="*/ 29 h 61"/>
                <a:gd name="T102" fmla="*/ 435 w 2447"/>
                <a:gd name="T103" fmla="*/ 38 h 61"/>
                <a:gd name="T104" fmla="*/ 354 w 2447"/>
                <a:gd name="T105" fmla="*/ 11 h 61"/>
                <a:gd name="T106" fmla="*/ 305 w 2447"/>
                <a:gd name="T107" fmla="*/ 5 h 61"/>
                <a:gd name="T108" fmla="*/ 218 w 2447"/>
                <a:gd name="T109" fmla="*/ 29 h 61"/>
                <a:gd name="T110" fmla="*/ 120 w 2447"/>
                <a:gd name="T111" fmla="*/ 39 h 61"/>
                <a:gd name="T112" fmla="*/ 38 w 2447"/>
                <a:gd name="T113" fmla="*/ 12 h 6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1">
                  <a:moveTo>
                    <a:pt x="0" y="24"/>
                  </a:moveTo>
                  <a:lnTo>
                    <a:pt x="10" y="25"/>
                  </a:lnTo>
                  <a:lnTo>
                    <a:pt x="19" y="27"/>
                  </a:lnTo>
                  <a:lnTo>
                    <a:pt x="28" y="29"/>
                  </a:lnTo>
                  <a:lnTo>
                    <a:pt x="38" y="31"/>
                  </a:lnTo>
                  <a:lnTo>
                    <a:pt x="46" y="34"/>
                  </a:lnTo>
                  <a:lnTo>
                    <a:pt x="55" y="37"/>
                  </a:lnTo>
                  <a:lnTo>
                    <a:pt x="64" y="40"/>
                  </a:lnTo>
                  <a:lnTo>
                    <a:pt x="73" y="43"/>
                  </a:lnTo>
                  <a:lnTo>
                    <a:pt x="82" y="47"/>
                  </a:lnTo>
                  <a:lnTo>
                    <a:pt x="91" y="50"/>
                  </a:lnTo>
                  <a:lnTo>
                    <a:pt x="101" y="53"/>
                  </a:lnTo>
                  <a:lnTo>
                    <a:pt x="110" y="55"/>
                  </a:lnTo>
                  <a:lnTo>
                    <a:pt x="119" y="57"/>
                  </a:lnTo>
                  <a:lnTo>
                    <a:pt x="130" y="59"/>
                  </a:lnTo>
                  <a:lnTo>
                    <a:pt x="139" y="60"/>
                  </a:lnTo>
                  <a:lnTo>
                    <a:pt x="151" y="60"/>
                  </a:lnTo>
                  <a:lnTo>
                    <a:pt x="161" y="59"/>
                  </a:lnTo>
                  <a:lnTo>
                    <a:pt x="173" y="58"/>
                  </a:lnTo>
                  <a:lnTo>
                    <a:pt x="184" y="57"/>
                  </a:lnTo>
                  <a:lnTo>
                    <a:pt x="195" y="54"/>
                  </a:lnTo>
                  <a:lnTo>
                    <a:pt x="207" y="51"/>
                  </a:lnTo>
                  <a:lnTo>
                    <a:pt x="218" y="48"/>
                  </a:lnTo>
                  <a:lnTo>
                    <a:pt x="229" y="44"/>
                  </a:lnTo>
                  <a:lnTo>
                    <a:pt x="240" y="41"/>
                  </a:lnTo>
                  <a:lnTo>
                    <a:pt x="250" y="38"/>
                  </a:lnTo>
                  <a:lnTo>
                    <a:pt x="261" y="34"/>
                  </a:lnTo>
                  <a:lnTo>
                    <a:pt x="271" y="31"/>
                  </a:lnTo>
                  <a:lnTo>
                    <a:pt x="281" y="28"/>
                  </a:lnTo>
                  <a:lnTo>
                    <a:pt x="289" y="27"/>
                  </a:lnTo>
                  <a:lnTo>
                    <a:pt x="298" y="25"/>
                  </a:lnTo>
                  <a:lnTo>
                    <a:pt x="306" y="24"/>
                  </a:lnTo>
                  <a:lnTo>
                    <a:pt x="313" y="24"/>
                  </a:lnTo>
                  <a:lnTo>
                    <a:pt x="314" y="24"/>
                  </a:lnTo>
                  <a:lnTo>
                    <a:pt x="316" y="24"/>
                  </a:lnTo>
                  <a:lnTo>
                    <a:pt x="317" y="24"/>
                  </a:lnTo>
                  <a:lnTo>
                    <a:pt x="326" y="25"/>
                  </a:lnTo>
                  <a:lnTo>
                    <a:pt x="336" y="27"/>
                  </a:lnTo>
                  <a:lnTo>
                    <a:pt x="345" y="28"/>
                  </a:lnTo>
                  <a:lnTo>
                    <a:pt x="354" y="31"/>
                  </a:lnTo>
                  <a:lnTo>
                    <a:pt x="363" y="34"/>
                  </a:lnTo>
                  <a:lnTo>
                    <a:pt x="372" y="37"/>
                  </a:lnTo>
                  <a:lnTo>
                    <a:pt x="380" y="40"/>
                  </a:lnTo>
                  <a:lnTo>
                    <a:pt x="389" y="43"/>
                  </a:lnTo>
                  <a:lnTo>
                    <a:pt x="399" y="47"/>
                  </a:lnTo>
                  <a:lnTo>
                    <a:pt x="407" y="50"/>
                  </a:lnTo>
                  <a:lnTo>
                    <a:pt x="417" y="53"/>
                  </a:lnTo>
                  <a:lnTo>
                    <a:pt x="426" y="55"/>
                  </a:lnTo>
                  <a:lnTo>
                    <a:pt x="436" y="57"/>
                  </a:lnTo>
                  <a:lnTo>
                    <a:pt x="445" y="59"/>
                  </a:lnTo>
                  <a:lnTo>
                    <a:pt x="455" y="59"/>
                  </a:lnTo>
                  <a:lnTo>
                    <a:pt x="466" y="60"/>
                  </a:lnTo>
                  <a:lnTo>
                    <a:pt x="477" y="59"/>
                  </a:lnTo>
                  <a:lnTo>
                    <a:pt x="488" y="58"/>
                  </a:lnTo>
                  <a:lnTo>
                    <a:pt x="500" y="56"/>
                  </a:lnTo>
                  <a:lnTo>
                    <a:pt x="511" y="54"/>
                  </a:lnTo>
                  <a:lnTo>
                    <a:pt x="522" y="51"/>
                  </a:lnTo>
                  <a:lnTo>
                    <a:pt x="534" y="48"/>
                  </a:lnTo>
                  <a:lnTo>
                    <a:pt x="545" y="44"/>
                  </a:lnTo>
                  <a:lnTo>
                    <a:pt x="556" y="40"/>
                  </a:lnTo>
                  <a:lnTo>
                    <a:pt x="567" y="37"/>
                  </a:lnTo>
                  <a:lnTo>
                    <a:pt x="577" y="34"/>
                  </a:lnTo>
                  <a:lnTo>
                    <a:pt x="587" y="31"/>
                  </a:lnTo>
                  <a:lnTo>
                    <a:pt x="597" y="28"/>
                  </a:lnTo>
                  <a:lnTo>
                    <a:pt x="606" y="26"/>
                  </a:lnTo>
                  <a:lnTo>
                    <a:pt x="615" y="24"/>
                  </a:lnTo>
                  <a:lnTo>
                    <a:pt x="623" y="23"/>
                  </a:lnTo>
                  <a:lnTo>
                    <a:pt x="630" y="23"/>
                  </a:lnTo>
                  <a:lnTo>
                    <a:pt x="640" y="24"/>
                  </a:lnTo>
                  <a:lnTo>
                    <a:pt x="649" y="25"/>
                  </a:lnTo>
                  <a:lnTo>
                    <a:pt x="658" y="27"/>
                  </a:lnTo>
                  <a:lnTo>
                    <a:pt x="668" y="30"/>
                  </a:lnTo>
                  <a:lnTo>
                    <a:pt x="676" y="32"/>
                  </a:lnTo>
                  <a:lnTo>
                    <a:pt x="685" y="36"/>
                  </a:lnTo>
                  <a:lnTo>
                    <a:pt x="694" y="39"/>
                  </a:lnTo>
                  <a:lnTo>
                    <a:pt x="703" y="42"/>
                  </a:lnTo>
                  <a:lnTo>
                    <a:pt x="712" y="45"/>
                  </a:lnTo>
                  <a:lnTo>
                    <a:pt x="721" y="49"/>
                  </a:lnTo>
                  <a:lnTo>
                    <a:pt x="731" y="52"/>
                  </a:lnTo>
                  <a:lnTo>
                    <a:pt x="740" y="54"/>
                  </a:lnTo>
                  <a:lnTo>
                    <a:pt x="750" y="56"/>
                  </a:lnTo>
                  <a:lnTo>
                    <a:pt x="760" y="58"/>
                  </a:lnTo>
                  <a:lnTo>
                    <a:pt x="770" y="59"/>
                  </a:lnTo>
                  <a:lnTo>
                    <a:pt x="781" y="59"/>
                  </a:lnTo>
                  <a:lnTo>
                    <a:pt x="792" y="58"/>
                  </a:lnTo>
                  <a:lnTo>
                    <a:pt x="803" y="57"/>
                  </a:lnTo>
                  <a:lnTo>
                    <a:pt x="814" y="55"/>
                  </a:lnTo>
                  <a:lnTo>
                    <a:pt x="825" y="53"/>
                  </a:lnTo>
                  <a:lnTo>
                    <a:pt x="837" y="50"/>
                  </a:lnTo>
                  <a:lnTo>
                    <a:pt x="848" y="47"/>
                  </a:lnTo>
                  <a:lnTo>
                    <a:pt x="859" y="43"/>
                  </a:lnTo>
                  <a:lnTo>
                    <a:pt x="870" y="40"/>
                  </a:lnTo>
                  <a:lnTo>
                    <a:pt x="881" y="37"/>
                  </a:lnTo>
                  <a:lnTo>
                    <a:pt x="891" y="33"/>
                  </a:lnTo>
                  <a:lnTo>
                    <a:pt x="901" y="30"/>
                  </a:lnTo>
                  <a:lnTo>
                    <a:pt x="911" y="27"/>
                  </a:lnTo>
                  <a:lnTo>
                    <a:pt x="920" y="25"/>
                  </a:lnTo>
                  <a:lnTo>
                    <a:pt x="929" y="24"/>
                  </a:lnTo>
                  <a:lnTo>
                    <a:pt x="937" y="23"/>
                  </a:lnTo>
                  <a:lnTo>
                    <a:pt x="944" y="23"/>
                  </a:lnTo>
                  <a:lnTo>
                    <a:pt x="954" y="23"/>
                  </a:lnTo>
                  <a:lnTo>
                    <a:pt x="963" y="25"/>
                  </a:lnTo>
                  <a:lnTo>
                    <a:pt x="972" y="27"/>
                  </a:lnTo>
                  <a:lnTo>
                    <a:pt x="982" y="29"/>
                  </a:lnTo>
                  <a:lnTo>
                    <a:pt x="991" y="32"/>
                  </a:lnTo>
                  <a:lnTo>
                    <a:pt x="1000" y="35"/>
                  </a:lnTo>
                  <a:lnTo>
                    <a:pt x="1008" y="38"/>
                  </a:lnTo>
                  <a:lnTo>
                    <a:pt x="1018" y="41"/>
                  </a:lnTo>
                  <a:lnTo>
                    <a:pt x="1027" y="44"/>
                  </a:lnTo>
                  <a:lnTo>
                    <a:pt x="1036" y="47"/>
                  </a:lnTo>
                  <a:lnTo>
                    <a:pt x="1045" y="50"/>
                  </a:lnTo>
                  <a:lnTo>
                    <a:pt x="1055" y="53"/>
                  </a:lnTo>
                  <a:lnTo>
                    <a:pt x="1064" y="55"/>
                  </a:lnTo>
                  <a:lnTo>
                    <a:pt x="1074" y="57"/>
                  </a:lnTo>
                  <a:lnTo>
                    <a:pt x="1085" y="58"/>
                  </a:lnTo>
                  <a:lnTo>
                    <a:pt x="1095" y="58"/>
                  </a:lnTo>
                  <a:lnTo>
                    <a:pt x="1106" y="58"/>
                  </a:lnTo>
                  <a:lnTo>
                    <a:pt x="1118" y="57"/>
                  </a:lnTo>
                  <a:lnTo>
                    <a:pt x="1128" y="54"/>
                  </a:lnTo>
                  <a:lnTo>
                    <a:pt x="1140" y="52"/>
                  </a:lnTo>
                  <a:lnTo>
                    <a:pt x="1151" y="49"/>
                  </a:lnTo>
                  <a:lnTo>
                    <a:pt x="1163" y="46"/>
                  </a:lnTo>
                  <a:lnTo>
                    <a:pt x="1173" y="43"/>
                  </a:lnTo>
                  <a:lnTo>
                    <a:pt x="1185" y="39"/>
                  </a:lnTo>
                  <a:lnTo>
                    <a:pt x="1195" y="35"/>
                  </a:lnTo>
                  <a:lnTo>
                    <a:pt x="1205" y="32"/>
                  </a:lnTo>
                  <a:lnTo>
                    <a:pt x="1215" y="29"/>
                  </a:lnTo>
                  <a:lnTo>
                    <a:pt x="1226" y="27"/>
                  </a:lnTo>
                  <a:lnTo>
                    <a:pt x="1234" y="24"/>
                  </a:lnTo>
                  <a:lnTo>
                    <a:pt x="1243" y="23"/>
                  </a:lnTo>
                  <a:lnTo>
                    <a:pt x="1251" y="22"/>
                  </a:lnTo>
                  <a:lnTo>
                    <a:pt x="1258" y="22"/>
                  </a:lnTo>
                  <a:lnTo>
                    <a:pt x="1259" y="22"/>
                  </a:lnTo>
                  <a:lnTo>
                    <a:pt x="1260" y="22"/>
                  </a:lnTo>
                  <a:lnTo>
                    <a:pt x="1261" y="22"/>
                  </a:lnTo>
                  <a:lnTo>
                    <a:pt x="1270" y="23"/>
                  </a:lnTo>
                  <a:lnTo>
                    <a:pt x="1281" y="25"/>
                  </a:lnTo>
                  <a:lnTo>
                    <a:pt x="1289" y="27"/>
                  </a:lnTo>
                  <a:lnTo>
                    <a:pt x="1298" y="29"/>
                  </a:lnTo>
                  <a:lnTo>
                    <a:pt x="1307" y="32"/>
                  </a:lnTo>
                  <a:lnTo>
                    <a:pt x="1316" y="35"/>
                  </a:lnTo>
                  <a:lnTo>
                    <a:pt x="1326" y="38"/>
                  </a:lnTo>
                  <a:lnTo>
                    <a:pt x="1334" y="42"/>
                  </a:lnTo>
                  <a:lnTo>
                    <a:pt x="1343" y="44"/>
                  </a:lnTo>
                  <a:lnTo>
                    <a:pt x="1352" y="48"/>
                  </a:lnTo>
                  <a:lnTo>
                    <a:pt x="1361" y="50"/>
                  </a:lnTo>
                  <a:lnTo>
                    <a:pt x="1370" y="53"/>
                  </a:lnTo>
                  <a:lnTo>
                    <a:pt x="1380" y="55"/>
                  </a:lnTo>
                  <a:lnTo>
                    <a:pt x="1390" y="57"/>
                  </a:lnTo>
                  <a:lnTo>
                    <a:pt x="1400" y="58"/>
                  </a:lnTo>
                  <a:lnTo>
                    <a:pt x="1411" y="58"/>
                  </a:lnTo>
                  <a:lnTo>
                    <a:pt x="1422" y="57"/>
                  </a:lnTo>
                  <a:lnTo>
                    <a:pt x="1433" y="56"/>
                  </a:lnTo>
                  <a:lnTo>
                    <a:pt x="1444" y="54"/>
                  </a:lnTo>
                  <a:lnTo>
                    <a:pt x="1455" y="52"/>
                  </a:lnTo>
                  <a:lnTo>
                    <a:pt x="1467" y="49"/>
                  </a:lnTo>
                  <a:lnTo>
                    <a:pt x="1478" y="46"/>
                  </a:lnTo>
                  <a:lnTo>
                    <a:pt x="1490" y="42"/>
                  </a:lnTo>
                  <a:lnTo>
                    <a:pt x="1500" y="39"/>
                  </a:lnTo>
                  <a:lnTo>
                    <a:pt x="1512" y="35"/>
                  </a:lnTo>
                  <a:lnTo>
                    <a:pt x="1521" y="32"/>
                  </a:lnTo>
                  <a:lnTo>
                    <a:pt x="1532" y="29"/>
                  </a:lnTo>
                  <a:lnTo>
                    <a:pt x="1541" y="26"/>
                  </a:lnTo>
                  <a:lnTo>
                    <a:pt x="1550" y="24"/>
                  </a:lnTo>
                  <a:lnTo>
                    <a:pt x="1559" y="23"/>
                  </a:lnTo>
                  <a:lnTo>
                    <a:pt x="1567" y="22"/>
                  </a:lnTo>
                  <a:lnTo>
                    <a:pt x="1574" y="22"/>
                  </a:lnTo>
                  <a:lnTo>
                    <a:pt x="1584" y="22"/>
                  </a:lnTo>
                  <a:lnTo>
                    <a:pt x="1594" y="24"/>
                  </a:lnTo>
                  <a:lnTo>
                    <a:pt x="1603" y="25"/>
                  </a:lnTo>
                  <a:lnTo>
                    <a:pt x="1612" y="28"/>
                  </a:lnTo>
                  <a:lnTo>
                    <a:pt x="1621" y="31"/>
                  </a:lnTo>
                  <a:lnTo>
                    <a:pt x="1630" y="33"/>
                  </a:lnTo>
                  <a:lnTo>
                    <a:pt x="1640" y="37"/>
                  </a:lnTo>
                  <a:lnTo>
                    <a:pt x="1648" y="40"/>
                  </a:lnTo>
                  <a:lnTo>
                    <a:pt x="1657" y="43"/>
                  </a:lnTo>
                  <a:lnTo>
                    <a:pt x="1667" y="46"/>
                  </a:lnTo>
                  <a:lnTo>
                    <a:pt x="1676" y="49"/>
                  </a:lnTo>
                  <a:lnTo>
                    <a:pt x="1686" y="52"/>
                  </a:lnTo>
                  <a:lnTo>
                    <a:pt x="1695" y="54"/>
                  </a:lnTo>
                  <a:lnTo>
                    <a:pt x="1705" y="55"/>
                  </a:lnTo>
                  <a:lnTo>
                    <a:pt x="1715" y="57"/>
                  </a:lnTo>
                  <a:lnTo>
                    <a:pt x="1726" y="57"/>
                  </a:lnTo>
                  <a:lnTo>
                    <a:pt x="1737" y="56"/>
                  </a:lnTo>
                  <a:lnTo>
                    <a:pt x="1748" y="55"/>
                  </a:lnTo>
                  <a:lnTo>
                    <a:pt x="1760" y="53"/>
                  </a:lnTo>
                  <a:lnTo>
                    <a:pt x="1770" y="51"/>
                  </a:lnTo>
                  <a:lnTo>
                    <a:pt x="1782" y="48"/>
                  </a:lnTo>
                  <a:lnTo>
                    <a:pt x="1793" y="44"/>
                  </a:lnTo>
                  <a:lnTo>
                    <a:pt x="1804" y="41"/>
                  </a:lnTo>
                  <a:lnTo>
                    <a:pt x="1814" y="38"/>
                  </a:lnTo>
                  <a:lnTo>
                    <a:pt x="1826" y="34"/>
                  </a:lnTo>
                  <a:lnTo>
                    <a:pt x="1835" y="31"/>
                  </a:lnTo>
                  <a:lnTo>
                    <a:pt x="1846" y="28"/>
                  </a:lnTo>
                  <a:lnTo>
                    <a:pt x="1855" y="25"/>
                  </a:lnTo>
                  <a:lnTo>
                    <a:pt x="1864" y="23"/>
                  </a:lnTo>
                  <a:lnTo>
                    <a:pt x="1872" y="22"/>
                  </a:lnTo>
                  <a:lnTo>
                    <a:pt x="1880" y="20"/>
                  </a:lnTo>
                  <a:lnTo>
                    <a:pt x="1888" y="20"/>
                  </a:lnTo>
                  <a:lnTo>
                    <a:pt x="1897" y="21"/>
                  </a:lnTo>
                  <a:lnTo>
                    <a:pt x="1907" y="23"/>
                  </a:lnTo>
                  <a:lnTo>
                    <a:pt x="1916" y="24"/>
                  </a:lnTo>
                  <a:lnTo>
                    <a:pt x="1925" y="27"/>
                  </a:lnTo>
                  <a:lnTo>
                    <a:pt x="1934" y="29"/>
                  </a:lnTo>
                  <a:lnTo>
                    <a:pt x="1943" y="32"/>
                  </a:lnTo>
                  <a:lnTo>
                    <a:pt x="1952" y="36"/>
                  </a:lnTo>
                  <a:lnTo>
                    <a:pt x="1961" y="39"/>
                  </a:lnTo>
                  <a:lnTo>
                    <a:pt x="1970" y="42"/>
                  </a:lnTo>
                  <a:lnTo>
                    <a:pt x="1979" y="45"/>
                  </a:lnTo>
                  <a:lnTo>
                    <a:pt x="1988" y="48"/>
                  </a:lnTo>
                  <a:lnTo>
                    <a:pt x="1997" y="50"/>
                  </a:lnTo>
                  <a:lnTo>
                    <a:pt x="2007" y="53"/>
                  </a:lnTo>
                  <a:lnTo>
                    <a:pt x="2017" y="54"/>
                  </a:lnTo>
                  <a:lnTo>
                    <a:pt x="2027" y="55"/>
                  </a:lnTo>
                  <a:lnTo>
                    <a:pt x="2038" y="55"/>
                  </a:lnTo>
                  <a:lnTo>
                    <a:pt x="2049" y="55"/>
                  </a:lnTo>
                  <a:lnTo>
                    <a:pt x="2060" y="54"/>
                  </a:lnTo>
                  <a:lnTo>
                    <a:pt x="2071" y="52"/>
                  </a:lnTo>
                  <a:lnTo>
                    <a:pt x="2082" y="50"/>
                  </a:lnTo>
                  <a:lnTo>
                    <a:pt x="2092" y="47"/>
                  </a:lnTo>
                  <a:lnTo>
                    <a:pt x="2103" y="44"/>
                  </a:lnTo>
                  <a:lnTo>
                    <a:pt x="2114" y="41"/>
                  </a:lnTo>
                  <a:lnTo>
                    <a:pt x="2125" y="38"/>
                  </a:lnTo>
                  <a:lnTo>
                    <a:pt x="2135" y="34"/>
                  </a:lnTo>
                  <a:lnTo>
                    <a:pt x="2145" y="31"/>
                  </a:lnTo>
                  <a:lnTo>
                    <a:pt x="2155" y="28"/>
                  </a:lnTo>
                  <a:lnTo>
                    <a:pt x="2165" y="25"/>
                  </a:lnTo>
                  <a:lnTo>
                    <a:pt x="2174" y="23"/>
                  </a:lnTo>
                  <a:lnTo>
                    <a:pt x="2182" y="21"/>
                  </a:lnTo>
                  <a:lnTo>
                    <a:pt x="2190" y="20"/>
                  </a:lnTo>
                  <a:lnTo>
                    <a:pt x="2197" y="19"/>
                  </a:lnTo>
                  <a:lnTo>
                    <a:pt x="2207" y="19"/>
                  </a:lnTo>
                  <a:lnTo>
                    <a:pt x="2216" y="20"/>
                  </a:lnTo>
                  <a:lnTo>
                    <a:pt x="2225" y="22"/>
                  </a:lnTo>
                  <a:lnTo>
                    <a:pt x="2235" y="24"/>
                  </a:lnTo>
                  <a:lnTo>
                    <a:pt x="2244" y="27"/>
                  </a:lnTo>
                  <a:lnTo>
                    <a:pt x="2252" y="30"/>
                  </a:lnTo>
                  <a:lnTo>
                    <a:pt x="2262" y="33"/>
                  </a:lnTo>
                  <a:lnTo>
                    <a:pt x="2270" y="37"/>
                  </a:lnTo>
                  <a:lnTo>
                    <a:pt x="2279" y="40"/>
                  </a:lnTo>
                  <a:lnTo>
                    <a:pt x="2288" y="44"/>
                  </a:lnTo>
                  <a:lnTo>
                    <a:pt x="2298" y="47"/>
                  </a:lnTo>
                  <a:lnTo>
                    <a:pt x="2307" y="50"/>
                  </a:lnTo>
                  <a:lnTo>
                    <a:pt x="2317" y="52"/>
                  </a:lnTo>
                  <a:lnTo>
                    <a:pt x="2327" y="54"/>
                  </a:lnTo>
                  <a:lnTo>
                    <a:pt x="2337" y="55"/>
                  </a:lnTo>
                  <a:lnTo>
                    <a:pt x="2348" y="55"/>
                  </a:lnTo>
                  <a:lnTo>
                    <a:pt x="2360" y="55"/>
                  </a:lnTo>
                  <a:lnTo>
                    <a:pt x="2372" y="53"/>
                  </a:lnTo>
                  <a:lnTo>
                    <a:pt x="2385" y="51"/>
                  </a:lnTo>
                  <a:lnTo>
                    <a:pt x="2397" y="48"/>
                  </a:lnTo>
                  <a:lnTo>
                    <a:pt x="2409" y="45"/>
                  </a:lnTo>
                  <a:lnTo>
                    <a:pt x="2422" y="41"/>
                  </a:lnTo>
                  <a:lnTo>
                    <a:pt x="2434" y="38"/>
                  </a:lnTo>
                  <a:lnTo>
                    <a:pt x="2446" y="33"/>
                  </a:lnTo>
                  <a:lnTo>
                    <a:pt x="2446" y="29"/>
                  </a:lnTo>
                  <a:lnTo>
                    <a:pt x="2446" y="25"/>
                  </a:lnTo>
                  <a:lnTo>
                    <a:pt x="2445" y="21"/>
                  </a:lnTo>
                  <a:lnTo>
                    <a:pt x="2445" y="16"/>
                  </a:lnTo>
                  <a:lnTo>
                    <a:pt x="2434" y="19"/>
                  </a:lnTo>
                  <a:lnTo>
                    <a:pt x="2422" y="23"/>
                  </a:lnTo>
                  <a:lnTo>
                    <a:pt x="2409" y="27"/>
                  </a:lnTo>
                  <a:lnTo>
                    <a:pt x="2397" y="29"/>
                  </a:lnTo>
                  <a:lnTo>
                    <a:pt x="2384" y="32"/>
                  </a:lnTo>
                  <a:lnTo>
                    <a:pt x="2372" y="35"/>
                  </a:lnTo>
                  <a:lnTo>
                    <a:pt x="2359" y="37"/>
                  </a:lnTo>
                  <a:lnTo>
                    <a:pt x="2348" y="37"/>
                  </a:lnTo>
                  <a:lnTo>
                    <a:pt x="2337" y="37"/>
                  </a:lnTo>
                  <a:lnTo>
                    <a:pt x="2327" y="36"/>
                  </a:lnTo>
                  <a:lnTo>
                    <a:pt x="2317" y="33"/>
                  </a:lnTo>
                  <a:lnTo>
                    <a:pt x="2307" y="31"/>
                  </a:lnTo>
                  <a:lnTo>
                    <a:pt x="2298" y="29"/>
                  </a:lnTo>
                  <a:lnTo>
                    <a:pt x="2288" y="25"/>
                  </a:lnTo>
                  <a:lnTo>
                    <a:pt x="2279" y="22"/>
                  </a:lnTo>
                  <a:lnTo>
                    <a:pt x="2270" y="18"/>
                  </a:lnTo>
                  <a:lnTo>
                    <a:pt x="2262" y="15"/>
                  </a:lnTo>
                  <a:lnTo>
                    <a:pt x="2252" y="12"/>
                  </a:lnTo>
                  <a:lnTo>
                    <a:pt x="2244" y="9"/>
                  </a:lnTo>
                  <a:lnTo>
                    <a:pt x="2235" y="6"/>
                  </a:lnTo>
                  <a:lnTo>
                    <a:pt x="2225" y="3"/>
                  </a:lnTo>
                  <a:lnTo>
                    <a:pt x="2216" y="2"/>
                  </a:lnTo>
                  <a:lnTo>
                    <a:pt x="2207" y="1"/>
                  </a:lnTo>
                  <a:lnTo>
                    <a:pt x="2197" y="0"/>
                  </a:lnTo>
                  <a:lnTo>
                    <a:pt x="2190" y="1"/>
                  </a:lnTo>
                  <a:lnTo>
                    <a:pt x="2182" y="2"/>
                  </a:lnTo>
                  <a:lnTo>
                    <a:pt x="2174" y="3"/>
                  </a:lnTo>
                  <a:lnTo>
                    <a:pt x="2165" y="6"/>
                  </a:lnTo>
                  <a:lnTo>
                    <a:pt x="2154" y="9"/>
                  </a:lnTo>
                  <a:lnTo>
                    <a:pt x="2145" y="12"/>
                  </a:lnTo>
                  <a:lnTo>
                    <a:pt x="2135" y="15"/>
                  </a:lnTo>
                  <a:lnTo>
                    <a:pt x="2124" y="18"/>
                  </a:lnTo>
                  <a:lnTo>
                    <a:pt x="2114" y="22"/>
                  </a:lnTo>
                  <a:lnTo>
                    <a:pt x="2103" y="25"/>
                  </a:lnTo>
                  <a:lnTo>
                    <a:pt x="2092" y="28"/>
                  </a:lnTo>
                  <a:lnTo>
                    <a:pt x="2082" y="31"/>
                  </a:lnTo>
                  <a:lnTo>
                    <a:pt x="2070" y="33"/>
                  </a:lnTo>
                  <a:lnTo>
                    <a:pt x="2059" y="35"/>
                  </a:lnTo>
                  <a:lnTo>
                    <a:pt x="2049" y="37"/>
                  </a:lnTo>
                  <a:lnTo>
                    <a:pt x="2038" y="37"/>
                  </a:lnTo>
                  <a:lnTo>
                    <a:pt x="2027" y="37"/>
                  </a:lnTo>
                  <a:lnTo>
                    <a:pt x="2017" y="36"/>
                  </a:lnTo>
                  <a:lnTo>
                    <a:pt x="2008" y="34"/>
                  </a:lnTo>
                  <a:lnTo>
                    <a:pt x="1997" y="32"/>
                  </a:lnTo>
                  <a:lnTo>
                    <a:pt x="1988" y="29"/>
                  </a:lnTo>
                  <a:lnTo>
                    <a:pt x="1979" y="26"/>
                  </a:lnTo>
                  <a:lnTo>
                    <a:pt x="1970" y="23"/>
                  </a:lnTo>
                  <a:lnTo>
                    <a:pt x="1961" y="19"/>
                  </a:lnTo>
                  <a:lnTo>
                    <a:pt x="1952" y="16"/>
                  </a:lnTo>
                  <a:lnTo>
                    <a:pt x="1943" y="13"/>
                  </a:lnTo>
                  <a:lnTo>
                    <a:pt x="1934" y="10"/>
                  </a:lnTo>
                  <a:lnTo>
                    <a:pt x="1925" y="7"/>
                  </a:lnTo>
                  <a:lnTo>
                    <a:pt x="1916" y="5"/>
                  </a:lnTo>
                  <a:lnTo>
                    <a:pt x="1906" y="3"/>
                  </a:lnTo>
                  <a:lnTo>
                    <a:pt x="1897" y="2"/>
                  </a:lnTo>
                  <a:lnTo>
                    <a:pt x="1888" y="1"/>
                  </a:lnTo>
                  <a:lnTo>
                    <a:pt x="1880" y="2"/>
                  </a:lnTo>
                  <a:lnTo>
                    <a:pt x="1872" y="3"/>
                  </a:lnTo>
                  <a:lnTo>
                    <a:pt x="1864" y="5"/>
                  </a:lnTo>
                  <a:lnTo>
                    <a:pt x="1855" y="7"/>
                  </a:lnTo>
                  <a:lnTo>
                    <a:pt x="1846" y="10"/>
                  </a:lnTo>
                  <a:lnTo>
                    <a:pt x="1835" y="13"/>
                  </a:lnTo>
                  <a:lnTo>
                    <a:pt x="1826" y="16"/>
                  </a:lnTo>
                  <a:lnTo>
                    <a:pt x="1814" y="20"/>
                  </a:lnTo>
                  <a:lnTo>
                    <a:pt x="1804" y="23"/>
                  </a:lnTo>
                  <a:lnTo>
                    <a:pt x="1793" y="27"/>
                  </a:lnTo>
                  <a:lnTo>
                    <a:pt x="1781" y="29"/>
                  </a:lnTo>
                  <a:lnTo>
                    <a:pt x="1770" y="32"/>
                  </a:lnTo>
                  <a:lnTo>
                    <a:pt x="1759" y="35"/>
                  </a:lnTo>
                  <a:lnTo>
                    <a:pt x="1748" y="37"/>
                  </a:lnTo>
                  <a:lnTo>
                    <a:pt x="1736" y="38"/>
                  </a:lnTo>
                  <a:lnTo>
                    <a:pt x="1726" y="39"/>
                  </a:lnTo>
                  <a:lnTo>
                    <a:pt x="1715" y="38"/>
                  </a:lnTo>
                  <a:lnTo>
                    <a:pt x="1704" y="38"/>
                  </a:lnTo>
                  <a:lnTo>
                    <a:pt x="1695" y="36"/>
                  </a:lnTo>
                  <a:lnTo>
                    <a:pt x="1685" y="33"/>
                  </a:lnTo>
                  <a:lnTo>
                    <a:pt x="1676" y="31"/>
                  </a:lnTo>
                  <a:lnTo>
                    <a:pt x="1666" y="28"/>
                  </a:lnTo>
                  <a:lnTo>
                    <a:pt x="1657" y="24"/>
                  </a:lnTo>
                  <a:lnTo>
                    <a:pt x="1648" y="21"/>
                  </a:lnTo>
                  <a:lnTo>
                    <a:pt x="1640" y="17"/>
                  </a:lnTo>
                  <a:lnTo>
                    <a:pt x="1630" y="14"/>
                  </a:lnTo>
                  <a:lnTo>
                    <a:pt x="1621" y="11"/>
                  </a:lnTo>
                  <a:lnTo>
                    <a:pt x="1612" y="8"/>
                  </a:lnTo>
                  <a:lnTo>
                    <a:pt x="1603" y="6"/>
                  </a:lnTo>
                  <a:lnTo>
                    <a:pt x="1594" y="4"/>
                  </a:lnTo>
                  <a:lnTo>
                    <a:pt x="1584" y="3"/>
                  </a:lnTo>
                  <a:lnTo>
                    <a:pt x="1575" y="2"/>
                  </a:lnTo>
                  <a:lnTo>
                    <a:pt x="1568" y="3"/>
                  </a:lnTo>
                  <a:lnTo>
                    <a:pt x="1560" y="4"/>
                  </a:lnTo>
                  <a:lnTo>
                    <a:pt x="1551" y="6"/>
                  </a:lnTo>
                  <a:lnTo>
                    <a:pt x="1542" y="8"/>
                  </a:lnTo>
                  <a:lnTo>
                    <a:pt x="1532" y="11"/>
                  </a:lnTo>
                  <a:lnTo>
                    <a:pt x="1522" y="14"/>
                  </a:lnTo>
                  <a:lnTo>
                    <a:pt x="1512" y="17"/>
                  </a:lnTo>
                  <a:lnTo>
                    <a:pt x="1500" y="21"/>
                  </a:lnTo>
                  <a:lnTo>
                    <a:pt x="1490" y="24"/>
                  </a:lnTo>
                  <a:lnTo>
                    <a:pt x="1479" y="27"/>
                  </a:lnTo>
                  <a:lnTo>
                    <a:pt x="1467" y="31"/>
                  </a:lnTo>
                  <a:lnTo>
                    <a:pt x="1455" y="33"/>
                  </a:lnTo>
                  <a:lnTo>
                    <a:pt x="1444" y="36"/>
                  </a:lnTo>
                  <a:lnTo>
                    <a:pt x="1433" y="38"/>
                  </a:lnTo>
                  <a:lnTo>
                    <a:pt x="1422" y="39"/>
                  </a:lnTo>
                  <a:lnTo>
                    <a:pt x="1411" y="39"/>
                  </a:lnTo>
                  <a:lnTo>
                    <a:pt x="1400" y="39"/>
                  </a:lnTo>
                  <a:lnTo>
                    <a:pt x="1390" y="38"/>
                  </a:lnTo>
                  <a:lnTo>
                    <a:pt x="1380" y="36"/>
                  </a:lnTo>
                  <a:lnTo>
                    <a:pt x="1370" y="33"/>
                  </a:lnTo>
                  <a:lnTo>
                    <a:pt x="1361" y="31"/>
                  </a:lnTo>
                  <a:lnTo>
                    <a:pt x="1352" y="28"/>
                  </a:lnTo>
                  <a:lnTo>
                    <a:pt x="1343" y="24"/>
                  </a:lnTo>
                  <a:lnTo>
                    <a:pt x="1334" y="21"/>
                  </a:lnTo>
                  <a:lnTo>
                    <a:pt x="1326" y="18"/>
                  </a:lnTo>
                  <a:lnTo>
                    <a:pt x="1316" y="14"/>
                  </a:lnTo>
                  <a:lnTo>
                    <a:pt x="1307" y="11"/>
                  </a:lnTo>
                  <a:lnTo>
                    <a:pt x="1298" y="9"/>
                  </a:lnTo>
                  <a:lnTo>
                    <a:pt x="1289" y="6"/>
                  </a:lnTo>
                  <a:lnTo>
                    <a:pt x="1281" y="4"/>
                  </a:lnTo>
                  <a:lnTo>
                    <a:pt x="1270" y="3"/>
                  </a:lnTo>
                  <a:lnTo>
                    <a:pt x="1261" y="3"/>
                  </a:lnTo>
                  <a:lnTo>
                    <a:pt x="1260" y="3"/>
                  </a:lnTo>
                  <a:lnTo>
                    <a:pt x="1258" y="3"/>
                  </a:lnTo>
                  <a:lnTo>
                    <a:pt x="1257" y="3"/>
                  </a:lnTo>
                  <a:lnTo>
                    <a:pt x="1250" y="3"/>
                  </a:lnTo>
                  <a:lnTo>
                    <a:pt x="1242" y="4"/>
                  </a:lnTo>
                  <a:lnTo>
                    <a:pt x="1234" y="6"/>
                  </a:lnTo>
                  <a:lnTo>
                    <a:pt x="1225" y="8"/>
                  </a:lnTo>
                  <a:lnTo>
                    <a:pt x="1215" y="10"/>
                  </a:lnTo>
                  <a:lnTo>
                    <a:pt x="1205" y="14"/>
                  </a:lnTo>
                  <a:lnTo>
                    <a:pt x="1195" y="17"/>
                  </a:lnTo>
                  <a:lnTo>
                    <a:pt x="1185" y="20"/>
                  </a:lnTo>
                  <a:lnTo>
                    <a:pt x="1173" y="24"/>
                  </a:lnTo>
                  <a:lnTo>
                    <a:pt x="1163" y="28"/>
                  </a:lnTo>
                  <a:lnTo>
                    <a:pt x="1151" y="31"/>
                  </a:lnTo>
                  <a:lnTo>
                    <a:pt x="1140" y="33"/>
                  </a:lnTo>
                  <a:lnTo>
                    <a:pt x="1128" y="36"/>
                  </a:lnTo>
                  <a:lnTo>
                    <a:pt x="1118" y="38"/>
                  </a:lnTo>
                  <a:lnTo>
                    <a:pt x="1106" y="39"/>
                  </a:lnTo>
                  <a:lnTo>
                    <a:pt x="1095" y="40"/>
                  </a:lnTo>
                  <a:lnTo>
                    <a:pt x="1085" y="39"/>
                  </a:lnTo>
                  <a:lnTo>
                    <a:pt x="1074" y="39"/>
                  </a:lnTo>
                  <a:lnTo>
                    <a:pt x="1065" y="37"/>
                  </a:lnTo>
                  <a:lnTo>
                    <a:pt x="1055" y="35"/>
                  </a:lnTo>
                  <a:lnTo>
                    <a:pt x="1045" y="32"/>
                  </a:lnTo>
                  <a:lnTo>
                    <a:pt x="1036" y="29"/>
                  </a:lnTo>
                  <a:lnTo>
                    <a:pt x="1027" y="25"/>
                  </a:lnTo>
                  <a:lnTo>
                    <a:pt x="1018" y="22"/>
                  </a:lnTo>
                  <a:lnTo>
                    <a:pt x="1008" y="18"/>
                  </a:lnTo>
                  <a:lnTo>
                    <a:pt x="1000" y="15"/>
                  </a:lnTo>
                  <a:lnTo>
                    <a:pt x="991" y="12"/>
                  </a:lnTo>
                  <a:lnTo>
                    <a:pt x="982" y="9"/>
                  </a:lnTo>
                  <a:lnTo>
                    <a:pt x="972" y="7"/>
                  </a:lnTo>
                  <a:lnTo>
                    <a:pt x="963" y="5"/>
                  </a:lnTo>
                  <a:lnTo>
                    <a:pt x="954" y="4"/>
                  </a:lnTo>
                  <a:lnTo>
                    <a:pt x="944" y="3"/>
                  </a:lnTo>
                  <a:lnTo>
                    <a:pt x="937" y="4"/>
                  </a:lnTo>
                  <a:lnTo>
                    <a:pt x="929" y="5"/>
                  </a:lnTo>
                  <a:lnTo>
                    <a:pt x="920" y="7"/>
                  </a:lnTo>
                  <a:lnTo>
                    <a:pt x="911" y="9"/>
                  </a:lnTo>
                  <a:lnTo>
                    <a:pt x="901" y="12"/>
                  </a:lnTo>
                  <a:lnTo>
                    <a:pt x="891" y="15"/>
                  </a:lnTo>
                  <a:lnTo>
                    <a:pt x="881" y="18"/>
                  </a:lnTo>
                  <a:lnTo>
                    <a:pt x="870" y="22"/>
                  </a:lnTo>
                  <a:lnTo>
                    <a:pt x="859" y="25"/>
                  </a:lnTo>
                  <a:lnTo>
                    <a:pt x="848" y="28"/>
                  </a:lnTo>
                  <a:lnTo>
                    <a:pt x="836" y="32"/>
                  </a:lnTo>
                  <a:lnTo>
                    <a:pt x="825" y="35"/>
                  </a:lnTo>
                  <a:lnTo>
                    <a:pt x="814" y="37"/>
                  </a:lnTo>
                  <a:lnTo>
                    <a:pt x="802" y="39"/>
                  </a:lnTo>
                  <a:lnTo>
                    <a:pt x="791" y="40"/>
                  </a:lnTo>
                  <a:lnTo>
                    <a:pt x="780" y="40"/>
                  </a:lnTo>
                  <a:lnTo>
                    <a:pt x="769" y="40"/>
                  </a:lnTo>
                  <a:lnTo>
                    <a:pt x="759" y="39"/>
                  </a:lnTo>
                  <a:lnTo>
                    <a:pt x="750" y="38"/>
                  </a:lnTo>
                  <a:lnTo>
                    <a:pt x="739" y="35"/>
                  </a:lnTo>
                  <a:lnTo>
                    <a:pt x="730" y="32"/>
                  </a:lnTo>
                  <a:lnTo>
                    <a:pt x="721" y="29"/>
                  </a:lnTo>
                  <a:lnTo>
                    <a:pt x="712" y="26"/>
                  </a:lnTo>
                  <a:lnTo>
                    <a:pt x="703" y="23"/>
                  </a:lnTo>
                  <a:lnTo>
                    <a:pt x="694" y="19"/>
                  </a:lnTo>
                  <a:lnTo>
                    <a:pt x="685" y="16"/>
                  </a:lnTo>
                  <a:lnTo>
                    <a:pt x="676" y="13"/>
                  </a:lnTo>
                  <a:lnTo>
                    <a:pt x="668" y="10"/>
                  </a:lnTo>
                  <a:lnTo>
                    <a:pt x="658" y="8"/>
                  </a:lnTo>
                  <a:lnTo>
                    <a:pt x="649" y="6"/>
                  </a:lnTo>
                  <a:lnTo>
                    <a:pt x="640" y="5"/>
                  </a:lnTo>
                  <a:lnTo>
                    <a:pt x="630" y="4"/>
                  </a:lnTo>
                  <a:lnTo>
                    <a:pt x="623" y="5"/>
                  </a:lnTo>
                  <a:lnTo>
                    <a:pt x="615" y="6"/>
                  </a:lnTo>
                  <a:lnTo>
                    <a:pt x="606" y="8"/>
                  </a:lnTo>
                  <a:lnTo>
                    <a:pt x="597" y="10"/>
                  </a:lnTo>
                  <a:lnTo>
                    <a:pt x="587" y="13"/>
                  </a:lnTo>
                  <a:lnTo>
                    <a:pt x="577" y="16"/>
                  </a:lnTo>
                  <a:lnTo>
                    <a:pt x="566" y="20"/>
                  </a:lnTo>
                  <a:lnTo>
                    <a:pt x="556" y="23"/>
                  </a:lnTo>
                  <a:lnTo>
                    <a:pt x="545" y="26"/>
                  </a:lnTo>
                  <a:lnTo>
                    <a:pt x="534" y="29"/>
                  </a:lnTo>
                  <a:lnTo>
                    <a:pt x="522" y="33"/>
                  </a:lnTo>
                  <a:lnTo>
                    <a:pt x="511" y="36"/>
                  </a:lnTo>
                  <a:lnTo>
                    <a:pt x="499" y="38"/>
                  </a:lnTo>
                  <a:lnTo>
                    <a:pt x="488" y="40"/>
                  </a:lnTo>
                  <a:lnTo>
                    <a:pt x="477" y="41"/>
                  </a:lnTo>
                  <a:lnTo>
                    <a:pt x="466" y="42"/>
                  </a:lnTo>
                  <a:lnTo>
                    <a:pt x="455" y="41"/>
                  </a:lnTo>
                  <a:lnTo>
                    <a:pt x="445" y="40"/>
                  </a:lnTo>
                  <a:lnTo>
                    <a:pt x="435" y="38"/>
                  </a:lnTo>
                  <a:lnTo>
                    <a:pt x="425" y="36"/>
                  </a:lnTo>
                  <a:lnTo>
                    <a:pt x="416" y="33"/>
                  </a:lnTo>
                  <a:lnTo>
                    <a:pt x="407" y="30"/>
                  </a:lnTo>
                  <a:lnTo>
                    <a:pt x="398" y="27"/>
                  </a:lnTo>
                  <a:lnTo>
                    <a:pt x="389" y="23"/>
                  </a:lnTo>
                  <a:lnTo>
                    <a:pt x="380" y="20"/>
                  </a:lnTo>
                  <a:lnTo>
                    <a:pt x="372" y="17"/>
                  </a:lnTo>
                  <a:lnTo>
                    <a:pt x="363" y="13"/>
                  </a:lnTo>
                  <a:lnTo>
                    <a:pt x="354" y="11"/>
                  </a:lnTo>
                  <a:lnTo>
                    <a:pt x="345" y="9"/>
                  </a:lnTo>
                  <a:lnTo>
                    <a:pt x="336" y="6"/>
                  </a:lnTo>
                  <a:lnTo>
                    <a:pt x="326" y="6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4" y="5"/>
                  </a:lnTo>
                  <a:lnTo>
                    <a:pt x="313" y="5"/>
                  </a:lnTo>
                  <a:lnTo>
                    <a:pt x="305" y="5"/>
                  </a:lnTo>
                  <a:lnTo>
                    <a:pt x="297" y="6"/>
                  </a:lnTo>
                  <a:lnTo>
                    <a:pt x="289" y="8"/>
                  </a:lnTo>
                  <a:lnTo>
                    <a:pt x="280" y="10"/>
                  </a:lnTo>
                  <a:lnTo>
                    <a:pt x="271" y="13"/>
                  </a:lnTo>
                  <a:lnTo>
                    <a:pt x="260" y="16"/>
                  </a:lnTo>
                  <a:lnTo>
                    <a:pt x="250" y="19"/>
                  </a:lnTo>
                  <a:lnTo>
                    <a:pt x="239" y="23"/>
                  </a:lnTo>
                  <a:lnTo>
                    <a:pt x="229" y="26"/>
                  </a:lnTo>
                  <a:lnTo>
                    <a:pt x="218" y="29"/>
                  </a:lnTo>
                  <a:lnTo>
                    <a:pt x="206" y="33"/>
                  </a:lnTo>
                  <a:lnTo>
                    <a:pt x="195" y="36"/>
                  </a:lnTo>
                  <a:lnTo>
                    <a:pt x="184" y="38"/>
                  </a:lnTo>
                  <a:lnTo>
                    <a:pt x="173" y="40"/>
                  </a:lnTo>
                  <a:lnTo>
                    <a:pt x="161" y="42"/>
                  </a:lnTo>
                  <a:lnTo>
                    <a:pt x="151" y="42"/>
                  </a:lnTo>
                  <a:lnTo>
                    <a:pt x="139" y="42"/>
                  </a:lnTo>
                  <a:lnTo>
                    <a:pt x="130" y="40"/>
                  </a:lnTo>
                  <a:lnTo>
                    <a:pt x="120" y="39"/>
                  </a:lnTo>
                  <a:lnTo>
                    <a:pt x="110" y="37"/>
                  </a:lnTo>
                  <a:lnTo>
                    <a:pt x="101" y="33"/>
                  </a:lnTo>
                  <a:lnTo>
                    <a:pt x="91" y="31"/>
                  </a:lnTo>
                  <a:lnTo>
                    <a:pt x="82" y="27"/>
                  </a:lnTo>
                  <a:lnTo>
                    <a:pt x="73" y="24"/>
                  </a:lnTo>
                  <a:lnTo>
                    <a:pt x="64" y="21"/>
                  </a:lnTo>
                  <a:lnTo>
                    <a:pt x="55" y="17"/>
                  </a:lnTo>
                  <a:lnTo>
                    <a:pt x="46" y="14"/>
                  </a:lnTo>
                  <a:lnTo>
                    <a:pt x="38" y="12"/>
                  </a:lnTo>
                  <a:lnTo>
                    <a:pt x="28" y="9"/>
                  </a:lnTo>
                  <a:lnTo>
                    <a:pt x="19" y="8"/>
                  </a:lnTo>
                  <a:lnTo>
                    <a:pt x="10" y="6"/>
                  </a:lnTo>
                  <a:lnTo>
                    <a:pt x="1" y="6"/>
                  </a:lnTo>
                  <a:lnTo>
                    <a:pt x="0" y="24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23">
              <a:extLst>
                <a:ext uri="{FF2B5EF4-FFF2-40B4-BE49-F238E27FC236}">
                  <a16:creationId xmlns:a16="http://schemas.microsoft.com/office/drawing/2014/main" xmlns="" id="{A7C93074-B428-AD40-A530-10433F880024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" y="209"/>
              <a:ext cx="2444" cy="62"/>
            </a:xfrm>
            <a:custGeom>
              <a:avLst/>
              <a:gdLst>
                <a:gd name="T0" fmla="*/ 2377 w 2444"/>
                <a:gd name="T1" fmla="*/ 34 h 62"/>
                <a:gd name="T2" fmla="*/ 2268 w 2444"/>
                <a:gd name="T3" fmla="*/ 56 h 62"/>
                <a:gd name="T4" fmla="*/ 2184 w 2444"/>
                <a:gd name="T5" fmla="*/ 31 h 62"/>
                <a:gd name="T6" fmla="*/ 2104 w 2444"/>
                <a:gd name="T7" fmla="*/ 23 h 62"/>
                <a:gd name="T8" fmla="*/ 2012 w 2444"/>
                <a:gd name="T9" fmla="*/ 50 h 62"/>
                <a:gd name="T10" fmla="*/ 1919 w 2444"/>
                <a:gd name="T11" fmla="*/ 49 h 62"/>
                <a:gd name="T12" fmla="*/ 1837 w 2444"/>
                <a:gd name="T13" fmla="*/ 22 h 62"/>
                <a:gd name="T14" fmla="*/ 1782 w 2444"/>
                <a:gd name="T15" fmla="*/ 26 h 62"/>
                <a:gd name="T16" fmla="*/ 1716 w 2444"/>
                <a:gd name="T17" fmla="*/ 46 h 62"/>
                <a:gd name="T18" fmla="*/ 1643 w 2444"/>
                <a:gd name="T19" fmla="*/ 58 h 62"/>
                <a:gd name="T20" fmla="*/ 1559 w 2444"/>
                <a:gd name="T21" fmla="*/ 35 h 62"/>
                <a:gd name="T22" fmla="*/ 1501 w 2444"/>
                <a:gd name="T23" fmla="*/ 21 h 62"/>
                <a:gd name="T24" fmla="*/ 1428 w 2444"/>
                <a:gd name="T25" fmla="*/ 38 h 62"/>
                <a:gd name="T26" fmla="*/ 1328 w 2444"/>
                <a:gd name="T27" fmla="*/ 58 h 62"/>
                <a:gd name="T28" fmla="*/ 1243 w 2444"/>
                <a:gd name="T29" fmla="*/ 34 h 62"/>
                <a:gd name="T30" fmla="*/ 1163 w 2444"/>
                <a:gd name="T31" fmla="*/ 24 h 62"/>
                <a:gd name="T32" fmla="*/ 1069 w 2444"/>
                <a:gd name="T33" fmla="*/ 52 h 62"/>
                <a:gd name="T34" fmla="*/ 974 w 2444"/>
                <a:gd name="T35" fmla="*/ 51 h 62"/>
                <a:gd name="T36" fmla="*/ 892 w 2444"/>
                <a:gd name="T37" fmla="*/ 25 h 62"/>
                <a:gd name="T38" fmla="*/ 810 w 2444"/>
                <a:gd name="T39" fmla="*/ 36 h 62"/>
                <a:gd name="T40" fmla="*/ 709 w 2444"/>
                <a:gd name="T41" fmla="*/ 59 h 62"/>
                <a:gd name="T42" fmla="*/ 624 w 2444"/>
                <a:gd name="T43" fmla="*/ 39 h 62"/>
                <a:gd name="T44" fmla="*/ 558 w 2444"/>
                <a:gd name="T45" fmla="*/ 23 h 62"/>
                <a:gd name="T46" fmla="*/ 493 w 2444"/>
                <a:gd name="T47" fmla="*/ 37 h 62"/>
                <a:gd name="T48" fmla="*/ 393 w 2444"/>
                <a:gd name="T49" fmla="*/ 60 h 62"/>
                <a:gd name="T50" fmla="*/ 307 w 2444"/>
                <a:gd name="T51" fmla="*/ 40 h 62"/>
                <a:gd name="T52" fmla="*/ 227 w 2444"/>
                <a:gd name="T53" fmla="*/ 25 h 62"/>
                <a:gd name="T54" fmla="*/ 135 w 2444"/>
                <a:gd name="T55" fmla="*/ 52 h 62"/>
                <a:gd name="T56" fmla="*/ 37 w 2444"/>
                <a:gd name="T57" fmla="*/ 55 h 62"/>
                <a:gd name="T58" fmla="*/ 9 w 2444"/>
                <a:gd name="T59" fmla="*/ 26 h 62"/>
                <a:gd name="T60" fmla="*/ 101 w 2444"/>
                <a:gd name="T61" fmla="*/ 40 h 62"/>
                <a:gd name="T62" fmla="*/ 201 w 2444"/>
                <a:gd name="T63" fmla="*/ 13 h 62"/>
                <a:gd name="T64" fmla="*/ 280 w 2444"/>
                <a:gd name="T65" fmla="*/ 11 h 62"/>
                <a:gd name="T66" fmla="*/ 363 w 2444"/>
                <a:gd name="T67" fmla="*/ 38 h 62"/>
                <a:gd name="T68" fmla="*/ 461 w 2444"/>
                <a:gd name="T69" fmla="*/ 29 h 62"/>
                <a:gd name="T70" fmla="*/ 549 w 2444"/>
                <a:gd name="T71" fmla="*/ 4 h 62"/>
                <a:gd name="T72" fmla="*/ 597 w 2444"/>
                <a:gd name="T73" fmla="*/ 10 h 62"/>
                <a:gd name="T74" fmla="*/ 678 w 2444"/>
                <a:gd name="T75" fmla="*/ 38 h 62"/>
                <a:gd name="T76" fmla="*/ 777 w 2444"/>
                <a:gd name="T77" fmla="*/ 29 h 62"/>
                <a:gd name="T78" fmla="*/ 866 w 2444"/>
                <a:gd name="T79" fmla="*/ 4 h 62"/>
                <a:gd name="T80" fmla="*/ 946 w 2444"/>
                <a:gd name="T81" fmla="*/ 21 h 62"/>
                <a:gd name="T82" fmla="*/ 1034 w 2444"/>
                <a:gd name="T83" fmla="*/ 39 h 62"/>
                <a:gd name="T84" fmla="*/ 1134 w 2444"/>
                <a:gd name="T85" fmla="*/ 14 h 62"/>
                <a:gd name="T86" fmla="*/ 1216 w 2444"/>
                <a:gd name="T87" fmla="*/ 6 h 62"/>
                <a:gd name="T88" fmla="*/ 1298 w 2444"/>
                <a:gd name="T89" fmla="*/ 34 h 62"/>
                <a:gd name="T90" fmla="*/ 1394 w 2444"/>
                <a:gd name="T91" fmla="*/ 30 h 62"/>
                <a:gd name="T92" fmla="*/ 1485 w 2444"/>
                <a:gd name="T93" fmla="*/ 3 h 62"/>
                <a:gd name="T94" fmla="*/ 1533 w 2444"/>
                <a:gd name="T95" fmla="*/ 5 h 62"/>
                <a:gd name="T96" fmla="*/ 1614 w 2444"/>
                <a:gd name="T97" fmla="*/ 33 h 62"/>
                <a:gd name="T98" fmla="*/ 1692 w 2444"/>
                <a:gd name="T99" fmla="*/ 34 h 62"/>
                <a:gd name="T100" fmla="*/ 1762 w 2444"/>
                <a:gd name="T101" fmla="*/ 14 h 62"/>
                <a:gd name="T102" fmla="*/ 1814 w 2444"/>
                <a:gd name="T103" fmla="*/ 1 h 62"/>
                <a:gd name="T104" fmla="*/ 1891 w 2444"/>
                <a:gd name="T105" fmla="*/ 20 h 62"/>
                <a:gd name="T106" fmla="*/ 1980 w 2444"/>
                <a:gd name="T107" fmla="*/ 38 h 62"/>
                <a:gd name="T108" fmla="*/ 2076 w 2444"/>
                <a:gd name="T109" fmla="*/ 12 h 62"/>
                <a:gd name="T110" fmla="*/ 2156 w 2444"/>
                <a:gd name="T111" fmla="*/ 4 h 62"/>
                <a:gd name="T112" fmla="*/ 2238 w 2444"/>
                <a:gd name="T113" fmla="*/ 32 h 62"/>
                <a:gd name="T114" fmla="*/ 2340 w 2444"/>
                <a:gd name="T115" fmla="*/ 27 h 62"/>
                <a:gd name="T116" fmla="*/ 2429 w 2444"/>
                <a:gd name="T117" fmla="*/ 1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2" y="19"/>
                  </a:moveTo>
                  <a:lnTo>
                    <a:pt x="2436" y="19"/>
                  </a:lnTo>
                  <a:lnTo>
                    <a:pt x="2429" y="20"/>
                  </a:lnTo>
                  <a:lnTo>
                    <a:pt x="2421" y="21"/>
                  </a:lnTo>
                  <a:lnTo>
                    <a:pt x="2413" y="23"/>
                  </a:lnTo>
                  <a:lnTo>
                    <a:pt x="2405" y="25"/>
                  </a:lnTo>
                  <a:lnTo>
                    <a:pt x="2396" y="28"/>
                  </a:lnTo>
                  <a:lnTo>
                    <a:pt x="2387" y="31"/>
                  </a:lnTo>
                  <a:lnTo>
                    <a:pt x="2377" y="34"/>
                  </a:lnTo>
                  <a:lnTo>
                    <a:pt x="2366" y="38"/>
                  </a:lnTo>
                  <a:lnTo>
                    <a:pt x="2353" y="42"/>
                  </a:lnTo>
                  <a:lnTo>
                    <a:pt x="2341" y="46"/>
                  </a:lnTo>
                  <a:lnTo>
                    <a:pt x="2328" y="49"/>
                  </a:lnTo>
                  <a:lnTo>
                    <a:pt x="2316" y="52"/>
                  </a:lnTo>
                  <a:lnTo>
                    <a:pt x="2303" y="54"/>
                  </a:lnTo>
                  <a:lnTo>
                    <a:pt x="2291" y="56"/>
                  </a:lnTo>
                  <a:lnTo>
                    <a:pt x="2279" y="56"/>
                  </a:lnTo>
                  <a:lnTo>
                    <a:pt x="2268" y="56"/>
                  </a:lnTo>
                  <a:lnTo>
                    <a:pt x="2258" y="54"/>
                  </a:lnTo>
                  <a:lnTo>
                    <a:pt x="2247" y="53"/>
                  </a:lnTo>
                  <a:lnTo>
                    <a:pt x="2238" y="50"/>
                  </a:lnTo>
                  <a:lnTo>
                    <a:pt x="2229" y="48"/>
                  </a:lnTo>
                  <a:lnTo>
                    <a:pt x="2219" y="45"/>
                  </a:lnTo>
                  <a:lnTo>
                    <a:pt x="2210" y="41"/>
                  </a:lnTo>
                  <a:lnTo>
                    <a:pt x="2201" y="38"/>
                  </a:lnTo>
                  <a:lnTo>
                    <a:pt x="2193" y="34"/>
                  </a:lnTo>
                  <a:lnTo>
                    <a:pt x="2184" y="31"/>
                  </a:lnTo>
                  <a:lnTo>
                    <a:pt x="2174" y="27"/>
                  </a:lnTo>
                  <a:lnTo>
                    <a:pt x="2166" y="25"/>
                  </a:lnTo>
                  <a:lnTo>
                    <a:pt x="2156" y="22"/>
                  </a:lnTo>
                  <a:lnTo>
                    <a:pt x="2148" y="21"/>
                  </a:lnTo>
                  <a:lnTo>
                    <a:pt x="2138" y="19"/>
                  </a:lnTo>
                  <a:lnTo>
                    <a:pt x="2128" y="19"/>
                  </a:lnTo>
                  <a:lnTo>
                    <a:pt x="2121" y="20"/>
                  </a:lnTo>
                  <a:lnTo>
                    <a:pt x="2113" y="21"/>
                  </a:lnTo>
                  <a:lnTo>
                    <a:pt x="2104" y="23"/>
                  </a:lnTo>
                  <a:lnTo>
                    <a:pt x="2095" y="26"/>
                  </a:lnTo>
                  <a:lnTo>
                    <a:pt x="2086" y="28"/>
                  </a:lnTo>
                  <a:lnTo>
                    <a:pt x="2076" y="32"/>
                  </a:lnTo>
                  <a:lnTo>
                    <a:pt x="2066" y="35"/>
                  </a:lnTo>
                  <a:lnTo>
                    <a:pt x="2056" y="38"/>
                  </a:lnTo>
                  <a:lnTo>
                    <a:pt x="2045" y="42"/>
                  </a:lnTo>
                  <a:lnTo>
                    <a:pt x="2034" y="45"/>
                  </a:lnTo>
                  <a:lnTo>
                    <a:pt x="2023" y="48"/>
                  </a:lnTo>
                  <a:lnTo>
                    <a:pt x="2012" y="50"/>
                  </a:lnTo>
                  <a:lnTo>
                    <a:pt x="2002" y="53"/>
                  </a:lnTo>
                  <a:lnTo>
                    <a:pt x="1991" y="54"/>
                  </a:lnTo>
                  <a:lnTo>
                    <a:pt x="1980" y="56"/>
                  </a:lnTo>
                  <a:lnTo>
                    <a:pt x="1969" y="56"/>
                  </a:lnTo>
                  <a:lnTo>
                    <a:pt x="1958" y="56"/>
                  </a:lnTo>
                  <a:lnTo>
                    <a:pt x="1948" y="55"/>
                  </a:lnTo>
                  <a:lnTo>
                    <a:pt x="1938" y="53"/>
                  </a:lnTo>
                  <a:lnTo>
                    <a:pt x="1928" y="51"/>
                  </a:lnTo>
                  <a:lnTo>
                    <a:pt x="1919" y="49"/>
                  </a:lnTo>
                  <a:lnTo>
                    <a:pt x="1910" y="46"/>
                  </a:lnTo>
                  <a:lnTo>
                    <a:pt x="1900" y="43"/>
                  </a:lnTo>
                  <a:lnTo>
                    <a:pt x="1891" y="39"/>
                  </a:lnTo>
                  <a:lnTo>
                    <a:pt x="1882" y="36"/>
                  </a:lnTo>
                  <a:lnTo>
                    <a:pt x="1874" y="33"/>
                  </a:lnTo>
                  <a:lnTo>
                    <a:pt x="1865" y="30"/>
                  </a:lnTo>
                  <a:lnTo>
                    <a:pt x="1855" y="27"/>
                  </a:lnTo>
                  <a:lnTo>
                    <a:pt x="1846" y="25"/>
                  </a:lnTo>
                  <a:lnTo>
                    <a:pt x="1837" y="22"/>
                  </a:lnTo>
                  <a:lnTo>
                    <a:pt x="1827" y="21"/>
                  </a:lnTo>
                  <a:lnTo>
                    <a:pt x="1818" y="20"/>
                  </a:lnTo>
                  <a:lnTo>
                    <a:pt x="1813" y="20"/>
                  </a:lnTo>
                  <a:lnTo>
                    <a:pt x="1808" y="20"/>
                  </a:lnTo>
                  <a:lnTo>
                    <a:pt x="1804" y="21"/>
                  </a:lnTo>
                  <a:lnTo>
                    <a:pt x="1799" y="22"/>
                  </a:lnTo>
                  <a:lnTo>
                    <a:pt x="1793" y="23"/>
                  </a:lnTo>
                  <a:lnTo>
                    <a:pt x="1788" y="24"/>
                  </a:lnTo>
                  <a:lnTo>
                    <a:pt x="1782" y="26"/>
                  </a:lnTo>
                  <a:lnTo>
                    <a:pt x="1776" y="27"/>
                  </a:lnTo>
                  <a:lnTo>
                    <a:pt x="1768" y="30"/>
                  </a:lnTo>
                  <a:lnTo>
                    <a:pt x="1762" y="32"/>
                  </a:lnTo>
                  <a:lnTo>
                    <a:pt x="1755" y="35"/>
                  </a:lnTo>
                  <a:lnTo>
                    <a:pt x="1747" y="37"/>
                  </a:lnTo>
                  <a:lnTo>
                    <a:pt x="1739" y="39"/>
                  </a:lnTo>
                  <a:lnTo>
                    <a:pt x="1732" y="42"/>
                  </a:lnTo>
                  <a:lnTo>
                    <a:pt x="1724" y="44"/>
                  </a:lnTo>
                  <a:lnTo>
                    <a:pt x="1716" y="46"/>
                  </a:lnTo>
                  <a:lnTo>
                    <a:pt x="1708" y="49"/>
                  </a:lnTo>
                  <a:lnTo>
                    <a:pt x="1701" y="50"/>
                  </a:lnTo>
                  <a:lnTo>
                    <a:pt x="1693" y="53"/>
                  </a:lnTo>
                  <a:lnTo>
                    <a:pt x="1685" y="54"/>
                  </a:lnTo>
                  <a:lnTo>
                    <a:pt x="1677" y="56"/>
                  </a:lnTo>
                  <a:lnTo>
                    <a:pt x="1669" y="56"/>
                  </a:lnTo>
                  <a:lnTo>
                    <a:pt x="1662" y="57"/>
                  </a:lnTo>
                  <a:lnTo>
                    <a:pt x="1654" y="58"/>
                  </a:lnTo>
                  <a:lnTo>
                    <a:pt x="1643" y="58"/>
                  </a:lnTo>
                  <a:lnTo>
                    <a:pt x="1633" y="56"/>
                  </a:lnTo>
                  <a:lnTo>
                    <a:pt x="1623" y="54"/>
                  </a:lnTo>
                  <a:lnTo>
                    <a:pt x="1614" y="53"/>
                  </a:lnTo>
                  <a:lnTo>
                    <a:pt x="1604" y="50"/>
                  </a:lnTo>
                  <a:lnTo>
                    <a:pt x="1596" y="48"/>
                  </a:lnTo>
                  <a:lnTo>
                    <a:pt x="1586" y="44"/>
                  </a:lnTo>
                  <a:lnTo>
                    <a:pt x="1577" y="41"/>
                  </a:lnTo>
                  <a:lnTo>
                    <a:pt x="1569" y="38"/>
                  </a:lnTo>
                  <a:lnTo>
                    <a:pt x="1559" y="35"/>
                  </a:lnTo>
                  <a:lnTo>
                    <a:pt x="1551" y="32"/>
                  </a:lnTo>
                  <a:lnTo>
                    <a:pt x="1542" y="29"/>
                  </a:lnTo>
                  <a:lnTo>
                    <a:pt x="1533" y="26"/>
                  </a:lnTo>
                  <a:lnTo>
                    <a:pt x="1524" y="24"/>
                  </a:lnTo>
                  <a:lnTo>
                    <a:pt x="1514" y="22"/>
                  </a:lnTo>
                  <a:lnTo>
                    <a:pt x="1505" y="21"/>
                  </a:lnTo>
                  <a:lnTo>
                    <a:pt x="1504" y="21"/>
                  </a:lnTo>
                  <a:lnTo>
                    <a:pt x="1503" y="21"/>
                  </a:lnTo>
                  <a:lnTo>
                    <a:pt x="1501" y="21"/>
                  </a:lnTo>
                  <a:lnTo>
                    <a:pt x="1493" y="21"/>
                  </a:lnTo>
                  <a:lnTo>
                    <a:pt x="1485" y="22"/>
                  </a:lnTo>
                  <a:lnTo>
                    <a:pt x="1477" y="23"/>
                  </a:lnTo>
                  <a:lnTo>
                    <a:pt x="1468" y="26"/>
                  </a:lnTo>
                  <a:lnTo>
                    <a:pt x="1459" y="28"/>
                  </a:lnTo>
                  <a:lnTo>
                    <a:pt x="1448" y="32"/>
                  </a:lnTo>
                  <a:lnTo>
                    <a:pt x="1439" y="35"/>
                  </a:lnTo>
                  <a:lnTo>
                    <a:pt x="1428" y="38"/>
                  </a:lnTo>
                  <a:lnTo>
                    <a:pt x="1417" y="42"/>
                  </a:lnTo>
                  <a:lnTo>
                    <a:pt x="1406" y="45"/>
                  </a:lnTo>
                  <a:lnTo>
                    <a:pt x="1394" y="49"/>
                  </a:lnTo>
                  <a:lnTo>
                    <a:pt x="1383" y="52"/>
                  </a:lnTo>
                  <a:lnTo>
                    <a:pt x="1372" y="54"/>
                  </a:lnTo>
                  <a:lnTo>
                    <a:pt x="1361" y="56"/>
                  </a:lnTo>
                  <a:lnTo>
                    <a:pt x="1349" y="57"/>
                  </a:lnTo>
                  <a:lnTo>
                    <a:pt x="1339" y="58"/>
                  </a:lnTo>
                  <a:lnTo>
                    <a:pt x="1328" y="58"/>
                  </a:lnTo>
                  <a:lnTo>
                    <a:pt x="1318" y="56"/>
                  </a:lnTo>
                  <a:lnTo>
                    <a:pt x="1307" y="54"/>
                  </a:lnTo>
                  <a:lnTo>
                    <a:pt x="1298" y="52"/>
                  </a:lnTo>
                  <a:lnTo>
                    <a:pt x="1289" y="50"/>
                  </a:lnTo>
                  <a:lnTo>
                    <a:pt x="1279" y="47"/>
                  </a:lnTo>
                  <a:lnTo>
                    <a:pt x="1270" y="44"/>
                  </a:lnTo>
                  <a:lnTo>
                    <a:pt x="1261" y="40"/>
                  </a:lnTo>
                  <a:lnTo>
                    <a:pt x="1252" y="38"/>
                  </a:lnTo>
                  <a:lnTo>
                    <a:pt x="1243" y="34"/>
                  </a:lnTo>
                  <a:lnTo>
                    <a:pt x="1234" y="31"/>
                  </a:lnTo>
                  <a:lnTo>
                    <a:pt x="1225" y="28"/>
                  </a:lnTo>
                  <a:lnTo>
                    <a:pt x="1216" y="26"/>
                  </a:lnTo>
                  <a:lnTo>
                    <a:pt x="1206" y="24"/>
                  </a:lnTo>
                  <a:lnTo>
                    <a:pt x="1197" y="22"/>
                  </a:lnTo>
                  <a:lnTo>
                    <a:pt x="1187" y="22"/>
                  </a:lnTo>
                  <a:lnTo>
                    <a:pt x="1180" y="22"/>
                  </a:lnTo>
                  <a:lnTo>
                    <a:pt x="1172" y="23"/>
                  </a:lnTo>
                  <a:lnTo>
                    <a:pt x="1163" y="24"/>
                  </a:lnTo>
                  <a:lnTo>
                    <a:pt x="1154" y="26"/>
                  </a:lnTo>
                  <a:lnTo>
                    <a:pt x="1145" y="29"/>
                  </a:lnTo>
                  <a:lnTo>
                    <a:pt x="1134" y="32"/>
                  </a:lnTo>
                  <a:lnTo>
                    <a:pt x="1124" y="36"/>
                  </a:lnTo>
                  <a:lnTo>
                    <a:pt x="1113" y="39"/>
                  </a:lnTo>
                  <a:lnTo>
                    <a:pt x="1103" y="43"/>
                  </a:lnTo>
                  <a:lnTo>
                    <a:pt x="1091" y="46"/>
                  </a:lnTo>
                  <a:lnTo>
                    <a:pt x="1080" y="49"/>
                  </a:lnTo>
                  <a:lnTo>
                    <a:pt x="1069" y="52"/>
                  </a:lnTo>
                  <a:lnTo>
                    <a:pt x="1057" y="54"/>
                  </a:lnTo>
                  <a:lnTo>
                    <a:pt x="1046" y="57"/>
                  </a:lnTo>
                  <a:lnTo>
                    <a:pt x="1035" y="58"/>
                  </a:lnTo>
                  <a:lnTo>
                    <a:pt x="1024" y="59"/>
                  </a:lnTo>
                  <a:lnTo>
                    <a:pt x="1013" y="59"/>
                  </a:lnTo>
                  <a:lnTo>
                    <a:pt x="1003" y="58"/>
                  </a:lnTo>
                  <a:lnTo>
                    <a:pt x="993" y="56"/>
                  </a:lnTo>
                  <a:lnTo>
                    <a:pt x="983" y="53"/>
                  </a:lnTo>
                  <a:lnTo>
                    <a:pt x="974" y="51"/>
                  </a:lnTo>
                  <a:lnTo>
                    <a:pt x="964" y="48"/>
                  </a:lnTo>
                  <a:lnTo>
                    <a:pt x="955" y="45"/>
                  </a:lnTo>
                  <a:lnTo>
                    <a:pt x="946" y="42"/>
                  </a:lnTo>
                  <a:lnTo>
                    <a:pt x="938" y="38"/>
                  </a:lnTo>
                  <a:lnTo>
                    <a:pt x="928" y="35"/>
                  </a:lnTo>
                  <a:lnTo>
                    <a:pt x="920" y="32"/>
                  </a:lnTo>
                  <a:lnTo>
                    <a:pt x="911" y="29"/>
                  </a:lnTo>
                  <a:lnTo>
                    <a:pt x="901" y="26"/>
                  </a:lnTo>
                  <a:lnTo>
                    <a:pt x="892" y="25"/>
                  </a:lnTo>
                  <a:lnTo>
                    <a:pt x="883" y="23"/>
                  </a:lnTo>
                  <a:lnTo>
                    <a:pt x="873" y="22"/>
                  </a:lnTo>
                  <a:lnTo>
                    <a:pt x="866" y="22"/>
                  </a:lnTo>
                  <a:lnTo>
                    <a:pt x="858" y="23"/>
                  </a:lnTo>
                  <a:lnTo>
                    <a:pt x="849" y="25"/>
                  </a:lnTo>
                  <a:lnTo>
                    <a:pt x="840" y="27"/>
                  </a:lnTo>
                  <a:lnTo>
                    <a:pt x="831" y="30"/>
                  </a:lnTo>
                  <a:lnTo>
                    <a:pt x="821" y="34"/>
                  </a:lnTo>
                  <a:lnTo>
                    <a:pt x="810" y="36"/>
                  </a:lnTo>
                  <a:lnTo>
                    <a:pt x="799" y="40"/>
                  </a:lnTo>
                  <a:lnTo>
                    <a:pt x="788" y="44"/>
                  </a:lnTo>
                  <a:lnTo>
                    <a:pt x="777" y="47"/>
                  </a:lnTo>
                  <a:lnTo>
                    <a:pt x="765" y="50"/>
                  </a:lnTo>
                  <a:lnTo>
                    <a:pt x="754" y="53"/>
                  </a:lnTo>
                  <a:lnTo>
                    <a:pt x="743" y="56"/>
                  </a:lnTo>
                  <a:lnTo>
                    <a:pt x="731" y="58"/>
                  </a:lnTo>
                  <a:lnTo>
                    <a:pt x="720" y="59"/>
                  </a:lnTo>
                  <a:lnTo>
                    <a:pt x="709" y="59"/>
                  </a:lnTo>
                  <a:lnTo>
                    <a:pt x="698" y="59"/>
                  </a:lnTo>
                  <a:lnTo>
                    <a:pt x="688" y="58"/>
                  </a:lnTo>
                  <a:lnTo>
                    <a:pt x="678" y="56"/>
                  </a:lnTo>
                  <a:lnTo>
                    <a:pt x="669" y="54"/>
                  </a:lnTo>
                  <a:lnTo>
                    <a:pt x="659" y="52"/>
                  </a:lnTo>
                  <a:lnTo>
                    <a:pt x="650" y="49"/>
                  </a:lnTo>
                  <a:lnTo>
                    <a:pt x="641" y="46"/>
                  </a:lnTo>
                  <a:lnTo>
                    <a:pt x="632" y="43"/>
                  </a:lnTo>
                  <a:lnTo>
                    <a:pt x="624" y="39"/>
                  </a:lnTo>
                  <a:lnTo>
                    <a:pt x="615" y="36"/>
                  </a:lnTo>
                  <a:lnTo>
                    <a:pt x="606" y="34"/>
                  </a:lnTo>
                  <a:lnTo>
                    <a:pt x="597" y="31"/>
                  </a:lnTo>
                  <a:lnTo>
                    <a:pt x="588" y="27"/>
                  </a:lnTo>
                  <a:lnTo>
                    <a:pt x="579" y="26"/>
                  </a:lnTo>
                  <a:lnTo>
                    <a:pt x="569" y="24"/>
                  </a:lnTo>
                  <a:lnTo>
                    <a:pt x="560" y="23"/>
                  </a:lnTo>
                  <a:lnTo>
                    <a:pt x="559" y="23"/>
                  </a:lnTo>
                  <a:lnTo>
                    <a:pt x="558" y="23"/>
                  </a:lnTo>
                  <a:lnTo>
                    <a:pt x="557" y="23"/>
                  </a:lnTo>
                  <a:lnTo>
                    <a:pt x="549" y="23"/>
                  </a:lnTo>
                  <a:lnTo>
                    <a:pt x="541" y="24"/>
                  </a:lnTo>
                  <a:lnTo>
                    <a:pt x="533" y="26"/>
                  </a:lnTo>
                  <a:lnTo>
                    <a:pt x="524" y="27"/>
                  </a:lnTo>
                  <a:lnTo>
                    <a:pt x="514" y="31"/>
                  </a:lnTo>
                  <a:lnTo>
                    <a:pt x="504" y="34"/>
                  </a:lnTo>
                  <a:lnTo>
                    <a:pt x="493" y="37"/>
                  </a:lnTo>
                  <a:lnTo>
                    <a:pt x="483" y="40"/>
                  </a:lnTo>
                  <a:lnTo>
                    <a:pt x="472" y="44"/>
                  </a:lnTo>
                  <a:lnTo>
                    <a:pt x="461" y="48"/>
                  </a:lnTo>
                  <a:lnTo>
                    <a:pt x="449" y="50"/>
                  </a:lnTo>
                  <a:lnTo>
                    <a:pt x="438" y="53"/>
                  </a:lnTo>
                  <a:lnTo>
                    <a:pt x="427" y="56"/>
                  </a:lnTo>
                  <a:lnTo>
                    <a:pt x="416" y="58"/>
                  </a:lnTo>
                  <a:lnTo>
                    <a:pt x="404" y="59"/>
                  </a:lnTo>
                  <a:lnTo>
                    <a:pt x="393" y="60"/>
                  </a:lnTo>
                  <a:lnTo>
                    <a:pt x="383" y="60"/>
                  </a:lnTo>
                  <a:lnTo>
                    <a:pt x="372" y="59"/>
                  </a:lnTo>
                  <a:lnTo>
                    <a:pt x="363" y="57"/>
                  </a:lnTo>
                  <a:lnTo>
                    <a:pt x="353" y="54"/>
                  </a:lnTo>
                  <a:lnTo>
                    <a:pt x="343" y="52"/>
                  </a:lnTo>
                  <a:lnTo>
                    <a:pt x="334" y="49"/>
                  </a:lnTo>
                  <a:lnTo>
                    <a:pt x="325" y="46"/>
                  </a:lnTo>
                  <a:lnTo>
                    <a:pt x="316" y="43"/>
                  </a:lnTo>
                  <a:lnTo>
                    <a:pt x="307" y="40"/>
                  </a:lnTo>
                  <a:lnTo>
                    <a:pt x="298" y="36"/>
                  </a:lnTo>
                  <a:lnTo>
                    <a:pt x="289" y="34"/>
                  </a:lnTo>
                  <a:lnTo>
                    <a:pt x="280" y="31"/>
                  </a:lnTo>
                  <a:lnTo>
                    <a:pt x="271" y="28"/>
                  </a:lnTo>
                  <a:lnTo>
                    <a:pt x="261" y="26"/>
                  </a:lnTo>
                  <a:lnTo>
                    <a:pt x="252" y="25"/>
                  </a:lnTo>
                  <a:lnTo>
                    <a:pt x="242" y="23"/>
                  </a:lnTo>
                  <a:lnTo>
                    <a:pt x="235" y="23"/>
                  </a:lnTo>
                  <a:lnTo>
                    <a:pt x="227" y="25"/>
                  </a:lnTo>
                  <a:lnTo>
                    <a:pt x="218" y="26"/>
                  </a:lnTo>
                  <a:lnTo>
                    <a:pt x="209" y="29"/>
                  </a:lnTo>
                  <a:lnTo>
                    <a:pt x="200" y="31"/>
                  </a:lnTo>
                  <a:lnTo>
                    <a:pt x="189" y="35"/>
                  </a:lnTo>
                  <a:lnTo>
                    <a:pt x="180" y="38"/>
                  </a:lnTo>
                  <a:lnTo>
                    <a:pt x="168" y="41"/>
                  </a:lnTo>
                  <a:lnTo>
                    <a:pt x="158" y="45"/>
                  </a:lnTo>
                  <a:lnTo>
                    <a:pt x="146" y="49"/>
                  </a:lnTo>
                  <a:lnTo>
                    <a:pt x="135" y="52"/>
                  </a:lnTo>
                  <a:lnTo>
                    <a:pt x="124" y="54"/>
                  </a:lnTo>
                  <a:lnTo>
                    <a:pt x="112" y="57"/>
                  </a:lnTo>
                  <a:lnTo>
                    <a:pt x="101" y="59"/>
                  </a:lnTo>
                  <a:lnTo>
                    <a:pt x="90" y="60"/>
                  </a:lnTo>
                  <a:lnTo>
                    <a:pt x="79" y="61"/>
                  </a:lnTo>
                  <a:lnTo>
                    <a:pt x="68" y="60"/>
                  </a:lnTo>
                  <a:lnTo>
                    <a:pt x="57" y="59"/>
                  </a:lnTo>
                  <a:lnTo>
                    <a:pt x="47" y="58"/>
                  </a:lnTo>
                  <a:lnTo>
                    <a:pt x="37" y="55"/>
                  </a:lnTo>
                  <a:lnTo>
                    <a:pt x="28" y="52"/>
                  </a:lnTo>
                  <a:lnTo>
                    <a:pt x="19" y="49"/>
                  </a:lnTo>
                  <a:lnTo>
                    <a:pt x="9" y="4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9" y="26"/>
                  </a:lnTo>
                  <a:lnTo>
                    <a:pt x="18" y="30"/>
                  </a:lnTo>
                  <a:lnTo>
                    <a:pt x="27" y="34"/>
                  </a:lnTo>
                  <a:lnTo>
                    <a:pt x="37" y="36"/>
                  </a:lnTo>
                  <a:lnTo>
                    <a:pt x="47" y="39"/>
                  </a:lnTo>
                  <a:lnTo>
                    <a:pt x="57" y="40"/>
                  </a:lnTo>
                  <a:lnTo>
                    <a:pt x="68" y="42"/>
                  </a:lnTo>
                  <a:lnTo>
                    <a:pt x="79" y="42"/>
                  </a:lnTo>
                  <a:lnTo>
                    <a:pt x="90" y="42"/>
                  </a:lnTo>
                  <a:lnTo>
                    <a:pt x="101" y="40"/>
                  </a:lnTo>
                  <a:lnTo>
                    <a:pt x="112" y="39"/>
                  </a:lnTo>
                  <a:lnTo>
                    <a:pt x="124" y="36"/>
                  </a:lnTo>
                  <a:lnTo>
                    <a:pt x="135" y="34"/>
                  </a:lnTo>
                  <a:lnTo>
                    <a:pt x="147" y="30"/>
                  </a:lnTo>
                  <a:lnTo>
                    <a:pt x="158" y="26"/>
                  </a:lnTo>
                  <a:lnTo>
                    <a:pt x="168" y="23"/>
                  </a:lnTo>
                  <a:lnTo>
                    <a:pt x="180" y="19"/>
                  </a:lnTo>
                  <a:lnTo>
                    <a:pt x="190" y="17"/>
                  </a:lnTo>
                  <a:lnTo>
                    <a:pt x="201" y="13"/>
                  </a:lnTo>
                  <a:lnTo>
                    <a:pt x="210" y="10"/>
                  </a:lnTo>
                  <a:lnTo>
                    <a:pt x="219" y="8"/>
                  </a:lnTo>
                  <a:lnTo>
                    <a:pt x="228" y="6"/>
                  </a:lnTo>
                  <a:lnTo>
                    <a:pt x="236" y="5"/>
                  </a:lnTo>
                  <a:lnTo>
                    <a:pt x="243" y="5"/>
                  </a:lnTo>
                  <a:lnTo>
                    <a:pt x="252" y="5"/>
                  </a:lnTo>
                  <a:lnTo>
                    <a:pt x="262" y="7"/>
                  </a:lnTo>
                  <a:lnTo>
                    <a:pt x="271" y="8"/>
                  </a:lnTo>
                  <a:lnTo>
                    <a:pt x="280" y="11"/>
                  </a:lnTo>
                  <a:lnTo>
                    <a:pt x="289" y="13"/>
                  </a:lnTo>
                  <a:lnTo>
                    <a:pt x="298" y="17"/>
                  </a:lnTo>
                  <a:lnTo>
                    <a:pt x="308" y="20"/>
                  </a:lnTo>
                  <a:lnTo>
                    <a:pt x="316" y="23"/>
                  </a:lnTo>
                  <a:lnTo>
                    <a:pt x="326" y="26"/>
                  </a:lnTo>
                  <a:lnTo>
                    <a:pt x="334" y="30"/>
                  </a:lnTo>
                  <a:lnTo>
                    <a:pt x="343" y="33"/>
                  </a:lnTo>
                  <a:lnTo>
                    <a:pt x="353" y="36"/>
                  </a:lnTo>
                  <a:lnTo>
                    <a:pt x="363" y="38"/>
                  </a:lnTo>
                  <a:lnTo>
                    <a:pt x="372" y="40"/>
                  </a:lnTo>
                  <a:lnTo>
                    <a:pt x="383" y="40"/>
                  </a:lnTo>
                  <a:lnTo>
                    <a:pt x="393" y="41"/>
                  </a:lnTo>
                  <a:lnTo>
                    <a:pt x="404" y="40"/>
                  </a:lnTo>
                  <a:lnTo>
                    <a:pt x="416" y="39"/>
                  </a:lnTo>
                  <a:lnTo>
                    <a:pt x="427" y="38"/>
                  </a:lnTo>
                  <a:lnTo>
                    <a:pt x="438" y="35"/>
                  </a:lnTo>
                  <a:lnTo>
                    <a:pt x="449" y="32"/>
                  </a:lnTo>
                  <a:lnTo>
                    <a:pt x="461" y="29"/>
                  </a:lnTo>
                  <a:lnTo>
                    <a:pt x="472" y="25"/>
                  </a:lnTo>
                  <a:lnTo>
                    <a:pt x="483" y="22"/>
                  </a:lnTo>
                  <a:lnTo>
                    <a:pt x="493" y="18"/>
                  </a:lnTo>
                  <a:lnTo>
                    <a:pt x="504" y="15"/>
                  </a:lnTo>
                  <a:lnTo>
                    <a:pt x="514" y="12"/>
                  </a:lnTo>
                  <a:lnTo>
                    <a:pt x="523" y="9"/>
                  </a:lnTo>
                  <a:lnTo>
                    <a:pt x="532" y="7"/>
                  </a:lnTo>
                  <a:lnTo>
                    <a:pt x="541" y="5"/>
                  </a:lnTo>
                  <a:lnTo>
                    <a:pt x="549" y="4"/>
                  </a:lnTo>
                  <a:lnTo>
                    <a:pt x="556" y="4"/>
                  </a:lnTo>
                  <a:lnTo>
                    <a:pt x="557" y="4"/>
                  </a:lnTo>
                  <a:lnTo>
                    <a:pt x="558" y="4"/>
                  </a:lnTo>
                  <a:lnTo>
                    <a:pt x="560" y="4"/>
                  </a:lnTo>
                  <a:lnTo>
                    <a:pt x="569" y="5"/>
                  </a:lnTo>
                  <a:lnTo>
                    <a:pt x="579" y="5"/>
                  </a:lnTo>
                  <a:lnTo>
                    <a:pt x="588" y="8"/>
                  </a:lnTo>
                  <a:lnTo>
                    <a:pt x="597" y="10"/>
                  </a:lnTo>
                  <a:lnTo>
                    <a:pt x="606" y="12"/>
                  </a:lnTo>
                  <a:lnTo>
                    <a:pt x="615" y="16"/>
                  </a:lnTo>
                  <a:lnTo>
                    <a:pt x="624" y="19"/>
                  </a:lnTo>
                  <a:lnTo>
                    <a:pt x="632" y="22"/>
                  </a:lnTo>
                  <a:lnTo>
                    <a:pt x="641" y="26"/>
                  </a:lnTo>
                  <a:lnTo>
                    <a:pt x="650" y="29"/>
                  </a:lnTo>
                  <a:lnTo>
                    <a:pt x="659" y="33"/>
                  </a:lnTo>
                  <a:lnTo>
                    <a:pt x="669" y="35"/>
                  </a:lnTo>
                  <a:lnTo>
                    <a:pt x="678" y="38"/>
                  </a:lnTo>
                  <a:lnTo>
                    <a:pt x="688" y="40"/>
                  </a:lnTo>
                  <a:lnTo>
                    <a:pt x="698" y="40"/>
                  </a:lnTo>
                  <a:lnTo>
                    <a:pt x="709" y="41"/>
                  </a:lnTo>
                  <a:lnTo>
                    <a:pt x="720" y="40"/>
                  </a:lnTo>
                  <a:lnTo>
                    <a:pt x="731" y="39"/>
                  </a:lnTo>
                  <a:lnTo>
                    <a:pt x="742" y="38"/>
                  </a:lnTo>
                  <a:lnTo>
                    <a:pt x="754" y="35"/>
                  </a:lnTo>
                  <a:lnTo>
                    <a:pt x="765" y="32"/>
                  </a:lnTo>
                  <a:lnTo>
                    <a:pt x="777" y="29"/>
                  </a:lnTo>
                  <a:lnTo>
                    <a:pt x="788" y="25"/>
                  </a:lnTo>
                  <a:lnTo>
                    <a:pt x="799" y="22"/>
                  </a:lnTo>
                  <a:lnTo>
                    <a:pt x="810" y="19"/>
                  </a:lnTo>
                  <a:lnTo>
                    <a:pt x="821" y="15"/>
                  </a:lnTo>
                  <a:lnTo>
                    <a:pt x="831" y="12"/>
                  </a:lnTo>
                  <a:lnTo>
                    <a:pt x="840" y="9"/>
                  </a:lnTo>
                  <a:lnTo>
                    <a:pt x="849" y="7"/>
                  </a:lnTo>
                  <a:lnTo>
                    <a:pt x="858" y="5"/>
                  </a:lnTo>
                  <a:lnTo>
                    <a:pt x="866" y="4"/>
                  </a:lnTo>
                  <a:lnTo>
                    <a:pt x="873" y="3"/>
                  </a:lnTo>
                  <a:lnTo>
                    <a:pt x="883" y="4"/>
                  </a:lnTo>
                  <a:lnTo>
                    <a:pt x="892" y="4"/>
                  </a:lnTo>
                  <a:lnTo>
                    <a:pt x="901" y="7"/>
                  </a:lnTo>
                  <a:lnTo>
                    <a:pt x="910" y="9"/>
                  </a:lnTo>
                  <a:lnTo>
                    <a:pt x="920" y="11"/>
                  </a:lnTo>
                  <a:lnTo>
                    <a:pt x="928" y="15"/>
                  </a:lnTo>
                  <a:lnTo>
                    <a:pt x="937" y="18"/>
                  </a:lnTo>
                  <a:lnTo>
                    <a:pt x="946" y="21"/>
                  </a:lnTo>
                  <a:lnTo>
                    <a:pt x="955" y="25"/>
                  </a:lnTo>
                  <a:lnTo>
                    <a:pt x="964" y="28"/>
                  </a:lnTo>
                  <a:lnTo>
                    <a:pt x="973" y="32"/>
                  </a:lnTo>
                  <a:lnTo>
                    <a:pt x="983" y="34"/>
                  </a:lnTo>
                  <a:lnTo>
                    <a:pt x="992" y="36"/>
                  </a:lnTo>
                  <a:lnTo>
                    <a:pt x="1002" y="39"/>
                  </a:lnTo>
                  <a:lnTo>
                    <a:pt x="1012" y="39"/>
                  </a:lnTo>
                  <a:lnTo>
                    <a:pt x="1023" y="40"/>
                  </a:lnTo>
                  <a:lnTo>
                    <a:pt x="1034" y="39"/>
                  </a:lnTo>
                  <a:lnTo>
                    <a:pt x="1046" y="38"/>
                  </a:lnTo>
                  <a:lnTo>
                    <a:pt x="1057" y="36"/>
                  </a:lnTo>
                  <a:lnTo>
                    <a:pt x="1068" y="34"/>
                  </a:lnTo>
                  <a:lnTo>
                    <a:pt x="1080" y="31"/>
                  </a:lnTo>
                  <a:lnTo>
                    <a:pt x="1091" y="27"/>
                  </a:lnTo>
                  <a:lnTo>
                    <a:pt x="1102" y="25"/>
                  </a:lnTo>
                  <a:lnTo>
                    <a:pt x="1113" y="21"/>
                  </a:lnTo>
                  <a:lnTo>
                    <a:pt x="1124" y="18"/>
                  </a:lnTo>
                  <a:lnTo>
                    <a:pt x="1134" y="14"/>
                  </a:lnTo>
                  <a:lnTo>
                    <a:pt x="1145" y="11"/>
                  </a:lnTo>
                  <a:lnTo>
                    <a:pt x="1154" y="8"/>
                  </a:lnTo>
                  <a:lnTo>
                    <a:pt x="1163" y="6"/>
                  </a:lnTo>
                  <a:lnTo>
                    <a:pt x="1172" y="4"/>
                  </a:lnTo>
                  <a:lnTo>
                    <a:pt x="1180" y="3"/>
                  </a:lnTo>
                  <a:lnTo>
                    <a:pt x="1187" y="3"/>
                  </a:lnTo>
                  <a:lnTo>
                    <a:pt x="1197" y="3"/>
                  </a:lnTo>
                  <a:lnTo>
                    <a:pt x="1206" y="4"/>
                  </a:lnTo>
                  <a:lnTo>
                    <a:pt x="1216" y="6"/>
                  </a:lnTo>
                  <a:lnTo>
                    <a:pt x="1225" y="8"/>
                  </a:lnTo>
                  <a:lnTo>
                    <a:pt x="1234" y="11"/>
                  </a:lnTo>
                  <a:lnTo>
                    <a:pt x="1243" y="14"/>
                  </a:lnTo>
                  <a:lnTo>
                    <a:pt x="1252" y="18"/>
                  </a:lnTo>
                  <a:lnTo>
                    <a:pt x="1261" y="21"/>
                  </a:lnTo>
                  <a:lnTo>
                    <a:pt x="1270" y="25"/>
                  </a:lnTo>
                  <a:lnTo>
                    <a:pt x="1279" y="28"/>
                  </a:lnTo>
                  <a:lnTo>
                    <a:pt x="1289" y="31"/>
                  </a:lnTo>
                  <a:lnTo>
                    <a:pt x="1298" y="34"/>
                  </a:lnTo>
                  <a:lnTo>
                    <a:pt x="1307" y="36"/>
                  </a:lnTo>
                  <a:lnTo>
                    <a:pt x="1318" y="38"/>
                  </a:lnTo>
                  <a:lnTo>
                    <a:pt x="1328" y="39"/>
                  </a:lnTo>
                  <a:lnTo>
                    <a:pt x="1339" y="39"/>
                  </a:lnTo>
                  <a:lnTo>
                    <a:pt x="1349" y="39"/>
                  </a:lnTo>
                  <a:lnTo>
                    <a:pt x="1361" y="38"/>
                  </a:lnTo>
                  <a:lnTo>
                    <a:pt x="1372" y="35"/>
                  </a:lnTo>
                  <a:lnTo>
                    <a:pt x="1383" y="33"/>
                  </a:lnTo>
                  <a:lnTo>
                    <a:pt x="1394" y="30"/>
                  </a:lnTo>
                  <a:lnTo>
                    <a:pt x="1406" y="26"/>
                  </a:lnTo>
                  <a:lnTo>
                    <a:pt x="1417" y="23"/>
                  </a:lnTo>
                  <a:lnTo>
                    <a:pt x="1428" y="19"/>
                  </a:lnTo>
                  <a:lnTo>
                    <a:pt x="1439" y="16"/>
                  </a:lnTo>
                  <a:lnTo>
                    <a:pt x="1448" y="12"/>
                  </a:lnTo>
                  <a:lnTo>
                    <a:pt x="1459" y="9"/>
                  </a:lnTo>
                  <a:lnTo>
                    <a:pt x="1468" y="7"/>
                  </a:lnTo>
                  <a:lnTo>
                    <a:pt x="1477" y="4"/>
                  </a:lnTo>
                  <a:lnTo>
                    <a:pt x="1485" y="3"/>
                  </a:lnTo>
                  <a:lnTo>
                    <a:pt x="1493" y="2"/>
                  </a:lnTo>
                  <a:lnTo>
                    <a:pt x="1501" y="2"/>
                  </a:lnTo>
                  <a:lnTo>
                    <a:pt x="1503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514" y="3"/>
                  </a:lnTo>
                  <a:lnTo>
                    <a:pt x="1524" y="3"/>
                  </a:lnTo>
                  <a:lnTo>
                    <a:pt x="1533" y="5"/>
                  </a:lnTo>
                  <a:lnTo>
                    <a:pt x="1542" y="8"/>
                  </a:lnTo>
                  <a:lnTo>
                    <a:pt x="1551" y="10"/>
                  </a:lnTo>
                  <a:lnTo>
                    <a:pt x="1559" y="13"/>
                  </a:lnTo>
                  <a:lnTo>
                    <a:pt x="1569" y="17"/>
                  </a:lnTo>
                  <a:lnTo>
                    <a:pt x="1577" y="20"/>
                  </a:lnTo>
                  <a:lnTo>
                    <a:pt x="1586" y="23"/>
                  </a:lnTo>
                  <a:lnTo>
                    <a:pt x="1596" y="27"/>
                  </a:lnTo>
                  <a:lnTo>
                    <a:pt x="1604" y="31"/>
                  </a:lnTo>
                  <a:lnTo>
                    <a:pt x="1614" y="33"/>
                  </a:lnTo>
                  <a:lnTo>
                    <a:pt x="1623" y="35"/>
                  </a:lnTo>
                  <a:lnTo>
                    <a:pt x="1633" y="38"/>
                  </a:lnTo>
                  <a:lnTo>
                    <a:pt x="1643" y="38"/>
                  </a:lnTo>
                  <a:lnTo>
                    <a:pt x="1654" y="39"/>
                  </a:lnTo>
                  <a:lnTo>
                    <a:pt x="1661" y="39"/>
                  </a:lnTo>
                  <a:lnTo>
                    <a:pt x="1669" y="38"/>
                  </a:lnTo>
                  <a:lnTo>
                    <a:pt x="1677" y="37"/>
                  </a:lnTo>
                  <a:lnTo>
                    <a:pt x="1684" y="36"/>
                  </a:lnTo>
                  <a:lnTo>
                    <a:pt x="1692" y="34"/>
                  </a:lnTo>
                  <a:lnTo>
                    <a:pt x="1700" y="32"/>
                  </a:lnTo>
                  <a:lnTo>
                    <a:pt x="1708" y="31"/>
                  </a:lnTo>
                  <a:lnTo>
                    <a:pt x="1716" y="28"/>
                  </a:lnTo>
                  <a:lnTo>
                    <a:pt x="1724" y="26"/>
                  </a:lnTo>
                  <a:lnTo>
                    <a:pt x="1732" y="23"/>
                  </a:lnTo>
                  <a:lnTo>
                    <a:pt x="1739" y="21"/>
                  </a:lnTo>
                  <a:lnTo>
                    <a:pt x="1747" y="19"/>
                  </a:lnTo>
                  <a:lnTo>
                    <a:pt x="1755" y="17"/>
                  </a:lnTo>
                  <a:lnTo>
                    <a:pt x="1762" y="14"/>
                  </a:lnTo>
                  <a:lnTo>
                    <a:pt x="1768" y="12"/>
                  </a:lnTo>
                  <a:lnTo>
                    <a:pt x="1776" y="9"/>
                  </a:lnTo>
                  <a:lnTo>
                    <a:pt x="1782" y="8"/>
                  </a:lnTo>
                  <a:lnTo>
                    <a:pt x="1788" y="6"/>
                  </a:lnTo>
                  <a:lnTo>
                    <a:pt x="1794" y="5"/>
                  </a:lnTo>
                  <a:lnTo>
                    <a:pt x="1799" y="4"/>
                  </a:lnTo>
                  <a:lnTo>
                    <a:pt x="1804" y="3"/>
                  </a:lnTo>
                  <a:lnTo>
                    <a:pt x="1809" y="2"/>
                  </a:lnTo>
                  <a:lnTo>
                    <a:pt x="1814" y="1"/>
                  </a:lnTo>
                  <a:lnTo>
                    <a:pt x="1818" y="1"/>
                  </a:lnTo>
                  <a:lnTo>
                    <a:pt x="1828" y="2"/>
                  </a:lnTo>
                  <a:lnTo>
                    <a:pt x="1837" y="3"/>
                  </a:lnTo>
                  <a:lnTo>
                    <a:pt x="1846" y="5"/>
                  </a:lnTo>
                  <a:lnTo>
                    <a:pt x="1855" y="7"/>
                  </a:lnTo>
                  <a:lnTo>
                    <a:pt x="1865" y="10"/>
                  </a:lnTo>
                  <a:lnTo>
                    <a:pt x="1874" y="13"/>
                  </a:lnTo>
                  <a:lnTo>
                    <a:pt x="1883" y="17"/>
                  </a:lnTo>
                  <a:lnTo>
                    <a:pt x="1891" y="20"/>
                  </a:lnTo>
                  <a:lnTo>
                    <a:pt x="1901" y="23"/>
                  </a:lnTo>
                  <a:lnTo>
                    <a:pt x="1910" y="27"/>
                  </a:lnTo>
                  <a:lnTo>
                    <a:pt x="1919" y="30"/>
                  </a:lnTo>
                  <a:lnTo>
                    <a:pt x="1928" y="33"/>
                  </a:lnTo>
                  <a:lnTo>
                    <a:pt x="1939" y="35"/>
                  </a:lnTo>
                  <a:lnTo>
                    <a:pt x="1948" y="37"/>
                  </a:lnTo>
                  <a:lnTo>
                    <a:pt x="1958" y="38"/>
                  </a:lnTo>
                  <a:lnTo>
                    <a:pt x="1969" y="38"/>
                  </a:lnTo>
                  <a:lnTo>
                    <a:pt x="1980" y="38"/>
                  </a:lnTo>
                  <a:lnTo>
                    <a:pt x="1991" y="36"/>
                  </a:lnTo>
                  <a:lnTo>
                    <a:pt x="2002" y="35"/>
                  </a:lnTo>
                  <a:lnTo>
                    <a:pt x="2012" y="32"/>
                  </a:lnTo>
                  <a:lnTo>
                    <a:pt x="2023" y="29"/>
                  </a:lnTo>
                  <a:lnTo>
                    <a:pt x="2034" y="26"/>
                  </a:lnTo>
                  <a:lnTo>
                    <a:pt x="2045" y="23"/>
                  </a:lnTo>
                  <a:lnTo>
                    <a:pt x="2056" y="19"/>
                  </a:lnTo>
                  <a:lnTo>
                    <a:pt x="2066" y="16"/>
                  </a:lnTo>
                  <a:lnTo>
                    <a:pt x="2076" y="12"/>
                  </a:lnTo>
                  <a:lnTo>
                    <a:pt x="2086" y="9"/>
                  </a:lnTo>
                  <a:lnTo>
                    <a:pt x="2095" y="7"/>
                  </a:lnTo>
                  <a:lnTo>
                    <a:pt x="2104" y="4"/>
                  </a:lnTo>
                  <a:lnTo>
                    <a:pt x="2113" y="3"/>
                  </a:lnTo>
                  <a:lnTo>
                    <a:pt x="2121" y="1"/>
                  </a:lnTo>
                  <a:lnTo>
                    <a:pt x="2128" y="1"/>
                  </a:lnTo>
                  <a:lnTo>
                    <a:pt x="2138" y="1"/>
                  </a:lnTo>
                  <a:lnTo>
                    <a:pt x="2147" y="2"/>
                  </a:lnTo>
                  <a:lnTo>
                    <a:pt x="2156" y="4"/>
                  </a:lnTo>
                  <a:lnTo>
                    <a:pt x="2166" y="7"/>
                  </a:lnTo>
                  <a:lnTo>
                    <a:pt x="2174" y="9"/>
                  </a:lnTo>
                  <a:lnTo>
                    <a:pt x="2183" y="12"/>
                  </a:lnTo>
                  <a:lnTo>
                    <a:pt x="2193" y="16"/>
                  </a:lnTo>
                  <a:lnTo>
                    <a:pt x="2201" y="19"/>
                  </a:lnTo>
                  <a:lnTo>
                    <a:pt x="2210" y="22"/>
                  </a:lnTo>
                  <a:lnTo>
                    <a:pt x="2219" y="26"/>
                  </a:lnTo>
                  <a:lnTo>
                    <a:pt x="2229" y="29"/>
                  </a:lnTo>
                  <a:lnTo>
                    <a:pt x="2238" y="32"/>
                  </a:lnTo>
                  <a:lnTo>
                    <a:pt x="2247" y="34"/>
                  </a:lnTo>
                  <a:lnTo>
                    <a:pt x="2258" y="36"/>
                  </a:lnTo>
                  <a:lnTo>
                    <a:pt x="2268" y="37"/>
                  </a:lnTo>
                  <a:lnTo>
                    <a:pt x="2279" y="38"/>
                  </a:lnTo>
                  <a:lnTo>
                    <a:pt x="2290" y="37"/>
                  </a:lnTo>
                  <a:lnTo>
                    <a:pt x="2302" y="36"/>
                  </a:lnTo>
                  <a:lnTo>
                    <a:pt x="2315" y="34"/>
                  </a:lnTo>
                  <a:lnTo>
                    <a:pt x="2328" y="31"/>
                  </a:lnTo>
                  <a:lnTo>
                    <a:pt x="2340" y="27"/>
                  </a:lnTo>
                  <a:lnTo>
                    <a:pt x="2352" y="23"/>
                  </a:lnTo>
                  <a:lnTo>
                    <a:pt x="2365" y="19"/>
                  </a:lnTo>
                  <a:lnTo>
                    <a:pt x="2376" y="16"/>
                  </a:lnTo>
                  <a:lnTo>
                    <a:pt x="2386" y="13"/>
                  </a:lnTo>
                  <a:lnTo>
                    <a:pt x="2395" y="10"/>
                  </a:lnTo>
                  <a:lnTo>
                    <a:pt x="2405" y="7"/>
                  </a:lnTo>
                  <a:lnTo>
                    <a:pt x="2413" y="5"/>
                  </a:lnTo>
                  <a:lnTo>
                    <a:pt x="2421" y="3"/>
                  </a:lnTo>
                  <a:lnTo>
                    <a:pt x="2429" y="1"/>
                  </a:lnTo>
                  <a:lnTo>
                    <a:pt x="2437" y="1"/>
                  </a:lnTo>
                  <a:lnTo>
                    <a:pt x="2443" y="0"/>
                  </a:lnTo>
                  <a:lnTo>
                    <a:pt x="2442" y="19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032" name="Picture 26" descr="j0186615">
            <a:extLst>
              <a:ext uri="{FF2B5EF4-FFF2-40B4-BE49-F238E27FC236}">
                <a16:creationId xmlns:a16="http://schemas.microsoft.com/office/drawing/2014/main" xmlns="" id="{51331D36-5C9E-F341-81AC-D418D016EC84}"/>
              </a:ext>
            </a:extLst>
          </p:cNvPr>
          <p:cNvPicPr>
            <a:picLocks noChangeAspect="1" noChangeArrowheads="1" noCrop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8" descr="Logo_IDSD">
            <a:extLst>
              <a:ext uri="{FF2B5EF4-FFF2-40B4-BE49-F238E27FC236}">
                <a16:creationId xmlns:a16="http://schemas.microsoft.com/office/drawing/2014/main" xmlns="" id="{D466AC7A-C8D4-084F-B3F5-65DD6F7EC45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75" y="147638"/>
            <a:ext cx="1108075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ransition spd="med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xmlns="" id="{FF8795F5-092F-2A41-8806-0372263BF8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30492" y="3754112"/>
            <a:ext cx="6547599" cy="482885"/>
          </a:xfrm>
        </p:spPr>
        <p:txBody>
          <a:bodyPr/>
          <a:lstStyle/>
          <a:p>
            <a:pPr eaLnBrk="1" hangingPunct="1"/>
            <a:r>
              <a:rPr lang="ru-RU" altLang="ru-RU" sz="2000" i="1" dirty="0" err="1">
                <a:solidFill>
                  <a:srgbClr val="0070C0"/>
                </a:solidFill>
              </a:rPr>
              <a:t>Національна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доповідь</a:t>
            </a:r>
            <a:r>
              <a:rPr lang="ru-RU" altLang="ru-RU" sz="2000" i="1" dirty="0">
                <a:solidFill>
                  <a:srgbClr val="0070C0"/>
                </a:solidFill>
              </a:rPr>
              <a:t> - 2018</a:t>
            </a:r>
          </a:p>
        </p:txBody>
      </p:sp>
      <p:sp>
        <p:nvSpPr>
          <p:cNvPr id="18434" name="Rectangle 6">
            <a:extLst>
              <a:ext uri="{FF2B5EF4-FFF2-40B4-BE49-F238E27FC236}">
                <a16:creationId xmlns:a16="http://schemas.microsoft.com/office/drawing/2014/main" xmlns="" id="{A3B23FDF-BCF3-5C4A-88D0-BCF1F6EB0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0"/>
            <a:ext cx="762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ru-RU" sz="1800"/>
          </a:p>
        </p:txBody>
      </p:sp>
      <p:sp>
        <p:nvSpPr>
          <p:cNvPr id="338949" name="Rectangle 5">
            <a:extLst>
              <a:ext uri="{FF2B5EF4-FFF2-40B4-BE49-F238E27FC236}">
                <a16:creationId xmlns:a16="http://schemas.microsoft.com/office/drawing/2014/main" xmlns="" id="{A7C755C4-FA3E-5D45-9EC0-3729D2C2E631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187450" y="2373330"/>
            <a:ext cx="7772400" cy="10479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ru-RU" altLang="ru-RU" sz="2800" i="1" dirty="0" err="1">
                <a:solidFill>
                  <a:srgbClr val="0070C0"/>
                </a:solidFill>
              </a:rPr>
              <a:t>Українське</a:t>
            </a:r>
            <a:r>
              <a:rPr lang="ru-RU" altLang="ru-RU" sz="2800" i="1" dirty="0">
                <a:solidFill>
                  <a:srgbClr val="0070C0"/>
                </a:solidFill>
              </a:rPr>
              <a:t> </a:t>
            </a:r>
            <a:r>
              <a:rPr lang="ru-RU" altLang="ru-RU" sz="2800" i="1" dirty="0" err="1">
                <a:solidFill>
                  <a:srgbClr val="0070C0"/>
                </a:solidFill>
              </a:rPr>
              <a:t>суспільство</a:t>
            </a:r>
            <a:r>
              <a:rPr lang="ru-RU" altLang="ru-RU" sz="2800" i="1" dirty="0">
                <a:solidFill>
                  <a:srgbClr val="0070C0"/>
                </a:solidFill>
              </a:rPr>
              <a:t>: </a:t>
            </a:r>
            <a:r>
              <a:rPr lang="ru-RU" altLang="ru-RU" sz="2800" i="1" dirty="0" err="1">
                <a:solidFill>
                  <a:srgbClr val="0070C0"/>
                </a:solidFill>
              </a:rPr>
              <a:t>міграційний</a:t>
            </a:r>
            <a:r>
              <a:rPr lang="ru-RU" altLang="ru-RU" sz="2800" i="1" dirty="0">
                <a:solidFill>
                  <a:srgbClr val="0070C0"/>
                </a:solidFill>
              </a:rPr>
              <a:t> </a:t>
            </a:r>
            <a:r>
              <a:rPr lang="ru-RU" altLang="ru-RU" sz="2800" i="1" dirty="0" err="1">
                <a:solidFill>
                  <a:srgbClr val="0070C0"/>
                </a:solidFill>
              </a:rPr>
              <a:t>вимір</a:t>
            </a:r>
            <a:endParaRPr lang="ru-RU" altLang="ru-RU" sz="28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C3CA794-ABD5-7442-A36B-8080CAFF8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6692"/>
            <a:ext cx="8229600" cy="444288"/>
          </a:xfrm>
        </p:spPr>
        <p:txBody>
          <a:bodyPr/>
          <a:lstStyle/>
          <a:p>
            <a:r>
              <a:rPr lang="ru-RU" sz="2400" i="1" dirty="0" err="1">
                <a:solidFill>
                  <a:srgbClr val="0070C0"/>
                </a:solidFill>
              </a:rPr>
              <a:t>Вимушені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переселення</a:t>
            </a:r>
            <a:r>
              <a:rPr lang="ru-RU" sz="2400" i="1" dirty="0">
                <a:solidFill>
                  <a:srgbClr val="0070C0"/>
                </a:solidFill>
              </a:rPr>
              <a:t> з </a:t>
            </a:r>
            <a:r>
              <a:rPr lang="ru-RU" sz="2400" i="1" dirty="0" err="1">
                <a:solidFill>
                  <a:srgbClr val="0070C0"/>
                </a:solidFill>
              </a:rPr>
              <a:t>Донбасу</a:t>
            </a:r>
            <a:r>
              <a:rPr lang="ru-RU" sz="2400" i="1" dirty="0">
                <a:solidFill>
                  <a:srgbClr val="0070C0"/>
                </a:solidFill>
              </a:rPr>
              <a:t> та </a:t>
            </a:r>
            <a:r>
              <a:rPr lang="ru-RU" sz="2400" i="1" dirty="0" err="1">
                <a:solidFill>
                  <a:srgbClr val="0070C0"/>
                </a:solidFill>
              </a:rPr>
              <a:t>Криму</a:t>
            </a: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803FB80-3DE0-D24B-878E-1C842C2FD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38" y="1253448"/>
            <a:ext cx="8866597" cy="4872716"/>
          </a:xfrm>
        </p:spPr>
        <p:txBody>
          <a:bodyPr/>
          <a:lstStyle/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sz="1800" dirty="0"/>
              <a:t>За </a:t>
            </a:r>
            <a:r>
              <a:rPr lang="ru-RU" sz="1800" dirty="0" err="1"/>
              <a:t>різними</a:t>
            </a:r>
            <a:r>
              <a:rPr lang="ru-RU" sz="1800" dirty="0"/>
              <a:t> </a:t>
            </a:r>
            <a:r>
              <a:rPr lang="ru-RU" sz="1800" dirty="0" err="1"/>
              <a:t>оцінками</a:t>
            </a:r>
            <a:r>
              <a:rPr lang="ru-RU" sz="1800" dirty="0"/>
              <a:t>, </a:t>
            </a:r>
            <a:r>
              <a:rPr lang="ru-RU" sz="1800" dirty="0" err="1"/>
              <a:t>вимушено</a:t>
            </a:r>
            <a:r>
              <a:rPr lang="ru-RU" sz="1800" dirty="0"/>
              <a:t> </a:t>
            </a:r>
            <a:r>
              <a:rPr lang="ru-RU" sz="1800" dirty="0" err="1"/>
              <a:t>змінили</a:t>
            </a:r>
            <a:r>
              <a:rPr lang="ru-RU" sz="1800" dirty="0"/>
              <a:t> </a:t>
            </a:r>
            <a:r>
              <a:rPr lang="ru-RU" sz="1800" dirty="0" err="1"/>
              <a:t>місце</a:t>
            </a:r>
            <a:r>
              <a:rPr lang="ru-RU" sz="1800" dirty="0"/>
              <a:t> </a:t>
            </a:r>
            <a:r>
              <a:rPr lang="ru-RU" sz="1800" dirty="0" err="1"/>
              <a:t>проживання</a:t>
            </a:r>
            <a:r>
              <a:rPr lang="ru-RU" sz="1800" dirty="0"/>
              <a:t> 0,8-1,5 </a:t>
            </a:r>
            <a:r>
              <a:rPr lang="ru-RU" sz="1800" dirty="0" err="1"/>
              <a:t>млн.осіб</a:t>
            </a:r>
            <a:endParaRPr lang="ru-RU" sz="1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sz="1800" dirty="0"/>
              <a:t>За </a:t>
            </a:r>
            <a:r>
              <a:rPr lang="ru-RU" sz="1800" dirty="0" err="1"/>
              <a:t>кількістю</a:t>
            </a:r>
            <a:r>
              <a:rPr lang="ru-RU" sz="1800" dirty="0"/>
              <a:t> ВПО </a:t>
            </a:r>
            <a:r>
              <a:rPr lang="ru-RU" sz="1800" dirty="0" err="1"/>
              <a:t>Україна</a:t>
            </a:r>
            <a:r>
              <a:rPr lang="ru-RU" sz="1800" dirty="0"/>
              <a:t> </a:t>
            </a:r>
            <a:r>
              <a:rPr lang="ru-RU" sz="1800" dirty="0" err="1"/>
              <a:t>посідає</a:t>
            </a:r>
            <a:r>
              <a:rPr lang="ru-RU" sz="1800" dirty="0"/>
              <a:t> перше </a:t>
            </a:r>
            <a:r>
              <a:rPr lang="ru-RU" sz="1800" dirty="0" err="1"/>
              <a:t>місце</a:t>
            </a:r>
            <a:r>
              <a:rPr lang="ru-RU" sz="1800" dirty="0"/>
              <a:t> в </a:t>
            </a:r>
            <a:r>
              <a:rPr lang="ru-RU" sz="1800" dirty="0" err="1"/>
              <a:t>Європі</a:t>
            </a:r>
            <a:r>
              <a:rPr lang="ru-RU" sz="1800" dirty="0"/>
              <a:t> та </a:t>
            </a:r>
            <a:r>
              <a:rPr lang="ru-RU" sz="1800" dirty="0" err="1"/>
              <a:t>дев’яте</a:t>
            </a:r>
            <a:r>
              <a:rPr lang="ru-RU" sz="1800" dirty="0"/>
              <a:t> в </a:t>
            </a:r>
            <a:r>
              <a:rPr lang="ru-RU" sz="1800" dirty="0" err="1"/>
              <a:t>світі</a:t>
            </a:r>
            <a:endParaRPr lang="ru-RU" sz="1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sz="1800" dirty="0" err="1"/>
              <a:t>Основні</a:t>
            </a:r>
            <a:r>
              <a:rPr lang="ru-RU" sz="1800" dirty="0"/>
              <a:t> </a:t>
            </a:r>
            <a:r>
              <a:rPr lang="ru-RU" sz="1800" dirty="0" err="1"/>
              <a:t>проблеми</a:t>
            </a:r>
            <a:r>
              <a:rPr lang="ru-RU" sz="1800" dirty="0"/>
              <a:t> </a:t>
            </a:r>
            <a:r>
              <a:rPr lang="ru-RU" sz="1800" dirty="0" err="1"/>
              <a:t>життєзабезпечення</a:t>
            </a:r>
            <a:r>
              <a:rPr lang="ru-RU" sz="1800" dirty="0"/>
              <a:t> </a:t>
            </a:r>
            <a:r>
              <a:rPr lang="ru-RU" sz="1800" dirty="0" err="1"/>
              <a:t>переселенців</a:t>
            </a:r>
            <a:r>
              <a:rPr lang="ru-RU" sz="1800" dirty="0"/>
              <a:t>: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1600" dirty="0" err="1"/>
              <a:t>відсутність</a:t>
            </a:r>
            <a:r>
              <a:rPr lang="ru-RU" sz="1600" dirty="0"/>
              <a:t> </a:t>
            </a:r>
            <a:r>
              <a:rPr lang="ru-RU" sz="1600" dirty="0" err="1"/>
              <a:t>достатніх</a:t>
            </a:r>
            <a:r>
              <a:rPr lang="ru-RU" sz="1600" dirty="0"/>
              <a:t> </a:t>
            </a:r>
            <a:r>
              <a:rPr lang="ru-RU" sz="1600" dirty="0" err="1"/>
              <a:t>засобів</a:t>
            </a:r>
            <a:r>
              <a:rPr lang="ru-RU" sz="1600" dirty="0"/>
              <a:t> до </a:t>
            </a:r>
            <a:r>
              <a:rPr lang="ru-RU" sz="1600" dirty="0" err="1"/>
              <a:t>існування</a:t>
            </a:r>
            <a:endParaRPr lang="ru-RU" sz="1600" dirty="0"/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1600" dirty="0" err="1"/>
              <a:t>невизначеність</a:t>
            </a:r>
            <a:r>
              <a:rPr lang="ru-RU" sz="1600" dirty="0"/>
              <a:t> </a:t>
            </a:r>
            <a:r>
              <a:rPr lang="ru-RU" sz="1600" dirty="0" err="1"/>
              <a:t>житлових</a:t>
            </a:r>
            <a:r>
              <a:rPr lang="ru-RU" sz="1600" dirty="0"/>
              <a:t> перспектив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1600" dirty="0" err="1"/>
              <a:t>труднощі</a:t>
            </a:r>
            <a:r>
              <a:rPr lang="ru-RU" sz="1600" dirty="0"/>
              <a:t> в </a:t>
            </a:r>
            <a:r>
              <a:rPr lang="ru-RU" sz="1600" dirty="0" err="1"/>
              <a:t>реалізації</a:t>
            </a:r>
            <a:r>
              <a:rPr lang="ru-RU" sz="1600" dirty="0"/>
              <a:t> та </a:t>
            </a:r>
            <a:r>
              <a:rPr lang="ru-RU" sz="1600" dirty="0" err="1"/>
              <a:t>захисті</a:t>
            </a:r>
            <a:r>
              <a:rPr lang="ru-RU" sz="1600" dirty="0"/>
              <a:t> прав (</a:t>
            </a:r>
            <a:r>
              <a:rPr lang="ru-RU" sz="1600" dirty="0" err="1"/>
              <a:t>власності</a:t>
            </a:r>
            <a:r>
              <a:rPr lang="ru-RU" sz="1600" dirty="0"/>
              <a:t>, </a:t>
            </a:r>
            <a:r>
              <a:rPr lang="ru-RU" sz="1600" dirty="0" err="1"/>
              <a:t>зайнятості</a:t>
            </a:r>
            <a:r>
              <a:rPr lang="ru-RU" sz="1600" dirty="0"/>
              <a:t>, </a:t>
            </a:r>
            <a:r>
              <a:rPr lang="ru-RU" sz="1600" dirty="0" err="1"/>
              <a:t>доступності</a:t>
            </a:r>
            <a:r>
              <a:rPr lang="ru-RU" sz="1600" dirty="0"/>
              <a:t> </a:t>
            </a:r>
            <a:r>
              <a:rPr lang="ru-RU" sz="1600" dirty="0" err="1"/>
              <a:t>соціальних</a:t>
            </a:r>
            <a:r>
              <a:rPr lang="ru-RU" sz="1600" dirty="0"/>
              <a:t> </a:t>
            </a:r>
            <a:r>
              <a:rPr lang="ru-RU" sz="1600" dirty="0" err="1"/>
              <a:t>послуг</a:t>
            </a:r>
            <a:r>
              <a:rPr lang="ru-RU" sz="1600" dirty="0"/>
              <a:t> і </a:t>
            </a:r>
            <a:r>
              <a:rPr lang="ru-RU" sz="1600" dirty="0" err="1"/>
              <a:t>житла</a:t>
            </a:r>
            <a:r>
              <a:rPr lang="ru-RU" sz="1600" dirty="0"/>
              <a:t>, </a:t>
            </a:r>
            <a:r>
              <a:rPr lang="ru-RU" sz="1600" dirty="0" err="1"/>
              <a:t>придатного</a:t>
            </a:r>
            <a:r>
              <a:rPr lang="ru-RU" sz="1600" dirty="0"/>
              <a:t> для </a:t>
            </a:r>
            <a:r>
              <a:rPr lang="ru-RU" sz="1600" dirty="0" err="1"/>
              <a:t>проживання</a:t>
            </a:r>
            <a:r>
              <a:rPr lang="ru-RU" sz="1600" dirty="0"/>
              <a:t>, </a:t>
            </a:r>
            <a:r>
              <a:rPr lang="ru-RU" sz="1600" dirty="0" err="1"/>
              <a:t>відновлення</a:t>
            </a:r>
            <a:r>
              <a:rPr lang="ru-RU" sz="1600" dirty="0"/>
              <a:t> </a:t>
            </a:r>
            <a:r>
              <a:rPr lang="ru-RU" sz="1600" dirty="0" err="1"/>
              <a:t>документів</a:t>
            </a:r>
            <a:r>
              <a:rPr lang="ru-RU" sz="1600" dirty="0"/>
              <a:t> </a:t>
            </a:r>
            <a:r>
              <a:rPr lang="ru-RU" sz="1600" dirty="0" err="1"/>
              <a:t>тощо</a:t>
            </a:r>
            <a:r>
              <a:rPr lang="ru-RU" sz="1600" dirty="0"/>
              <a:t>)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sz="1800" dirty="0"/>
              <a:t>Фундамент </a:t>
            </a:r>
            <a:r>
              <a:rPr lang="ru-RU" sz="1800" dirty="0" err="1"/>
              <a:t>розв’язання</a:t>
            </a:r>
            <a:r>
              <a:rPr lang="ru-RU" sz="1800" dirty="0"/>
              <a:t> проблем – </a:t>
            </a:r>
            <a:r>
              <a:rPr lang="ru-RU" sz="1800" dirty="0" err="1"/>
              <a:t>інтеграція</a:t>
            </a:r>
            <a:r>
              <a:rPr lang="ru-RU" sz="1800" dirty="0"/>
              <a:t> </a:t>
            </a:r>
            <a:r>
              <a:rPr lang="ru-RU" sz="1800" dirty="0" err="1"/>
              <a:t>переселенців</a:t>
            </a:r>
            <a:r>
              <a:rPr lang="ru-RU" sz="1800" dirty="0"/>
              <a:t> до громад </a:t>
            </a:r>
            <a:r>
              <a:rPr lang="ru-RU" sz="1800" dirty="0" err="1"/>
              <a:t>вселення</a:t>
            </a:r>
            <a:r>
              <a:rPr lang="ru-RU" sz="1800" dirty="0"/>
              <a:t> шляхом </a:t>
            </a:r>
            <a:r>
              <a:rPr lang="ru-RU" sz="1800" dirty="0" err="1"/>
              <a:t>ефективної</a:t>
            </a:r>
            <a:r>
              <a:rPr lang="ru-RU" sz="1800" dirty="0"/>
              <a:t> </a:t>
            </a:r>
            <a:r>
              <a:rPr lang="ru-RU" sz="1800" dirty="0" err="1"/>
              <a:t>співпраці</a:t>
            </a:r>
            <a:r>
              <a:rPr lang="ru-RU" sz="1800" dirty="0"/>
              <a:t>: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1600" dirty="0" err="1"/>
              <a:t>держави</a:t>
            </a:r>
            <a:endParaRPr lang="ru-RU" sz="1600" dirty="0"/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1600" dirty="0" err="1"/>
              <a:t>бізнесу</a:t>
            </a:r>
            <a:endParaRPr lang="ru-RU" sz="1600" dirty="0"/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1600" dirty="0" err="1"/>
              <a:t>територіальних</a:t>
            </a:r>
            <a:r>
              <a:rPr lang="ru-RU" sz="1600" dirty="0"/>
              <a:t> громад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1600" dirty="0" err="1"/>
              <a:t>громадянського</a:t>
            </a:r>
            <a:r>
              <a:rPr lang="ru-RU" sz="1600" dirty="0"/>
              <a:t> </a:t>
            </a:r>
            <a:r>
              <a:rPr lang="ru-RU" sz="1600" dirty="0" err="1"/>
              <a:t>суспільства</a:t>
            </a:r>
            <a:r>
              <a:rPr lang="ru-RU" sz="1600" dirty="0"/>
              <a:t> (</a:t>
            </a:r>
            <a:r>
              <a:rPr lang="ru-RU" sz="1600" dirty="0" err="1"/>
              <a:t>організацій</a:t>
            </a:r>
            <a:r>
              <a:rPr lang="ru-RU" sz="1600" dirty="0"/>
              <a:t> ВПО, </a:t>
            </a:r>
            <a:r>
              <a:rPr lang="ru-RU" sz="1600" dirty="0" err="1"/>
              <a:t>волонтерських</a:t>
            </a:r>
            <a:r>
              <a:rPr lang="ru-RU" sz="1600" dirty="0"/>
              <a:t> та </a:t>
            </a:r>
            <a:r>
              <a:rPr lang="ru-RU" sz="1600" dirty="0" err="1"/>
              <a:t>благодійних</a:t>
            </a:r>
            <a:r>
              <a:rPr lang="ru-RU" sz="1600" dirty="0"/>
              <a:t> </a:t>
            </a:r>
            <a:r>
              <a:rPr lang="ru-RU" sz="1600" dirty="0" err="1"/>
              <a:t>організацій</a:t>
            </a:r>
            <a:r>
              <a:rPr lang="ru-RU" sz="1600" dirty="0"/>
              <a:t>)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1600" dirty="0" err="1"/>
              <a:t>міжнародних</a:t>
            </a:r>
            <a:r>
              <a:rPr lang="ru-RU" sz="1600" dirty="0"/>
              <a:t> </a:t>
            </a:r>
            <a:r>
              <a:rPr lang="ru-RU" sz="1600" dirty="0" err="1"/>
              <a:t>донорів</a:t>
            </a:r>
            <a:endParaRPr 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sz="1800" dirty="0" err="1"/>
              <a:t>Важливим</a:t>
            </a:r>
            <a:r>
              <a:rPr lang="ru-RU" sz="1800" dirty="0"/>
              <a:t> каналом </a:t>
            </a:r>
            <a:r>
              <a:rPr lang="ru-RU" sz="1800" dirty="0" err="1"/>
              <a:t>інтеграції</a:t>
            </a:r>
            <a:r>
              <a:rPr lang="ru-RU" sz="1800" dirty="0"/>
              <a:t> </a:t>
            </a:r>
            <a:r>
              <a:rPr lang="ru-RU" sz="1800" dirty="0" err="1"/>
              <a:t>має</a:t>
            </a:r>
            <a:r>
              <a:rPr lang="ru-RU" sz="1800" dirty="0"/>
              <a:t> стати </a:t>
            </a:r>
            <a:r>
              <a:rPr lang="ru-RU" sz="1800" dirty="0" err="1"/>
              <a:t>освіта</a:t>
            </a:r>
            <a:endParaRPr lang="ru-RU" sz="1800" dirty="0"/>
          </a:p>
          <a:p>
            <a:pPr marL="457200" lvl="1" indent="0">
              <a:buClr>
                <a:srgbClr val="0070C0"/>
              </a:buClr>
              <a:buNone/>
            </a:pPr>
            <a:r>
              <a:rPr lang="ru-RU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5745666"/>
      </p:ext>
    </p:extLst>
  </p:cSld>
  <p:clrMapOvr>
    <a:masterClrMapping/>
  </p:clrMapOvr>
  <p:transition spd="med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3A66EC-A179-7748-A0CA-08D5617783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400" i="1" dirty="0" err="1">
                <a:solidFill>
                  <a:srgbClr val="0070C0"/>
                </a:solidFill>
              </a:rPr>
              <a:t>Наслідки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міграції</a:t>
            </a:r>
            <a:r>
              <a:rPr lang="ru-RU" sz="2400" i="1" dirty="0">
                <a:solidFill>
                  <a:srgbClr val="0070C0"/>
                </a:solidFill>
              </a:rPr>
              <a:t>: </a:t>
            </a:r>
            <a:br>
              <a:rPr lang="ru-RU" sz="2400" i="1" dirty="0">
                <a:solidFill>
                  <a:srgbClr val="0070C0"/>
                </a:solidFill>
              </a:rPr>
            </a:br>
            <a:r>
              <a:rPr lang="ru-RU" sz="2400" i="1" dirty="0" err="1">
                <a:solidFill>
                  <a:srgbClr val="0070C0"/>
                </a:solidFill>
              </a:rPr>
              <a:t>зміни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чисельності</a:t>
            </a:r>
            <a:r>
              <a:rPr lang="ru-RU" sz="2400" i="1" dirty="0">
                <a:solidFill>
                  <a:srgbClr val="0070C0"/>
                </a:solidFill>
              </a:rPr>
              <a:t> й складу </a:t>
            </a:r>
            <a:r>
              <a:rPr lang="ru-RU" sz="2400" i="1" dirty="0" err="1">
                <a:solidFill>
                  <a:srgbClr val="0070C0"/>
                </a:solidFill>
              </a:rPr>
              <a:t>населення</a:t>
            </a:r>
            <a:r>
              <a:rPr lang="ru-RU" sz="2400" i="1" dirty="0">
                <a:solidFill>
                  <a:srgbClr val="0070C0"/>
                </a:solidFill>
              </a:rPr>
              <a:t>, </a:t>
            </a:r>
            <a:r>
              <a:rPr lang="ru-RU" sz="2400" i="1" dirty="0" err="1">
                <a:solidFill>
                  <a:srgbClr val="0070C0"/>
                </a:solidFill>
              </a:rPr>
              <a:t>пропозиції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робочої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сили</a:t>
            </a:r>
            <a:r>
              <a:rPr lang="ru-RU" sz="2400" i="1" dirty="0">
                <a:solidFill>
                  <a:srgbClr val="0070C0"/>
                </a:solidFill>
              </a:rPr>
              <a:t>, </a:t>
            </a:r>
            <a:r>
              <a:rPr lang="ru-RU" sz="2400" i="1" dirty="0" err="1">
                <a:solidFill>
                  <a:srgbClr val="0070C0"/>
                </a:solidFill>
              </a:rPr>
              <a:t>доходів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населення</a:t>
            </a:r>
            <a:r>
              <a:rPr lang="ru-RU" sz="2400" i="1" dirty="0">
                <a:solidFill>
                  <a:srgbClr val="0070C0"/>
                </a:solidFill>
              </a:rPr>
              <a:t> й </a:t>
            </a:r>
            <a:r>
              <a:rPr lang="ru-RU" sz="2400" i="1" dirty="0" err="1">
                <a:solidFill>
                  <a:srgbClr val="0070C0"/>
                </a:solidFill>
              </a:rPr>
              <a:t>економіки</a:t>
            </a:r>
            <a:r>
              <a:rPr lang="ru-RU" sz="2400" i="1" dirty="0">
                <a:solidFill>
                  <a:srgbClr val="0070C0"/>
                </a:solidFill>
              </a:rPr>
              <a:t>, </a:t>
            </a:r>
            <a:r>
              <a:rPr lang="ru-RU" sz="2400" i="1" dirty="0" err="1">
                <a:solidFill>
                  <a:srgbClr val="0070C0"/>
                </a:solidFill>
              </a:rPr>
              <a:t>соціо-психологічного</a:t>
            </a:r>
            <a:r>
              <a:rPr lang="ru-RU" sz="2400" i="1" dirty="0">
                <a:solidFill>
                  <a:srgbClr val="0070C0"/>
                </a:solidFill>
              </a:rPr>
              <a:t> і </a:t>
            </a:r>
            <a:r>
              <a:rPr lang="ru-RU" sz="2400" i="1" dirty="0" err="1">
                <a:solidFill>
                  <a:srgbClr val="0070C0"/>
                </a:solidFill>
              </a:rPr>
              <a:t>політичного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клімату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суспільства</a:t>
            </a:r>
            <a:endParaRPr lang="ru-RU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910029"/>
      </p:ext>
    </p:extLst>
  </p:cSld>
  <p:clrMapOvr>
    <a:masterClrMapping/>
  </p:clrMapOvr>
  <p:transition spd="med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D8C464-81CE-C446-8018-5D82F2009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787" y="1006866"/>
            <a:ext cx="6780944" cy="593333"/>
          </a:xfrm>
        </p:spPr>
        <p:txBody>
          <a:bodyPr/>
          <a:lstStyle/>
          <a:p>
            <a:pPr algn="l"/>
            <a:r>
              <a:rPr lang="ru-RU" sz="2000" i="1" dirty="0" err="1">
                <a:solidFill>
                  <a:srgbClr val="0070C0"/>
                </a:solidFill>
              </a:rPr>
              <a:t>Наслідки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масштабних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міграцій</a:t>
            </a:r>
            <a:r>
              <a:rPr lang="ru-RU" sz="2000" i="1" dirty="0">
                <a:solidFill>
                  <a:srgbClr val="0070C0"/>
                </a:solidFill>
              </a:rPr>
              <a:t>: </a:t>
            </a:r>
            <a:r>
              <a:rPr lang="ru-RU" sz="2000" i="1" dirty="0" err="1">
                <a:solidFill>
                  <a:srgbClr val="0070C0"/>
                </a:solidFill>
              </a:rPr>
              <a:t>ключовим</a:t>
            </a:r>
            <a:r>
              <a:rPr lang="ru-RU" sz="2000" i="1" dirty="0">
                <a:solidFill>
                  <a:srgbClr val="0070C0"/>
                </a:solidFill>
              </a:rPr>
              <a:t> для </a:t>
            </a:r>
            <a:r>
              <a:rPr lang="ru-RU" sz="2000" i="1" dirty="0" err="1">
                <a:solidFill>
                  <a:srgbClr val="0070C0"/>
                </a:solidFill>
              </a:rPr>
              <a:t>економіки</a:t>
            </a:r>
            <a:r>
              <a:rPr lang="ru-RU" sz="2000" i="1" dirty="0">
                <a:solidFill>
                  <a:srgbClr val="0070C0"/>
                </a:solidFill>
              </a:rPr>
              <a:t> і ринку </a:t>
            </a:r>
            <a:r>
              <a:rPr lang="ru-RU" sz="2000" i="1" dirty="0" err="1">
                <a:solidFill>
                  <a:srgbClr val="0070C0"/>
                </a:solidFill>
              </a:rPr>
              <a:t>праці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країни</a:t>
            </a:r>
            <a:r>
              <a:rPr lang="ru-RU" sz="2000" i="1" dirty="0">
                <a:solidFill>
                  <a:srgbClr val="0070C0"/>
                </a:solidFill>
              </a:rPr>
              <a:t>-донора </a:t>
            </a:r>
            <a:r>
              <a:rPr lang="ru-RU" sz="2000" i="1" dirty="0" err="1">
                <a:solidFill>
                  <a:srgbClr val="0070C0"/>
                </a:solidFill>
              </a:rPr>
              <a:t>є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повернення</a:t>
            </a:r>
            <a:r>
              <a:rPr lang="ru-RU" sz="2000" i="1" dirty="0">
                <a:solidFill>
                  <a:srgbClr val="0070C0"/>
                </a:solidFill>
              </a:rPr>
              <a:t>/</a:t>
            </a:r>
            <a:r>
              <a:rPr lang="ru-RU" sz="2000" i="1" dirty="0" err="1">
                <a:solidFill>
                  <a:srgbClr val="0070C0"/>
                </a:solidFill>
              </a:rPr>
              <a:t>неповернення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мігрантів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1119E7E-9C1A-DD42-BEDE-41F3C8B30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4086"/>
            <a:ext cx="9143999" cy="4322077"/>
          </a:xfrm>
        </p:spPr>
        <p:txBody>
          <a:bodyPr/>
          <a:lstStyle/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800" dirty="0" err="1"/>
              <a:t>Оскільки</a:t>
            </a:r>
            <a:r>
              <a:rPr lang="ru-RU" altLang="ru-RU" sz="1800" dirty="0"/>
              <a:t> 41,3% </a:t>
            </a:r>
            <a:r>
              <a:rPr lang="ru-RU" altLang="ru-RU" sz="1800" dirty="0" err="1"/>
              <a:t>мігрантів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молодші</a:t>
            </a:r>
            <a:r>
              <a:rPr lang="ru-RU" altLang="ru-RU" sz="1800" dirty="0"/>
              <a:t> за 35 і </a:t>
            </a:r>
            <a:r>
              <a:rPr lang="ru-RU" altLang="ru-RU" sz="1800" dirty="0" err="1"/>
              <a:t>тільки</a:t>
            </a:r>
            <a:r>
              <a:rPr lang="ru-RU" altLang="ru-RU" sz="1800" dirty="0"/>
              <a:t> 20,4% </a:t>
            </a:r>
            <a:r>
              <a:rPr lang="ru-RU" altLang="ru-RU" sz="1800" dirty="0" err="1"/>
              <a:t>старші</a:t>
            </a:r>
            <a:r>
              <a:rPr lang="ru-RU" altLang="ru-RU" sz="1800" dirty="0"/>
              <a:t> за 50 </a:t>
            </a:r>
            <a:r>
              <a:rPr lang="ru-RU" altLang="ru-RU" sz="1800" dirty="0" err="1"/>
              <a:t>років</a:t>
            </a:r>
            <a:r>
              <a:rPr lang="ru-RU" altLang="ru-RU" sz="1800" dirty="0"/>
              <a:t>: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800" dirty="0">
                <a:cs typeface="MS PGothic" panose="020B0600070205080204" pitchFamily="34" charset="-128"/>
              </a:rPr>
              <a:t>брак </a:t>
            </a:r>
            <a:r>
              <a:rPr lang="ru-RU" altLang="ru-RU" sz="1800" dirty="0" err="1">
                <a:cs typeface="MS PGothic" panose="020B0600070205080204" pitchFamily="34" charset="-128"/>
              </a:rPr>
              <a:t>робочої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сили</a:t>
            </a:r>
            <a:r>
              <a:rPr lang="ru-RU" altLang="ru-RU" sz="1800" dirty="0">
                <a:cs typeface="MS PGothic" panose="020B0600070205080204" pitchFamily="34" charset="-128"/>
              </a:rPr>
              <a:t> на </a:t>
            </a:r>
            <a:r>
              <a:rPr lang="ru-RU" altLang="ru-RU" sz="1800" dirty="0" err="1">
                <a:cs typeface="MS PGothic" panose="020B0600070205080204" pitchFamily="34" charset="-128"/>
              </a:rPr>
              <a:t>місцевих</a:t>
            </a:r>
            <a:r>
              <a:rPr lang="ru-RU" altLang="ru-RU" sz="1800" dirty="0">
                <a:cs typeface="MS PGothic" panose="020B0600070205080204" pitchFamily="34" charset="-128"/>
              </a:rPr>
              <a:t> ринках </a:t>
            </a:r>
            <a:r>
              <a:rPr lang="ru-RU" altLang="ru-RU" sz="1800" dirty="0" err="1">
                <a:cs typeface="MS PGothic" panose="020B0600070205080204" pitchFamily="34" charset="-128"/>
              </a:rPr>
              <a:t>праці</a:t>
            </a:r>
            <a:r>
              <a:rPr lang="ru-RU" altLang="ru-RU" sz="1800" dirty="0">
                <a:cs typeface="MS PGothic" panose="020B0600070205080204" pitchFamily="34" charset="-128"/>
              </a:rPr>
              <a:t> (</a:t>
            </a:r>
            <a:r>
              <a:rPr lang="ru-RU" altLang="ru-RU" sz="1800" dirty="0" err="1">
                <a:cs typeface="MS PGothic" panose="020B0600070205080204" pitchFamily="34" charset="-128"/>
              </a:rPr>
              <a:t>спочатку</a:t>
            </a:r>
            <a:r>
              <a:rPr lang="ru-RU" altLang="ru-RU" sz="1800" dirty="0">
                <a:cs typeface="MS PGothic" panose="020B0600070205080204" pitchFamily="34" charset="-128"/>
              </a:rPr>
              <a:t> за </a:t>
            </a:r>
            <a:r>
              <a:rPr lang="ru-RU" altLang="ru-RU" sz="1800" dirty="0" err="1">
                <a:cs typeface="MS PGothic" panose="020B0600070205080204" pitchFamily="34" charset="-128"/>
              </a:rPr>
              <a:t>окремими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професіями</a:t>
            </a:r>
            <a:r>
              <a:rPr lang="ru-RU" altLang="ru-RU" sz="1800" dirty="0">
                <a:cs typeface="MS PGothic" panose="020B0600070205080204" pitchFamily="34" charset="-128"/>
              </a:rPr>
              <a:t>, а </a:t>
            </a:r>
            <a:r>
              <a:rPr lang="ru-RU" altLang="ru-RU" sz="1800" dirty="0" err="1">
                <a:cs typeface="MS PGothic" panose="020B0600070205080204" pitchFamily="34" charset="-128"/>
              </a:rPr>
              <a:t>потім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тотальний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дефіцит</a:t>
            </a:r>
            <a:r>
              <a:rPr lang="ru-RU" altLang="ru-RU" sz="1800" dirty="0">
                <a:cs typeface="MS PGothic" panose="020B0600070205080204" pitchFamily="34" charset="-128"/>
              </a:rPr>
              <a:t>)</a:t>
            </a:r>
          </a:p>
          <a:p>
            <a:pPr marL="457200" lvl="1" indent="0">
              <a:buClr>
                <a:srgbClr val="0070C0"/>
              </a:buClr>
              <a:buNone/>
            </a:pPr>
            <a:r>
              <a:rPr lang="ru-RU" altLang="ru-RU" sz="1800" dirty="0">
                <a:cs typeface="MS PGothic" panose="020B0600070205080204" pitchFamily="34" charset="-128"/>
              </a:rPr>
              <a:t>		</a:t>
            </a:r>
            <a:r>
              <a:rPr lang="ru-RU" altLang="ru-RU" sz="1600" i="1" dirty="0">
                <a:cs typeface="MS PGothic" panose="020B0600070205080204" pitchFamily="34" charset="-128"/>
              </a:rPr>
              <a:t>Особливо </a:t>
            </a:r>
            <a:r>
              <a:rPr lang="ru-RU" altLang="ru-RU" sz="1600" i="1" dirty="0" err="1">
                <a:cs typeface="MS PGothic" panose="020B0600070205080204" pitchFamily="34" charset="-128"/>
              </a:rPr>
              <a:t>гостра</a:t>
            </a:r>
            <a:r>
              <a:rPr lang="ru-RU" altLang="ru-RU" sz="1600" i="1" dirty="0">
                <a:cs typeface="MS PGothic" panose="020B0600070205080204" pitchFamily="34" charset="-128"/>
              </a:rPr>
              <a:t> </a:t>
            </a:r>
            <a:r>
              <a:rPr lang="ru-RU" altLang="ru-RU" sz="1600" i="1" dirty="0" err="1">
                <a:cs typeface="MS PGothic" panose="020B0600070205080204" pitchFamily="34" charset="-128"/>
              </a:rPr>
              <a:t>ситуація</a:t>
            </a:r>
            <a:r>
              <a:rPr lang="ru-RU" altLang="ru-RU" sz="1600" i="1" dirty="0">
                <a:cs typeface="MS PGothic" panose="020B0600070205080204" pitchFamily="34" charset="-128"/>
              </a:rPr>
              <a:t> в </a:t>
            </a:r>
            <a:r>
              <a:rPr lang="ru-RU" altLang="ru-RU" sz="1600" i="1" dirty="0" err="1">
                <a:cs typeface="MS PGothic" panose="020B0600070205080204" pitchFamily="34" charset="-128"/>
              </a:rPr>
              <a:t>поселеннях</a:t>
            </a:r>
            <a:r>
              <a:rPr lang="ru-RU" altLang="ru-RU" sz="1600" i="1" dirty="0">
                <a:cs typeface="MS PGothic" panose="020B0600070205080204" pitchFamily="34" charset="-128"/>
              </a:rPr>
              <a:t> та </a:t>
            </a:r>
            <a:r>
              <a:rPr lang="ru-RU" altLang="ru-RU" sz="1600" i="1" dirty="0" err="1">
                <a:cs typeface="MS PGothic" panose="020B0600070205080204" pitchFamily="34" charset="-128"/>
              </a:rPr>
              <a:t>регіонах</a:t>
            </a:r>
            <a:r>
              <a:rPr lang="ru-RU" altLang="ru-RU" sz="1600" i="1" dirty="0">
                <a:cs typeface="MS PGothic" panose="020B0600070205080204" pitchFamily="34" charset="-128"/>
              </a:rPr>
              <a:t> </a:t>
            </a:r>
            <a:r>
              <a:rPr lang="ru-RU" altLang="ru-RU" sz="1600" i="1" dirty="0" err="1">
                <a:cs typeface="MS PGothic" panose="020B0600070205080204" pitchFamily="34" charset="-128"/>
              </a:rPr>
              <a:t>із</a:t>
            </a:r>
            <a:r>
              <a:rPr lang="ru-RU" altLang="ru-RU" sz="1600" i="1" dirty="0">
                <a:cs typeface="MS PGothic" panose="020B0600070205080204" pitchFamily="34" charset="-128"/>
              </a:rPr>
              <a:t> браком 			</a:t>
            </a:r>
            <a:r>
              <a:rPr lang="ru-RU" altLang="ru-RU" sz="1600" i="1" dirty="0" err="1">
                <a:cs typeface="MS PGothic" panose="020B0600070205080204" pitchFamily="34" charset="-128"/>
              </a:rPr>
              <a:t>конкурентних</a:t>
            </a:r>
            <a:r>
              <a:rPr lang="ru-RU" altLang="ru-RU" sz="1600" i="1" dirty="0">
                <a:cs typeface="MS PGothic" panose="020B0600070205080204" pitchFamily="34" charset="-128"/>
              </a:rPr>
              <a:t> </a:t>
            </a:r>
            <a:r>
              <a:rPr lang="ru-RU" altLang="ru-RU" sz="1600" i="1" dirty="0" err="1">
                <a:cs typeface="MS PGothic" panose="020B0600070205080204" pitchFamily="34" charset="-128"/>
              </a:rPr>
              <a:t>робочих</a:t>
            </a:r>
            <a:r>
              <a:rPr lang="ru-RU" altLang="ru-RU" sz="1600" i="1" dirty="0">
                <a:cs typeface="MS PGothic" panose="020B0600070205080204" pitchFamily="34" charset="-128"/>
              </a:rPr>
              <a:t> </a:t>
            </a:r>
            <a:r>
              <a:rPr lang="ru-RU" altLang="ru-RU" sz="1600" i="1" dirty="0" err="1">
                <a:cs typeface="MS PGothic" panose="020B0600070205080204" pitchFamily="34" charset="-128"/>
              </a:rPr>
              <a:t>місць</a:t>
            </a:r>
            <a:r>
              <a:rPr lang="ru-RU" altLang="ru-RU" sz="1600" i="1" dirty="0">
                <a:cs typeface="MS PGothic" panose="020B0600070205080204" pitchFamily="34" charset="-128"/>
              </a:rPr>
              <a:t>, </a:t>
            </a:r>
            <a:r>
              <a:rPr lang="ru-RU" altLang="ru-RU" sz="1600" i="1" dirty="0" err="1">
                <a:cs typeface="MS PGothic" panose="020B0600070205080204" pitchFamily="34" charset="-128"/>
              </a:rPr>
              <a:t>розташованих</a:t>
            </a:r>
            <a:r>
              <a:rPr lang="ru-RU" altLang="ru-RU" sz="1600" i="1" dirty="0">
                <a:cs typeface="MS PGothic" panose="020B0600070205080204" pitchFamily="34" charset="-128"/>
              </a:rPr>
              <a:t> далеко </a:t>
            </a:r>
            <a:r>
              <a:rPr lang="ru-RU" altLang="ru-RU" sz="1600" i="1" dirty="0" err="1">
                <a:cs typeface="MS PGothic" panose="020B0600070205080204" pitchFamily="34" charset="-128"/>
              </a:rPr>
              <a:t>від</a:t>
            </a:r>
            <a:r>
              <a:rPr lang="ru-RU" altLang="ru-RU" sz="1600" i="1" dirty="0">
                <a:cs typeface="MS PGothic" panose="020B0600070205080204" pitchFamily="34" charset="-128"/>
              </a:rPr>
              <a:t> </a:t>
            </a:r>
            <a:r>
              <a:rPr lang="ru-RU" altLang="ru-RU" sz="1600" i="1" dirty="0" err="1">
                <a:cs typeface="MS PGothic" panose="020B0600070205080204" pitchFamily="34" charset="-128"/>
              </a:rPr>
              <a:t>центрів</a:t>
            </a:r>
            <a:r>
              <a:rPr lang="ru-RU" altLang="ru-RU" sz="1600" i="1" dirty="0">
                <a:cs typeface="MS PGothic" panose="020B0600070205080204" pitchFamily="34" charset="-128"/>
              </a:rPr>
              <a:t> </a:t>
            </a:r>
            <a:r>
              <a:rPr lang="ru-RU" altLang="ru-RU" sz="1600" i="1" dirty="0" err="1">
                <a:cs typeface="MS PGothic" panose="020B0600070205080204" pitchFamily="34" charset="-128"/>
              </a:rPr>
              <a:t>тяжіння</a:t>
            </a:r>
            <a:r>
              <a:rPr lang="ru-RU" altLang="ru-RU" sz="1600" i="1" dirty="0">
                <a:cs typeface="MS PGothic" panose="020B0600070205080204" pitchFamily="34" charset="-128"/>
              </a:rPr>
              <a:t> 		</a:t>
            </a:r>
            <a:r>
              <a:rPr lang="ru-RU" altLang="ru-RU" sz="1600" i="1" dirty="0" err="1">
                <a:cs typeface="MS PGothic" panose="020B0600070205080204" pitchFamily="34" charset="-128"/>
              </a:rPr>
              <a:t>внутрішніх</a:t>
            </a:r>
            <a:r>
              <a:rPr lang="ru-RU" altLang="ru-RU" sz="1600" i="1" dirty="0">
                <a:cs typeface="MS PGothic" panose="020B0600070205080204" pitchFamily="34" charset="-128"/>
              </a:rPr>
              <a:t> </a:t>
            </a:r>
            <a:r>
              <a:rPr lang="ru-RU" altLang="ru-RU" sz="1600" i="1" dirty="0" err="1">
                <a:cs typeface="MS PGothic" panose="020B0600070205080204" pitchFamily="34" charset="-128"/>
              </a:rPr>
              <a:t>мігрантів</a:t>
            </a:r>
            <a:endParaRPr lang="ru-RU" altLang="ru-RU" sz="1600" i="1" dirty="0">
              <a:cs typeface="MS PGothic" panose="020B0600070205080204" pitchFamily="34" charset="-128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800" dirty="0" err="1">
                <a:cs typeface="MS PGothic" panose="020B0600070205080204" pitchFamily="34" charset="-128"/>
              </a:rPr>
              <a:t>демографічне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старіння</a:t>
            </a:r>
            <a:r>
              <a:rPr lang="ru-RU" altLang="ru-RU" sz="1800" dirty="0">
                <a:cs typeface="MS PGothic" panose="020B0600070205080204" pitchFamily="34" charset="-128"/>
              </a:rPr>
              <a:t>, </a:t>
            </a:r>
            <a:r>
              <a:rPr lang="ru-RU" altLang="ru-RU" sz="1800" dirty="0" err="1">
                <a:cs typeface="MS PGothic" panose="020B0600070205080204" pitchFamily="34" charset="-128"/>
              </a:rPr>
              <a:t>навантаження</a:t>
            </a:r>
            <a:r>
              <a:rPr lang="ru-RU" altLang="ru-RU" sz="1800" dirty="0">
                <a:cs typeface="MS PGothic" panose="020B0600070205080204" pitchFamily="34" charset="-128"/>
              </a:rPr>
              <a:t> на </a:t>
            </a:r>
            <a:r>
              <a:rPr lang="ru-RU" altLang="ru-RU" sz="1800" dirty="0" err="1">
                <a:cs typeface="MS PGothic" panose="020B0600070205080204" pitchFamily="34" charset="-128"/>
              </a:rPr>
              <a:t>працююче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населення</a:t>
            </a:r>
            <a:endParaRPr lang="ru-RU" altLang="ru-RU" sz="1800" dirty="0">
              <a:cs typeface="MS PGothic" panose="020B0600070205080204" pitchFamily="34" charset="-128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800" dirty="0" err="1">
                <a:cs typeface="MS PGothic" panose="020B0600070205080204" pitchFamily="34" charset="-128"/>
              </a:rPr>
              <a:t>посилення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депопуляції</a:t>
            </a:r>
            <a:r>
              <a:rPr lang="ru-RU" altLang="ru-RU" sz="1800" dirty="0">
                <a:cs typeface="MS PGothic" panose="020B0600070205080204" pitchFamily="34" charset="-128"/>
              </a:rPr>
              <a:t>, </a:t>
            </a:r>
            <a:r>
              <a:rPr lang="ru-RU" altLang="ru-RU" sz="1800" dirty="0" err="1">
                <a:cs typeface="MS PGothic" panose="020B0600070205080204" pitchFamily="34" charset="-128"/>
              </a:rPr>
              <a:t>темпи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якої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чверть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сторіччя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є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найвищими</a:t>
            </a:r>
            <a:r>
              <a:rPr lang="ru-RU" altLang="ru-RU" sz="1800" dirty="0">
                <a:cs typeface="MS PGothic" panose="020B0600070205080204" pitchFamily="34" charset="-128"/>
              </a:rPr>
              <a:t> в </a:t>
            </a:r>
            <a:r>
              <a:rPr lang="ru-RU" altLang="ru-RU" sz="1800" dirty="0" err="1">
                <a:cs typeface="MS PGothic" panose="020B0600070205080204" pitchFamily="34" charset="-128"/>
              </a:rPr>
              <a:t>Європі</a:t>
            </a:r>
            <a:endParaRPr lang="ru-RU" altLang="ru-RU" sz="1800" dirty="0">
              <a:cs typeface="MS PGothic" panose="020B0600070205080204" pitchFamily="34" charset="-128"/>
            </a:endParaRPr>
          </a:p>
          <a:p>
            <a:pPr>
              <a:buClr>
                <a:srgbClr val="0070C0"/>
              </a:buClr>
              <a:buFontTx/>
              <a:buNone/>
            </a:pPr>
            <a:endParaRPr lang="ru-RU" alt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800" dirty="0" err="1"/>
              <a:t>Відтік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кваліфікованої</a:t>
            </a:r>
            <a:r>
              <a:rPr lang="ru-RU" altLang="ru-RU" sz="1800" dirty="0"/>
              <a:t> </a:t>
            </a:r>
            <a:r>
              <a:rPr lang="ru-RU" altLang="ru-RU" sz="1800" dirty="0" err="1"/>
              <a:t>робочої</a:t>
            </a:r>
            <a:r>
              <a:rPr lang="ru-RU" altLang="ru-RU" sz="1800" dirty="0"/>
              <a:t> </a:t>
            </a:r>
            <a:r>
              <a:rPr lang="ru-RU" altLang="ru-RU" sz="1800" dirty="0" err="1"/>
              <a:t>сили</a:t>
            </a:r>
            <a:r>
              <a:rPr lang="ru-RU" altLang="ru-RU" sz="1800" dirty="0"/>
              <a:t> та </a:t>
            </a:r>
            <a:r>
              <a:rPr lang="ru-RU" altLang="ru-RU" sz="1800" dirty="0" err="1"/>
              <a:t>мозків</a:t>
            </a:r>
            <a:r>
              <a:rPr lang="ru-RU" altLang="ru-RU" sz="1800" dirty="0"/>
              <a:t>, </a:t>
            </a:r>
            <a:r>
              <a:rPr lang="ru-RU" altLang="ru-RU" sz="1800" dirty="0" err="1"/>
              <a:t>т.зв</a:t>
            </a:r>
            <a:r>
              <a:rPr lang="ru-RU" altLang="ru-RU" sz="1800" dirty="0"/>
              <a:t>. </a:t>
            </a:r>
            <a:r>
              <a:rPr lang="en-US" altLang="ru-RU" sz="1800" dirty="0"/>
              <a:t>“brain drain”</a:t>
            </a:r>
            <a:endParaRPr lang="uk-UA" altLang="ru-RU" sz="1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ru-RU" alt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800" dirty="0" err="1"/>
              <a:t>Освітня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міграція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молоді</a:t>
            </a:r>
            <a:endParaRPr lang="ru-RU" altLang="ru-RU" sz="1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ru-RU" altLang="ru-RU" sz="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800" dirty="0" err="1"/>
              <a:t>Виїжджають</a:t>
            </a:r>
            <a:r>
              <a:rPr lang="ru-RU" altLang="ru-RU" sz="1800" dirty="0"/>
              <a:t> </a:t>
            </a:r>
            <a:r>
              <a:rPr lang="ru-RU" altLang="ru-RU" sz="1800" dirty="0" err="1"/>
              <a:t>ті</a:t>
            </a:r>
            <a:r>
              <a:rPr lang="ru-RU" altLang="ru-RU" sz="1800" dirty="0"/>
              <a:t>, кого не </a:t>
            </a:r>
            <a:r>
              <a:rPr lang="ru-RU" altLang="ru-RU" sz="1800" dirty="0" err="1"/>
              <a:t>влаштовують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можливості</a:t>
            </a:r>
            <a:r>
              <a:rPr lang="ru-RU" altLang="ru-RU" sz="1800" dirty="0"/>
              <a:t> </a:t>
            </a:r>
            <a:r>
              <a:rPr lang="ru-RU" altLang="ru-RU" sz="1800" dirty="0" err="1"/>
              <a:t>українського</a:t>
            </a:r>
            <a:r>
              <a:rPr lang="ru-RU" altLang="ru-RU" sz="1800" dirty="0"/>
              <a:t> ринку </a:t>
            </a:r>
            <a:r>
              <a:rPr lang="ru-RU" altLang="ru-RU" sz="1800" dirty="0" err="1"/>
              <a:t>праці</a:t>
            </a:r>
            <a:endParaRPr lang="ru-RU" altLang="ru-RU" sz="1800" dirty="0"/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800" dirty="0" err="1">
                <a:cs typeface="MS PGothic" panose="020B0600070205080204" pitchFamily="34" charset="-128"/>
              </a:rPr>
              <a:t>тиск</a:t>
            </a:r>
            <a:r>
              <a:rPr lang="ru-RU" altLang="ru-RU" sz="1800" dirty="0">
                <a:cs typeface="MS PGothic" panose="020B0600070205080204" pitchFamily="34" charset="-128"/>
              </a:rPr>
              <a:t> на систему </a:t>
            </a:r>
            <a:r>
              <a:rPr lang="ru-RU" altLang="ru-RU" sz="1800" dirty="0" err="1">
                <a:cs typeface="MS PGothic" panose="020B0600070205080204" pitchFamily="34" charset="-128"/>
              </a:rPr>
              <a:t>соціальної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підтримки</a:t>
            </a:r>
            <a:endParaRPr lang="ru-RU" altLang="ru-RU" sz="1800" dirty="0">
              <a:cs typeface="MS PGothic" panose="020B0600070205080204" pitchFamily="34" charset="-128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800" dirty="0" err="1">
                <a:cs typeface="MS PGothic" panose="020B0600070205080204" pitchFamily="34" charset="-128"/>
              </a:rPr>
              <a:t>штучна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конкуренція</a:t>
            </a:r>
            <a:r>
              <a:rPr lang="ru-RU" altLang="ru-RU" sz="1800" dirty="0">
                <a:cs typeface="MS PGothic" panose="020B0600070205080204" pitchFamily="34" charset="-128"/>
              </a:rPr>
              <a:t> за </a:t>
            </a:r>
            <a:r>
              <a:rPr lang="ru-RU" altLang="ru-RU" sz="1800" dirty="0" err="1">
                <a:cs typeface="MS PGothic" panose="020B0600070205080204" pitchFamily="34" charset="-128"/>
              </a:rPr>
              <a:t>робочі</a:t>
            </a:r>
            <a:r>
              <a:rPr lang="ru-RU" altLang="ru-RU" sz="1800" dirty="0">
                <a:cs typeface="MS PGothic" panose="020B0600070205080204" pitchFamily="34" charset="-128"/>
              </a:rPr>
              <a:t> </a:t>
            </a:r>
            <a:r>
              <a:rPr lang="ru-RU" altLang="ru-RU" sz="1800" dirty="0" err="1">
                <a:cs typeface="MS PGothic" panose="020B0600070205080204" pitchFamily="34" charset="-128"/>
              </a:rPr>
              <a:t>місця</a:t>
            </a:r>
            <a:endParaRPr lang="ru-RU" altLang="ru-RU" sz="1800" dirty="0">
              <a:cs typeface="MS PGothic" panose="020B0600070205080204" pitchFamily="34" charset="-128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1800" dirty="0" err="1"/>
              <a:t>безробіття</a:t>
            </a:r>
            <a:r>
              <a:rPr lang="ru-RU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3891934"/>
      </p:ext>
    </p:extLst>
  </p:cSld>
  <p:clrMapOvr>
    <a:masterClrMapping/>
  </p:clrMapOvr>
  <p:transition spd="med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D8C464-81CE-C446-8018-5D82F2009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787" y="1006866"/>
            <a:ext cx="6780944" cy="593333"/>
          </a:xfrm>
        </p:spPr>
        <p:txBody>
          <a:bodyPr/>
          <a:lstStyle/>
          <a:p>
            <a:pPr algn="l"/>
            <a:r>
              <a:rPr lang="ru-RU" sz="2000" i="1" dirty="0" err="1">
                <a:solidFill>
                  <a:srgbClr val="0070C0"/>
                </a:solidFill>
              </a:rPr>
              <a:t>Наслідки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масштабних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міграцій</a:t>
            </a:r>
            <a:r>
              <a:rPr lang="ru-RU" sz="2000" i="1" dirty="0">
                <a:solidFill>
                  <a:srgbClr val="0070C0"/>
                </a:solidFill>
              </a:rPr>
              <a:t>: </a:t>
            </a:r>
            <a:r>
              <a:rPr lang="ru-RU" sz="2000" i="1" dirty="0" err="1">
                <a:solidFill>
                  <a:srgbClr val="0070C0"/>
                </a:solidFill>
              </a:rPr>
              <a:t>вплив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грошових</a:t>
            </a:r>
            <a:r>
              <a:rPr lang="ru-RU" sz="2000" i="1" dirty="0">
                <a:solidFill>
                  <a:srgbClr val="0070C0"/>
                </a:solidFill>
              </a:rPr>
              <a:t> </a:t>
            </a:r>
            <a:r>
              <a:rPr lang="ru-RU" sz="2000" i="1" dirty="0" err="1">
                <a:solidFill>
                  <a:srgbClr val="0070C0"/>
                </a:solidFill>
              </a:rPr>
              <a:t>переказів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1119E7E-9C1A-DD42-BEDE-41F3C8B30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199"/>
            <a:ext cx="8938517" cy="5257801"/>
          </a:xfrm>
        </p:spPr>
        <p:txBody>
          <a:bodyPr/>
          <a:lstStyle/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sz="1800" dirty="0"/>
              <a:t>У 2017 р. </a:t>
            </a:r>
            <a:r>
              <a:rPr lang="ru-RU" sz="1800" dirty="0" err="1"/>
              <a:t>приватні</a:t>
            </a:r>
            <a:r>
              <a:rPr lang="ru-RU" sz="1800" dirty="0"/>
              <a:t> </a:t>
            </a:r>
            <a:r>
              <a:rPr lang="ru-RU" sz="1800" dirty="0" err="1"/>
              <a:t>перекази</a:t>
            </a:r>
            <a:r>
              <a:rPr lang="ru-RU" sz="1800" dirty="0"/>
              <a:t> становили 9,3 </a:t>
            </a:r>
            <a:r>
              <a:rPr lang="ru-RU" sz="1800" dirty="0" err="1"/>
              <a:t>млрд.дол</a:t>
            </a:r>
            <a:r>
              <a:rPr lang="ru-RU" sz="1800" dirty="0"/>
              <a:t> </a:t>
            </a:r>
            <a:r>
              <a:rPr lang="en-US" sz="1800" dirty="0"/>
              <a:t>vs</a:t>
            </a:r>
            <a:r>
              <a:rPr lang="uk-UA" sz="1800" dirty="0"/>
              <a:t> 2,3 млрд. ПІІ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uk-UA" sz="1800" dirty="0"/>
              <a:t>Особлива роль переказів у менш розвинених регіонах і громадах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uk-UA" sz="1800" dirty="0"/>
              <a:t>Приватні перекази погіршують соціально-економічне середовище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sz="1600" dirty="0"/>
              <a:t>посилення інфляції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sz="1600" dirty="0"/>
              <a:t>зниження мотивації до зайнятості в Україні (кошти + </a:t>
            </a:r>
            <a:r>
              <a:rPr lang="ru-RU" altLang="ru-RU" sz="1600" dirty="0" err="1"/>
              <a:t>наявність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досвіду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роботи</a:t>
            </a:r>
            <a:r>
              <a:rPr lang="ru-RU" altLang="ru-RU" sz="1600" dirty="0"/>
              <a:t> за кордоном за </a:t>
            </a:r>
            <a:r>
              <a:rPr lang="ru-RU" altLang="ru-RU" sz="1600" dirty="0" err="1"/>
              <a:t>звичай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посилює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міграційні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настрої</a:t>
            </a:r>
            <a:r>
              <a:rPr lang="ru-RU" altLang="ru-RU" sz="1600" dirty="0"/>
              <a:t>)</a:t>
            </a:r>
            <a:endParaRPr lang="uk-UA" sz="1600" dirty="0"/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sz="1600" dirty="0"/>
              <a:t>зростання нерівності</a:t>
            </a:r>
            <a:endParaRPr lang="uk-UA" sz="1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uk-UA" sz="1800" dirty="0"/>
              <a:t>Приватні перекази забезпечують до 4% ВВП України (без урахування мультиплікативного ефекту)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sz="1600" dirty="0"/>
              <a:t>імпульс для розвитку економіки</a:t>
            </a:r>
          </a:p>
          <a:p>
            <a:pPr lvl="2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altLang="ru-RU" sz="1600" dirty="0" err="1"/>
              <a:t>економіка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отримує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додаткові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кошти</a:t>
            </a:r>
            <a:endParaRPr lang="ru-RU" altLang="ru-RU" sz="1600" dirty="0"/>
          </a:p>
          <a:p>
            <a:pPr lvl="2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altLang="ru-RU" sz="1600" dirty="0" err="1"/>
              <a:t>створюються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робочі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місця</a:t>
            </a:r>
            <a:r>
              <a:rPr lang="ru-RU" altLang="ru-RU" sz="1600" dirty="0"/>
              <a:t> (</a:t>
            </a:r>
            <a:r>
              <a:rPr lang="ru-RU" altLang="ru-RU" sz="1600" dirty="0" err="1"/>
              <a:t>легальні</a:t>
            </a:r>
            <a:r>
              <a:rPr lang="ru-RU" altLang="ru-RU" sz="1600" dirty="0"/>
              <a:t> і </a:t>
            </a:r>
            <a:r>
              <a:rPr lang="ru-RU" altLang="ru-RU" sz="1600" dirty="0" err="1"/>
              <a:t>нелегальні</a:t>
            </a:r>
            <a:r>
              <a:rPr lang="ru-RU" altLang="ru-RU" sz="1600" dirty="0"/>
              <a:t>)</a:t>
            </a:r>
          </a:p>
          <a:p>
            <a:pPr lvl="2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altLang="ru-RU" sz="1600" dirty="0" err="1"/>
              <a:t>зростають</a:t>
            </a:r>
            <a:r>
              <a:rPr lang="ru-RU" altLang="ru-RU" sz="1600" dirty="0"/>
              <a:t> доходи </a:t>
            </a:r>
            <a:r>
              <a:rPr lang="ru-RU" altLang="ru-RU" sz="1600" dirty="0" err="1"/>
              <a:t>населення</a:t>
            </a:r>
            <a:r>
              <a:rPr lang="ru-RU" altLang="ru-RU" sz="1600" dirty="0"/>
              <a:t> поза родинами </a:t>
            </a:r>
            <a:r>
              <a:rPr lang="ru-RU" altLang="ru-RU" sz="1600" dirty="0" err="1"/>
              <a:t>мігрантів</a:t>
            </a:r>
            <a:endParaRPr lang="uk-UA" sz="1600" dirty="0"/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sz="1600" dirty="0"/>
              <a:t>розвиток фінансово-банківської системи (банківські рахунки мають 53% родин з довгостроковими мігрантами, 44% - з короткостроковими і 21% - без мігрантів)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sz="1600" dirty="0"/>
              <a:t>головний напрям витрачання грошей – поточне споживання (житло, освіта, бізнес – менше)</a:t>
            </a:r>
          </a:p>
        </p:txBody>
      </p:sp>
    </p:spTree>
    <p:extLst>
      <p:ext uri="{BB962C8B-B14F-4D97-AF65-F5344CB8AC3E}">
        <p14:creationId xmlns:p14="http://schemas.microsoft.com/office/powerpoint/2010/main" val="852546197"/>
      </p:ext>
    </p:extLst>
  </p:cSld>
  <p:clrMapOvr>
    <a:masterClrMapping/>
  </p:clrMapOvr>
  <p:transition spd="med"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372B49-8C14-994D-8869-AA52CDD89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886" y="554038"/>
            <a:ext cx="6252519" cy="1311832"/>
          </a:xfrm>
        </p:spPr>
        <p:txBody>
          <a:bodyPr/>
          <a:lstStyle/>
          <a:p>
            <a:r>
              <a:rPr lang="ru-RU" altLang="ru-RU" sz="2000" i="1" dirty="0" err="1">
                <a:solidFill>
                  <a:srgbClr val="0070C0"/>
                </a:solidFill>
              </a:rPr>
              <a:t>Надходження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приватних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грошових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переказів</a:t>
            </a:r>
            <a:r>
              <a:rPr lang="ru-RU" altLang="ru-RU" sz="2000" i="1" dirty="0">
                <a:solidFill>
                  <a:srgbClr val="0070C0"/>
                </a:solidFill>
              </a:rPr>
              <a:t> з-за кордону, </a:t>
            </a:r>
            <a:r>
              <a:rPr lang="ru-RU" altLang="ru-RU" sz="2000" i="1" dirty="0" err="1">
                <a:solidFill>
                  <a:srgbClr val="0070C0"/>
                </a:solidFill>
              </a:rPr>
              <a:t>млрд.дол.США</a:t>
            </a:r>
            <a:endParaRPr lang="ru-RU" altLang="ru-RU" sz="2000" i="1" dirty="0">
              <a:solidFill>
                <a:srgbClr val="0070C0"/>
              </a:solidFill>
            </a:endParaRPr>
          </a:p>
        </p:txBody>
      </p:sp>
      <p:graphicFrame>
        <p:nvGraphicFramePr>
          <p:cNvPr id="3" name="Объект 3">
            <a:extLst>
              <a:ext uri="{FF2B5EF4-FFF2-40B4-BE49-F238E27FC236}">
                <a16:creationId xmlns:a16="http://schemas.microsoft.com/office/drawing/2014/main" xmlns="" id="{9ED91F98-B33D-0D44-8EDF-91D7BFB66A4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3">
            <a:extLst>
              <a:ext uri="{FF2B5EF4-FFF2-40B4-BE49-F238E27FC236}">
                <a16:creationId xmlns:a16="http://schemas.microsoft.com/office/drawing/2014/main" xmlns="" id="{757326E2-E978-7949-AF4E-87BA54280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4986" y="6213231"/>
            <a:ext cx="30335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i="1" dirty="0" err="1"/>
              <a:t>Джерело</a:t>
            </a:r>
            <a:r>
              <a:rPr lang="ru-RU" altLang="ru-RU" sz="1400" i="1" dirty="0"/>
              <a:t>: </a:t>
            </a:r>
            <a:r>
              <a:rPr lang="ru-RU" altLang="ru-RU" sz="1400" i="1" dirty="0" err="1"/>
              <a:t>Розрахунки</a:t>
            </a:r>
            <a:r>
              <a:rPr lang="ru-RU" altLang="ru-RU" sz="1400" i="1" dirty="0"/>
              <a:t> НБУ, 2018</a:t>
            </a:r>
          </a:p>
        </p:txBody>
      </p:sp>
    </p:spTree>
    <p:extLst>
      <p:ext uri="{BB962C8B-B14F-4D97-AF65-F5344CB8AC3E}">
        <p14:creationId xmlns:p14="http://schemas.microsoft.com/office/powerpoint/2010/main" val="3134007964"/>
      </p:ext>
    </p:extLst>
  </p:cSld>
  <p:clrMapOvr>
    <a:masterClrMapping/>
  </p:clrMapOvr>
  <p:transition spd="med"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D814C6-35B9-394E-844B-4CB2DE420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90" y="616448"/>
            <a:ext cx="6863137" cy="801189"/>
          </a:xfrm>
        </p:spPr>
        <p:txBody>
          <a:bodyPr/>
          <a:lstStyle/>
          <a:p>
            <a:r>
              <a:rPr lang="ru-RU" altLang="ru-RU" sz="2000" i="1" dirty="0" err="1">
                <a:solidFill>
                  <a:srgbClr val="0070C0"/>
                </a:solidFill>
              </a:rPr>
              <a:t>Наслідки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масштабних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міграцій</a:t>
            </a:r>
            <a:r>
              <a:rPr lang="ru-RU" altLang="ru-RU" sz="2000" i="1" dirty="0">
                <a:solidFill>
                  <a:srgbClr val="0070C0"/>
                </a:solidFill>
              </a:rPr>
              <a:t>: </a:t>
            </a:r>
            <a:br>
              <a:rPr lang="ru-RU" altLang="ru-RU" sz="2000" i="1" dirty="0">
                <a:solidFill>
                  <a:srgbClr val="0070C0"/>
                </a:solidFill>
              </a:rPr>
            </a:br>
            <a:r>
              <a:rPr lang="ru-RU" altLang="ru-RU" sz="2000" i="1" dirty="0" err="1">
                <a:solidFill>
                  <a:srgbClr val="0070C0"/>
                </a:solidFill>
              </a:rPr>
              <a:t>зміна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соціо-психологічного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клімату</a:t>
            </a:r>
            <a:endParaRPr lang="ru-RU" sz="20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B9B9BC3-1A48-3E43-B7D2-DEFC4FF1DE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742" y="1417637"/>
            <a:ext cx="9041257" cy="4708526"/>
          </a:xfrm>
        </p:spPr>
        <p:txBody>
          <a:bodyPr/>
          <a:lstStyle/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Діти</a:t>
            </a:r>
            <a:r>
              <a:rPr lang="ru-RU" altLang="ru-RU" sz="1600" dirty="0"/>
              <a:t> без </a:t>
            </a:r>
            <a:r>
              <a:rPr lang="ru-RU" altLang="ru-RU" sz="1600" dirty="0" err="1"/>
              <a:t>піклування</a:t>
            </a:r>
            <a:r>
              <a:rPr lang="ru-RU" altLang="ru-RU" sz="1600" dirty="0"/>
              <a:t> одного </a:t>
            </a:r>
            <a:r>
              <a:rPr lang="ru-RU" altLang="ru-RU" sz="1600" dirty="0" err="1"/>
              <a:t>або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обох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батьків</a:t>
            </a:r>
            <a:endParaRPr lang="ru-RU" altLang="ru-RU" sz="1600" dirty="0"/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600" dirty="0"/>
              <a:t>не </a:t>
            </a:r>
            <a:r>
              <a:rPr lang="ru-RU" altLang="ru-RU" sz="1600" dirty="0" err="1"/>
              <a:t>мають</a:t>
            </a:r>
            <a:r>
              <a:rPr lang="ru-RU" altLang="ru-RU" sz="1600" dirty="0"/>
              <a:t> прикладу </a:t>
            </a:r>
            <a:r>
              <a:rPr lang="ru-RU" altLang="ru-RU" sz="1600" dirty="0" err="1"/>
              <a:t>нормальних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родинних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стосунків</a:t>
            </a:r>
            <a:r>
              <a:rPr lang="ru-RU" altLang="ru-RU" sz="1600" dirty="0"/>
              <a:t>, </a:t>
            </a:r>
            <a:r>
              <a:rPr lang="ru-RU" altLang="ru-RU" sz="1600" dirty="0" err="1"/>
              <a:t>нормальної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трудової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діяльності</a:t>
            </a:r>
            <a:r>
              <a:rPr lang="ru-RU" altLang="ru-RU" sz="1600" dirty="0"/>
              <a:t>  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altLang="ru-RU" sz="1600" dirty="0">
                <a:cs typeface="MS PGothic" panose="020B0600070205080204" pitchFamily="34" charset="-128"/>
              </a:rPr>
              <a:t>здебільшого орієнтуються на життя за кордоном</a:t>
            </a:r>
            <a:r>
              <a:rPr lang="en-US" altLang="ru-RU" sz="1600" dirty="0">
                <a:cs typeface="MS PGothic" panose="020B0600070205080204" pitchFamily="34" charset="-128"/>
              </a:rPr>
              <a:t> </a:t>
            </a:r>
            <a:endParaRPr lang="uk-UA" altLang="ru-RU" sz="1600" dirty="0">
              <a:cs typeface="MS PGothic" panose="020B0600070205080204" pitchFamily="34" charset="-128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altLang="ru-RU" sz="1600" dirty="0">
                <a:cs typeface="MS PGothic" panose="020B0600070205080204" pitchFamily="34" charset="-128"/>
              </a:rPr>
              <a:t>частіше вдаються до асоціальних вчинків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Руйнуються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шлюби</a:t>
            </a:r>
            <a:endParaRPr lang="ru-RU" alt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Старі</a:t>
            </a:r>
            <a:r>
              <a:rPr lang="ru-RU" altLang="ru-RU" sz="1600" dirty="0"/>
              <a:t> батьки </a:t>
            </a:r>
            <a:r>
              <a:rPr lang="ru-RU" altLang="ru-RU" sz="1600" dirty="0" err="1"/>
              <a:t>залишаються</a:t>
            </a:r>
            <a:r>
              <a:rPr lang="ru-RU" altLang="ru-RU" sz="1600" dirty="0"/>
              <a:t> без </a:t>
            </a:r>
            <a:r>
              <a:rPr lang="ru-RU" altLang="ru-RU" sz="1600" dirty="0" err="1"/>
              <a:t>допомоги</a:t>
            </a:r>
            <a:endParaRPr lang="ru-RU" alt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/>
              <a:t>За </a:t>
            </a:r>
            <a:r>
              <a:rPr lang="ru-RU" altLang="ru-RU" sz="1600" dirty="0" err="1"/>
              <a:t>відсутності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повного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соціального</a:t>
            </a:r>
            <a:r>
              <a:rPr lang="ru-RU" altLang="ru-RU" sz="1600" dirty="0"/>
              <a:t> пакету (</a:t>
            </a:r>
            <a:r>
              <a:rPr lang="uk-UA" altLang="ru-RU" sz="1600" dirty="0"/>
              <a:t>лише 35% мали дозвіл на роботу)</a:t>
            </a:r>
            <a:r>
              <a:rPr lang="ru-RU" altLang="ru-RU" sz="1600" dirty="0"/>
              <a:t> – </a:t>
            </a:r>
            <a:r>
              <a:rPr lang="ru-RU" altLang="ru-RU" sz="1600" dirty="0" err="1"/>
              <a:t>проблеми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із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відшкодуванням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втрати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доходів</a:t>
            </a:r>
            <a:r>
              <a:rPr lang="ru-RU" altLang="ru-RU" sz="1600" dirty="0"/>
              <a:t> через </a:t>
            </a:r>
            <a:r>
              <a:rPr lang="ru-RU" altLang="ru-RU" sz="1600" dirty="0" err="1"/>
              <a:t>виробничу</a:t>
            </a:r>
            <a:r>
              <a:rPr lang="ru-RU" altLang="ru-RU" sz="1600" dirty="0"/>
              <a:t> травму/</a:t>
            </a:r>
            <a:r>
              <a:rPr lang="ru-RU" altLang="ru-RU" sz="1600" dirty="0" err="1"/>
              <a:t>інвалідність</a:t>
            </a:r>
            <a:r>
              <a:rPr lang="ru-RU" altLang="ru-RU" sz="1600" dirty="0"/>
              <a:t>, </a:t>
            </a:r>
            <a:r>
              <a:rPr lang="ru-RU" altLang="ru-RU" sz="1600" dirty="0" err="1"/>
              <a:t>із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пенсійним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забезпеченням</a:t>
            </a:r>
            <a:endParaRPr lang="ru-RU" alt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Нерівність</a:t>
            </a:r>
            <a:r>
              <a:rPr lang="ru-RU" altLang="ru-RU" sz="1600" dirty="0"/>
              <a:t> у громадах, </a:t>
            </a:r>
            <a:r>
              <a:rPr lang="ru-RU" altLang="ru-RU" sz="1600" dirty="0" err="1"/>
              <a:t>включно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із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нерівністю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серед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дітей</a:t>
            </a:r>
            <a:r>
              <a:rPr lang="ru-RU" altLang="ru-RU" sz="1600" dirty="0"/>
              <a:t> 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Мігранти</a:t>
            </a:r>
            <a:r>
              <a:rPr lang="ru-RU" altLang="ru-RU" sz="1600" dirty="0"/>
              <a:t>, </a:t>
            </a:r>
            <a:r>
              <a:rPr lang="ru-RU" altLang="ru-RU" sz="1600" dirty="0" err="1"/>
              <a:t>які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повертаються</a:t>
            </a:r>
            <a:r>
              <a:rPr lang="ru-RU" altLang="ru-RU" sz="1600" dirty="0"/>
              <a:t>, </a:t>
            </a:r>
            <a:r>
              <a:rPr lang="ru-RU" altLang="ru-RU" sz="1600" dirty="0" err="1"/>
              <a:t>мають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досвід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життя</a:t>
            </a:r>
            <a:r>
              <a:rPr lang="ru-RU" altLang="ru-RU" sz="1600" dirty="0"/>
              <a:t> в </a:t>
            </a:r>
            <a:r>
              <a:rPr lang="ru-RU" altLang="ru-RU" sz="1600" dirty="0" err="1"/>
              <a:t>демократичній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країні</a:t>
            </a:r>
            <a:r>
              <a:rPr lang="ru-RU" altLang="ru-RU" sz="1600" dirty="0"/>
              <a:t> й </a:t>
            </a:r>
            <a:r>
              <a:rPr lang="ru-RU" altLang="ru-RU" sz="1600" dirty="0" err="1"/>
              <a:t>поведінки</a:t>
            </a:r>
            <a:r>
              <a:rPr lang="ru-RU" altLang="ru-RU" sz="1600" dirty="0"/>
              <a:t> в </a:t>
            </a:r>
            <a:r>
              <a:rPr lang="ru-RU" altLang="ru-RU" sz="1600" dirty="0" err="1"/>
              <a:t>ринковій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економіці</a:t>
            </a:r>
            <a:r>
              <a:rPr lang="ru-RU" altLang="ru-RU" sz="1600" dirty="0"/>
              <a:t>, </a:t>
            </a:r>
            <a:r>
              <a:rPr lang="ru-RU" altLang="ru-RU" sz="1600" dirty="0" err="1"/>
              <a:t>нові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знання</a:t>
            </a:r>
            <a:r>
              <a:rPr lang="ru-RU" altLang="ru-RU" sz="1600" dirty="0"/>
              <a:t> і </a:t>
            </a:r>
            <a:r>
              <a:rPr lang="ru-RU" altLang="ru-RU" sz="1600" dirty="0" err="1"/>
              <a:t>досвід</a:t>
            </a:r>
            <a:r>
              <a:rPr lang="ru-RU" altLang="ru-RU" sz="1600" dirty="0"/>
              <a:t> (часто </a:t>
            </a:r>
            <a:r>
              <a:rPr lang="ru-RU" altLang="ru-RU" sz="1600" dirty="0" err="1"/>
              <a:t>набувають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досвід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спілкування</a:t>
            </a:r>
            <a:r>
              <a:rPr lang="ru-RU" altLang="ru-RU" sz="1600" dirty="0"/>
              <a:t>, але не </a:t>
            </a:r>
            <a:r>
              <a:rPr lang="ru-RU" altLang="ru-RU" sz="1600" dirty="0" err="1"/>
              <a:t>сучасну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кваліфікацію</a:t>
            </a:r>
            <a:r>
              <a:rPr lang="ru-RU" altLang="ru-RU" sz="1600" dirty="0"/>
              <a:t> </a:t>
            </a:r>
            <a:r>
              <a:rPr lang="mr-IN" altLang="ru-RU" sz="1600" dirty="0"/>
              <a:t>–</a:t>
            </a:r>
            <a:r>
              <a:rPr lang="ru-RU" altLang="ru-RU" sz="1600" dirty="0"/>
              <a:t> 36,1% </a:t>
            </a:r>
            <a:r>
              <a:rPr lang="ru-RU" altLang="ru-RU" sz="1600" dirty="0" err="1"/>
              <a:t>працювали</a:t>
            </a:r>
            <a:r>
              <a:rPr lang="ru-RU" altLang="ru-RU" sz="1600" dirty="0"/>
              <a:t> на </a:t>
            </a:r>
            <a:r>
              <a:rPr lang="ru-RU" altLang="ru-RU" sz="1600" dirty="0" err="1"/>
              <a:t>роботі</a:t>
            </a:r>
            <a:r>
              <a:rPr lang="ru-RU" altLang="ru-RU" sz="1600" dirty="0"/>
              <a:t>, </a:t>
            </a:r>
            <a:r>
              <a:rPr lang="ru-RU" altLang="ru-RU" sz="1600" dirty="0" err="1"/>
              <a:t>що</a:t>
            </a:r>
            <a:r>
              <a:rPr lang="ru-RU" altLang="ru-RU" sz="1600" dirty="0"/>
              <a:t> не </a:t>
            </a:r>
            <a:r>
              <a:rPr lang="ru-RU" altLang="ru-RU" sz="1600" dirty="0" err="1"/>
              <a:t>потребує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кваліфікації</a:t>
            </a:r>
            <a:r>
              <a:rPr lang="ru-RU" altLang="ru-RU" sz="1600" dirty="0"/>
              <a:t> (в </a:t>
            </a:r>
            <a:r>
              <a:rPr lang="ru-RU" altLang="ru-RU" sz="1600" dirty="0" err="1"/>
              <a:t>Італії</a:t>
            </a:r>
            <a:r>
              <a:rPr lang="ru-RU" altLang="ru-RU" sz="1600" dirty="0"/>
              <a:t> </a:t>
            </a:r>
            <a:r>
              <a:rPr lang="mr-IN" altLang="ru-RU" sz="1600" dirty="0"/>
              <a:t>–</a:t>
            </a:r>
            <a:r>
              <a:rPr lang="ru-RU" altLang="ru-RU" sz="1600" dirty="0"/>
              <a:t> 55,6%, у </a:t>
            </a:r>
            <a:r>
              <a:rPr lang="ru-RU" altLang="ru-RU" sz="1600" dirty="0" err="1"/>
              <a:t>Польщі</a:t>
            </a:r>
            <a:r>
              <a:rPr lang="ru-RU" altLang="ru-RU" sz="1600" dirty="0"/>
              <a:t> – 45,6%, В </a:t>
            </a:r>
            <a:r>
              <a:rPr lang="ru-RU" altLang="ru-RU" sz="1600" dirty="0" err="1"/>
              <a:t>Чехії</a:t>
            </a:r>
            <a:r>
              <a:rPr lang="ru-RU" altLang="ru-RU" sz="1600" dirty="0"/>
              <a:t> – 34,5))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Навіть</a:t>
            </a:r>
            <a:r>
              <a:rPr lang="ru-RU" altLang="ru-RU" sz="1600" dirty="0"/>
              <a:t> при </a:t>
            </a:r>
            <a:r>
              <a:rPr lang="ru-RU" altLang="ru-RU" sz="1600" dirty="0" err="1"/>
              <a:t>короткотривалих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поверненнях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мігранти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впливають</a:t>
            </a:r>
            <a:r>
              <a:rPr lang="ru-RU" altLang="ru-RU" sz="1600" dirty="0"/>
              <a:t> на </a:t>
            </a:r>
            <a:r>
              <a:rPr lang="ru-RU" altLang="ru-RU" sz="1600" dirty="0" err="1"/>
              <a:t>світогляд</a:t>
            </a:r>
            <a:r>
              <a:rPr lang="ru-RU" altLang="ru-RU" sz="1600" dirty="0"/>
              <a:t>  і </a:t>
            </a:r>
            <a:r>
              <a:rPr lang="ru-RU" altLang="ru-RU" sz="1600" dirty="0" err="1"/>
              <a:t>спосіб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життя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найближчого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оточення</a:t>
            </a:r>
            <a:endParaRPr lang="ru-RU" alt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Змінюються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етнічний</a:t>
            </a:r>
            <a:r>
              <a:rPr lang="ru-RU" altLang="ru-RU" sz="1600" dirty="0"/>
              <a:t> склад та </a:t>
            </a:r>
            <a:r>
              <a:rPr lang="ru-RU" altLang="ru-RU" sz="1600" dirty="0" err="1"/>
              <a:t>ідентичності</a:t>
            </a:r>
            <a:endParaRPr lang="ru-RU" alt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ru-RU" alt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ru-RU" altLang="ru-RU" sz="16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7470088"/>
      </p:ext>
    </p:extLst>
  </p:cSld>
  <p:clrMapOvr>
    <a:masterClrMapping/>
  </p:clrMapOvr>
  <p:transition spd="med"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FC4074-E8C3-C44C-A8F1-B2E262BE61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927655"/>
            <a:ext cx="7772400" cy="3237470"/>
          </a:xfrm>
        </p:spPr>
        <p:txBody>
          <a:bodyPr/>
          <a:lstStyle/>
          <a:p>
            <a:r>
              <a:rPr lang="ru-RU" sz="2400" i="1" dirty="0" err="1">
                <a:solidFill>
                  <a:srgbClr val="0070C0"/>
                </a:solidFill>
              </a:rPr>
              <a:t>Міграційна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політика</a:t>
            </a:r>
            <a:r>
              <a:rPr lang="ru-RU" sz="2400" i="1" dirty="0">
                <a:solidFill>
                  <a:srgbClr val="0070C0"/>
                </a:solidFill>
              </a:rPr>
              <a:t>: </a:t>
            </a:r>
            <a:br>
              <a:rPr lang="ru-RU" sz="2400" i="1" dirty="0">
                <a:solidFill>
                  <a:srgbClr val="0070C0"/>
                </a:solidFill>
              </a:rPr>
            </a:br>
            <a:r>
              <a:rPr lang="ru-RU" sz="2400" i="1" dirty="0" err="1">
                <a:solidFill>
                  <a:srgbClr val="0070C0"/>
                </a:solidFill>
              </a:rPr>
              <a:t>основне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завдання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полягає</a:t>
            </a:r>
            <a:r>
              <a:rPr lang="ru-RU" sz="2400" i="1" dirty="0">
                <a:solidFill>
                  <a:srgbClr val="0070C0"/>
                </a:solidFill>
              </a:rPr>
              <a:t> у </a:t>
            </a:r>
            <a:r>
              <a:rPr lang="ru-RU" sz="2400" i="1" dirty="0" err="1">
                <a:solidFill>
                  <a:srgbClr val="0070C0"/>
                </a:solidFill>
              </a:rPr>
              <a:t>поєднанні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найповнішого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використання</a:t>
            </a:r>
            <a:r>
              <a:rPr lang="ru-RU" sz="2400" i="1" dirty="0">
                <a:solidFill>
                  <a:srgbClr val="0070C0"/>
                </a:solidFill>
              </a:rPr>
              <a:t> позитивного </a:t>
            </a:r>
            <a:r>
              <a:rPr lang="ru-RU" sz="2400" i="1" dirty="0" err="1">
                <a:solidFill>
                  <a:srgbClr val="0070C0"/>
                </a:solidFill>
              </a:rPr>
              <a:t>потенціалу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міграції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із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мінімізацією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її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негативних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наслідків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5645538"/>
      </p:ext>
    </p:extLst>
  </p:cSld>
  <p:clrMapOvr>
    <a:masterClrMapping/>
  </p:clrMapOvr>
  <p:transition spd="med">
    <p:split orient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FE2479-0C01-EA40-B7D3-97DCE3393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73892"/>
            <a:ext cx="8229600" cy="4952271"/>
          </a:xfrm>
        </p:spPr>
        <p:txBody>
          <a:bodyPr/>
          <a:lstStyle/>
          <a:p>
            <a:pPr marL="0" indent="0">
              <a:buClr>
                <a:srgbClr val="0070C0"/>
              </a:buClr>
              <a:buNone/>
            </a:pPr>
            <a:r>
              <a:rPr lang="ru-RU" sz="2000" dirty="0" err="1"/>
              <a:t>Завдання</a:t>
            </a:r>
            <a:r>
              <a:rPr lang="ru-RU" sz="2000" dirty="0"/>
              <a:t> у </a:t>
            </a:r>
            <a:r>
              <a:rPr lang="ru-RU" sz="2000" dirty="0" err="1"/>
              <a:t>сфері</a:t>
            </a:r>
            <a:r>
              <a:rPr lang="ru-RU" sz="2000" dirty="0"/>
              <a:t> </a:t>
            </a:r>
            <a:r>
              <a:rPr lang="ru-RU" sz="2000" dirty="0" err="1"/>
              <a:t>зовнішньої</a:t>
            </a:r>
            <a:r>
              <a:rPr lang="ru-RU" sz="2000" dirty="0"/>
              <a:t> </a:t>
            </a:r>
            <a:r>
              <a:rPr lang="ru-RU" sz="2000" dirty="0" err="1"/>
              <a:t>міграції</a:t>
            </a:r>
            <a:endParaRPr lang="ru-RU" sz="2000" dirty="0"/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2000" dirty="0" err="1"/>
              <a:t>Зменшення</a:t>
            </a:r>
            <a:r>
              <a:rPr lang="ru-RU" sz="2000" dirty="0"/>
              <a:t> </a:t>
            </a:r>
            <a:r>
              <a:rPr lang="ru-RU" sz="2000" dirty="0" err="1"/>
              <a:t>масштабів</a:t>
            </a:r>
            <a:r>
              <a:rPr lang="ru-RU" sz="2000" dirty="0"/>
              <a:t> </a:t>
            </a:r>
            <a:r>
              <a:rPr lang="ru-RU" sz="2000" dirty="0" err="1"/>
              <a:t>відтоку</a:t>
            </a:r>
            <a:r>
              <a:rPr lang="ru-RU" sz="2000" dirty="0"/>
              <a:t> </a:t>
            </a:r>
            <a:r>
              <a:rPr lang="ru-RU" sz="2000" dirty="0" err="1"/>
              <a:t>населення</a:t>
            </a:r>
            <a:endParaRPr lang="ru-RU" sz="2000" dirty="0"/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2000" dirty="0" err="1"/>
              <a:t>Повернення</a:t>
            </a:r>
            <a:r>
              <a:rPr lang="ru-RU" sz="2000" dirty="0"/>
              <a:t> </a:t>
            </a:r>
            <a:r>
              <a:rPr lang="ru-RU" sz="2000" dirty="0" err="1"/>
              <a:t>мігрантів</a:t>
            </a:r>
            <a:r>
              <a:rPr lang="ru-RU" sz="2000" dirty="0"/>
              <a:t>, </a:t>
            </a:r>
            <a:r>
              <a:rPr lang="ru-RU" sz="2000" dirty="0" err="1"/>
              <a:t>передусім</a:t>
            </a:r>
            <a:r>
              <a:rPr lang="ru-RU" sz="2000" dirty="0"/>
              <a:t> тих, </a:t>
            </a:r>
            <a:r>
              <a:rPr lang="ru-RU" sz="2000" dirty="0" err="1"/>
              <a:t>хто</a:t>
            </a:r>
            <a:r>
              <a:rPr lang="ru-RU" sz="2000" dirty="0"/>
              <a:t> </a:t>
            </a:r>
            <a:r>
              <a:rPr lang="ru-RU" sz="2000" dirty="0" err="1"/>
              <a:t>виїхав</a:t>
            </a:r>
            <a:r>
              <a:rPr lang="ru-RU" sz="2000" dirty="0"/>
              <a:t> з метою </a:t>
            </a:r>
            <a:r>
              <a:rPr lang="ru-RU" sz="2000" dirty="0" err="1"/>
              <a:t>заробітків</a:t>
            </a:r>
            <a:r>
              <a:rPr lang="ru-RU" sz="2000" dirty="0"/>
              <a:t> і </a:t>
            </a:r>
            <a:r>
              <a:rPr lang="ru-RU" sz="2000" dirty="0" err="1"/>
              <a:t>вважає</a:t>
            </a:r>
            <a:r>
              <a:rPr lang="ru-RU" sz="2000" dirty="0"/>
              <a:t> </a:t>
            </a:r>
            <a:r>
              <a:rPr lang="ru-RU" sz="2000" dirty="0" err="1"/>
              <a:t>своє</a:t>
            </a:r>
            <a:r>
              <a:rPr lang="ru-RU" sz="2000" dirty="0"/>
              <a:t> </a:t>
            </a:r>
            <a:r>
              <a:rPr lang="ru-RU" sz="2000" dirty="0" err="1"/>
              <a:t>перебування</a:t>
            </a:r>
            <a:r>
              <a:rPr lang="ru-RU" sz="2000" dirty="0"/>
              <a:t> за кордоном </a:t>
            </a:r>
            <a:r>
              <a:rPr lang="ru-RU" sz="2000" dirty="0" err="1"/>
              <a:t>тимчасовим</a:t>
            </a:r>
            <a:endParaRPr lang="ru-RU" sz="2000" dirty="0"/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2000" dirty="0" err="1"/>
              <a:t>Заохочення</a:t>
            </a:r>
            <a:r>
              <a:rPr lang="ru-RU" sz="2000" dirty="0"/>
              <a:t> </a:t>
            </a:r>
            <a:r>
              <a:rPr lang="ru-RU" sz="2000" dirty="0" err="1"/>
              <a:t>імміграції</a:t>
            </a:r>
            <a:r>
              <a:rPr lang="ru-RU" sz="2000" dirty="0"/>
              <a:t> </a:t>
            </a:r>
            <a:r>
              <a:rPr lang="ru-RU" sz="2000" dirty="0" err="1"/>
              <a:t>працівників</a:t>
            </a:r>
            <a:r>
              <a:rPr lang="ru-RU" sz="2000" dirty="0"/>
              <a:t>, потреба в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є</a:t>
            </a:r>
            <a:r>
              <a:rPr lang="ru-RU" sz="2000" dirty="0"/>
              <a:t> </a:t>
            </a:r>
            <a:r>
              <a:rPr lang="ru-RU" sz="2000" dirty="0" err="1"/>
              <a:t>нагальною</a:t>
            </a:r>
            <a:endParaRPr lang="ru-RU" sz="2000" dirty="0"/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2000" dirty="0" err="1"/>
              <a:t>Інтеграція</a:t>
            </a:r>
            <a:r>
              <a:rPr lang="ru-RU" sz="2000" dirty="0"/>
              <a:t> </a:t>
            </a:r>
            <a:r>
              <a:rPr lang="ru-RU" sz="2000" dirty="0" err="1"/>
              <a:t>мігрантів</a:t>
            </a:r>
            <a:r>
              <a:rPr lang="ru-RU" sz="2000" dirty="0"/>
              <a:t> в </a:t>
            </a:r>
            <a:r>
              <a:rPr lang="ru-RU" sz="2000" dirty="0" err="1"/>
              <a:t>інтересах</a:t>
            </a:r>
            <a:r>
              <a:rPr lang="ru-RU" sz="2000" dirty="0"/>
              <a:t> і </a:t>
            </a:r>
            <a:r>
              <a:rPr lang="ru-RU" sz="2000" dirty="0" err="1"/>
              <a:t>окремих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, і громад </a:t>
            </a:r>
            <a:r>
              <a:rPr lang="ru-RU" sz="2000" dirty="0" err="1"/>
              <a:t>вселення</a:t>
            </a:r>
            <a:endParaRPr lang="ru-RU" sz="2000" dirty="0"/>
          </a:p>
          <a:p>
            <a:pPr marL="0" indent="0">
              <a:buClr>
                <a:srgbClr val="0070C0"/>
              </a:buClr>
              <a:buNone/>
            </a:pPr>
            <a:endParaRPr lang="ru-RU" sz="2000" dirty="0"/>
          </a:p>
          <a:p>
            <a:pPr marL="0" indent="0">
              <a:buClr>
                <a:srgbClr val="0070C0"/>
              </a:buClr>
              <a:buNone/>
            </a:pPr>
            <a:r>
              <a:rPr lang="ru-RU" sz="2000" dirty="0" err="1"/>
              <a:t>Завдання</a:t>
            </a:r>
            <a:r>
              <a:rPr lang="ru-RU" sz="2000" dirty="0"/>
              <a:t> у </a:t>
            </a:r>
            <a:r>
              <a:rPr lang="ru-RU" sz="2000" dirty="0" err="1"/>
              <a:t>сфері</a:t>
            </a:r>
            <a:r>
              <a:rPr lang="ru-RU" sz="2000" dirty="0"/>
              <a:t> </a:t>
            </a:r>
            <a:r>
              <a:rPr lang="ru-RU" sz="2000" dirty="0" err="1"/>
              <a:t>внутрішньої</a:t>
            </a:r>
            <a:r>
              <a:rPr lang="ru-RU" sz="2000" dirty="0"/>
              <a:t> </a:t>
            </a:r>
            <a:r>
              <a:rPr lang="ru-RU" sz="2000" dirty="0" err="1"/>
              <a:t>міграції</a:t>
            </a:r>
            <a:endParaRPr lang="ru-RU" sz="2000" dirty="0"/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2000" dirty="0" err="1"/>
              <a:t>Заміна</a:t>
            </a:r>
            <a:r>
              <a:rPr lang="ru-RU" sz="2000" dirty="0"/>
              <a:t> </a:t>
            </a:r>
            <a:r>
              <a:rPr lang="ru-RU" sz="2000" dirty="0" err="1"/>
              <a:t>частини</a:t>
            </a:r>
            <a:r>
              <a:rPr lang="ru-RU" sz="2000" dirty="0"/>
              <a:t> </a:t>
            </a:r>
            <a:r>
              <a:rPr lang="ru-RU" sz="2000" dirty="0" err="1"/>
              <a:t>зовнішніх</a:t>
            </a:r>
            <a:r>
              <a:rPr lang="ru-RU" sz="2000" dirty="0"/>
              <a:t> </a:t>
            </a:r>
            <a:r>
              <a:rPr lang="ru-RU" sz="2000" dirty="0" err="1"/>
              <a:t>потоків</a:t>
            </a:r>
            <a:r>
              <a:rPr lang="ru-RU" sz="2000" dirty="0"/>
              <a:t> на </a:t>
            </a:r>
            <a:r>
              <a:rPr lang="ru-RU" sz="2000" dirty="0" err="1"/>
              <a:t>внутрішні</a:t>
            </a:r>
            <a:endParaRPr lang="ru-RU" sz="2000" dirty="0"/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2000" dirty="0" err="1"/>
              <a:t>Розвиток</a:t>
            </a:r>
            <a:r>
              <a:rPr lang="ru-RU" sz="2000" dirty="0"/>
              <a:t> </a:t>
            </a:r>
            <a:r>
              <a:rPr lang="ru-RU" sz="2000" dirty="0" err="1"/>
              <a:t>маятникових</a:t>
            </a:r>
            <a:r>
              <a:rPr lang="ru-RU" sz="2000" dirty="0"/>
              <a:t> </a:t>
            </a:r>
            <a:r>
              <a:rPr lang="ru-RU" sz="2000" dirty="0" err="1"/>
              <a:t>міграцій</a:t>
            </a:r>
            <a:endParaRPr lang="ru-RU" sz="2000" dirty="0"/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2000" dirty="0" err="1"/>
              <a:t>Легалізація</a:t>
            </a:r>
            <a:r>
              <a:rPr lang="ru-RU" sz="2000" dirty="0"/>
              <a:t> </a:t>
            </a:r>
            <a:r>
              <a:rPr lang="ru-RU" sz="2000" dirty="0" err="1"/>
              <a:t>зайнятості</a:t>
            </a:r>
            <a:r>
              <a:rPr lang="ru-RU" sz="2000" dirty="0"/>
              <a:t> </a:t>
            </a:r>
            <a:r>
              <a:rPr lang="ru-RU" sz="2000" dirty="0" err="1"/>
              <a:t>мігрантів</a:t>
            </a:r>
            <a:endParaRPr lang="ru-RU" sz="2000" dirty="0"/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2000" dirty="0" err="1"/>
              <a:t>Створення</a:t>
            </a:r>
            <a:r>
              <a:rPr lang="ru-RU" sz="2000" dirty="0"/>
              <a:t> ринку </a:t>
            </a:r>
            <a:r>
              <a:rPr lang="ru-RU" sz="2000" dirty="0" err="1"/>
              <a:t>комунального</a:t>
            </a:r>
            <a:r>
              <a:rPr lang="ru-RU" sz="2000" dirty="0"/>
              <a:t> </a:t>
            </a:r>
            <a:r>
              <a:rPr lang="ru-RU" sz="2000" dirty="0" err="1"/>
              <a:t>орендного</a:t>
            </a:r>
            <a:r>
              <a:rPr lang="ru-RU" sz="2000" dirty="0"/>
              <a:t> і </a:t>
            </a:r>
            <a:r>
              <a:rPr lang="ru-RU" sz="2000" dirty="0" err="1"/>
              <a:t>тимчасового</a:t>
            </a:r>
            <a:r>
              <a:rPr lang="ru-RU" sz="2000" dirty="0"/>
              <a:t> </a:t>
            </a:r>
            <a:r>
              <a:rPr lang="ru-RU" sz="2000" dirty="0" err="1"/>
              <a:t>житла</a:t>
            </a:r>
            <a:endParaRPr lang="ru-RU" sz="2000" dirty="0"/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2000" dirty="0" err="1"/>
              <a:t>Розвиток</a:t>
            </a:r>
            <a:r>
              <a:rPr lang="ru-RU" sz="2000" dirty="0"/>
              <a:t> </a:t>
            </a:r>
            <a:r>
              <a:rPr lang="ru-RU" sz="2000" dirty="0" err="1"/>
              <a:t>дорожньо-транспортної</a:t>
            </a:r>
            <a:r>
              <a:rPr lang="ru-RU" sz="2000" dirty="0"/>
              <a:t> </a:t>
            </a:r>
            <a:r>
              <a:rPr lang="ru-RU" sz="2000" dirty="0" err="1"/>
              <a:t>мережі</a:t>
            </a:r>
            <a:endParaRPr lang="ru-RU" sz="2000" dirty="0"/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59045285"/>
      </p:ext>
    </p:extLst>
  </p:cSld>
  <p:clrMapOvr>
    <a:masterClrMapping/>
  </p:clrMapOvr>
  <p:transition spd="med">
    <p:split orient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CD89509-821D-3B4E-97E5-2B43B3F72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563" y="879231"/>
            <a:ext cx="6757987" cy="854319"/>
          </a:xfrm>
        </p:spPr>
        <p:txBody>
          <a:bodyPr/>
          <a:lstStyle/>
          <a:p>
            <a:pPr algn="l"/>
            <a:r>
              <a:rPr lang="ru-RU" altLang="ru-RU" sz="2000" i="1" dirty="0" err="1">
                <a:solidFill>
                  <a:srgbClr val="0070C0"/>
                </a:solidFill>
              </a:rPr>
              <a:t>Потрібні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комплексні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реакції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mr-IN" altLang="ru-RU" sz="2000" i="1" dirty="0">
                <a:solidFill>
                  <a:srgbClr val="0070C0"/>
                </a:solidFill>
              </a:rPr>
              <a:t>–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економічне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зростання</a:t>
            </a:r>
            <a:r>
              <a:rPr lang="ru-RU" altLang="ru-RU" sz="2000" i="1" dirty="0">
                <a:solidFill>
                  <a:srgbClr val="0070C0"/>
                </a:solidFill>
              </a:rPr>
              <a:t> автоматично не </a:t>
            </a:r>
            <a:r>
              <a:rPr lang="ru-RU" altLang="ru-RU" sz="2000" i="1" dirty="0" err="1">
                <a:solidFill>
                  <a:srgbClr val="0070C0"/>
                </a:solidFill>
              </a:rPr>
              <a:t>спричинить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зміну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міграційних</a:t>
            </a:r>
            <a:r>
              <a:rPr lang="ru-RU" altLang="ru-RU" sz="2000" i="1" dirty="0">
                <a:solidFill>
                  <a:srgbClr val="0070C0"/>
                </a:solidFill>
              </a:rPr>
              <a:t> </a:t>
            </a:r>
            <a:r>
              <a:rPr lang="ru-RU" altLang="ru-RU" sz="2000" i="1" dirty="0" err="1">
                <a:solidFill>
                  <a:srgbClr val="0070C0"/>
                </a:solidFill>
              </a:rPr>
              <a:t>потоків</a:t>
            </a:r>
            <a:endParaRPr lang="ru-RU" altLang="ru-RU" sz="2000" i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34B9784-EA38-F845-8DD1-E7263D8E2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69897"/>
            <a:ext cx="9144000" cy="4256266"/>
          </a:xfrm>
        </p:spPr>
        <p:txBody>
          <a:bodyPr/>
          <a:lstStyle/>
          <a:p>
            <a:pPr marL="0" indent="0">
              <a:buClr>
                <a:srgbClr val="0070C0"/>
              </a:buClr>
              <a:buNone/>
            </a:pPr>
            <a:r>
              <a:rPr lang="ru-RU" altLang="ru-RU" sz="1800" dirty="0" err="1"/>
              <a:t>Формування</a:t>
            </a:r>
            <a:r>
              <a:rPr lang="ru-RU" altLang="ru-RU" sz="1800" dirty="0"/>
              <a:t> в </a:t>
            </a:r>
            <a:r>
              <a:rPr lang="ru-RU" altLang="ru-RU" sz="1800" dirty="0" err="1"/>
              <a:t>суспільстві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поваги</a:t>
            </a:r>
            <a:r>
              <a:rPr lang="ru-RU" altLang="ru-RU" sz="1800" dirty="0"/>
              <a:t> до </a:t>
            </a:r>
            <a:r>
              <a:rPr lang="ru-RU" altLang="ru-RU" sz="1800" dirty="0" err="1"/>
              <a:t>працюючої</a:t>
            </a:r>
            <a:r>
              <a:rPr lang="ru-RU" altLang="ru-RU" sz="1800" dirty="0"/>
              <a:t> </a:t>
            </a:r>
            <a:r>
              <a:rPr lang="ru-RU" altLang="ru-RU" sz="1800" dirty="0" err="1"/>
              <a:t>людини</a:t>
            </a:r>
            <a:endParaRPr lang="ru-RU" altLang="ru-RU" sz="1800" dirty="0"/>
          </a:p>
          <a:p>
            <a:pPr marL="0" indent="0">
              <a:buClr>
                <a:srgbClr val="0070C0"/>
              </a:buClr>
              <a:buNone/>
            </a:pPr>
            <a:r>
              <a:rPr lang="ru-RU" altLang="ru-RU" sz="1600" i="1" dirty="0"/>
              <a:t>		</a:t>
            </a:r>
            <a:r>
              <a:rPr lang="ru-RU" altLang="ru-RU" sz="1600" i="1" dirty="0" err="1"/>
              <a:t>Почесно</a:t>
            </a:r>
            <a:r>
              <a:rPr lang="ru-RU" altLang="ru-RU" sz="1600" i="1" dirty="0"/>
              <a:t> </a:t>
            </a:r>
            <a:r>
              <a:rPr lang="ru-RU" altLang="ru-RU" sz="1600" i="1" dirty="0" err="1"/>
              <a:t>працювати</a:t>
            </a:r>
            <a:r>
              <a:rPr lang="ru-RU" altLang="ru-RU" sz="1600" i="1" dirty="0"/>
              <a:t> будь-ким і соромно </a:t>
            </a:r>
            <a:r>
              <a:rPr lang="ru-RU" altLang="ru-RU" sz="1600" i="1" dirty="0" err="1"/>
              <a:t>працездатній</a:t>
            </a:r>
            <a:r>
              <a:rPr lang="ru-RU" altLang="ru-RU" sz="1600" i="1" dirty="0"/>
              <a:t> </a:t>
            </a:r>
            <a:r>
              <a:rPr lang="ru-RU" altLang="ru-RU" sz="1600" i="1" dirty="0" err="1"/>
              <a:t>особі</a:t>
            </a:r>
            <a:r>
              <a:rPr lang="ru-RU" altLang="ru-RU" sz="1600" i="1" dirty="0"/>
              <a:t> 			</a:t>
            </a:r>
            <a:r>
              <a:rPr lang="ru-RU" altLang="ru-RU" sz="1600" i="1" dirty="0" err="1"/>
              <a:t>отримувати</a:t>
            </a:r>
            <a:r>
              <a:rPr lang="ru-RU" altLang="ru-RU" sz="1600" i="1" dirty="0"/>
              <a:t> </a:t>
            </a:r>
            <a:r>
              <a:rPr lang="ru-RU" altLang="ru-RU" sz="1600" i="1" dirty="0" err="1"/>
              <a:t>адресну</a:t>
            </a:r>
            <a:r>
              <a:rPr lang="ru-RU" altLang="ru-RU" sz="1600" i="1" dirty="0"/>
              <a:t> </a:t>
            </a:r>
            <a:r>
              <a:rPr lang="ru-RU" altLang="ru-RU" sz="1600" i="1" dirty="0" err="1"/>
              <a:t>соціальну</a:t>
            </a:r>
            <a:r>
              <a:rPr lang="ru-RU" altLang="ru-RU" sz="1600" i="1" dirty="0"/>
              <a:t> </a:t>
            </a:r>
            <a:r>
              <a:rPr lang="ru-RU" altLang="ru-RU" sz="1600" i="1" dirty="0" err="1"/>
              <a:t>допомогу</a:t>
            </a:r>
            <a:endParaRPr lang="ru-RU" altLang="ru-RU" sz="1600" i="1" dirty="0"/>
          </a:p>
          <a:p>
            <a:pPr marL="0" indent="0">
              <a:buClr>
                <a:srgbClr val="0070C0"/>
              </a:buClr>
              <a:buNone/>
            </a:pPr>
            <a:r>
              <a:rPr lang="ru-RU" altLang="ru-RU" sz="1600" dirty="0" err="1"/>
              <a:t>Скорочення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масштабів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відпливу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мізків</a:t>
            </a:r>
            <a:endParaRPr lang="ru-RU" altLang="ru-RU" sz="1600" dirty="0"/>
          </a:p>
          <a:p>
            <a:pPr marL="0" indent="0">
              <a:buClr>
                <a:srgbClr val="0070C0"/>
              </a:buClr>
              <a:buNone/>
            </a:pPr>
            <a:r>
              <a:rPr lang="uk-UA" altLang="ru-RU" sz="1600" i="1" dirty="0"/>
              <a:t>		На </a:t>
            </a:r>
            <a:r>
              <a:rPr lang="ru-RU" altLang="ru-RU" sz="1600" i="1" dirty="0" err="1"/>
              <a:t>відміну</a:t>
            </a:r>
            <a:r>
              <a:rPr lang="ru-RU" altLang="ru-RU" sz="1600" i="1" dirty="0"/>
              <a:t> </a:t>
            </a:r>
            <a:r>
              <a:rPr lang="ru-RU" altLang="ru-RU" sz="1600" i="1" dirty="0" err="1"/>
              <a:t>від</a:t>
            </a:r>
            <a:r>
              <a:rPr lang="ru-RU" altLang="ru-RU" sz="1600" i="1" dirty="0"/>
              <a:t> </a:t>
            </a:r>
            <a:r>
              <a:rPr lang="ru-RU" altLang="ru-RU" sz="1600" i="1" dirty="0" err="1"/>
              <a:t>пересічного</a:t>
            </a:r>
            <a:r>
              <a:rPr lang="ru-RU" altLang="ru-RU" sz="1600" i="1" dirty="0"/>
              <a:t> </a:t>
            </a:r>
            <a:r>
              <a:rPr lang="ru-RU" altLang="ru-RU" sz="1600" i="1" dirty="0" err="1"/>
              <a:t>емігранта</a:t>
            </a:r>
            <a:r>
              <a:rPr lang="ru-RU" altLang="ru-RU" sz="1600" i="1" dirty="0"/>
              <a:t> мотивом </a:t>
            </a:r>
            <a:r>
              <a:rPr lang="ru-RU" altLang="ru-RU" sz="1600" i="1" dirty="0" err="1"/>
              <a:t>виїзду</a:t>
            </a:r>
            <a:r>
              <a:rPr lang="ru-RU" altLang="ru-RU" sz="1600" i="1" dirty="0"/>
              <a:t> </a:t>
            </a:r>
            <a:r>
              <a:rPr lang="ru-RU" altLang="ru-RU" sz="1600" i="1" dirty="0" err="1"/>
              <a:t>науковця</a:t>
            </a:r>
            <a:r>
              <a:rPr lang="ru-RU" altLang="ru-RU" sz="1600" i="1" dirty="0"/>
              <a:t>, </a:t>
            </a:r>
            <a:r>
              <a:rPr lang="ru-RU" altLang="ru-RU" sz="1600" i="1" dirty="0" err="1"/>
              <a:t>хірурга</a:t>
            </a:r>
            <a:r>
              <a:rPr lang="ru-RU" altLang="ru-RU" sz="1600" i="1" dirty="0"/>
              <a:t>, 		</a:t>
            </a:r>
            <a:r>
              <a:rPr lang="ru-RU" altLang="ru-RU" sz="1600" i="1" dirty="0" err="1"/>
              <a:t>винахідника</a:t>
            </a:r>
            <a:r>
              <a:rPr lang="ru-RU" altLang="ru-RU" sz="1600" i="1" dirty="0"/>
              <a:t> </a:t>
            </a:r>
            <a:r>
              <a:rPr lang="en-US" altLang="ru-RU" sz="1600" i="1" dirty="0" err="1"/>
              <a:t>etc</a:t>
            </a:r>
            <a:r>
              <a:rPr lang="ru-RU" altLang="ru-RU" sz="1600" i="1" dirty="0"/>
              <a:t> </a:t>
            </a:r>
            <a:r>
              <a:rPr lang="ru-RU" altLang="ru-RU" sz="1600" i="1" dirty="0" err="1"/>
              <a:t>є</a:t>
            </a:r>
            <a:r>
              <a:rPr lang="ru-RU" altLang="ru-RU" sz="1600" i="1" dirty="0"/>
              <a:t> не </a:t>
            </a:r>
            <a:r>
              <a:rPr lang="ru-RU" altLang="ru-RU" sz="1600" i="1" dirty="0" err="1"/>
              <a:t>тільки</a:t>
            </a:r>
            <a:r>
              <a:rPr lang="ru-RU" altLang="ru-RU" sz="1600" i="1" dirty="0"/>
              <a:t> (і </a:t>
            </a:r>
            <a:r>
              <a:rPr lang="ru-RU" altLang="ru-RU" sz="1600" i="1" dirty="0" err="1"/>
              <a:t>навіть</a:t>
            </a:r>
            <a:r>
              <a:rPr lang="ru-RU" altLang="ru-RU" sz="1600" i="1" dirty="0"/>
              <a:t> не </a:t>
            </a:r>
            <a:r>
              <a:rPr lang="ru-RU" altLang="ru-RU" sz="1600" i="1" dirty="0" err="1"/>
              <a:t>стільки</a:t>
            </a:r>
            <a:r>
              <a:rPr lang="ru-RU" altLang="ru-RU" sz="1600" i="1" dirty="0"/>
              <a:t>) </a:t>
            </a:r>
            <a:r>
              <a:rPr lang="ru-RU" altLang="ru-RU" sz="1600" i="1" dirty="0" err="1"/>
              <a:t>низька</a:t>
            </a:r>
            <a:r>
              <a:rPr lang="ru-RU" altLang="ru-RU" sz="1600" i="1" dirty="0"/>
              <a:t> зарплата </a:t>
            </a:r>
          </a:p>
          <a:p>
            <a:pPr marL="0" indent="0">
              <a:buClr>
                <a:srgbClr val="0070C0"/>
              </a:buClr>
              <a:buNone/>
            </a:pPr>
            <a:r>
              <a:rPr lang="ru-RU" altLang="ru-RU" sz="1600" i="1" dirty="0"/>
              <a:t>		</a:t>
            </a:r>
            <a:r>
              <a:rPr lang="ru-RU" altLang="ru-RU" sz="1600" i="1" dirty="0" err="1"/>
              <a:t>Вчителі</a:t>
            </a:r>
            <a:r>
              <a:rPr lang="ru-RU" altLang="ru-RU" sz="1600" i="1" dirty="0"/>
              <a:t>, </a:t>
            </a:r>
            <a:r>
              <a:rPr lang="ru-RU" altLang="ru-RU" sz="1600" i="1" dirty="0" err="1"/>
              <a:t>лікарі</a:t>
            </a:r>
            <a:r>
              <a:rPr lang="ru-RU" altLang="ru-RU" sz="1600" i="1" dirty="0"/>
              <a:t>, </a:t>
            </a:r>
            <a:r>
              <a:rPr lang="ru-RU" altLang="ru-RU" sz="1600" i="1" dirty="0" err="1"/>
              <a:t>науковці</a:t>
            </a:r>
            <a:r>
              <a:rPr lang="ru-RU" altLang="ru-RU" sz="1600" i="1" dirty="0"/>
              <a:t> – не </a:t>
            </a:r>
            <a:r>
              <a:rPr lang="ru-RU" altLang="ru-RU" sz="1600" i="1" dirty="0" err="1"/>
              <a:t>ледарі</a:t>
            </a:r>
            <a:r>
              <a:rPr lang="ru-RU" altLang="ru-RU" sz="1600" i="1" dirty="0"/>
              <a:t> і бездари, </a:t>
            </a:r>
            <a:r>
              <a:rPr lang="ru-RU" altLang="ru-RU" sz="1600" i="1" dirty="0" err="1"/>
              <a:t>які</a:t>
            </a:r>
            <a:r>
              <a:rPr lang="ru-RU" altLang="ru-RU" sz="1600" i="1" dirty="0"/>
              <a:t> </a:t>
            </a:r>
            <a:r>
              <a:rPr lang="ru-RU" altLang="ru-RU" sz="1600" i="1" dirty="0" err="1"/>
              <a:t>прагнуть</a:t>
            </a:r>
            <a:r>
              <a:rPr lang="ru-RU" altLang="ru-RU" sz="1600" i="1" dirty="0"/>
              <a:t> </a:t>
            </a:r>
            <a:r>
              <a:rPr lang="ru-RU" altLang="ru-RU" sz="1600" i="1" dirty="0" err="1"/>
              <a:t>тільки</a:t>
            </a:r>
            <a:r>
              <a:rPr lang="ru-RU" altLang="ru-RU" sz="1600" i="1" dirty="0"/>
              <a:t> 		</a:t>
            </a:r>
            <a:r>
              <a:rPr lang="ru-RU" altLang="ru-RU" sz="1600" i="1" dirty="0" err="1"/>
              <a:t>хабарів</a:t>
            </a:r>
            <a:endParaRPr lang="ru-RU" altLang="ru-RU" sz="1600" i="1" dirty="0"/>
          </a:p>
          <a:p>
            <a:pPr marL="0" indent="0">
              <a:buClr>
                <a:srgbClr val="0070C0"/>
              </a:buClr>
              <a:buNone/>
            </a:pPr>
            <a:endParaRPr lang="ru-RU" altLang="ru-RU" sz="1600" i="1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/>
              <a:t>Систематична </a:t>
            </a:r>
            <a:r>
              <a:rPr lang="ru-RU" altLang="ru-RU" sz="1600" dirty="0" err="1"/>
              <a:t>інформаційна</a:t>
            </a:r>
            <a:r>
              <a:rPr lang="ru-RU" altLang="ru-RU" sz="1600" dirty="0"/>
              <a:t> робота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ru-RU" altLang="ru-RU" sz="1600" dirty="0" err="1"/>
              <a:t>створення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національного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інформативно-комунікативного</a:t>
            </a:r>
            <a:r>
              <a:rPr lang="ru-RU" altLang="ru-RU" sz="1600" dirty="0"/>
              <a:t> порталу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ru-RU" altLang="ru-RU" sz="1600" dirty="0" err="1"/>
              <a:t>запровадження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цільових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програм</a:t>
            </a:r>
            <a:r>
              <a:rPr lang="ru-RU" altLang="ru-RU" sz="1600" dirty="0"/>
              <a:t> на </a:t>
            </a:r>
            <a:r>
              <a:rPr lang="ru-RU" altLang="ru-RU" sz="1600" dirty="0" err="1"/>
              <a:t>головних</a:t>
            </a:r>
            <a:r>
              <a:rPr lang="ru-RU" altLang="ru-RU" sz="1600" dirty="0"/>
              <a:t> ТВ-каналах 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Трансформація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соціальної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підтримки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працездатного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населення</a:t>
            </a:r>
            <a:endParaRPr lang="ru-RU" altLang="ru-RU" sz="1600" dirty="0"/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ru-RU" altLang="ru-RU" sz="1600" dirty="0" err="1">
                <a:cs typeface="MS PGothic" panose="020B0600070205080204" pitchFamily="34" charset="-128"/>
              </a:rPr>
              <a:t>стимулювання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активної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поведінки</a:t>
            </a:r>
            <a:r>
              <a:rPr lang="ru-RU" altLang="ru-RU" sz="1600" dirty="0">
                <a:cs typeface="MS PGothic" panose="020B0600070205080204" pitchFamily="34" charset="-128"/>
              </a:rPr>
              <a:t> на ринку </a:t>
            </a:r>
            <a:r>
              <a:rPr lang="ru-RU" altLang="ru-RU" sz="1600" dirty="0" err="1">
                <a:cs typeface="MS PGothic" panose="020B0600070205080204" pitchFamily="34" charset="-128"/>
              </a:rPr>
              <a:t>праці</a:t>
            </a:r>
            <a:r>
              <a:rPr lang="ru-RU" altLang="ru-RU" sz="1600" dirty="0">
                <a:cs typeface="MS PGothic" panose="020B0600070205080204" pitchFamily="34" charset="-128"/>
              </a:rPr>
              <a:t> (</a:t>
            </a:r>
            <a:r>
              <a:rPr lang="ru-RU" altLang="ru-RU" sz="1600" dirty="0" err="1">
                <a:cs typeface="MS PGothic" panose="020B0600070205080204" pitchFamily="34" charset="-128"/>
              </a:rPr>
              <a:t>зайнятості</a:t>
            </a:r>
            <a:r>
              <a:rPr lang="ru-RU" altLang="ru-RU" sz="1600" dirty="0">
                <a:cs typeface="MS PGothic" panose="020B0600070205080204" pitchFamily="34" charset="-128"/>
              </a:rPr>
              <a:t>, </a:t>
            </a:r>
            <a:r>
              <a:rPr lang="ru-RU" altLang="ru-RU" sz="1600" dirty="0" err="1">
                <a:cs typeface="MS PGothic" panose="020B0600070205080204" pitchFamily="34" charset="-128"/>
              </a:rPr>
              <a:t>підприємництва</a:t>
            </a:r>
            <a:r>
              <a:rPr lang="ru-RU" altLang="ru-RU" sz="1600" dirty="0">
                <a:cs typeface="MS PGothic" panose="020B0600070205080204" pitchFamily="34" charset="-128"/>
              </a:rPr>
              <a:t>, </a:t>
            </a:r>
            <a:r>
              <a:rPr lang="ru-RU" altLang="ru-RU" sz="1600" dirty="0" err="1">
                <a:cs typeface="MS PGothic" panose="020B0600070205080204" pitchFamily="34" charset="-128"/>
              </a:rPr>
              <a:t>самозайнятості</a:t>
            </a:r>
            <a:r>
              <a:rPr lang="ru-RU" altLang="ru-RU" sz="1600" dirty="0">
                <a:cs typeface="MS PGothic" panose="020B0600070205080204" pitchFamily="34" charset="-128"/>
              </a:rPr>
              <a:t>, </a:t>
            </a:r>
            <a:r>
              <a:rPr lang="ru-RU" altLang="ru-RU" sz="1600" dirty="0" err="1">
                <a:cs typeface="MS PGothic" panose="020B0600070205080204" pitchFamily="34" charset="-128"/>
              </a:rPr>
              <a:t>сімейного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бізнесу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тощо</a:t>
            </a:r>
            <a:r>
              <a:rPr lang="ru-RU" altLang="ru-RU" sz="1600" dirty="0">
                <a:cs typeface="MS PGothic" panose="020B0600070205080204" pitchFamily="34" charset="-128"/>
              </a:rPr>
              <a:t>)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ru-RU" altLang="ru-RU" sz="1600" dirty="0" err="1">
                <a:cs typeface="MS PGothic" panose="020B0600070205080204" pitchFamily="34" charset="-128"/>
              </a:rPr>
              <a:t>підвищення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диференціації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пенсій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відповідно</a:t>
            </a:r>
            <a:r>
              <a:rPr lang="ru-RU" altLang="ru-RU" sz="1600" dirty="0">
                <a:cs typeface="MS PGothic" panose="020B0600070205080204" pitchFamily="34" charset="-128"/>
              </a:rPr>
              <a:t> до </a:t>
            </a:r>
            <a:r>
              <a:rPr lang="ru-RU" altLang="ru-RU" sz="1600" dirty="0" err="1">
                <a:cs typeface="MS PGothic" panose="020B0600070205080204" pitchFamily="34" charset="-128"/>
              </a:rPr>
              <a:t>тривалості</a:t>
            </a:r>
            <a:r>
              <a:rPr lang="ru-RU" altLang="ru-RU" sz="1600" dirty="0">
                <a:cs typeface="MS PGothic" panose="020B0600070205080204" pitchFamily="34" charset="-128"/>
              </a:rPr>
              <a:t> страхового стажу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ru-RU" altLang="ru-RU" sz="1600" dirty="0" err="1">
                <a:cs typeface="MS PGothic" panose="020B0600070205080204" pitchFamily="34" charset="-128"/>
              </a:rPr>
              <a:t>вибудова</a:t>
            </a:r>
            <a:r>
              <a:rPr lang="ru-RU" altLang="ru-RU" sz="1600" dirty="0">
                <a:cs typeface="MS PGothic" panose="020B0600070205080204" pitchFamily="34" charset="-128"/>
              </a:rPr>
              <a:t> і </a:t>
            </a:r>
            <a:r>
              <a:rPr lang="ru-RU" altLang="ru-RU" sz="1600" dirty="0" err="1">
                <a:cs typeface="MS PGothic" panose="020B0600070205080204" pitchFamily="34" charset="-128"/>
              </a:rPr>
              <a:t>дотримання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співвідношень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мінімальних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державних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гарантій</a:t>
            </a:r>
            <a:endParaRPr lang="ru-RU" altLang="ru-RU" sz="1600" dirty="0">
              <a:cs typeface="MS PGothic" panose="020B0600070205080204" pitchFamily="34" charset="-128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ru-RU" altLang="ru-RU" sz="1600" i="1" dirty="0"/>
              <a:t> 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endParaRPr lang="uk-UA" altLang="ru-RU" sz="1800" dirty="0"/>
          </a:p>
        </p:txBody>
      </p:sp>
    </p:spTree>
  </p:cSld>
  <p:clrMapOvr>
    <a:masterClrMapping/>
  </p:clrMapOvr>
  <p:transition spd="med">
    <p:split orient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CD89509-821D-3B4E-97E5-2B43B3F72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920" y="741406"/>
            <a:ext cx="6757987" cy="1325778"/>
          </a:xfrm>
        </p:spPr>
        <p:txBody>
          <a:bodyPr/>
          <a:lstStyle/>
          <a:p>
            <a:pPr algn="l"/>
            <a:r>
              <a:rPr lang="uk-UA" altLang="ru-RU" sz="2000" i="1" dirty="0">
                <a:solidFill>
                  <a:srgbClr val="0070C0"/>
                </a:solidFill>
              </a:rPr>
              <a:t>Головним мотивом міграцій є занизька зарплата, передумовою помітного зменшення масштабів зовнішньої трудової міграції є зростання середньої зарплати в Україні до 70-75% аналогів сусідніх країн, передусім Польщі</a:t>
            </a:r>
            <a:endParaRPr lang="ru-RU" altLang="ru-RU" sz="2000" i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34B9784-EA38-F845-8DD1-E7263D8E2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60141"/>
            <a:ext cx="9144000" cy="3766022"/>
          </a:xfrm>
        </p:spPr>
        <p:txBody>
          <a:bodyPr/>
          <a:lstStyle/>
          <a:p>
            <a:pPr marL="0" indent="0">
              <a:buClr>
                <a:srgbClr val="0070C0"/>
              </a:buClr>
              <a:buNone/>
            </a:pPr>
            <a:r>
              <a:rPr lang="ru-RU" altLang="ru-RU" sz="1800" dirty="0" err="1"/>
              <a:t>Підвищення</a:t>
            </a:r>
            <a:r>
              <a:rPr lang="ru-RU" altLang="ru-RU" sz="1800" dirty="0"/>
              <a:t> </a:t>
            </a:r>
            <a:r>
              <a:rPr lang="ru-RU" altLang="ru-RU" sz="1800" dirty="0" err="1"/>
              <a:t>рівня</a:t>
            </a:r>
            <a:r>
              <a:rPr lang="ru-RU" altLang="ru-RU" sz="1800" dirty="0"/>
              <a:t> оплати </a:t>
            </a:r>
            <a:r>
              <a:rPr lang="ru-RU" altLang="ru-RU" sz="1800" dirty="0" err="1"/>
              <a:t>праці</a:t>
            </a:r>
            <a:endParaRPr lang="ru-RU" altLang="ru-RU" sz="1800" dirty="0"/>
          </a:p>
          <a:p>
            <a:pPr marL="0" indent="0">
              <a:buClr>
                <a:srgbClr val="0070C0"/>
              </a:buClr>
              <a:buNone/>
            </a:pPr>
            <a:r>
              <a:rPr lang="ru-RU" altLang="ru-RU" sz="1600" i="1" dirty="0"/>
              <a:t>		</a:t>
            </a:r>
            <a:r>
              <a:rPr lang="ru-RU" altLang="ru-RU" sz="1600" i="1" dirty="0" err="1"/>
              <a:t>Можливості</a:t>
            </a:r>
            <a:r>
              <a:rPr lang="ru-RU" altLang="ru-RU" sz="1600" i="1" dirty="0"/>
              <a:t> </a:t>
            </a:r>
            <a:r>
              <a:rPr lang="ru-RU" altLang="ru-RU" sz="1600" i="1" dirty="0" err="1"/>
              <a:t>впливу</a:t>
            </a:r>
            <a:r>
              <a:rPr lang="ru-RU" altLang="ru-RU" sz="1600" i="1" dirty="0"/>
              <a:t> </a:t>
            </a:r>
            <a:r>
              <a:rPr lang="ru-RU" altLang="ru-RU" sz="1600" i="1" dirty="0" err="1"/>
              <a:t>підвищення</a:t>
            </a:r>
            <a:r>
              <a:rPr lang="ru-RU" altLang="ru-RU" sz="1600" i="1" dirty="0"/>
              <a:t> </a:t>
            </a:r>
            <a:r>
              <a:rPr lang="ru-RU" altLang="ru-RU" sz="1600" i="1" dirty="0" err="1"/>
              <a:t>мінімальної</a:t>
            </a:r>
            <a:r>
              <a:rPr lang="ru-RU" altLang="ru-RU" sz="1600" i="1" dirty="0"/>
              <a:t> </a:t>
            </a:r>
            <a:r>
              <a:rPr lang="ru-RU" altLang="ru-RU" sz="1600" i="1" dirty="0" err="1"/>
              <a:t>зарплати</a:t>
            </a:r>
            <a:r>
              <a:rPr lang="ru-RU" altLang="ru-RU" sz="1600" i="1" dirty="0"/>
              <a:t> </a:t>
            </a:r>
            <a:r>
              <a:rPr lang="ru-RU" altLang="ru-RU" sz="1600" i="1" dirty="0" err="1"/>
              <a:t>вичерпано</a:t>
            </a:r>
            <a:r>
              <a:rPr lang="ru-RU" altLang="ru-RU" sz="1600" i="1" dirty="0"/>
              <a:t> </a:t>
            </a:r>
          </a:p>
          <a:p>
            <a:pPr marL="0" indent="0">
              <a:buClr>
                <a:srgbClr val="0070C0"/>
              </a:buClr>
              <a:buNone/>
            </a:pPr>
            <a:r>
              <a:rPr lang="ru-RU" altLang="ru-RU" sz="1600" i="1" dirty="0"/>
              <a:t>		</a:t>
            </a:r>
            <a:r>
              <a:rPr lang="ru-RU" altLang="ru-RU" sz="1600" i="1" dirty="0" err="1"/>
              <a:t>Важливий</a:t>
            </a:r>
            <a:r>
              <a:rPr lang="ru-RU" altLang="ru-RU" sz="1600" i="1" dirty="0"/>
              <a:t> резерв – </a:t>
            </a:r>
            <a:r>
              <a:rPr lang="ru-RU" altLang="ru-RU" sz="1600" i="1" dirty="0" err="1"/>
              <a:t>підвищення</a:t>
            </a:r>
            <a:r>
              <a:rPr lang="ru-RU" altLang="ru-RU" sz="1600" i="1" dirty="0"/>
              <a:t> оплати </a:t>
            </a:r>
            <a:r>
              <a:rPr lang="ru-RU" altLang="ru-RU" sz="1600" i="1" dirty="0" err="1"/>
              <a:t>праці</a:t>
            </a:r>
            <a:r>
              <a:rPr lang="ru-RU" altLang="ru-RU" sz="1600" i="1" dirty="0"/>
              <a:t> в </a:t>
            </a:r>
            <a:r>
              <a:rPr lang="ru-RU" altLang="ru-RU" sz="1600" i="1" dirty="0" err="1"/>
              <a:t>бюджетній</a:t>
            </a:r>
            <a:r>
              <a:rPr lang="ru-RU" altLang="ru-RU" sz="1600" i="1" dirty="0"/>
              <a:t> </a:t>
            </a:r>
            <a:r>
              <a:rPr lang="ru-RU" altLang="ru-RU" sz="1600" i="1" dirty="0" err="1"/>
              <a:t>сфері</a:t>
            </a:r>
            <a:endParaRPr lang="ru-RU" altLang="ru-RU" sz="1600" i="1" dirty="0"/>
          </a:p>
          <a:p>
            <a:pPr marL="0" indent="0">
              <a:buClr>
                <a:srgbClr val="0070C0"/>
              </a:buClr>
              <a:buNone/>
            </a:pPr>
            <a:r>
              <a:rPr lang="uk-UA" altLang="ru-RU" sz="1600" i="1" dirty="0"/>
              <a:t>		Україна єдина країна Європи, де середня зарплата в науці нижча за 		середню в економіці</a:t>
            </a:r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altLang="ru-RU" sz="1600" dirty="0" err="1"/>
              <a:t>Заохочення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створення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робочих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місць</a:t>
            </a:r>
            <a:r>
              <a:rPr lang="ru-RU" altLang="ru-RU" sz="1600" dirty="0"/>
              <a:t> </a:t>
            </a:r>
            <a:r>
              <a:rPr lang="ru-RU" altLang="ru-RU" sz="1600" dirty="0" err="1"/>
              <a:t>із</a:t>
            </a:r>
            <a:r>
              <a:rPr lang="ru-RU" altLang="ru-RU" sz="1600" dirty="0"/>
              <a:t> </a:t>
            </a:r>
            <a:r>
              <a:rPr lang="ru-RU" altLang="ru-RU" sz="1600" dirty="0" err="1"/>
              <a:t>прийнятною</a:t>
            </a:r>
            <a:r>
              <a:rPr lang="ru-RU" altLang="ru-RU" sz="1600" dirty="0"/>
              <a:t> оплатою </a:t>
            </a:r>
            <a:r>
              <a:rPr lang="ru-RU" altLang="ru-RU" sz="1600" dirty="0" err="1"/>
              <a:t>праці</a:t>
            </a:r>
            <a:r>
              <a:rPr lang="ru-RU" altLang="ru-RU" sz="1600" dirty="0"/>
              <a:t> в </a:t>
            </a:r>
            <a:r>
              <a:rPr lang="ru-RU" altLang="ru-RU" sz="1600" dirty="0" err="1"/>
              <a:t>Україні</a:t>
            </a:r>
            <a:endParaRPr lang="ru-RU" altLang="ru-RU" sz="1600" dirty="0"/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600" dirty="0" err="1">
                <a:cs typeface="MS PGothic" panose="020B0600070205080204" pitchFamily="34" charset="-128"/>
              </a:rPr>
              <a:t>бізнес-клімат</a:t>
            </a:r>
            <a:endParaRPr lang="ru-RU" altLang="ru-RU" sz="1600" dirty="0">
              <a:cs typeface="MS PGothic" panose="020B0600070205080204" pitchFamily="34" charset="-128"/>
            </a:endParaRPr>
          </a:p>
          <a:p>
            <a:pPr lvl="2">
              <a:buClr>
                <a:srgbClr val="0070C0"/>
              </a:buClr>
              <a:buFont typeface="Wingdings" pitchFamily="2" charset="2"/>
              <a:buChar char="§"/>
            </a:pPr>
            <a:r>
              <a:rPr lang="ru-RU" altLang="ru-RU" sz="1600" dirty="0" err="1">
                <a:cs typeface="MS PGothic" panose="020B0600070205080204" pitchFamily="34" charset="-128"/>
              </a:rPr>
              <a:t>корупція</a:t>
            </a:r>
            <a:r>
              <a:rPr lang="ru-RU" altLang="ru-RU" sz="1600" dirty="0">
                <a:cs typeface="MS PGothic" panose="020B0600070205080204" pitchFamily="34" charset="-128"/>
              </a:rPr>
              <a:t>, </a:t>
            </a:r>
            <a:r>
              <a:rPr lang="ru-RU" altLang="ru-RU" sz="1600" dirty="0" err="1">
                <a:cs typeface="MS PGothic" panose="020B0600070205080204" pitchFamily="34" charset="-128"/>
              </a:rPr>
              <a:t>неофіційні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платежі</a:t>
            </a:r>
            <a:endParaRPr lang="ru-RU" altLang="ru-RU" sz="1600" dirty="0">
              <a:cs typeface="MS PGothic" panose="020B0600070205080204" pitchFamily="34" charset="-128"/>
            </a:endParaRPr>
          </a:p>
          <a:p>
            <a:pPr lvl="2">
              <a:buClr>
                <a:srgbClr val="0070C0"/>
              </a:buClr>
              <a:buFont typeface="Wingdings" pitchFamily="2" charset="2"/>
              <a:buChar char="§"/>
            </a:pPr>
            <a:r>
              <a:rPr lang="ru-RU" altLang="ru-RU" sz="1600" dirty="0" err="1">
                <a:cs typeface="MS PGothic" panose="020B0600070205080204" pitchFamily="34" charset="-128"/>
              </a:rPr>
              <a:t>регулювання</a:t>
            </a:r>
            <a:endParaRPr lang="ru-RU" altLang="ru-RU" sz="1600" dirty="0">
              <a:cs typeface="MS PGothic" panose="020B0600070205080204" pitchFamily="34" charset="-128"/>
            </a:endParaRPr>
          </a:p>
          <a:p>
            <a:pPr lvl="2">
              <a:buClr>
                <a:srgbClr val="0070C0"/>
              </a:buClr>
              <a:buFont typeface="Wingdings" pitchFamily="2" charset="2"/>
              <a:buChar char="§"/>
            </a:pPr>
            <a:r>
              <a:rPr lang="ru-RU" altLang="ru-RU" sz="1600" dirty="0" err="1">
                <a:cs typeface="MS PGothic" panose="020B0600070205080204" pitchFamily="34" charset="-128"/>
              </a:rPr>
              <a:t>тіньова</a:t>
            </a:r>
            <a:r>
              <a:rPr lang="ru-RU" altLang="ru-RU" sz="1600" dirty="0">
                <a:cs typeface="MS PGothic" panose="020B0600070205080204" pitchFamily="34" charset="-128"/>
              </a:rPr>
              <a:t> сфера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600" dirty="0" err="1">
                <a:cs typeface="MS PGothic" panose="020B0600070205080204" pitchFamily="34" charset="-128"/>
              </a:rPr>
              <a:t>співробітництво</a:t>
            </a:r>
            <a:r>
              <a:rPr lang="ru-RU" altLang="ru-RU" sz="1600" dirty="0">
                <a:cs typeface="MS PGothic" panose="020B0600070205080204" pitchFamily="34" charset="-128"/>
              </a:rPr>
              <a:t> з </a:t>
            </a:r>
            <a:r>
              <a:rPr lang="ru-RU" altLang="ru-RU" sz="1600" dirty="0" err="1">
                <a:cs typeface="MS PGothic" panose="020B0600070205080204" pitchFamily="34" charset="-128"/>
              </a:rPr>
              <a:t>організаціями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роботодавців</a:t>
            </a:r>
            <a:endParaRPr lang="ru-RU" altLang="ru-RU" sz="1600" dirty="0">
              <a:cs typeface="MS PGothic" panose="020B0600070205080204" pitchFamily="34" charset="-128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altLang="ru-RU" sz="1600" dirty="0" err="1">
                <a:cs typeface="MS PGothic" panose="020B0600070205080204" pitchFamily="34" charset="-128"/>
              </a:rPr>
              <a:t>співробітництво</a:t>
            </a:r>
            <a:r>
              <a:rPr lang="ru-RU" altLang="ru-RU" sz="1600" dirty="0">
                <a:cs typeface="MS PGothic" panose="020B0600070205080204" pitchFamily="34" charset="-128"/>
              </a:rPr>
              <a:t>  з </a:t>
            </a:r>
            <a:r>
              <a:rPr lang="ru-RU" altLang="ru-RU" sz="1600" dirty="0" err="1">
                <a:cs typeface="MS PGothic" panose="020B0600070205080204" pitchFamily="34" charset="-128"/>
              </a:rPr>
              <a:t>територіальними</a:t>
            </a:r>
            <a:r>
              <a:rPr lang="ru-RU" altLang="ru-RU" sz="1600" dirty="0">
                <a:cs typeface="MS PGothic" panose="020B0600070205080204" pitchFamily="34" charset="-128"/>
              </a:rPr>
              <a:t> громадами, </a:t>
            </a:r>
            <a:r>
              <a:rPr lang="ru-RU" altLang="ru-RU" sz="1600" dirty="0" err="1">
                <a:cs typeface="MS PGothic" panose="020B0600070205080204" pitchFamily="34" charset="-128"/>
              </a:rPr>
              <a:t>зокрема</a:t>
            </a:r>
            <a:r>
              <a:rPr lang="ru-RU" altLang="ru-RU" sz="1600" dirty="0">
                <a:cs typeface="MS PGothic" panose="020B0600070205080204" pitchFamily="34" charset="-128"/>
              </a:rPr>
              <a:t> шляхом </a:t>
            </a:r>
            <a:r>
              <a:rPr lang="ru-RU" altLang="ru-RU" sz="1600" dirty="0" err="1">
                <a:cs typeface="MS PGothic" panose="020B0600070205080204" pitchFamily="34" charset="-128"/>
              </a:rPr>
              <a:t>зміни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системи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оподаткування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доходів</a:t>
            </a:r>
            <a:r>
              <a:rPr lang="ru-RU" altLang="ru-RU" sz="1600" dirty="0">
                <a:cs typeface="MS PGothic" panose="020B0600070205080204" pitchFamily="34" charset="-128"/>
              </a:rPr>
              <a:t> </a:t>
            </a:r>
            <a:r>
              <a:rPr lang="ru-RU" altLang="ru-RU" sz="1600" dirty="0" err="1">
                <a:cs typeface="MS PGothic" panose="020B0600070205080204" pitchFamily="34" charset="-128"/>
              </a:rPr>
              <a:t>населення</a:t>
            </a:r>
            <a:endParaRPr lang="ru-RU" altLang="ru-RU" sz="1600" dirty="0">
              <a:cs typeface="MS PGothic" panose="020B0600070205080204" pitchFamily="34" charset="-128"/>
            </a:endParaRPr>
          </a:p>
          <a:p>
            <a:pPr marL="0" indent="0">
              <a:buClr>
                <a:srgbClr val="0070C0"/>
              </a:buClr>
              <a:buNone/>
            </a:pPr>
            <a:endParaRPr lang="uk-UA" alt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3714405729"/>
      </p:ext>
    </p:extLst>
  </p:cSld>
  <p:clrMapOvr>
    <a:masterClrMapping/>
  </p:clrMapOvr>
  <p:transition spd="med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AF2C81-5CC1-FA47-B914-B648BBA8C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8643"/>
            <a:ext cx="8229600" cy="441788"/>
          </a:xfrm>
        </p:spPr>
        <p:txBody>
          <a:bodyPr/>
          <a:lstStyle/>
          <a:p>
            <a:r>
              <a:rPr lang="ru-RU" sz="2400" i="1" dirty="0" err="1">
                <a:solidFill>
                  <a:srgbClr val="0070C0"/>
                </a:solidFill>
              </a:rPr>
              <a:t>Ключові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постулати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доповіді</a:t>
            </a: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BFFC3F7-846F-5C48-8E32-C7D3C2B06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3" y="1243174"/>
            <a:ext cx="8969340" cy="4882990"/>
          </a:xfrm>
        </p:spPr>
        <p:txBody>
          <a:bodyPr/>
          <a:lstStyle/>
          <a:p>
            <a:pPr>
              <a:buClr>
                <a:srgbClr val="0070C0"/>
              </a:buClr>
              <a:buFont typeface="+mj-lt"/>
              <a:buAutoNum type="arabicPeriod"/>
            </a:pPr>
            <a:r>
              <a:rPr lang="ru-RU" sz="1800" dirty="0" err="1"/>
              <a:t>Міграція</a:t>
            </a:r>
            <a:r>
              <a:rPr lang="ru-RU" sz="1800" dirty="0"/>
              <a:t> – </a:t>
            </a:r>
            <a:r>
              <a:rPr lang="ru-RU" sz="1800" dirty="0" err="1"/>
              <a:t>це</a:t>
            </a:r>
            <a:r>
              <a:rPr lang="ru-RU" sz="1800" dirty="0"/>
              <a:t> не проблема,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потребує</a:t>
            </a:r>
            <a:r>
              <a:rPr lang="ru-RU" sz="1800" dirty="0"/>
              <a:t> </a:t>
            </a:r>
            <a:r>
              <a:rPr lang="ru-RU" sz="1800" dirty="0" err="1"/>
              <a:t>розв’язання</a:t>
            </a:r>
            <a:r>
              <a:rPr lang="ru-RU" sz="1800" dirty="0"/>
              <a:t>, а </a:t>
            </a:r>
            <a:r>
              <a:rPr lang="ru-RU" sz="1800" dirty="0" err="1"/>
              <a:t>реальність</a:t>
            </a:r>
            <a:r>
              <a:rPr lang="ru-RU" sz="1800" dirty="0"/>
              <a:t>, з </a:t>
            </a:r>
            <a:r>
              <a:rPr lang="ru-RU" sz="1800" dirty="0" err="1"/>
              <a:t>якою</a:t>
            </a:r>
            <a:r>
              <a:rPr lang="ru-RU" sz="1800" dirty="0"/>
              <a:t> </a:t>
            </a:r>
            <a:r>
              <a:rPr lang="ru-RU" sz="1800" dirty="0" err="1"/>
              <a:t>належить</a:t>
            </a:r>
            <a:r>
              <a:rPr lang="ru-RU" sz="1800" dirty="0"/>
              <a:t> </a:t>
            </a:r>
            <a:r>
              <a:rPr lang="ru-RU" sz="1800" dirty="0" err="1"/>
              <a:t>рахуватись</a:t>
            </a:r>
            <a:r>
              <a:rPr lang="ru-RU" sz="1800" dirty="0"/>
              <a:t> і яку </a:t>
            </a:r>
            <a:r>
              <a:rPr lang="ru-RU" sz="1800" dirty="0" err="1"/>
              <a:t>необхідно</a:t>
            </a:r>
            <a:r>
              <a:rPr lang="ru-RU" sz="1800" dirty="0"/>
              <a:t> </a:t>
            </a:r>
            <a:r>
              <a:rPr lang="ru-RU" sz="1800" dirty="0" err="1"/>
              <a:t>облаштовувати</a:t>
            </a:r>
            <a:endParaRPr lang="ru-RU" sz="1800" dirty="0"/>
          </a:p>
          <a:p>
            <a:pPr>
              <a:buClr>
                <a:srgbClr val="0070C0"/>
              </a:buClr>
              <a:buFont typeface="+mj-lt"/>
              <a:buAutoNum type="arabicPeriod"/>
            </a:pPr>
            <a:r>
              <a:rPr lang="ru-RU" sz="1800" dirty="0" err="1"/>
              <a:t>Міграція</a:t>
            </a:r>
            <a:r>
              <a:rPr lang="ru-RU" sz="1800" dirty="0"/>
              <a:t> </a:t>
            </a:r>
            <a:r>
              <a:rPr lang="ru-RU" sz="1800" dirty="0" err="1"/>
              <a:t>є</a:t>
            </a:r>
            <a:r>
              <a:rPr lang="ru-RU" sz="1800" dirty="0"/>
              <a:t> </a:t>
            </a:r>
            <a:r>
              <a:rPr lang="ru-RU" sz="1800" dirty="0" err="1"/>
              <a:t>ключовим</a:t>
            </a:r>
            <a:r>
              <a:rPr lang="ru-RU" sz="1800" dirty="0"/>
              <a:t> </a:t>
            </a:r>
            <a:r>
              <a:rPr lang="ru-RU" sz="1800" dirty="0" err="1"/>
              <a:t>проявом</a:t>
            </a:r>
            <a:r>
              <a:rPr lang="ru-RU" sz="1800" dirty="0"/>
              <a:t> </a:t>
            </a:r>
            <a:r>
              <a:rPr lang="ru-RU" sz="1800" dirty="0" err="1"/>
              <a:t>процесу</a:t>
            </a:r>
            <a:r>
              <a:rPr lang="ru-RU" sz="1800" dirty="0"/>
              <a:t> </a:t>
            </a:r>
            <a:r>
              <a:rPr lang="ru-RU" sz="1800" dirty="0" err="1"/>
              <a:t>глобалізації</a:t>
            </a:r>
            <a:r>
              <a:rPr lang="ru-RU" sz="1800" dirty="0"/>
              <a:t>, </a:t>
            </a:r>
            <a:r>
              <a:rPr lang="ru-RU" sz="1800" dirty="0" err="1"/>
              <a:t>має</a:t>
            </a:r>
            <a:r>
              <a:rPr lang="ru-RU" sz="1800" dirty="0"/>
              <a:t> </a:t>
            </a:r>
            <a:r>
              <a:rPr lang="ru-RU" sz="1800" dirty="0" err="1"/>
              <a:t>об’єктивний</a:t>
            </a:r>
            <a:r>
              <a:rPr lang="ru-RU" sz="1800" dirty="0"/>
              <a:t> характер і навряд </a:t>
            </a:r>
            <a:r>
              <a:rPr lang="ru-RU" sz="1800" dirty="0" err="1"/>
              <a:t>чи</a:t>
            </a:r>
            <a:r>
              <a:rPr lang="ru-RU" sz="1800" dirty="0"/>
              <a:t> </a:t>
            </a:r>
            <a:r>
              <a:rPr lang="ru-RU" sz="1800" dirty="0" err="1"/>
              <a:t>може</a:t>
            </a:r>
            <a:r>
              <a:rPr lang="ru-RU" sz="1800" dirty="0"/>
              <a:t> бути </a:t>
            </a:r>
            <a:r>
              <a:rPr lang="ru-RU" sz="1800" dirty="0" err="1"/>
              <a:t>зупинена</a:t>
            </a:r>
            <a:r>
              <a:rPr lang="ru-RU" sz="1800" dirty="0"/>
              <a:t>, </a:t>
            </a:r>
            <a:r>
              <a:rPr lang="ru-RU" sz="1800" dirty="0" err="1"/>
              <a:t>принаймні</a:t>
            </a:r>
            <a:r>
              <a:rPr lang="ru-RU" sz="1800" dirty="0"/>
              <a:t>, </a:t>
            </a:r>
            <a:r>
              <a:rPr lang="ru-RU" sz="1800" dirty="0" err="1"/>
              <a:t>демократичним</a:t>
            </a:r>
            <a:r>
              <a:rPr lang="ru-RU" sz="1800" dirty="0"/>
              <a:t> шляхом</a:t>
            </a:r>
          </a:p>
          <a:p>
            <a:pPr>
              <a:buClr>
                <a:srgbClr val="0070C0"/>
              </a:buClr>
              <a:buFont typeface="+mj-lt"/>
              <a:buAutoNum type="arabicPeriod"/>
            </a:pPr>
            <a:r>
              <a:rPr lang="uk-UA" sz="1800" dirty="0"/>
              <a:t>Реалізовані </a:t>
            </a:r>
            <a:r>
              <a:rPr lang="en-US" sz="1800" dirty="0"/>
              <a:t>(</a:t>
            </a:r>
            <a:r>
              <a:rPr lang="uk-UA" sz="1800" dirty="0"/>
              <a:t>певною мірою й потенційні) еміграційні настанови є максимально повним і точним віддзеркаленням суспільних настроїв: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1600" dirty="0" err="1"/>
              <a:t>низької</a:t>
            </a:r>
            <a:r>
              <a:rPr lang="ru-RU" sz="1600" dirty="0"/>
              <a:t> </a:t>
            </a:r>
            <a:r>
              <a:rPr lang="ru-RU" sz="1600" dirty="0" err="1"/>
              <a:t>оцінки</a:t>
            </a:r>
            <a:r>
              <a:rPr lang="ru-RU" sz="1600" dirty="0"/>
              <a:t> </a:t>
            </a:r>
            <a:r>
              <a:rPr lang="ru-RU" sz="1600" dirty="0" err="1"/>
              <a:t>свого</a:t>
            </a:r>
            <a:r>
              <a:rPr lang="ru-RU" sz="1600" dirty="0"/>
              <a:t> </a:t>
            </a:r>
            <a:r>
              <a:rPr lang="ru-RU" sz="1600" dirty="0" err="1"/>
              <a:t>власного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 і </a:t>
            </a:r>
            <a:r>
              <a:rPr lang="ru-RU" sz="1600" dirty="0" err="1"/>
              <a:t>поточної</a:t>
            </a:r>
            <a:r>
              <a:rPr lang="ru-RU" sz="1600" dirty="0"/>
              <a:t> </a:t>
            </a:r>
            <a:r>
              <a:rPr lang="ru-RU" sz="1600" dirty="0" err="1"/>
              <a:t>ситуації</a:t>
            </a:r>
            <a:r>
              <a:rPr lang="ru-RU" sz="1600" dirty="0"/>
              <a:t> в </a:t>
            </a:r>
            <a:r>
              <a:rPr lang="ru-RU" sz="1600" dirty="0" err="1"/>
              <a:t>країні</a:t>
            </a:r>
            <a:r>
              <a:rPr lang="ru-RU" sz="1600" dirty="0"/>
              <a:t> (</a:t>
            </a:r>
            <a:r>
              <a:rPr lang="ru-RU" sz="1600" dirty="0" err="1"/>
              <a:t>регіоні</a:t>
            </a:r>
            <a:r>
              <a:rPr lang="ru-RU" sz="1600" dirty="0"/>
              <a:t>, </a:t>
            </a:r>
            <a:r>
              <a:rPr lang="ru-RU" sz="1600" dirty="0" err="1"/>
              <a:t>поселенні</a:t>
            </a:r>
            <a:r>
              <a:rPr lang="ru-RU" sz="1600" dirty="0"/>
              <a:t>)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1600" dirty="0" err="1"/>
              <a:t>зневіри</a:t>
            </a:r>
            <a:r>
              <a:rPr lang="ru-RU" sz="1600" dirty="0"/>
              <a:t> і </a:t>
            </a:r>
            <a:r>
              <a:rPr lang="ru-RU" sz="1600" dirty="0" err="1"/>
              <a:t>бачення</a:t>
            </a:r>
            <a:r>
              <a:rPr lang="ru-RU" sz="1600" dirty="0"/>
              <a:t> </a:t>
            </a:r>
            <a:r>
              <a:rPr lang="ru-RU" sz="1600" dirty="0" err="1"/>
              <a:t>поганих</a:t>
            </a:r>
            <a:r>
              <a:rPr lang="ru-RU" sz="1600" dirty="0"/>
              <a:t> перспектив для себе, </a:t>
            </a:r>
            <a:r>
              <a:rPr lang="ru-RU" sz="1600" dirty="0" err="1"/>
              <a:t>родини</a:t>
            </a:r>
            <a:r>
              <a:rPr lang="ru-RU" sz="1600" dirty="0"/>
              <a:t> та </a:t>
            </a:r>
            <a:r>
              <a:rPr lang="ru-RU" sz="1600" dirty="0" err="1"/>
              <a:t>нащадків</a:t>
            </a:r>
            <a:endParaRPr lang="ru-RU" sz="1600" dirty="0"/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1600" dirty="0" err="1"/>
              <a:t>стійкого</a:t>
            </a:r>
            <a:r>
              <a:rPr lang="ru-RU" sz="1600" dirty="0"/>
              <a:t> </a:t>
            </a:r>
            <a:r>
              <a:rPr lang="ru-RU" sz="1600" dirty="0" err="1"/>
              <a:t>переконання</a:t>
            </a:r>
            <a:r>
              <a:rPr lang="ru-RU" sz="1600" dirty="0"/>
              <a:t> у </a:t>
            </a:r>
            <a:r>
              <a:rPr lang="ru-RU" sz="1600" dirty="0" err="1"/>
              <a:t>вищій</a:t>
            </a:r>
            <a:r>
              <a:rPr lang="ru-RU" sz="1600" dirty="0"/>
              <a:t> </a:t>
            </a:r>
            <a:r>
              <a:rPr lang="ru-RU" sz="1600" dirty="0" err="1"/>
              <a:t>якості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 за кордоном та </a:t>
            </a:r>
            <a:r>
              <a:rPr lang="ru-RU" sz="1600" dirty="0" err="1"/>
              <a:t>попиту</a:t>
            </a:r>
            <a:r>
              <a:rPr lang="ru-RU" sz="1600" dirty="0"/>
              <a:t> на </a:t>
            </a:r>
            <a:r>
              <a:rPr lang="ru-RU" sz="1600" dirty="0" err="1"/>
              <a:t>емігрантів</a:t>
            </a:r>
            <a:endParaRPr lang="ru-RU" sz="1600" dirty="0"/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uk-UA" sz="1600" dirty="0"/>
              <a:t>в</a:t>
            </a:r>
            <a:r>
              <a:rPr lang="ru-RU" sz="1600" dirty="0" err="1"/>
              <a:t>певненості</a:t>
            </a:r>
            <a:r>
              <a:rPr lang="ru-RU" sz="1600" dirty="0"/>
              <a:t> у </a:t>
            </a:r>
            <a:r>
              <a:rPr lang="ru-RU" sz="1600" dirty="0" err="1"/>
              <a:t>своїх</a:t>
            </a:r>
            <a:r>
              <a:rPr lang="ru-RU" sz="1600" dirty="0"/>
              <a:t>  </a:t>
            </a:r>
            <a:r>
              <a:rPr lang="ru-RU" sz="1600" dirty="0" err="1"/>
              <a:t>можливостях</a:t>
            </a:r>
            <a:r>
              <a:rPr lang="ru-RU" sz="1600" dirty="0"/>
              <a:t> </a:t>
            </a:r>
            <a:r>
              <a:rPr lang="ru-RU" sz="1600" dirty="0" err="1"/>
              <a:t>інтегруватися</a:t>
            </a:r>
            <a:r>
              <a:rPr lang="ru-RU" sz="1600" dirty="0"/>
              <a:t> у </a:t>
            </a:r>
            <a:r>
              <a:rPr lang="ru-RU" sz="1600" dirty="0" err="1"/>
              <a:t>нове</a:t>
            </a:r>
            <a:r>
              <a:rPr lang="ru-RU" sz="1600" dirty="0"/>
              <a:t> </a:t>
            </a:r>
            <a:r>
              <a:rPr lang="ru-RU" sz="1600" dirty="0" err="1"/>
              <a:t>суспільство</a:t>
            </a:r>
            <a:r>
              <a:rPr lang="ru-RU" sz="1600" dirty="0"/>
              <a:t> (</a:t>
            </a:r>
            <a:r>
              <a:rPr lang="ru-RU" sz="1600" dirty="0" err="1"/>
              <a:t>знайти</a:t>
            </a:r>
            <a:r>
              <a:rPr lang="ru-RU" sz="1600" dirty="0"/>
              <a:t> роботу, </a:t>
            </a:r>
            <a:r>
              <a:rPr lang="ru-RU" sz="1600" dirty="0" err="1"/>
              <a:t>житло</a:t>
            </a:r>
            <a:r>
              <a:rPr lang="ru-RU" sz="1600" dirty="0"/>
              <a:t>, </a:t>
            </a:r>
            <a:r>
              <a:rPr lang="ru-RU" sz="1600" dirty="0" err="1"/>
              <a:t>вивчити</a:t>
            </a:r>
            <a:r>
              <a:rPr lang="ru-RU" sz="1600" dirty="0"/>
              <a:t> </a:t>
            </a:r>
            <a:r>
              <a:rPr lang="ru-RU" sz="1600" dirty="0" err="1"/>
              <a:t>мову</a:t>
            </a:r>
            <a:r>
              <a:rPr lang="ru-RU" sz="1600" dirty="0"/>
              <a:t>, </a:t>
            </a:r>
            <a:r>
              <a:rPr lang="ru-RU" sz="1600" dirty="0" err="1"/>
              <a:t>пристосуватися</a:t>
            </a:r>
            <a:r>
              <a:rPr lang="ru-RU" sz="1600" dirty="0"/>
              <a:t> до способу </a:t>
            </a:r>
            <a:r>
              <a:rPr lang="ru-RU" sz="1600" dirty="0" err="1"/>
              <a:t>життя</a:t>
            </a:r>
            <a:r>
              <a:rPr lang="ru-RU" sz="1600" dirty="0"/>
              <a:t> </a:t>
            </a:r>
            <a:r>
              <a:rPr lang="ru-RU" sz="1600" dirty="0" err="1"/>
              <a:t>тощо</a:t>
            </a:r>
            <a:r>
              <a:rPr lang="ru-RU" sz="1600" dirty="0"/>
              <a:t>)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1600" dirty="0" err="1"/>
              <a:t>поширення</a:t>
            </a:r>
            <a:r>
              <a:rPr lang="ru-RU" sz="1600" dirty="0"/>
              <a:t> в </a:t>
            </a:r>
            <a:r>
              <a:rPr lang="ru-RU" sz="1600" dirty="0" err="1"/>
              <a:t>суспільстві</a:t>
            </a:r>
            <a:r>
              <a:rPr lang="ru-RU" sz="1600" dirty="0"/>
              <a:t>  </a:t>
            </a:r>
            <a:r>
              <a:rPr lang="ru-RU" sz="1600" dirty="0" err="1"/>
              <a:t>настанов</a:t>
            </a:r>
            <a:r>
              <a:rPr lang="ru-RU" sz="1600" dirty="0"/>
              <a:t> на </a:t>
            </a:r>
            <a:r>
              <a:rPr lang="ru-RU" sz="1600" dirty="0" err="1"/>
              <a:t>еміграцію</a:t>
            </a:r>
            <a:r>
              <a:rPr lang="ru-RU" sz="1600" dirty="0"/>
              <a:t> (</a:t>
            </a:r>
            <a:r>
              <a:rPr lang="ru-RU" sz="1600" dirty="0" err="1"/>
              <a:t>стаціонарну</a:t>
            </a:r>
            <a:r>
              <a:rPr lang="ru-RU" sz="1600" dirty="0"/>
              <a:t>, </a:t>
            </a:r>
            <a:r>
              <a:rPr lang="ru-RU" sz="1600" dirty="0" err="1"/>
              <a:t>трудову</a:t>
            </a:r>
            <a:r>
              <a:rPr lang="ru-RU" sz="1600" dirty="0"/>
              <a:t>, </a:t>
            </a:r>
            <a:r>
              <a:rPr lang="ru-RU" sz="1600" dirty="0" err="1"/>
              <a:t>освітню</a:t>
            </a:r>
            <a:r>
              <a:rPr lang="ru-RU" sz="1600" dirty="0"/>
              <a:t>)                                                                                                                    </a:t>
            </a:r>
          </a:p>
          <a:p>
            <a:pPr>
              <a:buClr>
                <a:srgbClr val="0070C0"/>
              </a:buClr>
              <a:buFont typeface="+mj-lt"/>
              <a:buAutoNum type="arabicPeriod"/>
            </a:pPr>
            <a:r>
              <a:rPr lang="ru-RU" sz="1800" dirty="0" err="1"/>
              <a:t>Оцінка</a:t>
            </a:r>
            <a:r>
              <a:rPr lang="ru-RU" sz="1800" dirty="0"/>
              <a:t> </a:t>
            </a:r>
            <a:r>
              <a:rPr lang="ru-RU" sz="1800" dirty="0" err="1"/>
              <a:t>наслідків</a:t>
            </a:r>
            <a:r>
              <a:rPr lang="ru-RU" sz="1800" dirty="0"/>
              <a:t> </a:t>
            </a:r>
            <a:r>
              <a:rPr lang="ru-RU" sz="1800" dirty="0" err="1"/>
              <a:t>масштабних</a:t>
            </a:r>
            <a:r>
              <a:rPr lang="ru-RU" sz="1800" dirty="0"/>
              <a:t> </a:t>
            </a:r>
            <a:r>
              <a:rPr lang="ru-RU" sz="1800" dirty="0" err="1"/>
              <a:t>міграцій</a:t>
            </a:r>
            <a:r>
              <a:rPr lang="ru-RU" sz="1800" dirty="0"/>
              <a:t> </a:t>
            </a:r>
            <a:r>
              <a:rPr lang="ru-RU" sz="1800" dirty="0" err="1"/>
              <a:t>має</a:t>
            </a:r>
            <a:r>
              <a:rPr lang="ru-RU" sz="1800" dirty="0"/>
              <a:t> </a:t>
            </a:r>
            <a:r>
              <a:rPr lang="ru-RU" sz="1800" dirty="0" err="1"/>
              <a:t>здійснюватись</a:t>
            </a:r>
            <a:r>
              <a:rPr lang="ru-RU" sz="1800" dirty="0"/>
              <a:t> </a:t>
            </a:r>
            <a:r>
              <a:rPr lang="ru-RU" sz="1800" dirty="0" err="1"/>
              <a:t>із</a:t>
            </a:r>
            <a:r>
              <a:rPr lang="ru-RU" sz="1800" dirty="0"/>
              <a:t> </a:t>
            </a:r>
            <a:r>
              <a:rPr lang="ru-RU" sz="1800" dirty="0" err="1"/>
              <a:t>позиції</a:t>
            </a:r>
            <a:r>
              <a:rPr lang="ru-RU" sz="1800" dirty="0"/>
              <a:t>: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1600" dirty="0" err="1"/>
              <a:t>мігранта</a:t>
            </a:r>
            <a:endParaRPr lang="ru-RU" sz="1600" dirty="0"/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1600" dirty="0" err="1"/>
              <a:t>країни</a:t>
            </a:r>
            <a:r>
              <a:rPr lang="ru-RU" sz="1600" dirty="0"/>
              <a:t>-донора (</a:t>
            </a:r>
            <a:r>
              <a:rPr lang="ru-RU" sz="1600" dirty="0" err="1"/>
              <a:t>регіону</a:t>
            </a:r>
            <a:r>
              <a:rPr lang="ru-RU" sz="1600" dirty="0"/>
              <a:t>, </a:t>
            </a:r>
            <a:r>
              <a:rPr lang="ru-RU" sz="1600" dirty="0" err="1"/>
              <a:t>поселення</a:t>
            </a:r>
            <a:r>
              <a:rPr lang="ru-RU" sz="1600" dirty="0"/>
              <a:t>)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1600" dirty="0" err="1"/>
              <a:t>країни-реципієнта</a:t>
            </a:r>
            <a:r>
              <a:rPr lang="ru-RU" sz="1600" dirty="0"/>
              <a:t> (</a:t>
            </a:r>
            <a:r>
              <a:rPr lang="ru-RU" sz="1600" dirty="0" err="1"/>
              <a:t>регіону</a:t>
            </a:r>
            <a:r>
              <a:rPr lang="ru-RU" sz="1600" dirty="0"/>
              <a:t>, </a:t>
            </a:r>
            <a:r>
              <a:rPr lang="ru-RU" sz="1600" dirty="0" err="1"/>
              <a:t>поселення</a:t>
            </a:r>
            <a:r>
              <a:rPr lang="ru-RU" sz="1600" dirty="0"/>
              <a:t>)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1600" dirty="0" err="1"/>
              <a:t>цивілізації</a:t>
            </a:r>
            <a:r>
              <a:rPr lang="ru-RU" sz="1600" dirty="0"/>
              <a:t> </a:t>
            </a:r>
            <a:r>
              <a:rPr lang="ru-RU" sz="1600" dirty="0" err="1"/>
              <a:t>загалом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3440970"/>
      </p:ext>
    </p:extLst>
  </p:cSld>
  <p:clrMapOvr>
    <a:masterClrMapping/>
  </p:clrMapOvr>
  <p:transition spd="med">
    <p:split orient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2DBAE048-D066-0F4D-9726-923350687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512" y="889686"/>
            <a:ext cx="6914508" cy="710514"/>
          </a:xfrm>
        </p:spPr>
        <p:txBody>
          <a:bodyPr/>
          <a:lstStyle/>
          <a:p>
            <a:pPr algn="l"/>
            <a:r>
              <a:rPr lang="ru-RU" sz="2000" i="1" dirty="0" err="1">
                <a:solidFill>
                  <a:srgbClr val="0070C0"/>
                </a:solidFill>
                <a:cs typeface="ＭＳ Ｐゴシック" charset="0"/>
              </a:rPr>
              <a:t>Середня</a:t>
            </a:r>
            <a:r>
              <a:rPr lang="ru-RU" sz="2000" i="1" dirty="0">
                <a:solidFill>
                  <a:srgbClr val="0070C0"/>
                </a:solidFill>
                <a:cs typeface="ＭＳ Ｐゴシック" charset="0"/>
              </a:rPr>
              <a:t> </a:t>
            </a:r>
            <a:r>
              <a:rPr lang="ru-RU" sz="2000" i="1" dirty="0" err="1">
                <a:solidFill>
                  <a:srgbClr val="0070C0"/>
                </a:solidFill>
                <a:cs typeface="ＭＳ Ｐゴシック" charset="0"/>
              </a:rPr>
              <a:t>місячна</a:t>
            </a:r>
            <a:r>
              <a:rPr lang="ru-RU" sz="2000" i="1" dirty="0">
                <a:solidFill>
                  <a:srgbClr val="0070C0"/>
                </a:solidFill>
                <a:cs typeface="ＭＳ Ｐゴシック" charset="0"/>
              </a:rPr>
              <a:t> зарплата, </a:t>
            </a:r>
            <a:r>
              <a:rPr lang="ru-RU" sz="2000" i="1" dirty="0" err="1">
                <a:solidFill>
                  <a:srgbClr val="0070C0"/>
                </a:solidFill>
                <a:cs typeface="ＭＳ Ｐゴシック" charset="0"/>
              </a:rPr>
              <a:t>дол.США</a:t>
            </a:r>
            <a:r>
              <a:rPr lang="ru-RU" sz="2000" i="1" dirty="0">
                <a:solidFill>
                  <a:srgbClr val="0070C0"/>
                </a:solidFill>
                <a:cs typeface="ＭＳ Ｐゴシック" charset="0"/>
              </a:rPr>
              <a:t> за ПКС-2011, 2016 </a:t>
            </a:r>
            <a:r>
              <a:rPr lang="ru-RU" sz="2000" i="1" dirty="0" err="1">
                <a:solidFill>
                  <a:srgbClr val="0070C0"/>
                </a:solidFill>
                <a:cs typeface="ＭＳ Ｐゴシック" charset="0"/>
              </a:rPr>
              <a:t>рік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i="1" dirty="0">
              <a:solidFill>
                <a:srgbClr val="0070C0"/>
              </a:solidFill>
            </a:endParaRPr>
          </a:p>
        </p:txBody>
      </p:sp>
      <p:graphicFrame>
        <p:nvGraphicFramePr>
          <p:cNvPr id="2" name="Объект 3">
            <a:extLst>
              <a:ext uri="{FF2B5EF4-FFF2-40B4-BE49-F238E27FC236}">
                <a16:creationId xmlns:a16="http://schemas.microsoft.com/office/drawing/2014/main" xmlns="" id="{6885CEFD-BBFA-6647-AB79-CAD4636248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4541558"/>
              </p:ext>
            </p:extLst>
          </p:nvPr>
        </p:nvGraphicFramePr>
        <p:xfrm>
          <a:off x="215187" y="1407560"/>
          <a:ext cx="8420813" cy="4667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03" name="TextBox 4">
            <a:extLst>
              <a:ext uri="{FF2B5EF4-FFF2-40B4-BE49-F238E27FC236}">
                <a16:creationId xmlns:a16="http://schemas.microsoft.com/office/drawing/2014/main" xmlns="" id="{CE10CC81-5CA4-1842-9FFE-2F1E7F18A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1416" y="6126163"/>
            <a:ext cx="18236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uk-UA" altLang="ru-RU" sz="1400" i="1" dirty="0"/>
              <a:t>Джерело: </a:t>
            </a:r>
            <a:r>
              <a:rPr lang="en-US" altLang="ru-RU" sz="1400" i="1" dirty="0"/>
              <a:t>ILO stat</a:t>
            </a:r>
            <a:endParaRPr lang="ru-RU" altLang="ru-RU" sz="1400" i="1" dirty="0"/>
          </a:p>
        </p:txBody>
      </p:sp>
    </p:spTree>
  </p:cSld>
  <p:clrMapOvr>
    <a:masterClrMapping/>
  </p:clrMapOvr>
  <p:transition spd="med">
    <p:split orient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441AFEAA-28EE-574D-A19D-C9BA48BD8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156" y="1977081"/>
            <a:ext cx="6750123" cy="2767914"/>
          </a:xfrm>
        </p:spPr>
        <p:txBody>
          <a:bodyPr/>
          <a:lstStyle/>
          <a:p>
            <a:pPr algn="l"/>
            <a:r>
              <a:rPr lang="uk-UA" altLang="ru-RU" sz="2000" i="1" dirty="0">
                <a:solidFill>
                  <a:srgbClr val="0070C0"/>
                </a:solidFill>
              </a:rPr>
              <a:t>Хоча занизька зарплата є головним мотивом міграцій, саме її підвищення (навіть до 70-75% аналогів Польщі) не дасть бажаних результатів – потрібно поліпшення якості життя</a:t>
            </a:r>
            <a:endParaRPr lang="ru-RU" altLang="ru-RU" sz="20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978602"/>
      </p:ext>
    </p:extLst>
  </p:cSld>
  <p:clrMapOvr>
    <a:masterClrMapping/>
  </p:clrMapOvr>
  <p:transition spd="med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19FDA6A-204B-A649-B752-88C80A8690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400" i="1" dirty="0" err="1">
                <a:solidFill>
                  <a:srgbClr val="0070C0"/>
                </a:solidFill>
              </a:rPr>
              <a:t>Чинники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міграції</a:t>
            </a:r>
            <a:r>
              <a:rPr lang="ru-RU" sz="2400" i="1" dirty="0">
                <a:solidFill>
                  <a:srgbClr val="0070C0"/>
                </a:solidFill>
              </a:rPr>
              <a:t>: </a:t>
            </a:r>
            <a:br>
              <a:rPr lang="ru-RU" sz="2400" i="1" dirty="0">
                <a:solidFill>
                  <a:srgbClr val="0070C0"/>
                </a:solidFill>
              </a:rPr>
            </a:br>
            <a:r>
              <a:rPr lang="ru-RU" sz="2400" i="1" dirty="0" err="1">
                <a:solidFill>
                  <a:srgbClr val="0070C0"/>
                </a:solidFill>
              </a:rPr>
              <a:t>людина</a:t>
            </a:r>
            <a:r>
              <a:rPr lang="ru-RU" sz="2400" i="1" dirty="0">
                <a:solidFill>
                  <a:srgbClr val="0070C0"/>
                </a:solidFill>
              </a:rPr>
              <a:t>, </a:t>
            </a:r>
            <a:r>
              <a:rPr lang="ru-RU" sz="2400" i="1" dirty="0" err="1">
                <a:solidFill>
                  <a:srgbClr val="0070C0"/>
                </a:solidFill>
              </a:rPr>
              <a:t>незадоволена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своїм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життям</a:t>
            </a:r>
            <a:r>
              <a:rPr lang="ru-RU" sz="2400" i="1" dirty="0">
                <a:solidFill>
                  <a:srgbClr val="0070C0"/>
                </a:solidFill>
              </a:rPr>
              <a:t>, </a:t>
            </a:r>
            <a:r>
              <a:rPr lang="ru-RU" sz="2400" i="1" dirty="0" err="1">
                <a:solidFill>
                  <a:srgbClr val="0070C0"/>
                </a:solidFill>
              </a:rPr>
              <a:t>суспільним</a:t>
            </a:r>
            <a:r>
              <a:rPr lang="ru-RU" sz="2400" i="1" dirty="0">
                <a:solidFill>
                  <a:srgbClr val="0070C0"/>
                </a:solidFill>
              </a:rPr>
              <a:t> статусом і доходами, </a:t>
            </a:r>
            <a:r>
              <a:rPr lang="ru-RU" sz="2400" i="1" dirty="0" err="1">
                <a:solidFill>
                  <a:srgbClr val="0070C0"/>
                </a:solidFill>
              </a:rPr>
              <a:t>сподівається</a:t>
            </a:r>
            <a:r>
              <a:rPr lang="ru-RU" sz="2400" i="1" dirty="0">
                <a:solidFill>
                  <a:srgbClr val="0070C0"/>
                </a:solidFill>
              </a:rPr>
              <a:t> на </a:t>
            </a:r>
            <a:r>
              <a:rPr lang="ru-RU" sz="2400" i="1" dirty="0" err="1">
                <a:solidFill>
                  <a:srgbClr val="0070C0"/>
                </a:solidFill>
              </a:rPr>
              <a:t>покращання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своєї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долі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внаслідок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переїзду</a:t>
            </a:r>
            <a:r>
              <a:rPr lang="ru-RU" sz="2400" i="1" dirty="0">
                <a:solidFill>
                  <a:srgbClr val="0070C0"/>
                </a:solidFill>
              </a:rPr>
              <a:t> до </a:t>
            </a:r>
            <a:r>
              <a:rPr lang="ru-RU" sz="2400" i="1" dirty="0" err="1">
                <a:solidFill>
                  <a:srgbClr val="0070C0"/>
                </a:solidFill>
              </a:rPr>
              <a:t>більш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розвиненого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суспільства</a:t>
            </a:r>
            <a:r>
              <a:rPr lang="ru-RU" sz="2400" i="1" dirty="0">
                <a:solidFill>
                  <a:srgbClr val="0070C0"/>
                </a:solidFill>
              </a:rPr>
              <a:t> – </a:t>
            </a:r>
            <a:r>
              <a:rPr lang="ru-RU" sz="2400" i="1" dirty="0" err="1">
                <a:solidFill>
                  <a:srgbClr val="0070C0"/>
                </a:solidFill>
              </a:rPr>
              <a:t>міграція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багатьма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розглядається</a:t>
            </a:r>
            <a:r>
              <a:rPr lang="ru-RU" sz="2400" i="1" dirty="0">
                <a:solidFill>
                  <a:srgbClr val="0070C0"/>
                </a:solidFill>
              </a:rPr>
              <a:t> як </a:t>
            </a:r>
            <a:r>
              <a:rPr lang="ru-RU" sz="2400" i="1" dirty="0" err="1">
                <a:solidFill>
                  <a:srgbClr val="0070C0"/>
                </a:solidFill>
              </a:rPr>
              <a:t>своєрідний</a:t>
            </a:r>
            <a:r>
              <a:rPr lang="ru-RU" sz="2400" i="1" dirty="0">
                <a:solidFill>
                  <a:srgbClr val="0070C0"/>
                </a:solidFill>
              </a:rPr>
              <a:t> «</a:t>
            </a:r>
            <a:r>
              <a:rPr lang="ru-RU" sz="2400" i="1" dirty="0" err="1">
                <a:solidFill>
                  <a:srgbClr val="0070C0"/>
                </a:solidFill>
              </a:rPr>
              <a:t>соціальний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ліфт</a:t>
            </a:r>
            <a:r>
              <a:rPr lang="ru-RU" sz="2400" i="1" dirty="0">
                <a:solidFill>
                  <a:srgbClr val="0070C0"/>
                </a:solidFill>
              </a:rPr>
              <a:t>»  </a:t>
            </a:r>
          </a:p>
        </p:txBody>
      </p:sp>
    </p:spTree>
    <p:extLst>
      <p:ext uri="{BB962C8B-B14F-4D97-AF65-F5344CB8AC3E}">
        <p14:creationId xmlns:p14="http://schemas.microsoft.com/office/powerpoint/2010/main" val="3620609126"/>
      </p:ext>
    </p:extLst>
  </p:cSld>
  <p:clrMapOvr>
    <a:masterClrMapping/>
  </p:clrMapOvr>
  <p:transition spd="med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4EE37D-131F-AA42-9F20-EBD6BA3B4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34948"/>
            <a:ext cx="8229600" cy="482690"/>
          </a:xfrm>
        </p:spPr>
        <p:txBody>
          <a:bodyPr/>
          <a:lstStyle/>
          <a:p>
            <a:r>
              <a:rPr lang="ru-RU" sz="2400" i="1" dirty="0" err="1">
                <a:solidFill>
                  <a:srgbClr val="0070C0"/>
                </a:solidFill>
              </a:rPr>
              <a:t>Економічні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міграції</a:t>
            </a: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4959C8-A0A9-F945-A5E0-B33499709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" y="1600200"/>
            <a:ext cx="9051533" cy="4525963"/>
          </a:xfrm>
        </p:spPr>
        <p:txBody>
          <a:bodyPr/>
          <a:lstStyle/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sz="1800" dirty="0"/>
              <a:t>Головною </a:t>
            </a:r>
            <a:r>
              <a:rPr lang="ru-RU" sz="1800" dirty="0" err="1"/>
              <a:t>складовою</a:t>
            </a:r>
            <a:r>
              <a:rPr lang="ru-RU" sz="1800" dirty="0"/>
              <a:t> </a:t>
            </a:r>
            <a:r>
              <a:rPr lang="ru-RU" sz="1800" dirty="0" err="1"/>
              <a:t>міграцій</a:t>
            </a:r>
            <a:r>
              <a:rPr lang="ru-RU" sz="1800" dirty="0"/>
              <a:t> в </a:t>
            </a:r>
            <a:r>
              <a:rPr lang="ru-RU" sz="1800" dirty="0" err="1"/>
              <a:t>сучасному</a:t>
            </a:r>
            <a:r>
              <a:rPr lang="ru-RU" sz="1800" dirty="0"/>
              <a:t> </a:t>
            </a:r>
            <a:r>
              <a:rPr lang="ru-RU" sz="1800" dirty="0" err="1"/>
              <a:t>світі</a:t>
            </a:r>
            <a:r>
              <a:rPr lang="ru-RU" sz="1800" dirty="0"/>
              <a:t> </a:t>
            </a:r>
            <a:r>
              <a:rPr lang="ru-RU" sz="1800" dirty="0" err="1"/>
              <a:t>є</a:t>
            </a:r>
            <a:r>
              <a:rPr lang="ru-RU" sz="1800" dirty="0"/>
              <a:t> </a:t>
            </a:r>
            <a:r>
              <a:rPr lang="ru-RU" sz="1800" dirty="0" err="1"/>
              <a:t>переселення</a:t>
            </a:r>
            <a:r>
              <a:rPr lang="ru-RU" sz="1800" dirty="0"/>
              <a:t> через </a:t>
            </a:r>
            <a:r>
              <a:rPr lang="ru-RU" sz="1800" dirty="0" err="1"/>
              <a:t>економічні</a:t>
            </a:r>
            <a:r>
              <a:rPr lang="ru-RU" sz="1800" dirty="0"/>
              <a:t> </a:t>
            </a:r>
            <a:r>
              <a:rPr lang="ru-RU" sz="1800" dirty="0" err="1"/>
              <a:t>чинники</a:t>
            </a:r>
            <a:r>
              <a:rPr lang="ru-RU" sz="1800" dirty="0"/>
              <a:t>, </a:t>
            </a:r>
            <a:r>
              <a:rPr lang="ru-RU" sz="1800" dirty="0" err="1"/>
              <a:t>передусім</a:t>
            </a:r>
            <a:r>
              <a:rPr lang="ru-RU" sz="1800" dirty="0"/>
              <a:t> </a:t>
            </a:r>
            <a:r>
              <a:rPr lang="ru-RU" sz="1800" dirty="0" err="1"/>
              <a:t>тимчасові</a:t>
            </a:r>
            <a:r>
              <a:rPr lang="ru-RU" sz="1800" dirty="0"/>
              <a:t> </a:t>
            </a:r>
            <a:r>
              <a:rPr lang="ru-RU" sz="1800" dirty="0" err="1"/>
              <a:t>переміщення</a:t>
            </a:r>
            <a:r>
              <a:rPr lang="ru-RU" sz="1800" dirty="0"/>
              <a:t> з метою </a:t>
            </a:r>
            <a:r>
              <a:rPr lang="ru-RU" sz="1800" dirty="0" err="1"/>
              <a:t>отримання</a:t>
            </a:r>
            <a:r>
              <a:rPr lang="ru-RU" sz="1800" dirty="0"/>
              <a:t> </a:t>
            </a:r>
            <a:r>
              <a:rPr lang="ru-RU" sz="1800" dirty="0" err="1"/>
              <a:t>більших</a:t>
            </a:r>
            <a:r>
              <a:rPr lang="ru-RU" sz="1800" dirty="0"/>
              <a:t> </a:t>
            </a:r>
            <a:r>
              <a:rPr lang="ru-RU" sz="1800" dirty="0" err="1"/>
              <a:t>заробітків</a:t>
            </a:r>
            <a:r>
              <a:rPr lang="ru-RU" sz="1800" dirty="0"/>
              <a:t> (</a:t>
            </a:r>
            <a:r>
              <a:rPr lang="ru-RU" sz="1800" dirty="0" err="1"/>
              <a:t>понад</a:t>
            </a:r>
            <a:r>
              <a:rPr lang="ru-RU" sz="1800" dirty="0"/>
              <a:t> 90% </a:t>
            </a:r>
            <a:r>
              <a:rPr lang="ru-RU" sz="1800" dirty="0" err="1"/>
              <a:t>мігрантів</a:t>
            </a:r>
            <a:r>
              <a:rPr lang="ru-RU" sz="1800" dirty="0"/>
              <a:t>)</a:t>
            </a:r>
          </a:p>
          <a:p>
            <a:pPr marL="1257300" lvl="3" indent="0">
              <a:buClr>
                <a:srgbClr val="0070C0"/>
              </a:buClr>
              <a:buNone/>
            </a:pPr>
            <a:r>
              <a:rPr lang="uk-UA" altLang="ru-RU" sz="1600" i="1" dirty="0"/>
              <a:t>З тих, хто вважають себе забезпеченими, 58% вказали вищі заробітки, 21% - можливість професійної реалізації </a:t>
            </a:r>
            <a:r>
              <a:rPr lang="en-US" altLang="ru-RU" sz="1600" i="1" dirty="0"/>
              <a:t>vs </a:t>
            </a:r>
            <a:r>
              <a:rPr lang="uk-UA" altLang="ru-RU" sz="1600" i="1" dirty="0"/>
              <a:t>70 і 14% бідних</a:t>
            </a:r>
            <a:endParaRPr lang="ru-RU" sz="16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sz="1800" dirty="0"/>
              <a:t>В </a:t>
            </a:r>
            <a:r>
              <a:rPr lang="ru-RU" sz="1800" dirty="0" err="1"/>
              <a:t>економічних</a:t>
            </a:r>
            <a:r>
              <a:rPr lang="ru-RU" sz="1800" dirty="0"/>
              <a:t> </a:t>
            </a:r>
            <a:r>
              <a:rPr lang="ru-RU" sz="1800" dirty="0" err="1"/>
              <a:t>міграціях</a:t>
            </a:r>
            <a:r>
              <a:rPr lang="ru-RU" sz="1800" dirty="0"/>
              <a:t> </a:t>
            </a:r>
            <a:r>
              <a:rPr lang="ru-RU" sz="1800" dirty="0" err="1"/>
              <a:t>головну</a:t>
            </a:r>
            <a:r>
              <a:rPr lang="ru-RU" sz="1800" dirty="0"/>
              <a:t> роль </a:t>
            </a:r>
            <a:r>
              <a:rPr lang="ru-RU" sz="1800" dirty="0" err="1"/>
              <a:t>відіграє</a:t>
            </a:r>
            <a:r>
              <a:rPr lang="ru-RU" sz="1800" dirty="0"/>
              <a:t> </a:t>
            </a:r>
            <a:r>
              <a:rPr lang="ru-RU" sz="1800" dirty="0" err="1"/>
              <a:t>співвідношення</a:t>
            </a:r>
            <a:r>
              <a:rPr lang="ru-RU" sz="1800" dirty="0"/>
              <a:t> </a:t>
            </a:r>
            <a:r>
              <a:rPr lang="ru-RU" sz="1800" dirty="0" err="1"/>
              <a:t>якості</a:t>
            </a:r>
            <a:r>
              <a:rPr lang="ru-RU" sz="1800" dirty="0"/>
              <a:t> </a:t>
            </a:r>
            <a:r>
              <a:rPr lang="ru-RU" sz="1800" dirty="0" err="1"/>
              <a:t>життя</a:t>
            </a:r>
            <a:r>
              <a:rPr lang="ru-RU" sz="1800" dirty="0"/>
              <a:t> в </a:t>
            </a:r>
            <a:r>
              <a:rPr lang="ru-RU" sz="1800" dirty="0" err="1"/>
              <a:t>країнах</a:t>
            </a:r>
            <a:r>
              <a:rPr lang="ru-RU" sz="1800" dirty="0"/>
              <a:t> (</a:t>
            </a:r>
            <a:r>
              <a:rPr lang="ru-RU" sz="1800" dirty="0" err="1"/>
              <a:t>регіонах</a:t>
            </a:r>
            <a:r>
              <a:rPr lang="ru-RU" sz="1800" dirty="0"/>
              <a:t>, </a:t>
            </a:r>
            <a:r>
              <a:rPr lang="ru-RU" sz="1800" dirty="0" err="1"/>
              <a:t>поселеннях</a:t>
            </a:r>
            <a:r>
              <a:rPr lang="ru-RU" sz="1800" dirty="0"/>
              <a:t>) </a:t>
            </a:r>
            <a:r>
              <a:rPr lang="ru-RU" sz="1800" dirty="0" err="1"/>
              <a:t>походження</a:t>
            </a:r>
            <a:r>
              <a:rPr lang="ru-RU" sz="1800" dirty="0"/>
              <a:t> (</a:t>
            </a:r>
            <a:r>
              <a:rPr lang="ru-RU" sz="1800" dirty="0" err="1"/>
              <a:t>проживання</a:t>
            </a:r>
            <a:r>
              <a:rPr lang="ru-RU" sz="1800" dirty="0"/>
              <a:t>) і </a:t>
            </a:r>
            <a:r>
              <a:rPr lang="ru-RU" sz="1800" dirty="0" err="1"/>
              <a:t>країнах</a:t>
            </a:r>
            <a:r>
              <a:rPr lang="ru-RU" sz="1800" dirty="0"/>
              <a:t> (</a:t>
            </a:r>
            <a:r>
              <a:rPr lang="ru-RU" sz="1800" dirty="0" err="1"/>
              <a:t>регіонах</a:t>
            </a:r>
            <a:r>
              <a:rPr lang="ru-RU" sz="1800" dirty="0"/>
              <a:t>, </a:t>
            </a:r>
            <a:r>
              <a:rPr lang="ru-RU" sz="1800" dirty="0" err="1"/>
              <a:t>поселеннях</a:t>
            </a:r>
            <a:r>
              <a:rPr lang="ru-RU" sz="1800" dirty="0"/>
              <a:t>) </a:t>
            </a:r>
            <a:r>
              <a:rPr lang="ru-RU" sz="1800" dirty="0" err="1"/>
              <a:t>спрямування</a:t>
            </a:r>
            <a:endParaRPr lang="ru-RU" sz="1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sz="1800" dirty="0" err="1"/>
              <a:t>Масовий</a:t>
            </a:r>
            <a:r>
              <a:rPr lang="ru-RU" sz="1800" dirty="0"/>
              <a:t> </a:t>
            </a:r>
            <a:r>
              <a:rPr lang="ru-RU" sz="1800" dirty="0" err="1"/>
              <a:t>міграційний</a:t>
            </a:r>
            <a:r>
              <a:rPr lang="ru-RU" sz="1800" dirty="0"/>
              <a:t> поток </a:t>
            </a:r>
            <a:r>
              <a:rPr lang="ru-RU" sz="1800" dirty="0" err="1"/>
              <a:t>завжди</a:t>
            </a:r>
            <a:r>
              <a:rPr lang="ru-RU" sz="1800" dirty="0"/>
              <a:t> </a:t>
            </a:r>
            <a:r>
              <a:rPr lang="ru-RU" sz="1800" dirty="0" err="1"/>
              <a:t>рухається</a:t>
            </a:r>
            <a:r>
              <a:rPr lang="ru-RU" sz="1800" dirty="0"/>
              <a:t>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країни</a:t>
            </a:r>
            <a:r>
              <a:rPr lang="ru-RU" sz="1800" dirty="0"/>
              <a:t> (</a:t>
            </a:r>
            <a:r>
              <a:rPr lang="ru-RU" sz="1800" dirty="0" err="1"/>
              <a:t>регіону</a:t>
            </a:r>
            <a:r>
              <a:rPr lang="ru-RU" sz="1800" dirty="0"/>
              <a:t>, </a:t>
            </a:r>
            <a:r>
              <a:rPr lang="ru-RU" sz="1800" dirty="0" err="1"/>
              <a:t>поселення</a:t>
            </a:r>
            <a:r>
              <a:rPr lang="ru-RU" sz="1800" dirty="0"/>
              <a:t>) з </a:t>
            </a:r>
            <a:r>
              <a:rPr lang="ru-RU" sz="1800" dirty="0" err="1"/>
              <a:t>нижчою</a:t>
            </a:r>
            <a:r>
              <a:rPr lang="ru-RU" sz="1800" dirty="0"/>
              <a:t> </a:t>
            </a:r>
            <a:r>
              <a:rPr lang="ru-RU" sz="1800" dirty="0" err="1"/>
              <a:t>якістю</a:t>
            </a:r>
            <a:r>
              <a:rPr lang="ru-RU" sz="1800" dirty="0"/>
              <a:t> </a:t>
            </a:r>
            <a:r>
              <a:rPr lang="ru-RU" sz="1800" dirty="0" err="1"/>
              <a:t>життя</a:t>
            </a:r>
            <a:r>
              <a:rPr lang="ru-RU" sz="1800" dirty="0"/>
              <a:t> </a:t>
            </a:r>
            <a:r>
              <a:rPr lang="ru-RU" sz="1800" dirty="0" err="1"/>
              <a:t>туди</a:t>
            </a:r>
            <a:r>
              <a:rPr lang="ru-RU" sz="1800" dirty="0"/>
              <a:t>, де </a:t>
            </a:r>
            <a:r>
              <a:rPr lang="ru-RU" sz="1800" dirty="0" err="1"/>
              <a:t>якість</a:t>
            </a:r>
            <a:r>
              <a:rPr lang="ru-RU" sz="1800" dirty="0"/>
              <a:t> </a:t>
            </a:r>
            <a:r>
              <a:rPr lang="ru-RU" sz="1800" dirty="0" err="1"/>
              <a:t>життя</a:t>
            </a:r>
            <a:r>
              <a:rPr lang="ru-RU" sz="1800" dirty="0"/>
              <a:t> </a:t>
            </a:r>
            <a:r>
              <a:rPr lang="ru-RU" sz="1800" dirty="0" err="1"/>
              <a:t>вища</a:t>
            </a:r>
            <a:endParaRPr lang="ru-RU" sz="1800" dirty="0"/>
          </a:p>
          <a:p>
            <a:pPr>
              <a:buClr>
                <a:srgbClr val="0070C0"/>
              </a:buClr>
              <a:buFont typeface="Wingdings" pitchFamily="2" charset="2"/>
              <a:buChar char="q"/>
            </a:pPr>
            <a:r>
              <a:rPr lang="ru-RU" sz="1800" dirty="0" err="1"/>
              <a:t>Економічні</a:t>
            </a:r>
            <a:r>
              <a:rPr lang="ru-RU" sz="1800" dirty="0"/>
              <a:t> </a:t>
            </a:r>
            <a:r>
              <a:rPr lang="ru-RU" sz="1800" dirty="0" err="1"/>
              <a:t>чинники</a:t>
            </a:r>
            <a:r>
              <a:rPr lang="ru-RU" sz="1800" dirty="0"/>
              <a:t> </a:t>
            </a:r>
            <a:r>
              <a:rPr lang="ru-RU" sz="1800" dirty="0" err="1"/>
              <a:t>діють</a:t>
            </a:r>
            <a:r>
              <a:rPr lang="ru-RU" sz="1800" dirty="0"/>
              <a:t> у </a:t>
            </a:r>
            <a:r>
              <a:rPr lang="ru-RU" sz="1800" dirty="0" err="1"/>
              <a:t>специфічному</a:t>
            </a:r>
            <a:r>
              <a:rPr lang="ru-RU" sz="1800" dirty="0"/>
              <a:t> ментальному </a:t>
            </a:r>
            <a:r>
              <a:rPr lang="ru-RU" sz="1800" dirty="0" err="1"/>
              <a:t>середовищі</a:t>
            </a:r>
            <a:r>
              <a:rPr lang="ru-RU" sz="1800" dirty="0"/>
              <a:t> конкретного </a:t>
            </a:r>
            <a:r>
              <a:rPr lang="ru-RU" sz="1800" dirty="0" err="1"/>
              <a:t>соціуму</a:t>
            </a:r>
            <a:r>
              <a:rPr lang="ru-RU" sz="1800" dirty="0"/>
              <a:t> (</a:t>
            </a:r>
            <a:r>
              <a:rPr lang="ru-RU" sz="1800" dirty="0" err="1"/>
              <a:t>групи</a:t>
            </a:r>
            <a:r>
              <a:rPr lang="ru-RU" sz="1800" dirty="0"/>
              <a:t> </a:t>
            </a:r>
            <a:r>
              <a:rPr lang="ru-RU" sz="1800" dirty="0" err="1"/>
              <a:t>населення</a:t>
            </a:r>
            <a:r>
              <a:rPr lang="ru-RU" sz="1800" dirty="0"/>
              <a:t>) </a:t>
            </a:r>
          </a:p>
          <a:p>
            <a:pPr marL="0" indent="0">
              <a:buClr>
                <a:srgbClr val="0070C0"/>
              </a:buClr>
              <a:buNone/>
            </a:pPr>
            <a:r>
              <a:rPr lang="ru-RU" sz="1600" dirty="0"/>
              <a:t>	      </a:t>
            </a:r>
            <a:r>
              <a:rPr lang="ru-RU" sz="1600" i="1" dirty="0" err="1"/>
              <a:t>Польща</a:t>
            </a:r>
            <a:r>
              <a:rPr lang="ru-RU" sz="1600" i="1" dirty="0"/>
              <a:t> </a:t>
            </a:r>
            <a:r>
              <a:rPr lang="ru-RU" sz="1600" i="1" dirty="0" err="1"/>
              <a:t>є</a:t>
            </a:r>
            <a:r>
              <a:rPr lang="ru-RU" sz="1600" i="1" dirty="0"/>
              <a:t> </a:t>
            </a:r>
            <a:r>
              <a:rPr lang="ru-RU" sz="1600" i="1" dirty="0" err="1"/>
              <a:t>лідером</a:t>
            </a:r>
            <a:r>
              <a:rPr lang="ru-RU" sz="1600" i="1" dirty="0"/>
              <a:t> </a:t>
            </a:r>
            <a:r>
              <a:rPr lang="ru-RU" sz="1600" i="1" dirty="0" err="1"/>
              <a:t>Східної</a:t>
            </a:r>
            <a:r>
              <a:rPr lang="ru-RU" sz="1600" i="1" dirty="0"/>
              <a:t> </a:t>
            </a:r>
            <a:r>
              <a:rPr lang="ru-RU" sz="1600" i="1" dirty="0" err="1"/>
              <a:t>Європи</a:t>
            </a:r>
            <a:r>
              <a:rPr lang="ru-RU" sz="1600" i="1" dirty="0"/>
              <a:t>  за темпами та </a:t>
            </a:r>
            <a:r>
              <a:rPr lang="ru-RU" sz="1600" i="1" dirty="0" err="1"/>
              <a:t>якістю</a:t>
            </a:r>
            <a:r>
              <a:rPr lang="ru-RU" sz="1600" i="1" dirty="0"/>
              <a:t> реформ, за 	  	      параметрами </a:t>
            </a:r>
            <a:r>
              <a:rPr lang="ru-RU" sz="1600" i="1" dirty="0" err="1"/>
              <a:t>економічного</a:t>
            </a:r>
            <a:r>
              <a:rPr lang="ru-RU" sz="1600" i="1" dirty="0"/>
              <a:t> </a:t>
            </a:r>
            <a:r>
              <a:rPr lang="ru-RU" sz="1600" i="1" dirty="0" err="1"/>
              <a:t>розвитку</a:t>
            </a:r>
            <a:r>
              <a:rPr lang="ru-RU" sz="1600" i="1" dirty="0"/>
              <a:t> </a:t>
            </a:r>
            <a:r>
              <a:rPr lang="ru-RU" sz="1600" i="1" dirty="0" err="1"/>
              <a:t>загалом</a:t>
            </a:r>
            <a:r>
              <a:rPr lang="ru-RU" sz="1600" i="1" dirty="0"/>
              <a:t>, за масштабами </a:t>
            </a:r>
            <a:r>
              <a:rPr lang="ru-RU" sz="1600" i="1" dirty="0" err="1"/>
              <a:t>міграції</a:t>
            </a:r>
            <a:r>
              <a:rPr lang="ru-RU" sz="1600" i="1" dirty="0"/>
              <a:t>, 	      </a:t>
            </a:r>
            <a:r>
              <a:rPr lang="ru-RU" sz="1600" i="1" dirty="0" err="1"/>
              <a:t>натомість</a:t>
            </a:r>
            <a:r>
              <a:rPr lang="ru-RU" sz="1600" i="1" dirty="0"/>
              <a:t> </a:t>
            </a:r>
            <a:r>
              <a:rPr lang="ru-RU" sz="1600" i="1" dirty="0" err="1"/>
              <a:t>Угорщина</a:t>
            </a:r>
            <a:r>
              <a:rPr lang="ru-RU" sz="1600" i="1" dirty="0"/>
              <a:t>, яка </a:t>
            </a:r>
            <a:r>
              <a:rPr lang="ru-RU" sz="1600" i="1" dirty="0" err="1"/>
              <a:t>відстає</a:t>
            </a:r>
            <a:r>
              <a:rPr lang="ru-RU" sz="1600" i="1" dirty="0"/>
              <a:t> і в реформах, і за </a:t>
            </a:r>
            <a:r>
              <a:rPr lang="ru-RU" sz="1600" i="1" dirty="0" err="1"/>
              <a:t>рівнем</a:t>
            </a:r>
            <a:r>
              <a:rPr lang="ru-RU" sz="1600" i="1" dirty="0"/>
              <a:t> </a:t>
            </a:r>
            <a:r>
              <a:rPr lang="ru-RU" sz="1600" i="1" dirty="0" err="1"/>
              <a:t>життя</a:t>
            </a:r>
            <a:r>
              <a:rPr lang="ru-RU" sz="1600" i="1" dirty="0"/>
              <a:t>, і за 	      	      </a:t>
            </a:r>
            <a:r>
              <a:rPr lang="ru-RU" sz="1600" i="1" dirty="0" err="1"/>
              <a:t>економічною</a:t>
            </a:r>
            <a:r>
              <a:rPr lang="ru-RU" sz="1600" i="1" dirty="0"/>
              <a:t> </a:t>
            </a:r>
            <a:r>
              <a:rPr lang="ru-RU" sz="1600" i="1" dirty="0" err="1"/>
              <a:t>динамікою</a:t>
            </a:r>
            <a:r>
              <a:rPr lang="ru-RU" sz="1600" i="1" dirty="0"/>
              <a:t>, не </a:t>
            </a:r>
            <a:r>
              <a:rPr lang="ru-RU" sz="1600" i="1" dirty="0" err="1"/>
              <a:t>демонструє</a:t>
            </a:r>
            <a:r>
              <a:rPr lang="ru-RU" sz="1600" i="1" dirty="0"/>
              <a:t> </a:t>
            </a:r>
            <a:r>
              <a:rPr lang="ru-RU" sz="1600" i="1" dirty="0" err="1"/>
              <a:t>високої</a:t>
            </a:r>
            <a:r>
              <a:rPr lang="ru-RU" sz="1600" i="1" dirty="0"/>
              <a:t> </a:t>
            </a:r>
            <a:r>
              <a:rPr lang="ru-RU" sz="1600" i="1" dirty="0" err="1"/>
              <a:t>мобільності</a:t>
            </a:r>
            <a:r>
              <a:rPr lang="ru-RU" sz="1600" i="1" dirty="0"/>
              <a:t> </a:t>
            </a:r>
            <a:r>
              <a:rPr lang="ru-RU" sz="1600" i="1" dirty="0" err="1"/>
              <a:t>населення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4195313527"/>
      </p:ext>
    </p:extLst>
  </p:cSld>
  <p:clrMapOvr>
    <a:masterClrMapping/>
  </p:clrMapOvr>
  <p:transition spd="med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07C7DEE6-2BDF-794E-A6E9-85F2C62A3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10" y="832208"/>
            <a:ext cx="7407668" cy="1089060"/>
          </a:xfrm>
        </p:spPr>
        <p:txBody>
          <a:bodyPr/>
          <a:lstStyle/>
          <a:p>
            <a:pPr algn="l"/>
            <a:r>
              <a:rPr lang="ru-RU" sz="2400" i="1" dirty="0" err="1">
                <a:solidFill>
                  <a:srgbClr val="0070C0"/>
                </a:solidFill>
              </a:rPr>
              <a:t>Суспільство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поділене</a:t>
            </a:r>
            <a:r>
              <a:rPr lang="ru-RU" sz="2400" i="1" dirty="0">
                <a:solidFill>
                  <a:srgbClr val="0070C0"/>
                </a:solidFill>
              </a:rPr>
              <a:t> за </a:t>
            </a:r>
            <a:r>
              <a:rPr lang="ru-RU" sz="2400" i="1" dirty="0" err="1">
                <a:solidFill>
                  <a:srgbClr val="0070C0"/>
                </a:solidFill>
              </a:rPr>
              <a:t>ставленням</a:t>
            </a:r>
            <a:r>
              <a:rPr lang="ru-RU" sz="2400" i="1" dirty="0">
                <a:solidFill>
                  <a:srgbClr val="0070C0"/>
                </a:solidFill>
              </a:rPr>
              <a:t> до </a:t>
            </a:r>
            <a:r>
              <a:rPr lang="ru-RU" sz="2400" i="1" dirty="0" err="1">
                <a:solidFill>
                  <a:srgbClr val="0070C0"/>
                </a:solidFill>
              </a:rPr>
              <a:t>міграції</a:t>
            </a:r>
            <a:r>
              <a:rPr lang="ru-RU" sz="2400" i="1" dirty="0">
                <a:solidFill>
                  <a:srgbClr val="0070C0"/>
                </a:solidFill>
              </a:rPr>
              <a:t/>
            </a:r>
            <a:br>
              <a:rPr lang="ru-RU" sz="2400" i="1" dirty="0">
                <a:solidFill>
                  <a:srgbClr val="0070C0"/>
                </a:solidFill>
              </a:rPr>
            </a:br>
            <a:r>
              <a:rPr lang="ru-RU" sz="2400" i="1" dirty="0" err="1">
                <a:solidFill>
                  <a:srgbClr val="0070C0"/>
                </a:solidFill>
              </a:rPr>
              <a:t>Бажання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змінити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місце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проживання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є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значно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більш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поширеним</a:t>
            </a:r>
            <a:r>
              <a:rPr lang="ru-RU" sz="2400" i="1" dirty="0">
                <a:solidFill>
                  <a:srgbClr val="0070C0"/>
                </a:solidFill>
              </a:rPr>
              <a:t> за </a:t>
            </a:r>
            <a:r>
              <a:rPr lang="ru-RU" sz="2400" i="1" dirty="0" err="1">
                <a:solidFill>
                  <a:srgbClr val="0070C0"/>
                </a:solidFill>
              </a:rPr>
              <a:t>фактичний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переїзд</a:t>
            </a:r>
            <a:r>
              <a:rPr lang="ru-RU" sz="2400" i="1" dirty="0">
                <a:solidFill>
                  <a:srgbClr val="0070C0"/>
                </a:solidFill>
              </a:rPr>
              <a:t/>
            </a:r>
            <a:br>
              <a:rPr lang="ru-RU" sz="2400" i="1" dirty="0">
                <a:solidFill>
                  <a:srgbClr val="0070C0"/>
                </a:solidFill>
              </a:rPr>
            </a:br>
            <a:endParaRPr lang="ru-RU" sz="2400" i="1" dirty="0">
              <a:solidFill>
                <a:srgbClr val="0070C0"/>
              </a:solidFill>
            </a:endParaRPr>
          </a:p>
        </p:txBody>
      </p:sp>
      <p:grpSp>
        <p:nvGrpSpPr>
          <p:cNvPr id="6" name="Групувати 21">
            <a:extLst>
              <a:ext uri="{FF2B5EF4-FFF2-40B4-BE49-F238E27FC236}">
                <a16:creationId xmlns:a16="http://schemas.microsoft.com/office/drawing/2014/main" xmlns="" id="{2E5616FD-0634-B141-B684-BC627CA923F6}"/>
              </a:ext>
            </a:extLst>
          </p:cNvPr>
          <p:cNvGrpSpPr/>
          <p:nvPr/>
        </p:nvGrpSpPr>
        <p:grpSpPr>
          <a:xfrm>
            <a:off x="996594" y="1695236"/>
            <a:ext cx="6986426" cy="5085708"/>
            <a:chOff x="437573" y="413916"/>
            <a:chExt cx="8268854" cy="6030167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1B03012B-DA78-1A42-9B2D-6A6AA7F49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7573" y="413916"/>
              <a:ext cx="8268854" cy="6030167"/>
            </a:xfrm>
            <a:prstGeom prst="rect">
              <a:avLst/>
            </a:prstGeom>
          </p:spPr>
        </p:pic>
        <p:sp>
          <p:nvSpPr>
            <p:cNvPr id="8" name="Прямокутник 11">
              <a:extLst>
                <a:ext uri="{FF2B5EF4-FFF2-40B4-BE49-F238E27FC236}">
                  <a16:creationId xmlns:a16="http://schemas.microsoft.com/office/drawing/2014/main" xmlns="" id="{6F9B7A30-EDCA-3E4A-BC57-4AC800369753}"/>
                </a:ext>
              </a:extLst>
            </p:cNvPr>
            <p:cNvSpPr/>
            <p:nvPr/>
          </p:nvSpPr>
          <p:spPr>
            <a:xfrm>
              <a:off x="5114925" y="2676525"/>
              <a:ext cx="1581150" cy="4857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400" b="1" dirty="0"/>
                <a:t>Не хочуть змінювати місце проживання</a:t>
              </a:r>
            </a:p>
          </p:txBody>
        </p:sp>
        <p:sp>
          <p:nvSpPr>
            <p:cNvPr id="9" name="Прямокутник 12">
              <a:extLst>
                <a:ext uri="{FF2B5EF4-FFF2-40B4-BE49-F238E27FC236}">
                  <a16:creationId xmlns:a16="http://schemas.microsoft.com/office/drawing/2014/main" xmlns="" id="{88DE59BF-DCB8-E445-A552-CE08240D5CF3}"/>
                </a:ext>
              </a:extLst>
            </p:cNvPr>
            <p:cNvSpPr/>
            <p:nvPr/>
          </p:nvSpPr>
          <p:spPr>
            <a:xfrm>
              <a:off x="3238500" y="2961751"/>
              <a:ext cx="1581150" cy="4857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400" b="1" dirty="0"/>
                <a:t>Хочуть </a:t>
              </a:r>
            </a:p>
            <a:p>
              <a:pPr algn="ctr"/>
              <a:r>
                <a:rPr lang="uk-UA" sz="1400" b="1" dirty="0"/>
                <a:t>переїхати</a:t>
              </a:r>
            </a:p>
          </p:txBody>
        </p:sp>
        <p:sp>
          <p:nvSpPr>
            <p:cNvPr id="10" name="Прямокутник 13">
              <a:extLst>
                <a:ext uri="{FF2B5EF4-FFF2-40B4-BE49-F238E27FC236}">
                  <a16:creationId xmlns:a16="http://schemas.microsoft.com/office/drawing/2014/main" xmlns="" id="{16B76BEB-16B5-044C-8310-EED5345575D1}"/>
                </a:ext>
              </a:extLst>
            </p:cNvPr>
            <p:cNvSpPr/>
            <p:nvPr/>
          </p:nvSpPr>
          <p:spPr>
            <a:xfrm>
              <a:off x="2677787" y="1375712"/>
              <a:ext cx="1847850" cy="4857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400" b="1" dirty="0"/>
                <a:t>Не визначились куди</a:t>
              </a:r>
            </a:p>
          </p:txBody>
        </p:sp>
        <p:sp>
          <p:nvSpPr>
            <p:cNvPr id="11" name="Прямокутник 14">
              <a:extLst>
                <a:ext uri="{FF2B5EF4-FFF2-40B4-BE49-F238E27FC236}">
                  <a16:creationId xmlns:a16="http://schemas.microsoft.com/office/drawing/2014/main" xmlns="" id="{7C5C0F81-BFDC-9945-94DA-C046932A959E}"/>
                </a:ext>
              </a:extLst>
            </p:cNvPr>
            <p:cNvSpPr/>
            <p:nvPr/>
          </p:nvSpPr>
          <p:spPr>
            <a:xfrm>
              <a:off x="1852324" y="3706603"/>
              <a:ext cx="1847850" cy="4857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400" b="1" dirty="0"/>
                <a:t>За кордон</a:t>
              </a:r>
            </a:p>
          </p:txBody>
        </p:sp>
        <p:sp>
          <p:nvSpPr>
            <p:cNvPr id="12" name="Прямокутник 15">
              <a:extLst>
                <a:ext uri="{FF2B5EF4-FFF2-40B4-BE49-F238E27FC236}">
                  <a16:creationId xmlns:a16="http://schemas.microsoft.com/office/drawing/2014/main" xmlns="" id="{39B3CF70-3CB5-7347-B003-14E514553354}"/>
                </a:ext>
              </a:extLst>
            </p:cNvPr>
            <p:cNvSpPr/>
            <p:nvPr/>
          </p:nvSpPr>
          <p:spPr>
            <a:xfrm>
              <a:off x="3038475" y="4946755"/>
              <a:ext cx="1847850" cy="4857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400" b="1" dirty="0"/>
                <a:t>В межах</a:t>
              </a:r>
            </a:p>
            <a:p>
              <a:pPr algn="ctr"/>
              <a:r>
                <a:rPr lang="uk-UA" sz="1400" b="1" dirty="0"/>
                <a:t>України</a:t>
              </a:r>
            </a:p>
          </p:txBody>
        </p:sp>
        <p:sp>
          <p:nvSpPr>
            <p:cNvPr id="13" name="Прямокутник 16">
              <a:extLst>
                <a:ext uri="{FF2B5EF4-FFF2-40B4-BE49-F238E27FC236}">
                  <a16:creationId xmlns:a16="http://schemas.microsoft.com/office/drawing/2014/main" xmlns="" id="{2108EB1E-25A7-FE4E-A225-9B80EF143230}"/>
                </a:ext>
              </a:extLst>
            </p:cNvPr>
            <p:cNvSpPr/>
            <p:nvPr/>
          </p:nvSpPr>
          <p:spPr>
            <a:xfrm>
              <a:off x="5603225" y="3597065"/>
              <a:ext cx="938707" cy="4796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b="1" dirty="0">
                  <a:solidFill>
                    <a:sysClr val="windowText" lastClr="000000"/>
                  </a:solidFill>
                </a:rPr>
                <a:t>51 %</a:t>
              </a:r>
            </a:p>
          </p:txBody>
        </p:sp>
        <p:sp>
          <p:nvSpPr>
            <p:cNvPr id="14" name="Прямокутник 17">
              <a:extLst>
                <a:ext uri="{FF2B5EF4-FFF2-40B4-BE49-F238E27FC236}">
                  <a16:creationId xmlns:a16="http://schemas.microsoft.com/office/drawing/2014/main" xmlns="" id="{6535A56D-071E-1A4C-A045-51C26EDC48EF}"/>
                </a:ext>
              </a:extLst>
            </p:cNvPr>
            <p:cNvSpPr/>
            <p:nvPr/>
          </p:nvSpPr>
          <p:spPr>
            <a:xfrm>
              <a:off x="3668386" y="3466784"/>
              <a:ext cx="857249" cy="4796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b="1" dirty="0">
                  <a:solidFill>
                    <a:sysClr val="windowText" lastClr="000000"/>
                  </a:solidFill>
                </a:rPr>
                <a:t>49 %</a:t>
              </a:r>
            </a:p>
          </p:txBody>
        </p:sp>
        <p:sp>
          <p:nvSpPr>
            <p:cNvPr id="15" name="Прямокутник 18">
              <a:extLst>
                <a:ext uri="{FF2B5EF4-FFF2-40B4-BE49-F238E27FC236}">
                  <a16:creationId xmlns:a16="http://schemas.microsoft.com/office/drawing/2014/main" xmlns="" id="{B92978EA-AAC1-A544-AA0A-70883E2ACB92}"/>
                </a:ext>
              </a:extLst>
            </p:cNvPr>
            <p:cNvSpPr/>
            <p:nvPr/>
          </p:nvSpPr>
          <p:spPr>
            <a:xfrm>
              <a:off x="3163561" y="2086400"/>
              <a:ext cx="836913" cy="4796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b="1" dirty="0">
                  <a:solidFill>
                    <a:sysClr val="windowText" lastClr="000000"/>
                  </a:solidFill>
                </a:rPr>
                <a:t>22 %</a:t>
              </a:r>
            </a:p>
          </p:txBody>
        </p:sp>
        <p:sp>
          <p:nvSpPr>
            <p:cNvPr id="16" name="Прямокутник 19">
              <a:extLst>
                <a:ext uri="{FF2B5EF4-FFF2-40B4-BE49-F238E27FC236}">
                  <a16:creationId xmlns:a16="http://schemas.microsoft.com/office/drawing/2014/main" xmlns="" id="{DDA7AC94-1C7F-EE44-9097-4C4F867F58D4}"/>
                </a:ext>
              </a:extLst>
            </p:cNvPr>
            <p:cNvSpPr/>
            <p:nvPr/>
          </p:nvSpPr>
          <p:spPr>
            <a:xfrm>
              <a:off x="2442187" y="4089931"/>
              <a:ext cx="974605" cy="4796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b="1" dirty="0">
                  <a:solidFill>
                    <a:sysClr val="windowText" lastClr="000000"/>
                  </a:solidFill>
                </a:rPr>
                <a:t>19 %</a:t>
              </a:r>
            </a:p>
          </p:txBody>
        </p:sp>
        <p:sp>
          <p:nvSpPr>
            <p:cNvPr id="17" name="Прямокутник 20">
              <a:extLst>
                <a:ext uri="{FF2B5EF4-FFF2-40B4-BE49-F238E27FC236}">
                  <a16:creationId xmlns:a16="http://schemas.microsoft.com/office/drawing/2014/main" xmlns="" id="{61B2A820-B1FA-DE46-B0B9-87E32842EC2E}"/>
                </a:ext>
              </a:extLst>
            </p:cNvPr>
            <p:cNvSpPr/>
            <p:nvPr/>
          </p:nvSpPr>
          <p:spPr>
            <a:xfrm>
              <a:off x="3601712" y="5379087"/>
              <a:ext cx="721375" cy="4796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b="1" dirty="0">
                  <a:solidFill>
                    <a:sysClr val="windowText" lastClr="000000"/>
                  </a:solidFill>
                </a:rPr>
                <a:t>8 %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8685174"/>
      </p:ext>
    </p:extLst>
  </p:cSld>
  <p:clrMapOvr>
    <a:masterClrMapping/>
  </p:clrMapOvr>
  <p:transition spd="med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231B29-6B69-3340-98E1-695D82A4D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308" y="595901"/>
            <a:ext cx="6541477" cy="1162561"/>
          </a:xfrm>
        </p:spPr>
        <p:txBody>
          <a:bodyPr/>
          <a:lstStyle/>
          <a:p>
            <a:r>
              <a:rPr lang="ru-RU" sz="2400" i="1" dirty="0" err="1">
                <a:solidFill>
                  <a:srgbClr val="0070C0"/>
                </a:solidFill>
              </a:rPr>
              <a:t>Формування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міграційних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настанов</a:t>
            </a:r>
            <a:r>
              <a:rPr lang="ru-RU" sz="2400" i="1" dirty="0">
                <a:solidFill>
                  <a:srgbClr val="0070C0"/>
                </a:solidFill>
              </a:rPr>
              <a:t> в </a:t>
            </a:r>
            <a:r>
              <a:rPr lang="ru-RU" sz="2400" i="1" dirty="0" err="1">
                <a:solidFill>
                  <a:srgbClr val="0070C0"/>
                </a:solidFill>
              </a:rPr>
              <a:t>українському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суспільстві</a:t>
            </a: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FCFCB31-1A2C-3044-9666-11FBE2B93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9" y="1887415"/>
            <a:ext cx="8948791" cy="4238748"/>
          </a:xfrm>
        </p:spPr>
        <p:txBody>
          <a:bodyPr/>
          <a:lstStyle/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1800" dirty="0" err="1"/>
              <a:t>Населення</a:t>
            </a:r>
            <a:r>
              <a:rPr lang="ru-RU" sz="1800" dirty="0"/>
              <a:t> </a:t>
            </a:r>
            <a:r>
              <a:rPr lang="ru-RU" sz="1800" dirty="0" err="1"/>
              <a:t>України</a:t>
            </a:r>
            <a:r>
              <a:rPr lang="ru-RU" sz="1800" dirty="0"/>
              <a:t> </a:t>
            </a:r>
            <a:r>
              <a:rPr lang="ru-RU" sz="1800" dirty="0" err="1"/>
              <a:t>постійно</a:t>
            </a:r>
            <a:r>
              <a:rPr lang="ru-RU" sz="1800" dirty="0"/>
              <a:t> </a:t>
            </a:r>
            <a:r>
              <a:rPr lang="ru-RU" sz="1800" dirty="0" err="1"/>
              <a:t>демонструє</a:t>
            </a:r>
            <a:r>
              <a:rPr lang="ru-RU" sz="1800" dirty="0"/>
              <a:t> </a:t>
            </a:r>
            <a:r>
              <a:rPr lang="ru-RU" sz="1800" dirty="0" err="1"/>
              <a:t>незадоволення</a:t>
            </a:r>
            <a:r>
              <a:rPr lang="ru-RU" sz="1800" dirty="0"/>
              <a:t> як </a:t>
            </a:r>
            <a:r>
              <a:rPr lang="ru-RU" sz="1800" dirty="0" err="1"/>
              <a:t>власним</a:t>
            </a:r>
            <a:r>
              <a:rPr lang="ru-RU" sz="1800" dirty="0"/>
              <a:t> </a:t>
            </a:r>
            <a:r>
              <a:rPr lang="ru-RU" sz="1800" dirty="0" err="1"/>
              <a:t>життям</a:t>
            </a:r>
            <a:r>
              <a:rPr lang="ru-RU" sz="1800" dirty="0"/>
              <a:t>, так і </a:t>
            </a:r>
            <a:r>
              <a:rPr lang="ru-RU" sz="1800" dirty="0" err="1"/>
              <a:t>ситуацією</a:t>
            </a:r>
            <a:r>
              <a:rPr lang="ru-RU" sz="1800" dirty="0"/>
              <a:t> в </a:t>
            </a:r>
            <a:r>
              <a:rPr lang="ru-RU" sz="1800" dirty="0" err="1"/>
              <a:t>країні</a:t>
            </a:r>
            <a:r>
              <a:rPr lang="ru-RU" sz="1800" dirty="0"/>
              <a:t> (</a:t>
            </a:r>
            <a:r>
              <a:rPr lang="ru-RU" sz="1800" dirty="0" err="1"/>
              <a:t>оцінки</a:t>
            </a:r>
            <a:r>
              <a:rPr lang="ru-RU" sz="1800" dirty="0"/>
              <a:t> </a:t>
            </a:r>
            <a:r>
              <a:rPr lang="ru-RU" sz="1800" dirty="0" err="1"/>
              <a:t>власного</a:t>
            </a:r>
            <a:r>
              <a:rPr lang="ru-RU" sz="1800" dirty="0"/>
              <a:t> </a:t>
            </a:r>
            <a:r>
              <a:rPr lang="ru-RU" sz="1800" dirty="0" err="1"/>
              <a:t>життя</a:t>
            </a:r>
            <a:r>
              <a:rPr lang="ru-RU" sz="1800" dirty="0"/>
              <a:t> </a:t>
            </a:r>
            <a:r>
              <a:rPr lang="ru-RU" sz="1800" dirty="0" err="1"/>
              <a:t>значно</a:t>
            </a:r>
            <a:r>
              <a:rPr lang="ru-RU" sz="1800" dirty="0"/>
              <a:t> </a:t>
            </a:r>
            <a:r>
              <a:rPr lang="ru-RU" sz="1800" dirty="0" err="1"/>
              <a:t>кращі</a:t>
            </a:r>
            <a:r>
              <a:rPr lang="ru-RU" sz="1800" dirty="0"/>
              <a:t> за </a:t>
            </a:r>
            <a:r>
              <a:rPr lang="ru-RU" sz="1800" dirty="0" err="1"/>
              <a:t>оцінки</a:t>
            </a:r>
            <a:r>
              <a:rPr lang="ru-RU" sz="1800" dirty="0"/>
              <a:t> </a:t>
            </a:r>
            <a:r>
              <a:rPr lang="ru-RU" sz="1800" dirty="0" err="1"/>
              <a:t>загальної</a:t>
            </a:r>
            <a:r>
              <a:rPr lang="ru-RU" sz="1800" dirty="0"/>
              <a:t> </a:t>
            </a:r>
            <a:r>
              <a:rPr lang="ru-RU" sz="1800" dirty="0" err="1"/>
              <a:t>ситуації</a:t>
            </a:r>
            <a:r>
              <a:rPr lang="ru-RU" sz="1800" dirty="0"/>
              <a:t>)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ru-RU" sz="1800" dirty="0" err="1"/>
              <a:t>дійсно</a:t>
            </a:r>
            <a:r>
              <a:rPr lang="ru-RU" sz="1800" dirty="0"/>
              <a:t> </a:t>
            </a:r>
            <a:r>
              <a:rPr lang="ru-RU" sz="1800" dirty="0" err="1"/>
              <a:t>низький</a:t>
            </a:r>
            <a:r>
              <a:rPr lang="ru-RU" sz="1800" dirty="0"/>
              <a:t> </a:t>
            </a:r>
            <a:r>
              <a:rPr lang="ru-RU" sz="1800" dirty="0" err="1"/>
              <a:t>рівень</a:t>
            </a:r>
            <a:r>
              <a:rPr lang="ru-RU" sz="1800" dirty="0"/>
              <a:t> </a:t>
            </a:r>
            <a:r>
              <a:rPr lang="ru-RU" sz="1800" dirty="0" err="1"/>
              <a:t>життя</a:t>
            </a:r>
            <a:endParaRPr lang="ru-RU" sz="1800" dirty="0"/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ru-RU" sz="1800" dirty="0" err="1"/>
              <a:t>величезний</a:t>
            </a:r>
            <a:r>
              <a:rPr lang="ru-RU" sz="1800" dirty="0"/>
              <a:t> </a:t>
            </a:r>
            <a:r>
              <a:rPr lang="ru-RU" sz="1800" dirty="0" err="1"/>
              <a:t>розрив</a:t>
            </a:r>
            <a:r>
              <a:rPr lang="ru-RU" sz="1800" dirty="0"/>
              <a:t> </a:t>
            </a:r>
            <a:r>
              <a:rPr lang="ru-RU" sz="1800" dirty="0" err="1"/>
              <a:t>між</a:t>
            </a:r>
            <a:r>
              <a:rPr lang="ru-RU" sz="1800" dirty="0"/>
              <a:t> </a:t>
            </a:r>
            <a:r>
              <a:rPr lang="ru-RU" sz="1800" dirty="0" err="1"/>
              <a:t>завищеними</a:t>
            </a:r>
            <a:r>
              <a:rPr lang="ru-RU" sz="1800" dirty="0"/>
              <a:t> </a:t>
            </a:r>
            <a:r>
              <a:rPr lang="ru-RU" sz="1800" dirty="0" err="1"/>
              <a:t>очікуваннями</a:t>
            </a:r>
            <a:r>
              <a:rPr lang="ru-RU" sz="1800" dirty="0"/>
              <a:t> і фактичною </a:t>
            </a:r>
            <a:r>
              <a:rPr lang="ru-RU" sz="1800" dirty="0" err="1"/>
              <a:t>ситуацією</a:t>
            </a:r>
            <a:endParaRPr lang="ru-RU" sz="1800" dirty="0"/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ru-RU" sz="1800" dirty="0" err="1"/>
              <a:t>традиційні</a:t>
            </a:r>
            <a:r>
              <a:rPr lang="ru-RU" sz="1800" dirty="0"/>
              <a:t> для </a:t>
            </a:r>
            <a:r>
              <a:rPr lang="ru-RU" sz="1800" dirty="0" err="1"/>
              <a:t>молодої</a:t>
            </a:r>
            <a:r>
              <a:rPr lang="ru-RU" sz="1800" dirty="0"/>
              <a:t> </a:t>
            </a:r>
            <a:r>
              <a:rPr lang="ru-RU" sz="1800" dirty="0" err="1"/>
              <a:t>демократії</a:t>
            </a:r>
            <a:r>
              <a:rPr lang="ru-RU" sz="1800" dirty="0"/>
              <a:t> </a:t>
            </a:r>
            <a:r>
              <a:rPr lang="ru-RU" sz="1800" dirty="0" err="1"/>
              <a:t>прагнення</a:t>
            </a:r>
            <a:r>
              <a:rPr lang="ru-RU" sz="1800" dirty="0"/>
              <a:t> </a:t>
            </a:r>
            <a:r>
              <a:rPr lang="ru-RU" sz="1800" dirty="0" err="1"/>
              <a:t>популізму</a:t>
            </a:r>
            <a:r>
              <a:rPr lang="ru-RU" sz="1800" dirty="0"/>
              <a:t> з боку </a:t>
            </a:r>
            <a:r>
              <a:rPr lang="ru-RU" sz="1800" dirty="0" err="1"/>
              <a:t>політиків</a:t>
            </a:r>
            <a:r>
              <a:rPr lang="ru-RU" sz="1800" dirty="0"/>
              <a:t> і </a:t>
            </a:r>
            <a:r>
              <a:rPr lang="ru-RU" sz="1800" dirty="0" err="1"/>
              <a:t>патерналізму</a:t>
            </a:r>
            <a:r>
              <a:rPr lang="ru-RU" sz="1800" dirty="0"/>
              <a:t> з боку </a:t>
            </a:r>
            <a:r>
              <a:rPr lang="ru-RU" sz="1800" dirty="0" err="1"/>
              <a:t>значної</a:t>
            </a:r>
            <a:r>
              <a:rPr lang="ru-RU" sz="1800" dirty="0"/>
              <a:t> </a:t>
            </a:r>
            <a:r>
              <a:rPr lang="ru-RU" sz="1800" dirty="0" err="1"/>
              <a:t>частини</a:t>
            </a:r>
            <a:r>
              <a:rPr lang="ru-RU" sz="1800" dirty="0"/>
              <a:t> </a:t>
            </a:r>
            <a:r>
              <a:rPr lang="ru-RU" sz="1800" dirty="0" err="1"/>
              <a:t>громадян</a:t>
            </a:r>
            <a:endParaRPr lang="ru-RU" sz="1800" dirty="0"/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ru-RU" sz="1800" dirty="0" err="1"/>
              <a:t>применшення</a:t>
            </a:r>
            <a:r>
              <a:rPr lang="ru-RU" sz="1800" dirty="0"/>
              <a:t> </a:t>
            </a:r>
            <a:r>
              <a:rPr lang="ru-RU" sz="1800" dirty="0" err="1"/>
              <a:t>власних</a:t>
            </a:r>
            <a:r>
              <a:rPr lang="ru-RU" sz="1800" dirty="0"/>
              <a:t> </a:t>
            </a:r>
            <a:r>
              <a:rPr lang="ru-RU" sz="1800" dirty="0" err="1"/>
              <a:t>здобутків</a:t>
            </a:r>
            <a:r>
              <a:rPr lang="ru-RU" sz="1800" dirty="0"/>
              <a:t> у </a:t>
            </a:r>
            <a:r>
              <a:rPr lang="ru-RU" sz="1800" dirty="0" err="1"/>
              <a:t>поєднанні</a:t>
            </a:r>
            <a:r>
              <a:rPr lang="ru-RU" sz="1800" dirty="0"/>
              <a:t> </a:t>
            </a:r>
            <a:r>
              <a:rPr lang="ru-RU" sz="1800" dirty="0" err="1"/>
              <a:t>із</a:t>
            </a:r>
            <a:r>
              <a:rPr lang="ru-RU" sz="1800" dirty="0"/>
              <a:t> </a:t>
            </a:r>
            <a:r>
              <a:rPr lang="ru-RU" sz="1800" dirty="0" err="1"/>
              <a:t>завищенням</a:t>
            </a:r>
            <a:r>
              <a:rPr lang="ru-RU" sz="1800" dirty="0"/>
              <a:t> </a:t>
            </a:r>
            <a:r>
              <a:rPr lang="ru-RU" sz="1800" dirty="0" err="1"/>
              <a:t>досягнень</a:t>
            </a:r>
            <a:r>
              <a:rPr lang="ru-RU" sz="1800" dirty="0"/>
              <a:t> </a:t>
            </a:r>
            <a:r>
              <a:rPr lang="ru-RU" sz="1800" dirty="0" err="1"/>
              <a:t>інших</a:t>
            </a:r>
            <a:r>
              <a:rPr lang="ru-RU" sz="1800" dirty="0"/>
              <a:t> (</a:t>
            </a:r>
            <a:r>
              <a:rPr lang="ru-RU" sz="1800" dirty="0" err="1"/>
              <a:t>включно</a:t>
            </a:r>
            <a:r>
              <a:rPr lang="ru-RU" sz="1800" dirty="0"/>
              <a:t> </a:t>
            </a:r>
            <a:r>
              <a:rPr lang="ru-RU" sz="1800" dirty="0" err="1"/>
              <a:t>із</a:t>
            </a:r>
            <a:r>
              <a:rPr lang="ru-RU" sz="1800" dirty="0"/>
              <a:t> доходами та </a:t>
            </a:r>
            <a:r>
              <a:rPr lang="ru-RU" sz="1800" dirty="0" err="1"/>
              <a:t>якістю</a:t>
            </a:r>
            <a:r>
              <a:rPr lang="ru-RU" sz="1800" dirty="0"/>
              <a:t> </a:t>
            </a:r>
            <a:r>
              <a:rPr lang="ru-RU" sz="1800" dirty="0" err="1"/>
              <a:t>життя</a:t>
            </a:r>
            <a:r>
              <a:rPr lang="ru-RU" sz="1800" dirty="0"/>
              <a:t> </a:t>
            </a:r>
            <a:r>
              <a:rPr lang="ru-RU" sz="1800" dirty="0" err="1"/>
              <a:t>загалом</a:t>
            </a:r>
            <a:r>
              <a:rPr lang="ru-RU" sz="1800" dirty="0"/>
              <a:t>)  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1800" dirty="0" err="1"/>
              <a:t>Низькі</a:t>
            </a:r>
            <a:r>
              <a:rPr lang="ru-RU" sz="1800" dirty="0"/>
              <a:t> </a:t>
            </a:r>
            <a:r>
              <a:rPr lang="ru-RU" sz="1800" dirty="0" err="1"/>
              <a:t>оцінки</a:t>
            </a:r>
            <a:r>
              <a:rPr lang="ru-RU" sz="1800" dirty="0"/>
              <a:t> </a:t>
            </a:r>
            <a:r>
              <a:rPr lang="ru-RU" sz="1800" dirty="0" err="1"/>
              <a:t>спричиняють</a:t>
            </a:r>
            <a:r>
              <a:rPr lang="ru-RU" sz="1800" dirty="0"/>
              <a:t> </a:t>
            </a:r>
            <a:r>
              <a:rPr lang="ru-RU" sz="1800" dirty="0" err="1"/>
              <a:t>бажання</a:t>
            </a:r>
            <a:r>
              <a:rPr lang="ru-RU" sz="1800" dirty="0"/>
              <a:t> </a:t>
            </a:r>
            <a:r>
              <a:rPr lang="ru-RU" sz="1800" dirty="0" err="1"/>
              <a:t>змін</a:t>
            </a:r>
            <a:r>
              <a:rPr lang="ru-RU" sz="1800" dirty="0"/>
              <a:t> – велика </a:t>
            </a:r>
            <a:r>
              <a:rPr lang="ru-RU" sz="1800" dirty="0" err="1"/>
              <a:t>частина</a:t>
            </a:r>
            <a:r>
              <a:rPr lang="ru-RU" sz="1800" dirty="0"/>
              <a:t> активного, </a:t>
            </a:r>
            <a:r>
              <a:rPr lang="ru-RU" sz="1800" dirty="0" err="1"/>
              <a:t>мобільного</a:t>
            </a:r>
            <a:r>
              <a:rPr lang="ru-RU" sz="1800" dirty="0"/>
              <a:t> і </a:t>
            </a:r>
            <a:r>
              <a:rPr lang="ru-RU" sz="1800" dirty="0" err="1"/>
              <a:t>конкурентоспроможного</a:t>
            </a:r>
            <a:r>
              <a:rPr lang="ru-RU" sz="1800" dirty="0"/>
              <a:t> </a:t>
            </a:r>
            <a:r>
              <a:rPr lang="ru-RU" sz="1800" dirty="0" err="1"/>
              <a:t>населення</a:t>
            </a:r>
            <a:r>
              <a:rPr lang="ru-RU" sz="1800" dirty="0"/>
              <a:t> </a:t>
            </a:r>
            <a:r>
              <a:rPr lang="ru-RU" sz="1800" dirty="0" err="1"/>
              <a:t>пов’язують</a:t>
            </a:r>
            <a:r>
              <a:rPr lang="ru-RU" sz="1800" dirty="0"/>
              <a:t> </a:t>
            </a:r>
            <a:r>
              <a:rPr lang="ru-RU" sz="1800" dirty="0" err="1"/>
              <a:t>можливості</a:t>
            </a:r>
            <a:r>
              <a:rPr lang="ru-RU" sz="1800" dirty="0"/>
              <a:t> </a:t>
            </a:r>
            <a:r>
              <a:rPr lang="ru-RU" sz="1800" dirty="0" err="1"/>
              <a:t>радикальних</a:t>
            </a:r>
            <a:r>
              <a:rPr lang="ru-RU" sz="1800" dirty="0"/>
              <a:t> </a:t>
            </a:r>
            <a:r>
              <a:rPr lang="ru-RU" sz="1800" dirty="0" err="1"/>
              <a:t>змін</a:t>
            </a:r>
            <a:r>
              <a:rPr lang="ru-RU" sz="1800" dirty="0"/>
              <a:t> </a:t>
            </a:r>
            <a:r>
              <a:rPr lang="ru-RU" sz="1800" dirty="0" err="1"/>
              <a:t>свого</a:t>
            </a:r>
            <a:r>
              <a:rPr lang="ru-RU" sz="1800" dirty="0"/>
              <a:t> </a:t>
            </a:r>
            <a:r>
              <a:rPr lang="ru-RU" sz="1800" dirty="0" err="1"/>
              <a:t>життя</a:t>
            </a:r>
            <a:r>
              <a:rPr lang="ru-RU" sz="1800" dirty="0"/>
              <a:t> </a:t>
            </a:r>
            <a:r>
              <a:rPr lang="ru-RU" sz="1800" dirty="0" err="1"/>
              <a:t>виключно</a:t>
            </a:r>
            <a:r>
              <a:rPr lang="ru-RU" sz="1800" dirty="0"/>
              <a:t> з </a:t>
            </a:r>
            <a:r>
              <a:rPr lang="ru-RU" sz="1800" dirty="0" err="1"/>
              <a:t>еміграцією</a:t>
            </a:r>
            <a:endParaRPr lang="ru-RU" sz="1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3577175"/>
      </p:ext>
    </p:extLst>
  </p:cSld>
  <p:clrMapOvr>
    <a:masterClrMapping/>
  </p:clrMapOvr>
  <p:transition spd="med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BE374F-ABE8-C543-811C-3A394BC07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79622"/>
            <a:ext cx="8229600" cy="738016"/>
          </a:xfrm>
        </p:spPr>
        <p:txBody>
          <a:bodyPr/>
          <a:lstStyle/>
          <a:p>
            <a:r>
              <a:rPr lang="ru-RU" sz="2400" i="1" dirty="0" err="1">
                <a:solidFill>
                  <a:srgbClr val="0070C0"/>
                </a:solidFill>
              </a:rPr>
              <a:t>Суспільні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настрої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щодо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міграції</a:t>
            </a:r>
            <a:r>
              <a:rPr lang="ru-RU" sz="2400" i="1" dirty="0">
                <a:solidFill>
                  <a:srgbClr val="0070C0"/>
                </a:solidFill>
              </a:rPr>
              <a:t>, %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74CF98FA-0AF8-9042-8865-022DE73E8E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380407"/>
              </p:ext>
            </p:extLst>
          </p:nvPr>
        </p:nvGraphicFramePr>
        <p:xfrm>
          <a:off x="0" y="1417638"/>
          <a:ext cx="8991600" cy="4725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B260DFB-A108-BB49-BB0F-E6336A5F98C2}"/>
              </a:ext>
            </a:extLst>
          </p:cNvPr>
          <p:cNvSpPr txBox="1"/>
          <p:nvPr/>
        </p:nvSpPr>
        <p:spPr>
          <a:xfrm>
            <a:off x="5310554" y="6142892"/>
            <a:ext cx="3833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err="1"/>
              <a:t>Джерело</a:t>
            </a:r>
            <a:r>
              <a:rPr lang="ru-RU" sz="1400" i="1" dirty="0"/>
              <a:t>: </a:t>
            </a:r>
            <a:r>
              <a:rPr lang="ru-RU" sz="1400" i="1" dirty="0" err="1"/>
              <a:t>Інститут</a:t>
            </a:r>
            <a:r>
              <a:rPr lang="ru-RU" sz="1400" i="1" dirty="0"/>
              <a:t> </a:t>
            </a:r>
            <a:r>
              <a:rPr lang="ru-RU" sz="1400" i="1" dirty="0" err="1"/>
              <a:t>соціоогії</a:t>
            </a:r>
            <a:r>
              <a:rPr lang="ru-RU" sz="1400" i="1" dirty="0"/>
              <a:t> НАН </a:t>
            </a:r>
            <a:r>
              <a:rPr lang="ru-RU" sz="1400" i="1" dirty="0" err="1"/>
              <a:t>України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2267886654"/>
      </p:ext>
    </p:extLst>
  </p:cSld>
  <p:clrMapOvr>
    <a:masterClrMapping/>
  </p:clrMapOvr>
  <p:transition spd="med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BE0B6B-9925-EC4B-8C57-3AFE5C1CBA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400" i="1" dirty="0" err="1">
                <a:solidFill>
                  <a:srgbClr val="0070C0"/>
                </a:solidFill>
              </a:rPr>
              <a:t>Міграції</a:t>
            </a:r>
            <a:r>
              <a:rPr lang="ru-RU" sz="2400" i="1" dirty="0">
                <a:solidFill>
                  <a:srgbClr val="0070C0"/>
                </a:solidFill>
              </a:rPr>
              <a:t> в межах </a:t>
            </a:r>
            <a:r>
              <a:rPr lang="ru-RU" sz="2400" i="1" dirty="0" err="1">
                <a:solidFill>
                  <a:srgbClr val="0070C0"/>
                </a:solidFill>
              </a:rPr>
              <a:t>України</a:t>
            </a:r>
            <a:r>
              <a:rPr lang="ru-RU" sz="2400" i="1" dirty="0">
                <a:solidFill>
                  <a:srgbClr val="0070C0"/>
                </a:solidFill>
              </a:rPr>
              <a:t>: </a:t>
            </a:r>
            <a:br>
              <a:rPr lang="ru-RU" sz="2400" i="1" dirty="0">
                <a:solidFill>
                  <a:srgbClr val="0070C0"/>
                </a:solidFill>
              </a:rPr>
            </a:br>
            <a:r>
              <a:rPr lang="ru-RU" sz="2400" i="1" dirty="0" err="1">
                <a:solidFill>
                  <a:srgbClr val="0070C0"/>
                </a:solidFill>
              </a:rPr>
              <a:t>фактичні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масштаби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внутрішньої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міграції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значно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більші</a:t>
            </a:r>
            <a:r>
              <a:rPr lang="ru-RU" sz="2400" i="1" dirty="0">
                <a:solidFill>
                  <a:srgbClr val="0070C0"/>
                </a:solidFill>
              </a:rPr>
              <a:t> за </a:t>
            </a:r>
            <a:r>
              <a:rPr lang="ru-RU" sz="2400" i="1" dirty="0" err="1">
                <a:solidFill>
                  <a:srgbClr val="0070C0"/>
                </a:solidFill>
              </a:rPr>
              <a:t>зовнішню</a:t>
            </a:r>
            <a:r>
              <a:rPr lang="ru-RU" sz="2400" i="1" dirty="0">
                <a:solidFill>
                  <a:srgbClr val="0070C0"/>
                </a:solidFill>
              </a:rPr>
              <a:t>, але </a:t>
            </a:r>
            <a:r>
              <a:rPr lang="ru-RU" sz="2400" i="1" dirty="0" err="1">
                <a:solidFill>
                  <a:srgbClr val="0070C0"/>
                </a:solidFill>
              </a:rPr>
              <a:t>потенційні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приблизно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однакові</a:t>
            </a:r>
            <a:endParaRPr lang="ru-RU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266451"/>
      </p:ext>
    </p:extLst>
  </p:cSld>
  <p:clrMapOvr>
    <a:masterClrMapping/>
  </p:clrMapOvr>
  <p:transition spd="med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875FB9-6FD2-944E-939A-D8ABE1523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25611"/>
            <a:ext cx="8229600" cy="392026"/>
          </a:xfrm>
        </p:spPr>
        <p:txBody>
          <a:bodyPr/>
          <a:lstStyle/>
          <a:p>
            <a:r>
              <a:rPr lang="ru-RU" sz="2400" i="1" dirty="0" err="1">
                <a:solidFill>
                  <a:srgbClr val="0070C0"/>
                </a:solidFill>
              </a:rPr>
              <a:t>Внутрішні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міграції</a:t>
            </a:r>
            <a:r>
              <a:rPr lang="ru-RU" sz="2400" i="1" dirty="0">
                <a:solidFill>
                  <a:srgbClr val="0070C0"/>
                </a:solidFill>
              </a:rPr>
              <a:t> – </a:t>
            </a:r>
            <a:r>
              <a:rPr lang="ru-RU" sz="2400" i="1" dirty="0" err="1">
                <a:solidFill>
                  <a:srgbClr val="0070C0"/>
                </a:solidFill>
              </a:rPr>
              <a:t>головні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напрями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i="1" dirty="0" err="1">
                <a:solidFill>
                  <a:srgbClr val="0070C0"/>
                </a:solidFill>
              </a:rPr>
              <a:t>руху</a:t>
            </a:r>
            <a:endParaRPr lang="ru-RU" sz="2400" i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DF363A9-73BF-6649-81F9-8E0276D43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27654"/>
            <a:ext cx="8229600" cy="4198509"/>
          </a:xfrm>
        </p:spPr>
        <p:txBody>
          <a:bodyPr/>
          <a:lstStyle/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1800" dirty="0" err="1"/>
              <a:t>Урбанізація</a:t>
            </a:r>
            <a:r>
              <a:rPr lang="ru-RU" sz="1800" dirty="0"/>
              <a:t> 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1800" dirty="0" err="1"/>
              <a:t>Міські</a:t>
            </a:r>
            <a:r>
              <a:rPr lang="ru-RU" sz="1800" dirty="0"/>
              <a:t> </a:t>
            </a:r>
            <a:r>
              <a:rPr lang="ru-RU" sz="1800" dirty="0" err="1"/>
              <a:t>агломерації</a:t>
            </a:r>
            <a:r>
              <a:rPr lang="ru-RU" sz="1800" dirty="0"/>
              <a:t> 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1800" dirty="0" err="1"/>
              <a:t>Метрополіси</a:t>
            </a:r>
            <a:endParaRPr lang="ru-RU" sz="1800" dirty="0"/>
          </a:p>
          <a:p>
            <a:pPr lvl="1"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1600" dirty="0" err="1"/>
              <a:t>висока</a:t>
            </a:r>
            <a:r>
              <a:rPr lang="ru-RU" sz="1600" dirty="0"/>
              <a:t> </a:t>
            </a:r>
            <a:r>
              <a:rPr lang="ru-RU" sz="1600" dirty="0" err="1"/>
              <a:t>концентрація</a:t>
            </a:r>
            <a:r>
              <a:rPr lang="ru-RU" sz="1600" dirty="0"/>
              <a:t> та </a:t>
            </a:r>
            <a:r>
              <a:rPr lang="ru-RU" sz="1600" dirty="0" err="1"/>
              <a:t>інтенсивність</a:t>
            </a:r>
            <a:r>
              <a:rPr lang="ru-RU" sz="1600" dirty="0"/>
              <a:t> </a:t>
            </a:r>
            <a:r>
              <a:rPr lang="ru-RU" sz="1600" dirty="0" err="1"/>
              <a:t>маятникових</a:t>
            </a:r>
            <a:r>
              <a:rPr lang="ru-RU" sz="1600" dirty="0"/>
              <a:t> </a:t>
            </a:r>
            <a:r>
              <a:rPr lang="ru-RU" sz="1600" dirty="0" err="1"/>
              <a:t>міграцій</a:t>
            </a:r>
            <a:r>
              <a:rPr lang="ru-RU" sz="1600" dirty="0"/>
              <a:t> у межах 1,5-годинної </a:t>
            </a:r>
            <a:r>
              <a:rPr lang="ru-RU" sz="1600" dirty="0" err="1"/>
              <a:t>доступності</a:t>
            </a:r>
            <a:endParaRPr lang="ru-RU" sz="1600" dirty="0"/>
          </a:p>
          <a:p>
            <a:pPr lvl="1"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1600" dirty="0" err="1"/>
              <a:t>висока</a:t>
            </a:r>
            <a:r>
              <a:rPr lang="ru-RU" sz="1600" dirty="0"/>
              <a:t> </a:t>
            </a:r>
            <a:r>
              <a:rPr lang="ru-RU" sz="1600" dirty="0" err="1"/>
              <a:t>зайнятість</a:t>
            </a:r>
            <a:r>
              <a:rPr lang="ru-RU" sz="1600" dirty="0"/>
              <a:t> в </a:t>
            </a:r>
            <a:r>
              <a:rPr lang="ru-RU" sz="1600" dirty="0" err="1"/>
              <a:t>індустріальному</a:t>
            </a:r>
            <a:r>
              <a:rPr lang="ru-RU" sz="1600" dirty="0"/>
              <a:t> та </a:t>
            </a:r>
            <a:r>
              <a:rPr lang="ru-RU" sz="1600" dirty="0" err="1"/>
              <a:t>інформаційному</a:t>
            </a:r>
            <a:r>
              <a:rPr lang="ru-RU" sz="1600" dirty="0"/>
              <a:t> секторах </a:t>
            </a:r>
            <a:r>
              <a:rPr lang="en-US" sz="1600" dirty="0"/>
              <a:t>vs</a:t>
            </a:r>
            <a:r>
              <a:rPr lang="uk-UA" sz="1600" dirty="0"/>
              <a:t> низька частка сезонних та </a:t>
            </a:r>
            <a:r>
              <a:rPr lang="uk-UA" sz="1600" dirty="0" err="1"/>
              <a:t>тимча</a:t>
            </a:r>
            <a:r>
              <a:rPr lang="en-US" sz="1600" dirty="0"/>
              <a:t>c</a:t>
            </a:r>
            <a:r>
              <a:rPr lang="uk-UA" sz="1600" dirty="0" err="1"/>
              <a:t>ових</a:t>
            </a:r>
            <a:r>
              <a:rPr lang="uk-UA" sz="1600" dirty="0"/>
              <a:t> працівників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Ø"/>
            </a:pPr>
            <a:r>
              <a:rPr lang="uk-UA" sz="1600" dirty="0"/>
              <a:t>що далі від центру, то нижчі ділова активність та рівень життя, а відтак – більше стимулів до пошуку роботи поза місцем проживання </a:t>
            </a:r>
            <a:endParaRPr lang="ru-RU" sz="2000" dirty="0"/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1800" dirty="0" err="1"/>
              <a:t>Децентралізація</a:t>
            </a:r>
            <a:endParaRPr lang="ru-RU" sz="1800" dirty="0"/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ru-RU" sz="1800" dirty="0" err="1"/>
              <a:t>Освітня</a:t>
            </a:r>
            <a:r>
              <a:rPr lang="ru-RU" sz="1800" dirty="0"/>
              <a:t> </a:t>
            </a:r>
            <a:r>
              <a:rPr lang="ru-RU" sz="1800" dirty="0" err="1"/>
              <a:t>міграція</a:t>
            </a:r>
            <a:r>
              <a:rPr lang="ru-RU" sz="1800" dirty="0"/>
              <a:t> –  «стартер» </a:t>
            </a:r>
            <a:r>
              <a:rPr lang="ru-RU" sz="1800" dirty="0" err="1"/>
              <a:t>внутрішньої</a:t>
            </a:r>
            <a:r>
              <a:rPr lang="ru-RU" sz="1800" dirty="0"/>
              <a:t> </a:t>
            </a:r>
            <a:r>
              <a:rPr lang="ru-RU" sz="1800" dirty="0" err="1"/>
              <a:t>міграції</a:t>
            </a:r>
            <a:r>
              <a:rPr lang="ru-RU" sz="1800" dirty="0"/>
              <a:t> (37% </a:t>
            </a:r>
            <a:r>
              <a:rPr lang="ru-RU" sz="1800" dirty="0" err="1"/>
              <a:t>студентів</a:t>
            </a:r>
            <a:r>
              <a:rPr lang="ru-RU" sz="1800" dirty="0"/>
              <a:t> – </a:t>
            </a:r>
            <a:r>
              <a:rPr lang="ru-RU" sz="1800" dirty="0" err="1"/>
              <a:t>іногородні</a:t>
            </a:r>
            <a:r>
              <a:rPr lang="ru-RU" sz="1800" dirty="0"/>
              <a:t>) – </a:t>
            </a:r>
            <a:r>
              <a:rPr lang="ru-RU" sz="1800" dirty="0" err="1"/>
              <a:t>переважно</a:t>
            </a:r>
            <a:r>
              <a:rPr lang="ru-RU" sz="1800" dirty="0"/>
              <a:t> до </a:t>
            </a:r>
            <a:r>
              <a:rPr lang="ru-RU" sz="1800" dirty="0" err="1"/>
              <a:t>Києва</a:t>
            </a:r>
            <a:r>
              <a:rPr lang="ru-RU" sz="1800" dirty="0"/>
              <a:t>, </a:t>
            </a:r>
            <a:r>
              <a:rPr lang="ru-RU" sz="1800" dirty="0" err="1"/>
              <a:t>Харкова</a:t>
            </a:r>
            <a:r>
              <a:rPr lang="ru-RU" sz="1800" dirty="0"/>
              <a:t>, Львова, </a:t>
            </a:r>
            <a:r>
              <a:rPr lang="ru-RU" sz="1800" dirty="0" err="1"/>
              <a:t>Дніпра</a:t>
            </a:r>
            <a:r>
              <a:rPr lang="ru-RU" sz="1800" dirty="0"/>
              <a:t>, </a:t>
            </a:r>
            <a:r>
              <a:rPr lang="ru-RU" sz="1800" dirty="0" err="1"/>
              <a:t>Одеси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698726992"/>
      </p:ext>
    </p:extLst>
  </p:cSld>
  <p:clrMapOvr>
    <a:masterClrMapping/>
  </p:clrMapOvr>
  <p:transition spd="med">
    <p:split orient="vert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29576</TotalTime>
  <Words>1156</Words>
  <Application>Microsoft Office PowerPoint</Application>
  <PresentationFormat>Экран (4:3)</PresentationFormat>
  <Paragraphs>160</Paragraphs>
  <Slides>21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Оформление по умолчанию</vt:lpstr>
      <vt:lpstr>Українське суспільство: міграційний вимір</vt:lpstr>
      <vt:lpstr>Ключові постулати доповіді</vt:lpstr>
      <vt:lpstr>Чинники міграції:  людина, незадоволена своїм життям, суспільним статусом і доходами, сподівається на покращання своєї долі внаслідок переїзду до більш розвиненого суспільства – міграція багатьма розглядається як своєрідний «соціальний ліфт»  </vt:lpstr>
      <vt:lpstr>Економічні міграції</vt:lpstr>
      <vt:lpstr>Суспільство поділене за ставленням до міграції Бажання змінити місце проживання є значно більш поширеним за фактичний переїзд </vt:lpstr>
      <vt:lpstr>Формування міграційних настанов в українському суспільстві</vt:lpstr>
      <vt:lpstr>Суспільні настрої щодо міграції, %</vt:lpstr>
      <vt:lpstr>Міграції в межах України:  фактичні масштаби внутрішньої міграції значно більші за зовнішню, але потенційні приблизно однакові</vt:lpstr>
      <vt:lpstr>Внутрішні міграції – головні напрями руху</vt:lpstr>
      <vt:lpstr>Вимушені переселення з Донбасу та Криму</vt:lpstr>
      <vt:lpstr>Наслідки міграції:  зміни чисельності й складу населення, пропозиції робочої сили, доходів населення й економіки, соціо-психологічного і політичного клімату суспільства</vt:lpstr>
      <vt:lpstr>Наслідки масштабних міграцій: ключовим для економіки і ринку праці країни-донора є повернення/неповернення мігрантів  </vt:lpstr>
      <vt:lpstr>Наслідки масштабних міграцій: вплив грошових переказів </vt:lpstr>
      <vt:lpstr>Надходження приватних грошових переказів з-за кордону, млрд.дол.США</vt:lpstr>
      <vt:lpstr>Наслідки масштабних міграцій:  зміна соціо-психологічного клімату</vt:lpstr>
      <vt:lpstr>Міграційна політика:  основне завдання полягає у поєднанні найповнішого використання позитивного потенціалу міграції із мінімізацією її негативних наслідків </vt:lpstr>
      <vt:lpstr>Презентация PowerPoint</vt:lpstr>
      <vt:lpstr>Потрібні комплексні реакції – економічне зростання автоматично не спричинить зміну міграційних потоків</vt:lpstr>
      <vt:lpstr>Головним мотивом міграцій є занизька зарплата, передумовою помітного зменшення масштабів зовнішньої трудової міграції є зростання середньої зарплати в Україні до 70-75% аналогів сусідніх країн, передусім Польщі</vt:lpstr>
      <vt:lpstr>Середня місячна зарплата, дол.США за ПКС-2011, 2016 рік </vt:lpstr>
      <vt:lpstr>Хоча занизька зарплата є головним мотивом міграцій, саме її підвищення (навіть до 70-75% аналогів Польщі) не дасть бажаних результатів – потрібно поліпшення якості життя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428</cp:revision>
  <cp:lastPrinted>2018-12-17T14:10:34Z</cp:lastPrinted>
  <dcterms:created xsi:type="dcterms:W3CDTF">2011-11-08T12:25:38Z</dcterms:created>
  <dcterms:modified xsi:type="dcterms:W3CDTF">2018-12-21T20:07:35Z</dcterms:modified>
</cp:coreProperties>
</file>