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4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94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2" d="100"/>
          <a:sy n="112" d="100"/>
        </p:scale>
        <p:origin x="-300" y="-84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075169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Shape 1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Shape 1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Shape 1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Shape 1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Shape 1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Shape 1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Shape 1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Shape 2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Shape 2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Shape 2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Shape 2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Shape 2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Shape 2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Shape 2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Shape 2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Shape 2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Shape 2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Shape 3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hape 3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Shape 3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Shape 33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Shape 3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Shape 33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Shape 3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hape 3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Shape 3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3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1.jpg"/><Relationship Id="rId4" Type="http://schemas.openxmlformats.org/officeDocument/2006/relationships/image" Target="../media/image6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jpg"/><Relationship Id="rId5" Type="http://schemas.openxmlformats.org/officeDocument/2006/relationships/image" Target="../media/image66.jpg"/><Relationship Id="rId4" Type="http://schemas.openxmlformats.org/officeDocument/2006/relationships/image" Target="../media/image65.jp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/>
              <a:t>Soviet </a:t>
            </a:r>
            <a:r>
              <a:rPr lang="en" sz="3000" dirty="0" smtClean="0"/>
              <a:t>Americana: Russia’s Love-Hatred Relations with </a:t>
            </a:r>
            <a:r>
              <a:rPr lang="en" sz="3000" dirty="0" smtClean="0"/>
              <a:t>America and Ukraine</a:t>
            </a:r>
            <a:endParaRPr sz="3000" dirty="0"/>
          </a:p>
        </p:txBody>
      </p:sp>
      <p:sp>
        <p:nvSpPr>
          <p:cNvPr id="55" name="Shape 5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Sergei I. Zhuk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182880" algn="just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Aleksei Efimov (1896-1971), a pioneer of US history in Soviet Russia</a:t>
            </a:r>
            <a:endParaRPr sz="180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2" name="Shape 1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21625" y="1017725"/>
            <a:ext cx="2914777" cy="3820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The First Wave of Americanization in the USSR after WWII</a:t>
            </a:r>
            <a:endParaRPr sz="1800" b="1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Shape 1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29" name="Shape 129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00"/>
              </a:solidFill>
            </a:endParaRPr>
          </a:p>
          <a:p>
            <a:pPr marL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</a:rPr>
              <a:t>American “Trophy Films”</a:t>
            </a:r>
            <a:endParaRPr b="1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  <a:p>
            <a:pPr marL="0" lvl="0" indent="18288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American Cultural Influences: American Western John Ford’s </a:t>
            </a:r>
            <a:r>
              <a:rPr lang="en" i="1">
                <a:solidFill>
                  <a:schemeClr val="dk1"/>
                </a:solidFill>
              </a:rPr>
              <a:t>Stagecoach</a:t>
            </a:r>
            <a:r>
              <a:rPr lang="en">
                <a:solidFill>
                  <a:schemeClr val="dk1"/>
                </a:solidFill>
              </a:rPr>
              <a:t> (1939) with John Wayne</a:t>
            </a:r>
            <a:endParaRPr b="1">
              <a:solidFill>
                <a:schemeClr val="dk1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30" name="Shape 130" descr="Stagecoach-1939.jpg (1500×1033)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482509"/>
            <a:ext cx="3999899" cy="27563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18288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Cult (“trophy”) film for the Soviet Last Stalin’s Generation: </a:t>
            </a:r>
            <a:r>
              <a:rPr lang="en" sz="1400" i="1"/>
              <a:t>Tarzan’s New York Adventure</a:t>
            </a:r>
            <a:r>
              <a:rPr lang="en" sz="1400"/>
              <a:t> (1942)</a:t>
            </a:r>
            <a:endParaRPr sz="140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6" name="Shape 136" descr="Image result for picture of  Tarzan in New York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4327203" cy="3820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Shape 137" descr="Image result for picture of  Tarzan in New York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74475" y="1222600"/>
            <a:ext cx="3980225" cy="3088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18288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Glenn Miller Orchestra became a cult for the Soviet youth after another “trophy” film </a:t>
            </a:r>
            <a:r>
              <a:rPr lang="en" sz="1200" i="1"/>
              <a:t>Sun Valley Serenade</a:t>
            </a:r>
            <a:r>
              <a:rPr lang="en" sz="1200"/>
              <a:t> (1941)</a:t>
            </a:r>
            <a:endParaRPr sz="120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3" name="Shape 143" descr="Image result for picture of  Glenn Orchestra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5113" y="1291200"/>
            <a:ext cx="5533776" cy="323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18288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A few followers of American fashions became known (as early as 1949) as the “stylish boys and girls” – </a:t>
            </a:r>
            <a:r>
              <a:rPr lang="en" sz="1200" i="1"/>
              <a:t>Stilyagi</a:t>
            </a:r>
            <a:r>
              <a:rPr lang="en" sz="1200"/>
              <a:t> </a:t>
            </a:r>
            <a:endParaRPr sz="120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9" name="Shape 149" descr="Image result for images of Soviet Stilyagi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09075" y="930200"/>
            <a:ext cx="2566510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/>
              <a:t>The Second Wave of Americanization in the USSR under Khrushchev (1953-1964)</a:t>
            </a:r>
            <a:endParaRPr sz="1400"/>
          </a:p>
        </p:txBody>
      </p:sp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56" name="Shape 156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18288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Experimental American jazz became a point of “cultural fixation” for a Soviet youth in the 1950s, especially “cool jazz” of Miles Davis</a:t>
            </a:r>
            <a:endParaRPr>
              <a:solidFill>
                <a:schemeClr val="dk1"/>
              </a:solidFill>
            </a:endParaRPr>
          </a:p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57" name="Shape 157" descr="Image result for picture of  Miles Davi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750" y="1184250"/>
            <a:ext cx="4263800" cy="3266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3" name="Shape 163" descr="Image result for images porgy and bess in moscow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445025"/>
            <a:ext cx="3967935" cy="3820974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Shape 164"/>
          <p:cNvSpPr txBox="1"/>
          <p:nvPr/>
        </p:nvSpPr>
        <p:spPr>
          <a:xfrm>
            <a:off x="311700" y="4333725"/>
            <a:ext cx="3967800" cy="6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18288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The USA Everyman Opera showed </a:t>
            </a:r>
            <a:r>
              <a:rPr lang="en" sz="1200" i="1">
                <a:solidFill>
                  <a:schemeClr val="dk1"/>
                </a:solidFill>
              </a:rPr>
              <a:t>Porgy and Bess</a:t>
            </a:r>
            <a:r>
              <a:rPr lang="en" sz="1200">
                <a:solidFill>
                  <a:schemeClr val="dk1"/>
                </a:solidFill>
              </a:rPr>
              <a:t> in Moscow in 1956</a:t>
            </a:r>
            <a:endParaRPr sz="1200">
              <a:solidFill>
                <a:schemeClr val="dk1"/>
              </a:solidFill>
            </a:endParaRPr>
          </a:p>
        </p:txBody>
      </p:sp>
      <p:pic>
        <p:nvPicPr>
          <p:cNvPr id="165" name="Shape 165" descr="Image result for images of US exposition in Moscow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27050" y="445025"/>
            <a:ext cx="4559574" cy="182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Shape 166" descr="Image result for images of US exposition in Moscow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27050" y="2354325"/>
            <a:ext cx="4559574" cy="1911675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Shape 167"/>
          <p:cNvSpPr txBox="1"/>
          <p:nvPr/>
        </p:nvSpPr>
        <p:spPr>
          <a:xfrm>
            <a:off x="4354288" y="4348500"/>
            <a:ext cx="4505100" cy="6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18288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The American National Exhibition in 1959 in Moscow</a:t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/>
              <a:t>The Third Wave of Americanization in the USSR under Brezhnev (1964-1982)</a:t>
            </a:r>
            <a:endParaRPr sz="1400" b="1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74" name="Shape 174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Détente – Relaxation of International Tensions under Brezhnev and Nixon</a:t>
            </a:r>
            <a:endParaRPr>
              <a:solidFill>
                <a:schemeClr val="dk1"/>
              </a:solidFill>
            </a:endParaRPr>
          </a:p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75" name="Shape 175" descr="Image result for images of US exposition in Moscow under brezhnev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152475"/>
            <a:ext cx="3999899" cy="2999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Shape 180" descr="Image result for images American jeans in the Soviet Union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445025"/>
            <a:ext cx="3999899" cy="3492050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Shape 181"/>
          <p:cNvSpPr txBox="1"/>
          <p:nvPr/>
        </p:nvSpPr>
        <p:spPr>
          <a:xfrm>
            <a:off x="311700" y="3937075"/>
            <a:ext cx="3774000" cy="6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18288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Americanization of Soviet Fashions: American Jeans</a:t>
            </a:r>
            <a:r>
              <a:rPr lang="en" sz="1200"/>
              <a:t> </a:t>
            </a:r>
            <a:endParaRPr sz="1200"/>
          </a:p>
        </p:txBody>
      </p:sp>
      <p:sp>
        <p:nvSpPr>
          <p:cNvPr id="182" name="Shape 182"/>
          <p:cNvSpPr txBox="1"/>
          <p:nvPr/>
        </p:nvSpPr>
        <p:spPr>
          <a:xfrm>
            <a:off x="5159900" y="224750"/>
            <a:ext cx="3000000" cy="6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18288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Soviet-American Cooperation in Space and in Food Industry:</a:t>
            </a:r>
            <a:endParaRPr sz="1200">
              <a:solidFill>
                <a:schemeClr val="dk1"/>
              </a:solidFill>
            </a:endParaRPr>
          </a:p>
        </p:txBody>
      </p:sp>
      <p:pic>
        <p:nvPicPr>
          <p:cNvPr id="183" name="Shape 183" descr="Image result for images of soviet apollo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71500" y="761525"/>
            <a:ext cx="4510876" cy="2312575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Shape 184"/>
          <p:cNvSpPr txBox="1"/>
          <p:nvPr/>
        </p:nvSpPr>
        <p:spPr>
          <a:xfrm>
            <a:off x="4471500" y="2939150"/>
            <a:ext cx="1639200" cy="5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Apollo Soyuz Project</a:t>
            </a:r>
            <a:endParaRPr sz="1200">
              <a:solidFill>
                <a:schemeClr val="dk1"/>
              </a:solidFill>
            </a:endParaRPr>
          </a:p>
        </p:txBody>
      </p:sp>
      <p:pic>
        <p:nvPicPr>
          <p:cNvPr id="185" name="Shape 185" descr="Image result for images of Pepsi Cola in the USSR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71500" y="3301475"/>
            <a:ext cx="2311702" cy="1764600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Shape 186"/>
          <p:cNvSpPr txBox="1"/>
          <p:nvPr/>
        </p:nvSpPr>
        <p:spPr>
          <a:xfrm>
            <a:off x="6900100" y="4092775"/>
            <a:ext cx="2014800" cy="3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18288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Production of Pepsi-Cola in the USSR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182880" algn="just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Cult of Western Genre in Soviet Cultural Consumption</a:t>
            </a:r>
            <a:endParaRPr sz="180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Shape 19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93" name="Shape 193" descr="Image result for picture of magnificent seven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152475"/>
            <a:ext cx="3309751" cy="2482325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Shape 194"/>
          <p:cNvSpPr txBox="1"/>
          <p:nvPr/>
        </p:nvSpPr>
        <p:spPr>
          <a:xfrm>
            <a:off x="311575" y="3680025"/>
            <a:ext cx="3309900" cy="6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18288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Cult Western of 1962:  </a:t>
            </a:r>
            <a:r>
              <a:rPr lang="en" sz="1200" i="1">
                <a:solidFill>
                  <a:schemeClr val="dk1"/>
                </a:solidFill>
              </a:rPr>
              <a:t>The Magnificent Seven</a:t>
            </a:r>
            <a:r>
              <a:rPr lang="en" sz="1200">
                <a:solidFill>
                  <a:schemeClr val="dk1"/>
                </a:solidFill>
              </a:rPr>
              <a:t> and Popular Westerns of the 1970s</a:t>
            </a:r>
            <a:r>
              <a:rPr lang="en" sz="1200"/>
              <a:t> </a:t>
            </a:r>
            <a:endParaRPr sz="1200"/>
          </a:p>
        </p:txBody>
      </p:sp>
      <p:pic>
        <p:nvPicPr>
          <p:cNvPr id="195" name="Shape 195" descr="Image result for picture of mackenna's gold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25175" y="1152475"/>
            <a:ext cx="1905000" cy="277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Shape 196" descr="Image result for picture of my darling clementine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30175" y="1152475"/>
            <a:ext cx="1733550" cy="255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Shape 197" descr="Image result for images of gojko mitic as an indian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21475" y="3283500"/>
            <a:ext cx="2947000" cy="166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Shape 198" descr="Image result for images of vinnetou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568500" y="3308575"/>
            <a:ext cx="2051426" cy="1407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Romantic Fascination with America in Imperial Russia</a:t>
            </a:r>
            <a:endParaRPr sz="2400"/>
          </a:p>
        </p:txBody>
      </p:sp>
      <p:sp>
        <p:nvSpPr>
          <p:cNvPr id="61" name="Shape 61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James Fenimore Cooper (1789-1851)</a:t>
            </a:r>
            <a:endParaRPr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In 1825-1832, all Cooper’s novels were translated in Russian and published in imperial Russia. Cultural fixation on American Indians (Native Americans) and pirates (privateers) in imperial Russia and the Soviet Union.</a:t>
            </a:r>
            <a:endParaRPr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45720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pic>
        <p:nvPicPr>
          <p:cNvPr id="62" name="Shape 62" descr="https://3.bp.blogspot.com/-yZBzJISnJE4/WbmKjVrQZnI/AAAAAAAAHXc/iAloFrWTBv8qCesXZi3_PniZSXLsHK49gCLcBGAs/s1600/James-Fenimore-Cooper-young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3925" y="1017725"/>
            <a:ext cx="2792425" cy="338475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Shape 63"/>
          <p:cNvSpPr txBox="1"/>
          <p:nvPr/>
        </p:nvSpPr>
        <p:spPr>
          <a:xfrm>
            <a:off x="1233938" y="4402475"/>
            <a:ext cx="2792400" cy="2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18288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Musical: Another Popular Film Genre from the United States</a:t>
            </a:r>
            <a:endParaRPr sz="1400"/>
          </a:p>
        </p:txBody>
      </p:sp>
      <p:pic>
        <p:nvPicPr>
          <p:cNvPr id="204" name="Shape 204" descr="Image result for images of lemonade jo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017725"/>
            <a:ext cx="2257425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Shape 205" descr="Image result for images of sound of music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78025" y="1017725"/>
            <a:ext cx="2741506" cy="382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Shape 206" descr="Image result for picture of my fair lady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59025" y="1017725"/>
            <a:ext cx="3304100" cy="2623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182880" algn="just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Popular Music: After 1958, American rock and roll gradually replaced jazz</a:t>
            </a:r>
            <a:endParaRPr sz="1400"/>
          </a:p>
        </p:txBody>
      </p:sp>
      <p:pic>
        <p:nvPicPr>
          <p:cNvPr id="212" name="Shape 212" descr="Image result for images of elvis presley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9900" y="1017725"/>
            <a:ext cx="2215900" cy="285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Shape 213" descr="Image result for images of chuck berry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05800" y="1018300"/>
            <a:ext cx="24143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Shape 214" descr="Image result for images of little richard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20100" y="1018300"/>
            <a:ext cx="19461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Shape 215" descr="Image result for images of muddy waters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66200" y="1018875"/>
            <a:ext cx="1946100" cy="2857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Shape 216"/>
          <p:cNvSpPr txBox="1"/>
          <p:nvPr/>
        </p:nvSpPr>
        <p:spPr>
          <a:xfrm>
            <a:off x="189900" y="3876375"/>
            <a:ext cx="8520600" cy="7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18288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The most popular American rockers in the USSR: Elvis Presley, Chuck Berry, Little Richard, Muddy Waters, and during the 1970s – Creedence Clearwater Revival and Grand Funk Railroad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Shape 221" descr="Image result for images of creedence clearwater revival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5943600" cy="445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Shape 222" descr="Image result for images of grand funk railroad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48400" y="152400"/>
            <a:ext cx="2743200" cy="445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Soviet imitations of American hippies (1969-1975)</a:t>
            </a:r>
            <a:endParaRPr sz="180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8" name="Shape 228" descr="Image result for images of Soviet hippie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250" y="1017725"/>
            <a:ext cx="3036536" cy="382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Shape 229" descr="Image result for images of Soviet hippies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41325" y="1017725"/>
            <a:ext cx="5490975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Unreliability of the United States as the Allies of the Soviet Union</a:t>
            </a:r>
            <a:endParaRPr sz="1800" b="1"/>
          </a:p>
        </p:txBody>
      </p:sp>
      <p:pic>
        <p:nvPicPr>
          <p:cNvPr id="235" name="Shape 235" descr="Image result for images of Seventeen Moments of the Spri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4775" y="1897425"/>
            <a:ext cx="2095500" cy="293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Shape 236" descr="Image result for images of 3 days of the condor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38200" y="960175"/>
            <a:ext cx="5594101" cy="3101857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Shape 237"/>
          <p:cNvSpPr txBox="1"/>
          <p:nvPr/>
        </p:nvSpPr>
        <p:spPr>
          <a:xfrm>
            <a:off x="59800" y="1379625"/>
            <a:ext cx="3000000" cy="5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18288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Soviet TV-series Seventeen Moments of Spring (1972)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238" name="Shape 238"/>
          <p:cNvSpPr txBox="1"/>
          <p:nvPr/>
        </p:nvSpPr>
        <p:spPr>
          <a:xfrm>
            <a:off x="3238200" y="4062025"/>
            <a:ext cx="5594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18288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>
                <a:solidFill>
                  <a:schemeClr val="dk1"/>
                </a:solidFill>
              </a:rPr>
              <a:t>Three Days of the Condor</a:t>
            </a:r>
            <a:r>
              <a:rPr lang="en" sz="1200">
                <a:solidFill>
                  <a:schemeClr val="dk1"/>
                </a:solidFill>
              </a:rPr>
              <a:t> (1975) as a proof of political corruption and CIA conspiracy</a:t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 txBox="1">
            <a:spLocks noGrp="1"/>
          </p:cNvSpPr>
          <p:nvPr>
            <p:ph type="title"/>
          </p:nvPr>
        </p:nvSpPr>
        <p:spPr>
          <a:xfrm>
            <a:off x="311700" y="2800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Soviet Americanists as Advisers and Researchers</a:t>
            </a:r>
            <a:endParaRPr sz="1800" b="1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Shape 244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18288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Nikolai Inozemtsev (1921-1982), an IMEMO director (1966-1982)</a:t>
            </a:r>
            <a:endParaRPr sz="1800">
              <a:solidFill>
                <a:schemeClr val="dk1"/>
              </a:solidFill>
            </a:endParaRPr>
          </a:p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45" name="Shape 245" descr="C:\Users\Sergei\Desktop\2017New Tauris Book\Tau9 Nikolai Inozemtsev in 1982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2125" y="1052025"/>
            <a:ext cx="2841675" cy="3768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Shape 25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252" name="Shape 252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18288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Georgii Arbatov (1923-2010), an ISKAN director (1967-1995) </a:t>
            </a:r>
            <a:endParaRPr sz="1800">
              <a:solidFill>
                <a:schemeClr val="dk1"/>
              </a:solidFill>
            </a:endParaRPr>
          </a:p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53" name="Shape 253" descr="arbatov.jpg (600×340)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330375"/>
            <a:ext cx="4520700" cy="323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Shape 25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260" name="Shape 260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18288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Arbatov and Edward Kennedy in 1973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261" name="Shape 261" descr="Arbatov-006.jpg (460×276)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546225"/>
            <a:ext cx="4381500" cy="262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Shape 26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18288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Grigorii Sevostianov (1916-2013), an official leader of a sector of US and Canadian History (1953) at the Institute of World History in Moscow (1968-1988), and non-official leader of the same sector, Nikolai Bolkhovitinov (1930-2008)</a:t>
            </a:r>
            <a:endParaRPr sz="1800">
              <a:solidFill>
                <a:schemeClr val="dk1"/>
              </a:solidFill>
            </a:endParaRPr>
          </a:p>
          <a:p>
            <a:pPr marL="0" lvl="0" indent="18288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18288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Nikolai Sivachev (1934-1983), a founder of the Americanist school at MGU in 1977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268" name="Shape 268" descr="C:\Users\Sergei\Desktop\2017New Tauris Book\Tau11 Grigorii Sevostianov in 2000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9075" y="443588"/>
            <a:ext cx="3292000" cy="4256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Shape 27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275" name="Shape 27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76" name="Shape 2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6575" y="445025"/>
            <a:ext cx="2606801" cy="4110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Shape 277" descr="C:\Users\Sergei\Desktop\2017New Tauris Book\Tau10 Sivachev in 1979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32400" y="445025"/>
            <a:ext cx="2901075" cy="3863976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Shape 278"/>
          <p:cNvSpPr txBox="1"/>
          <p:nvPr/>
        </p:nvSpPr>
        <p:spPr>
          <a:xfrm>
            <a:off x="4782925" y="4033750"/>
            <a:ext cx="3000000" cy="12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18288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Nikolai Sivachev (1934-1983), a founder of the Americanist school at MGU in 1977</a:t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Shape 68" descr="23276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25" y="661263"/>
            <a:ext cx="2413247" cy="382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Shape 69" descr="Chingachgook-ASIN-B00005NFMB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64822" y="661275"/>
            <a:ext cx="2581275" cy="350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Shape 70" descr="Image result for images of American pirates from  Red Rover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85947" y="661263"/>
            <a:ext cx="2644274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284" name="Shape 284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85" name="Shape 285" descr="C:\Users\Sergei\Desktop\2017New Tauris Book\ФурсенкоАА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9575" y="1107325"/>
            <a:ext cx="2291375" cy="3461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Shape 2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49725" y="1107325"/>
            <a:ext cx="2734182" cy="3461551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Shape 287"/>
          <p:cNvSpPr txBox="1"/>
          <p:nvPr/>
        </p:nvSpPr>
        <p:spPr>
          <a:xfrm>
            <a:off x="5216813" y="214800"/>
            <a:ext cx="3000000" cy="117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18288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Arnold Shlepakov (1930-1996), a founder of Ukrainian school of Soviet Americanists in Kyiv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88" name="Shape 288"/>
          <p:cNvSpPr txBox="1"/>
          <p:nvPr/>
        </p:nvSpPr>
        <p:spPr>
          <a:xfrm>
            <a:off x="915275" y="-307575"/>
            <a:ext cx="3000000" cy="22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18288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Aleksandr Fursenko (1927-2008), a founder of Leningrad school of Soviet Americanists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Leonid Leshchenko – Ukrainian Americanist (1931-2013)</a:t>
            </a: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CA" dirty="0" smtClean="0"/>
              <a:t>I could </a:t>
            </a:r>
            <a:r>
              <a:rPr lang="en-CA" dirty="0"/>
              <a:t>remember </a:t>
            </a:r>
            <a:r>
              <a:rPr lang="en-CA" dirty="0" smtClean="0"/>
              <a:t>Fursenko </a:t>
            </a:r>
            <a:r>
              <a:rPr lang="en-CA" dirty="0"/>
              <a:t>(from Leningrad), Sivachev, Dementiev and Krasnov (from Moscow), who traveled to the United States together with their Ukrainian colleagues, (and I met them sometimes during those trips), always distanced themselves from the Soviet Ukrainians, showing only condescension and disrespect to us, the scholars from Kyiv… Of course, I knew about Shlepakov’s official complaint regarding Fursenko’s and Sivachev’s Great Russian chauvinism and their </a:t>
            </a:r>
            <a:r>
              <a:rPr lang="en-CA" dirty="0" smtClean="0"/>
              <a:t>anti-Semitism.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066" y="1009650"/>
            <a:ext cx="3040063" cy="451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603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Shape 29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295" name="Shape 29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18288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The first publication in the Soviet Union of Mario Puzo’s novel </a:t>
            </a:r>
            <a:r>
              <a:rPr lang="en" sz="1200" i="1">
                <a:solidFill>
                  <a:schemeClr val="dk1"/>
                </a:solidFill>
              </a:rPr>
              <a:t>The Godfather</a:t>
            </a:r>
            <a:r>
              <a:rPr lang="en" sz="1200">
                <a:solidFill>
                  <a:schemeClr val="dk1"/>
                </a:solidFill>
              </a:rPr>
              <a:t> in the Ukrainian journal </a:t>
            </a:r>
            <a:r>
              <a:rPr lang="en" sz="1200" i="1">
                <a:solidFill>
                  <a:schemeClr val="dk1"/>
                </a:solidFill>
              </a:rPr>
              <a:t>Vsesvit</a:t>
            </a:r>
            <a:r>
              <a:rPr lang="en" sz="1200">
                <a:solidFill>
                  <a:schemeClr val="dk1"/>
                </a:solidFill>
              </a:rPr>
              <a:t> in 1973-1974 (sponsored by Arnold Shlepakov)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96" name="Shape 296" descr="C:\Users\Sergei\Desktop\2017New Tauris Book\Tau 13.1 Godfather in Vsesvit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52475"/>
            <a:ext cx="4680000" cy="351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Shape 30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303" name="Shape 30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18288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This most popular publication during the détente era led to a cultural fixation on a history of Mafia. Together with Italian feature films by Damiano Damiani, it led to massive popularity in the USSR of a notion of Mafia as “organized crime” during the 1970s </a:t>
            </a:r>
            <a:endParaRPr sz="1200">
              <a:solidFill>
                <a:schemeClr val="dk1"/>
              </a:solidFill>
            </a:endParaRPr>
          </a:p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304" name="Shape 304" descr="C:\Users\Sergei\Desktop\2017New Tauris Book\Tau 13.2 Godfather in Vsesvit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327900"/>
            <a:ext cx="4376274" cy="328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 309"/>
          <p:cNvSpPr txBox="1">
            <a:spLocks noGrp="1"/>
          </p:cNvSpPr>
          <p:nvPr>
            <p:ph type="body" idx="2"/>
          </p:nvPr>
        </p:nvSpPr>
        <p:spPr>
          <a:xfrm>
            <a:off x="4187575" y="2354325"/>
            <a:ext cx="3999900" cy="103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18288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Yulia Averkieva (1907-1980), a founding mother of Soviet Indianistika  </a:t>
            </a:r>
            <a:endParaRPr>
              <a:solidFill>
                <a:schemeClr val="dk1"/>
              </a:solidFill>
            </a:endParaRPr>
          </a:p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310" name="Shape 3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363" y="1344475"/>
            <a:ext cx="1952625" cy="2657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Shape 3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Shape 316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317" name="Shape 317" descr="C:\Users\Sergei\Desktop\2017New Tauris Book\Tau 15 Aleksandr Vashchenko with Eagle Feather (Oleg Koshelev)_Leningrad_1983.t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943475" cy="327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Shape 318" descr="C:\Users\Sergei\Desktop\2017New Tauris Book\Tau 17.4 Pow Wow_near_Leningrad_Summer 1984.tif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15875" y="152400"/>
            <a:ext cx="3099201" cy="2448574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Shape 319"/>
          <p:cNvSpPr txBox="1"/>
          <p:nvPr/>
        </p:nvSpPr>
        <p:spPr>
          <a:xfrm>
            <a:off x="152450" y="3429000"/>
            <a:ext cx="4943400" cy="16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18288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Aleksandr Vashchenko and Soviet enthusiasts of Pow-Wow in 1981-986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320" name="Shape 320" descr="C:\Users\Sergei\Desktop\2017New Tauris Book\Tau17.1 Pow Wow_Leningrad_1984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15875" y="2734350"/>
            <a:ext cx="3099201" cy="2261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Shape 3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327" name="Shape 32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18288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Soviet historian Andrei Znamenski with American Indian in 1989</a:t>
            </a:r>
            <a:endParaRPr sz="1800">
              <a:solidFill>
                <a:schemeClr val="dk1"/>
              </a:solidFill>
            </a:endParaRPr>
          </a:p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328" name="Shape 328" descr="C:\Users\Sergei\Desktop\2017New Tauris Book\Tau 16 Andrei Znamenskii and American Indian in 1989.t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152475"/>
            <a:ext cx="4169751" cy="316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Shape 3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Shape 334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18288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Valery Tishkov, a successor of Yulia Averkieva in the field of Native American history and culture</a:t>
            </a:r>
            <a:endParaRPr sz="1800"/>
          </a:p>
        </p:txBody>
      </p:sp>
      <p:pic>
        <p:nvPicPr>
          <p:cNvPr id="335" name="Shape 335" descr="C:\Users\Sergei\Desktop\2017New Tauris Book\NewValeryTishkov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9725" y="671425"/>
            <a:ext cx="3052500" cy="3897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Shape 3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Post-Soviet American Studies in Russia</a:t>
            </a:r>
            <a:endParaRPr sz="1800"/>
          </a:p>
        </p:txBody>
      </p:sp>
      <p:sp>
        <p:nvSpPr>
          <p:cNvPr id="341" name="Shape 34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342" name="Shape 342"/>
          <p:cNvSpPr txBox="1">
            <a:spLocks noGrp="1"/>
          </p:cNvSpPr>
          <p:nvPr>
            <p:ph type="body" idx="2"/>
          </p:nvPr>
        </p:nvSpPr>
        <p:spPr>
          <a:xfrm>
            <a:off x="5185175" y="1152475"/>
            <a:ext cx="3842100" cy="373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457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Vyacheslav Nikonov and Andranik Migranian – Valdimir Putin’s advisers</a:t>
            </a:r>
            <a:endParaRPr sz="1800">
              <a:solidFill>
                <a:schemeClr val="dk1"/>
              </a:solidFill>
            </a:endParaRPr>
          </a:p>
          <a:p>
            <a:pPr marL="457200" lvl="0" indent="-457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457200" lvl="0" indent="-457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457200" lvl="0" indent="-457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457200" lvl="0" indent="-457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457200" lvl="0" indent="-457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18288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Andrei and Sergei Fursenko – personal friends of Vladimir Putin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343" name="Shape 343" descr="Image result for images of vyacheslav nikonov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152475"/>
            <a:ext cx="2335025" cy="186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Shape 344" descr="Image result for images of andranik migranyan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46725" y="1152475"/>
            <a:ext cx="2335025" cy="186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Shape 345" descr="Image result for images of andrei fursenko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700" y="3021625"/>
            <a:ext cx="2335025" cy="186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Shape 346" descr="Image result for images of sergei fursenko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46725" y="3021625"/>
            <a:ext cx="2335025" cy="1869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hape 351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Soviet Americana, Or How Russians Learned to Love and Hate America</a:t>
            </a:r>
            <a:endParaRPr sz="3000"/>
          </a:p>
        </p:txBody>
      </p:sp>
      <p:sp>
        <p:nvSpPr>
          <p:cNvPr id="352" name="Shape 35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Sergei I. Zhuk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Romantic Fascination with America in Imperial Russia Cont.</a:t>
            </a:r>
            <a:endParaRPr sz="240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6" name="Shape 76" descr="Mayne Reid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4550" y="969900"/>
            <a:ext cx="2476500" cy="367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Shape 77" descr="Related image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75925" y="1017725"/>
            <a:ext cx="2476500" cy="3676650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Shape 78"/>
          <p:cNvSpPr txBox="1"/>
          <p:nvPr/>
        </p:nvSpPr>
        <p:spPr>
          <a:xfrm>
            <a:off x="1314550" y="4646550"/>
            <a:ext cx="25419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Thomas Mayne Reid (1818-1883)</a:t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First Russian Studies of America</a:t>
            </a:r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/>
              <a:t>Maksim Kovalevsky (1856-1916)</a:t>
            </a:r>
            <a:endParaRPr sz="1800"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800"/>
              <a:t>Russian-Ukrainian historian who studied U.S. history.</a:t>
            </a:r>
            <a:endParaRPr sz="1800"/>
          </a:p>
        </p:txBody>
      </p:sp>
      <p:pic>
        <p:nvPicPr>
          <p:cNvPr id="85" name="Shape 85" descr="C:\Users\Sergei\Desktop\ZhukPresentationAmericanists2017\RR_v01_d287_m_m_kovalevsky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200" y="1152475"/>
            <a:ext cx="3089900" cy="3639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The United States as a Model of Modernity for Soviet Socialism</a:t>
            </a:r>
            <a:endParaRPr sz="1800"/>
          </a:p>
        </p:txBody>
      </p:sp>
      <p:sp>
        <p:nvSpPr>
          <p:cNvPr id="91" name="Shape 91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company town of Gary, Indiana, as a model for the Urals steel town of Magnitogorsk. Stalin’s industrialization was completely modelled on American industrial projects, and assisted by the American businessmen and engineers.</a:t>
            </a:r>
            <a:endParaRPr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The best examples of such models were Magnitogorsk and DneproGES in Zaporizhie, Soviet Ukraine</a:t>
            </a:r>
            <a:endParaRPr/>
          </a:p>
        </p:txBody>
      </p:sp>
      <p:pic>
        <p:nvPicPr>
          <p:cNvPr id="92" name="Shape 92" descr="Image result for downtown gary indiana 19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4527600" cy="339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The United States as a Model of Modernity for Soviet Socialism Con.</a:t>
            </a:r>
            <a:endParaRPr>
              <a:solidFill>
                <a:srgbClr val="FF0000"/>
              </a:solidFill>
            </a:endParaRPr>
          </a:p>
        </p:txBody>
      </p:sp>
      <p:pic>
        <p:nvPicPr>
          <p:cNvPr id="98" name="Shape 98" descr="gary indiana 19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7400" y="1057650"/>
            <a:ext cx="3978900" cy="3820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Shape 99" descr="Image result for picture of  Gary, Indiana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71225" y="1057650"/>
            <a:ext cx="4620375" cy="3763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The United States as a Model of Modernity for Soviet Socialism Con.</a:t>
            </a:r>
            <a:endParaRPr>
              <a:solidFill>
                <a:srgbClr val="FF0000"/>
              </a:solidFill>
            </a:endParaRPr>
          </a:p>
        </p:txBody>
      </p:sp>
      <p:pic>
        <p:nvPicPr>
          <p:cNvPr id="105" name="Shape 105" descr="Image result for picture of  Dneproge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4562475" cy="382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Shape 106" descr="Image result for picture of  Dneproges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67275" y="1170125"/>
            <a:ext cx="3330375" cy="138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Shape 107" descr="Related image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67275" y="2703650"/>
            <a:ext cx="3330386" cy="2287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>
            <a:spLocks noGrp="1"/>
          </p:cNvSpPr>
          <p:nvPr>
            <p:ph type="title"/>
          </p:nvPr>
        </p:nvSpPr>
        <p:spPr>
          <a:xfrm>
            <a:off x="349175" y="4525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/>
              <a:t>Stalinism produced the Soviet experts in studies of US history, politics, economy and culture </a:t>
            </a:r>
            <a:endParaRPr sz="1400" b="1"/>
          </a:p>
          <a:p>
            <a:pPr marL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/>
              <a:t>(known as Soviet Americanists)</a:t>
            </a:r>
            <a:endParaRPr sz="1400" b="1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Shape 1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14" name="Shape 114"/>
          <p:cNvSpPr txBox="1">
            <a:spLocks noGrp="1"/>
          </p:cNvSpPr>
          <p:nvPr>
            <p:ph type="body" idx="2"/>
          </p:nvPr>
        </p:nvSpPr>
        <p:spPr>
          <a:xfrm>
            <a:off x="4363725" y="1152475"/>
            <a:ext cx="44685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18288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The First Soviet “Stalinist” Americanists:</a:t>
            </a:r>
            <a:endParaRPr>
              <a:solidFill>
                <a:schemeClr val="dk1"/>
              </a:solidFill>
            </a:endParaRPr>
          </a:p>
          <a:p>
            <a:pPr marL="41148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arenR"/>
            </a:pPr>
            <a:r>
              <a:rPr lang="en">
                <a:solidFill>
                  <a:schemeClr val="dk1"/>
                </a:solidFill>
              </a:rPr>
              <a:t>Jewish (American-Ukrainian-Russian) Communist Lev Zubok</a:t>
            </a:r>
            <a:endParaRPr>
              <a:solidFill>
                <a:schemeClr val="dk1"/>
              </a:solidFill>
            </a:endParaRPr>
          </a:p>
          <a:p>
            <a:pPr marL="41148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arenR"/>
            </a:pPr>
            <a:r>
              <a:rPr lang="en">
                <a:solidFill>
                  <a:schemeClr val="dk1"/>
                </a:solidFill>
              </a:rPr>
              <a:t>Russian Orthodox Christian (from Russian nobility) Aleksei Efimov</a:t>
            </a:r>
            <a:endParaRPr>
              <a:solidFill>
                <a:schemeClr val="dk1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15" name="Shape 115" descr="C:\Users\Sergei\Desktop\SovietAmericanists photos\ZubokScan0003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397038"/>
            <a:ext cx="3752850" cy="3171825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Shape 116"/>
          <p:cNvSpPr txBox="1"/>
          <p:nvPr/>
        </p:nvSpPr>
        <p:spPr>
          <a:xfrm>
            <a:off x="311700" y="4568875"/>
            <a:ext cx="3000000" cy="44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Lev Zubok (1894-1967) with his family</a:t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967</Words>
  <Application>Microsoft Office PowerPoint</Application>
  <PresentationFormat>On-screen Show (16:9)</PresentationFormat>
  <Paragraphs>86</Paragraphs>
  <Slides>39</Slides>
  <Notes>38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Simple Dark</vt:lpstr>
      <vt:lpstr>Soviet Americana: Russia’s Love-Hatred Relations with America and Ukraine</vt:lpstr>
      <vt:lpstr>Romantic Fascination with America in Imperial Russia</vt:lpstr>
      <vt:lpstr>PowerPoint Presentation</vt:lpstr>
      <vt:lpstr>Romantic Fascination with America in Imperial Russia Cont. </vt:lpstr>
      <vt:lpstr>First Russian Studies of America</vt:lpstr>
      <vt:lpstr>The United States as a Model of Modernity for Soviet Socialism</vt:lpstr>
      <vt:lpstr>The United States as a Model of Modernity for Soviet Socialism Con.</vt:lpstr>
      <vt:lpstr>The United States as a Model of Modernity for Soviet Socialism Con.</vt:lpstr>
      <vt:lpstr>Stalinism produced the Soviet experts in studies of US history, politics, economy and culture  (known as Soviet Americanists) </vt:lpstr>
      <vt:lpstr>Aleksei Efimov (1896-1971), a pioneer of US history in Soviet Russia </vt:lpstr>
      <vt:lpstr>The First Wave of Americanization in the USSR after WWII </vt:lpstr>
      <vt:lpstr>Cult (“trophy”) film for the Soviet Last Stalin’s Generation: Tarzan’s New York Adventure (1942) </vt:lpstr>
      <vt:lpstr>Glenn Miller Orchestra became a cult for the Soviet youth after another “trophy” film Sun Valley Serenade (1941) </vt:lpstr>
      <vt:lpstr>A few followers of American fashions became known (as early as 1949) as the “stylish boys and girls” – Stilyagi  </vt:lpstr>
      <vt:lpstr>The Second Wave of Americanization in the USSR under Khrushchev (1953-1964)</vt:lpstr>
      <vt:lpstr>PowerPoint Presentation</vt:lpstr>
      <vt:lpstr>The Third Wave of Americanization in the USSR under Brezhnev (1964-1982) </vt:lpstr>
      <vt:lpstr>PowerPoint Presentation</vt:lpstr>
      <vt:lpstr>Cult of Western Genre in Soviet Cultural Consumption </vt:lpstr>
      <vt:lpstr>Musical: Another Popular Film Genre from the United States</vt:lpstr>
      <vt:lpstr>Popular Music: After 1958, American rock and roll gradually replaced jazz</vt:lpstr>
      <vt:lpstr>PowerPoint Presentation</vt:lpstr>
      <vt:lpstr>Soviet imitations of American hippies (1969-1975) </vt:lpstr>
      <vt:lpstr>Unreliability of the United States as the Allies of the Soviet Union</vt:lpstr>
      <vt:lpstr>Soviet Americanists as Advisers and Researchers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Leonid Leshchenko – Ukrainian Americanist (1931-2013)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Post-Soviet American Studies in Russia</vt:lpstr>
      <vt:lpstr>Soviet Americana, Or How Russians Learned to Love and Hate America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Soviet Americana, Or How Russians Learned to Love and Hate America</dc:title>
  <dc:creator>HISTORY</dc:creator>
  <cp:lastModifiedBy>Sergei</cp:lastModifiedBy>
  <cp:revision>6</cp:revision>
  <dcterms:modified xsi:type="dcterms:W3CDTF">2019-11-08T02:40:09Z</dcterms:modified>
</cp:coreProperties>
</file>