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61" r:id="rId3"/>
    <p:sldId id="262" r:id="rId4"/>
    <p:sldId id="263" r:id="rId5"/>
    <p:sldId id="266" r:id="rId6"/>
    <p:sldId id="267" r:id="rId7"/>
    <p:sldId id="257" r:id="rId8"/>
    <p:sldId id="258" r:id="rId9"/>
    <p:sldId id="268" r:id="rId10"/>
    <p:sldId id="269" r:id="rId11"/>
    <p:sldId id="270" r:id="rId12"/>
    <p:sldId id="264" r:id="rId13"/>
    <p:sldId id="265"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21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YULIYA\Desktop\consolidated%20budget.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Overall debt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Sheet1!$B$2:$B$10</c:f>
              <c:numCache>
                <c:formatCode>General</c:formatCode>
                <c:ptCount val="9"/>
                <c:pt idx="0">
                  <c:v>17.600000000000001</c:v>
                </c:pt>
                <c:pt idx="1">
                  <c:v>24.6</c:v>
                </c:pt>
                <c:pt idx="2">
                  <c:v>37.799999999999997</c:v>
                </c:pt>
                <c:pt idx="3">
                  <c:v>54.3</c:v>
                </c:pt>
                <c:pt idx="4">
                  <c:v>59.2</c:v>
                </c:pt>
                <c:pt idx="5">
                  <c:v>64.5</c:v>
                </c:pt>
                <c:pt idx="6">
                  <c:v>73.2</c:v>
                </c:pt>
                <c:pt idx="7">
                  <c:v>69.8</c:v>
                </c:pt>
                <c:pt idx="8">
                  <c:v>58.1</c:v>
                </c:pt>
              </c:numCache>
            </c:numRef>
          </c:val>
          <c:smooth val="0"/>
          <c:extLst>
            <c:ext xmlns:c16="http://schemas.microsoft.com/office/drawing/2014/chart" uri="{C3380CC4-5D6E-409C-BE32-E72D297353CC}">
              <c16:uniqueId val="{00000000-CD04-4AD5-A5A9-49F019B2063A}"/>
            </c:ext>
          </c:extLst>
        </c:ser>
        <c:ser>
          <c:idx val="1"/>
          <c:order val="1"/>
          <c:tx>
            <c:strRef>
              <c:f>Sheet1!$C$1</c:f>
              <c:strCache>
                <c:ptCount val="1"/>
                <c:pt idx="0">
                  <c:v>State debt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Sheet1!$C$2:$C$10</c:f>
              <c:numCache>
                <c:formatCode>General</c:formatCode>
                <c:ptCount val="9"/>
                <c:pt idx="0">
                  <c:v>14.1</c:v>
                </c:pt>
                <c:pt idx="1">
                  <c:v>17</c:v>
                </c:pt>
                <c:pt idx="2">
                  <c:v>26.5</c:v>
                </c:pt>
                <c:pt idx="3">
                  <c:v>40.6</c:v>
                </c:pt>
                <c:pt idx="4">
                  <c:v>44.7</c:v>
                </c:pt>
                <c:pt idx="5">
                  <c:v>49.9</c:v>
                </c:pt>
                <c:pt idx="6">
                  <c:v>60.1</c:v>
                </c:pt>
                <c:pt idx="7">
                  <c:v>60.1</c:v>
                </c:pt>
                <c:pt idx="8">
                  <c:v>49.4</c:v>
                </c:pt>
              </c:numCache>
            </c:numRef>
          </c:val>
          <c:smooth val="0"/>
          <c:extLst>
            <c:ext xmlns:c16="http://schemas.microsoft.com/office/drawing/2014/chart" uri="{C3380CC4-5D6E-409C-BE32-E72D297353CC}">
              <c16:uniqueId val="{00000001-CD04-4AD5-A5A9-49F019B2063A}"/>
            </c:ext>
          </c:extLst>
        </c:ser>
        <c:ser>
          <c:idx val="2"/>
          <c:order val="2"/>
          <c:tx>
            <c:strRef>
              <c:f>Sheet1!$D$1</c:f>
              <c:strCache>
                <c:ptCount val="1"/>
                <c:pt idx="0">
                  <c:v>Internal debt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Sheet1!$D$2:$D$10</c:f>
              <c:numCache>
                <c:formatCode>General</c:formatCode>
                <c:ptCount val="9"/>
                <c:pt idx="0">
                  <c:v>3.5</c:v>
                </c:pt>
                <c:pt idx="1">
                  <c:v>5.8</c:v>
                </c:pt>
                <c:pt idx="2">
                  <c:v>11.4</c:v>
                </c:pt>
                <c:pt idx="3">
                  <c:v>17.8</c:v>
                </c:pt>
                <c:pt idx="4">
                  <c:v>20.2</c:v>
                </c:pt>
                <c:pt idx="5">
                  <c:v>23.8</c:v>
                </c:pt>
                <c:pt idx="6">
                  <c:v>32.1</c:v>
                </c:pt>
                <c:pt idx="7">
                  <c:v>29.2</c:v>
                </c:pt>
                <c:pt idx="8">
                  <c:v>19.100000000000001</c:v>
                </c:pt>
              </c:numCache>
            </c:numRef>
          </c:val>
          <c:smooth val="0"/>
          <c:extLst>
            <c:ext xmlns:c16="http://schemas.microsoft.com/office/drawing/2014/chart" uri="{C3380CC4-5D6E-409C-BE32-E72D297353CC}">
              <c16:uniqueId val="{00000002-CD04-4AD5-A5A9-49F019B2063A}"/>
            </c:ext>
          </c:extLst>
        </c:ser>
        <c:ser>
          <c:idx val="3"/>
          <c:order val="3"/>
          <c:tx>
            <c:strRef>
              <c:f>Sheet1!$E$1</c:f>
              <c:strCache>
                <c:ptCount val="1"/>
                <c:pt idx="0">
                  <c:v>Extenal debt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Sheet1!$E$2:$E$10</c:f>
              <c:numCache>
                <c:formatCode>General</c:formatCode>
                <c:ptCount val="9"/>
                <c:pt idx="0">
                  <c:v>10.6</c:v>
                </c:pt>
                <c:pt idx="1">
                  <c:v>11.2</c:v>
                </c:pt>
                <c:pt idx="2">
                  <c:v>15.1</c:v>
                </c:pt>
                <c:pt idx="3">
                  <c:v>22.8</c:v>
                </c:pt>
                <c:pt idx="4">
                  <c:v>24.5</c:v>
                </c:pt>
                <c:pt idx="5">
                  <c:v>26.1</c:v>
                </c:pt>
                <c:pt idx="6">
                  <c:v>27.9</c:v>
                </c:pt>
                <c:pt idx="7">
                  <c:v>30.8</c:v>
                </c:pt>
                <c:pt idx="8">
                  <c:v>30.3</c:v>
                </c:pt>
              </c:numCache>
            </c:numRef>
          </c:val>
          <c:smooth val="0"/>
          <c:extLst>
            <c:ext xmlns:c16="http://schemas.microsoft.com/office/drawing/2014/chart" uri="{C3380CC4-5D6E-409C-BE32-E72D297353CC}">
              <c16:uniqueId val="{00000003-CD04-4AD5-A5A9-49F019B2063A}"/>
            </c:ext>
          </c:extLst>
        </c:ser>
        <c:ser>
          <c:idx val="4"/>
          <c:order val="4"/>
          <c:tx>
            <c:strRef>
              <c:f>Sheet1!$F$1</c:f>
              <c:strCache>
                <c:ptCount val="1"/>
                <c:pt idx="0">
                  <c:v>Debt to IMF</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Sheet1!$F$2:$F$10</c:f>
              <c:numCache>
                <c:formatCode>General</c:formatCode>
                <c:ptCount val="9"/>
                <c:pt idx="0">
                  <c:v>2.5</c:v>
                </c:pt>
                <c:pt idx="1">
                  <c:v>3.2</c:v>
                </c:pt>
                <c:pt idx="2">
                  <c:v>8.5</c:v>
                </c:pt>
                <c:pt idx="3">
                  <c:v>10.4</c:v>
                </c:pt>
                <c:pt idx="4">
                  <c:v>10.6</c:v>
                </c:pt>
                <c:pt idx="5">
                  <c:v>10</c:v>
                </c:pt>
                <c:pt idx="6">
                  <c:v>7.7</c:v>
                </c:pt>
                <c:pt idx="7">
                  <c:v>10.7</c:v>
                </c:pt>
                <c:pt idx="8">
                  <c:v>10.4</c:v>
                </c:pt>
              </c:numCache>
            </c:numRef>
          </c:val>
          <c:smooth val="0"/>
          <c:extLst>
            <c:ext xmlns:c16="http://schemas.microsoft.com/office/drawing/2014/chart" uri="{C3380CC4-5D6E-409C-BE32-E72D297353CC}">
              <c16:uniqueId val="{00000004-CD04-4AD5-A5A9-49F019B2063A}"/>
            </c:ext>
          </c:extLst>
        </c:ser>
        <c:ser>
          <c:idx val="5"/>
          <c:order val="5"/>
          <c:tx>
            <c:strRef>
              <c:f>Sheet1!$G$1</c:f>
              <c:strCache>
                <c:ptCount val="1"/>
                <c:pt idx="0">
                  <c:v>State guaranteed debt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Sheet1!$G$2:$G$10</c:f>
              <c:numCache>
                <c:formatCode>General</c:formatCode>
                <c:ptCount val="9"/>
                <c:pt idx="0">
                  <c:v>3.5</c:v>
                </c:pt>
                <c:pt idx="1">
                  <c:v>7.6</c:v>
                </c:pt>
                <c:pt idx="2">
                  <c:v>11.3</c:v>
                </c:pt>
                <c:pt idx="3">
                  <c:v>13.7</c:v>
                </c:pt>
                <c:pt idx="4">
                  <c:v>14.5</c:v>
                </c:pt>
                <c:pt idx="5">
                  <c:v>14.5</c:v>
                </c:pt>
                <c:pt idx="6">
                  <c:v>13.1</c:v>
                </c:pt>
                <c:pt idx="7">
                  <c:v>9.8000000000000007</c:v>
                </c:pt>
                <c:pt idx="8">
                  <c:v>8.6999999999999993</c:v>
                </c:pt>
              </c:numCache>
            </c:numRef>
          </c:val>
          <c:smooth val="0"/>
          <c:extLst>
            <c:ext xmlns:c16="http://schemas.microsoft.com/office/drawing/2014/chart" uri="{C3380CC4-5D6E-409C-BE32-E72D297353CC}">
              <c16:uniqueId val="{00000005-CD04-4AD5-A5A9-49F019B2063A}"/>
            </c:ext>
          </c:extLst>
        </c:ser>
        <c:dLbls>
          <c:showLegendKey val="0"/>
          <c:showVal val="0"/>
          <c:showCatName val="0"/>
          <c:showSerName val="0"/>
          <c:showPercent val="0"/>
          <c:showBubbleSize val="0"/>
        </c:dLbls>
        <c:marker val="1"/>
        <c:smooth val="0"/>
        <c:axId val="424130472"/>
        <c:axId val="424128832"/>
      </c:lineChart>
      <c:catAx>
        <c:axId val="42413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128832"/>
        <c:crosses val="autoZero"/>
        <c:auto val="1"/>
        <c:lblAlgn val="ctr"/>
        <c:lblOffset val="100"/>
        <c:noMultiLvlLbl val="0"/>
      </c:catAx>
      <c:valAx>
        <c:axId val="42412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130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63489173983677E-2"/>
          <c:y val="2.8246544221560949E-2"/>
          <c:w val="0.92786085793664008"/>
          <c:h val="0.81208808050875214"/>
        </c:manualLayout>
      </c:layout>
      <c:lineChart>
        <c:grouping val="standard"/>
        <c:varyColors val="0"/>
        <c:ser>
          <c:idx val="0"/>
          <c:order val="0"/>
          <c:tx>
            <c:strRef>
              <c:f>Sheet1!$A$2</c:f>
              <c:strCache>
                <c:ptCount val="1"/>
                <c:pt idx="0">
                  <c:v>Aggregate revenue</c:v>
                </c:pt>
              </c:strCache>
            </c:strRef>
          </c:tx>
          <c:spPr>
            <a:ln w="28575" cap="rnd">
              <a:solidFill>
                <a:srgbClr val="4472C4"/>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Sheet1!$B$2:$H$2</c:f>
              <c:numCache>
                <c:formatCode>#,##0.0</c:formatCode>
                <c:ptCount val="7"/>
                <c:pt idx="0">
                  <c:v>398553.57520621002</c:v>
                </c:pt>
                <c:pt idx="1">
                  <c:v>445525.27207413001</c:v>
                </c:pt>
                <c:pt idx="2">
                  <c:v>442788.68929069</c:v>
                </c:pt>
                <c:pt idx="3">
                  <c:v>456067.32354627998</c:v>
                </c:pt>
                <c:pt idx="4">
                  <c:v>652031</c:v>
                </c:pt>
                <c:pt idx="5">
                  <c:v>782748.53939558996</c:v>
                </c:pt>
              </c:numCache>
            </c:numRef>
          </c:val>
          <c:smooth val="0"/>
          <c:extLst>
            <c:ext xmlns:c16="http://schemas.microsoft.com/office/drawing/2014/chart" uri="{C3380CC4-5D6E-409C-BE32-E72D297353CC}">
              <c16:uniqueId val="{00000000-C18B-4B9D-8EEB-F4D0A40DC40C}"/>
            </c:ext>
          </c:extLst>
        </c:ser>
        <c:ser>
          <c:idx val="1"/>
          <c:order val="1"/>
          <c:tx>
            <c:strRef>
              <c:f>Sheet1!$A$3</c:f>
              <c:strCache>
                <c:ptCount val="1"/>
                <c:pt idx="0">
                  <c:v>Tax revenue</c:v>
                </c:pt>
              </c:strCache>
            </c:strRef>
          </c:tx>
          <c:spPr>
            <a:ln w="28575" cap="rnd">
              <a:solidFill>
                <a:srgbClr val="ED7D31"/>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Sheet1!$B$3:$H$3</c:f>
              <c:numCache>
                <c:formatCode>#,##0.0</c:formatCode>
                <c:ptCount val="7"/>
                <c:pt idx="0">
                  <c:v>334691.90349235997</c:v>
                </c:pt>
                <c:pt idx="1">
                  <c:v>360567.21736398997</c:v>
                </c:pt>
                <c:pt idx="2">
                  <c:v>353968.12170215003</c:v>
                </c:pt>
                <c:pt idx="3">
                  <c:v>367511.93112836999</c:v>
                </c:pt>
                <c:pt idx="4">
                  <c:v>507635.89967881003</c:v>
                </c:pt>
                <c:pt idx="5">
                  <c:v>650781.67856819998</c:v>
                </c:pt>
              </c:numCache>
            </c:numRef>
          </c:val>
          <c:smooth val="0"/>
          <c:extLst>
            <c:ext xmlns:c16="http://schemas.microsoft.com/office/drawing/2014/chart" uri="{C3380CC4-5D6E-409C-BE32-E72D297353CC}">
              <c16:uniqueId val="{00000001-C18B-4B9D-8EEB-F4D0A40DC40C}"/>
            </c:ext>
          </c:extLst>
        </c:ser>
        <c:ser>
          <c:idx val="2"/>
          <c:order val="2"/>
          <c:tx>
            <c:strRef>
              <c:f>Sheet1!$A$4</c:f>
              <c:strCache>
                <c:ptCount val="1"/>
                <c:pt idx="0">
                  <c:v>Non-tax revenue</c:v>
                </c:pt>
              </c:strCache>
            </c:strRef>
          </c:tx>
          <c:spPr>
            <a:ln w="28575" cap="rnd">
              <a:solidFill>
                <a:srgbClr val="A5A5A5"/>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Sheet1!$B$4:$H$4</c:f>
              <c:numCache>
                <c:formatCode>#,##0.0</c:formatCode>
                <c:ptCount val="7"/>
                <c:pt idx="0">
                  <c:v>60003.652027110002</c:v>
                </c:pt>
                <c:pt idx="1">
                  <c:v>80923.315474099989</c:v>
                </c:pt>
                <c:pt idx="2">
                  <c:v>84981.018896669979</c:v>
                </c:pt>
                <c:pt idx="3">
                  <c:v>80612.76265799001</c:v>
                </c:pt>
                <c:pt idx="4">
                  <c:v>140154.43873319999</c:v>
                </c:pt>
                <c:pt idx="5">
                  <c:v>125391.93267216001</c:v>
                </c:pt>
              </c:numCache>
            </c:numRef>
          </c:val>
          <c:smooth val="0"/>
          <c:extLst>
            <c:ext xmlns:c16="http://schemas.microsoft.com/office/drawing/2014/chart" uri="{C3380CC4-5D6E-409C-BE32-E72D297353CC}">
              <c16:uniqueId val="{00000002-C18B-4B9D-8EEB-F4D0A40DC40C}"/>
            </c:ext>
          </c:extLst>
        </c:ser>
        <c:ser>
          <c:idx val="3"/>
          <c:order val="3"/>
          <c:tx>
            <c:strRef>
              <c:f>Sheet1!$A$5</c:f>
              <c:strCache>
                <c:ptCount val="1"/>
                <c:pt idx="0">
                  <c:v>Aggregate expenditure </c:v>
                </c:pt>
              </c:strCache>
            </c:strRef>
          </c:tx>
          <c:spPr>
            <a:ln w="28575" cap="rnd">
              <a:solidFill>
                <a:srgbClr val="FFC000"/>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Sheet1!$B$5:$H$5</c:f>
              <c:numCache>
                <c:formatCode>#,##0.0</c:formatCode>
                <c:ptCount val="7"/>
                <c:pt idx="0">
                  <c:v>416853.58244977007</c:v>
                </c:pt>
                <c:pt idx="1">
                  <c:v>492454.66152156005</c:v>
                </c:pt>
                <c:pt idx="2">
                  <c:v>505843.80962140008</c:v>
                </c:pt>
                <c:pt idx="3">
                  <c:v>523125.69783726003</c:v>
                </c:pt>
                <c:pt idx="4">
                  <c:v>679871.40043556003</c:v>
                </c:pt>
                <c:pt idx="5">
                  <c:v>835589.79261976003</c:v>
                </c:pt>
              </c:numCache>
            </c:numRef>
          </c:val>
          <c:smooth val="0"/>
          <c:extLst>
            <c:ext xmlns:c16="http://schemas.microsoft.com/office/drawing/2014/chart" uri="{C3380CC4-5D6E-409C-BE32-E72D297353CC}">
              <c16:uniqueId val="{00000003-C18B-4B9D-8EEB-F4D0A40DC40C}"/>
            </c:ext>
          </c:extLst>
        </c:ser>
        <c:ser>
          <c:idx val="4"/>
          <c:order val="4"/>
          <c:tx>
            <c:strRef>
              <c:f>Sheet1!$A$6</c:f>
              <c:strCache>
                <c:ptCount val="1"/>
                <c:pt idx="0">
                  <c:v>Current expenditure </c:v>
                </c:pt>
              </c:strCache>
            </c:strRef>
          </c:tx>
          <c:spPr>
            <a:ln w="28575" cap="rnd">
              <a:solidFill>
                <a:srgbClr val="5B9BD5"/>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Sheet1!$B$6:$H$6</c:f>
              <c:numCache>
                <c:formatCode>#,##0.0</c:formatCode>
                <c:ptCount val="7"/>
                <c:pt idx="0">
                  <c:v>374906.71745556995</c:v>
                </c:pt>
                <c:pt idx="1">
                  <c:v>451709.41432794993</c:v>
                </c:pt>
                <c:pt idx="2">
                  <c:v>476463.60723644</c:v>
                </c:pt>
                <c:pt idx="3">
                  <c:v>502926.03543213004</c:v>
                </c:pt>
                <c:pt idx="4">
                  <c:v>633118.82990891009</c:v>
                </c:pt>
                <c:pt idx="5">
                  <c:v>762562.23561612004</c:v>
                </c:pt>
              </c:numCache>
            </c:numRef>
          </c:val>
          <c:smooth val="0"/>
          <c:extLst>
            <c:ext xmlns:c16="http://schemas.microsoft.com/office/drawing/2014/chart" uri="{C3380CC4-5D6E-409C-BE32-E72D297353CC}">
              <c16:uniqueId val="{00000004-C18B-4B9D-8EEB-F4D0A40DC40C}"/>
            </c:ext>
          </c:extLst>
        </c:ser>
        <c:ser>
          <c:idx val="5"/>
          <c:order val="5"/>
          <c:tx>
            <c:strRef>
              <c:f>Sheet1!$A$7</c:f>
              <c:strCache>
                <c:ptCount val="1"/>
                <c:pt idx="0">
                  <c:v>Capital expenditure </c:v>
                </c:pt>
              </c:strCache>
            </c:strRef>
          </c:tx>
          <c:spPr>
            <a:ln w="28575" cap="rnd">
              <a:solidFill>
                <a:srgbClr val="70AD47"/>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Sheet1!$B$7:$H$7</c:f>
              <c:numCache>
                <c:formatCode>#,##0.0</c:formatCode>
                <c:ptCount val="7"/>
                <c:pt idx="0">
                  <c:v>41946.864994200005</c:v>
                </c:pt>
                <c:pt idx="1">
                  <c:v>40745.247193610005</c:v>
                </c:pt>
                <c:pt idx="2">
                  <c:v>29380.202384960005</c:v>
                </c:pt>
                <c:pt idx="3">
                  <c:v>20199.662405130002</c:v>
                </c:pt>
                <c:pt idx="4">
                  <c:v>46752.570526650001</c:v>
                </c:pt>
                <c:pt idx="5">
                  <c:v>73027.557003640002</c:v>
                </c:pt>
              </c:numCache>
            </c:numRef>
          </c:val>
          <c:smooth val="0"/>
          <c:extLst>
            <c:ext xmlns:c16="http://schemas.microsoft.com/office/drawing/2014/chart" uri="{C3380CC4-5D6E-409C-BE32-E72D297353CC}">
              <c16:uniqueId val="{00000005-C18B-4B9D-8EEB-F4D0A40DC40C}"/>
            </c:ext>
          </c:extLst>
        </c:ser>
        <c:ser>
          <c:idx val="6"/>
          <c:order val="6"/>
          <c:tx>
            <c:strRef>
              <c:f>Sheet1!$A$8</c:f>
              <c:strCache>
                <c:ptCount val="1"/>
                <c:pt idx="0">
                  <c:v>Credits</c:v>
                </c:pt>
              </c:strCache>
            </c:strRef>
          </c:tx>
          <c:spPr>
            <a:ln w="28575" cap="rnd">
              <a:solidFill>
                <a:srgbClr val="264478"/>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Sheet1!$B$8:$H$8</c:f>
              <c:numCache>
                <c:formatCode>#,##0.0</c:formatCode>
                <c:ptCount val="7"/>
                <c:pt idx="0">
                  <c:v>4757.8814541800002</c:v>
                </c:pt>
                <c:pt idx="1">
                  <c:v>3856.3012813</c:v>
                </c:pt>
                <c:pt idx="2">
                  <c:v>535.17793699999902</c:v>
                </c:pt>
                <c:pt idx="3">
                  <c:v>4972.0847222199991</c:v>
                </c:pt>
                <c:pt idx="4">
                  <c:v>3057.8402000800011</c:v>
                </c:pt>
                <c:pt idx="5">
                  <c:v>1841.3406744899987</c:v>
                </c:pt>
              </c:numCache>
            </c:numRef>
          </c:val>
          <c:smooth val="0"/>
          <c:extLst>
            <c:ext xmlns:c16="http://schemas.microsoft.com/office/drawing/2014/chart" uri="{C3380CC4-5D6E-409C-BE32-E72D297353CC}">
              <c16:uniqueId val="{00000006-C18B-4B9D-8EEB-F4D0A40DC40C}"/>
            </c:ext>
          </c:extLst>
        </c:ser>
        <c:ser>
          <c:idx val="7"/>
          <c:order val="7"/>
          <c:tx>
            <c:strRef>
              <c:f>Sheet1!$A$9</c:f>
              <c:strCache>
                <c:ptCount val="1"/>
                <c:pt idx="0">
                  <c:v>Loans extended</c:v>
                </c:pt>
              </c:strCache>
            </c:strRef>
          </c:tx>
          <c:spPr>
            <a:ln w="28575" cap="rnd">
              <a:solidFill>
                <a:srgbClr val="9E480E"/>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Sheet1!$B$9:$H$9</c:f>
              <c:numCache>
                <c:formatCode>#,##0.0</c:formatCode>
                <c:ptCount val="7"/>
                <c:pt idx="0">
                  <c:v>7109.1969966699999</c:v>
                </c:pt>
                <c:pt idx="1">
                  <c:v>6188.3468798900003</c:v>
                </c:pt>
                <c:pt idx="2">
                  <c:v>6115.4197484099986</c:v>
                </c:pt>
                <c:pt idx="3">
                  <c:v>6825.3605708099994</c:v>
                </c:pt>
                <c:pt idx="4">
                  <c:v>7415.7172268200011</c:v>
                </c:pt>
                <c:pt idx="5">
                  <c:v>7387.8993433899996</c:v>
                </c:pt>
              </c:numCache>
            </c:numRef>
          </c:val>
          <c:smooth val="0"/>
          <c:extLst>
            <c:ext xmlns:c16="http://schemas.microsoft.com/office/drawing/2014/chart" uri="{C3380CC4-5D6E-409C-BE32-E72D297353CC}">
              <c16:uniqueId val="{00000007-C18B-4B9D-8EEB-F4D0A40DC40C}"/>
            </c:ext>
          </c:extLst>
        </c:ser>
        <c:ser>
          <c:idx val="8"/>
          <c:order val="8"/>
          <c:tx>
            <c:strRef>
              <c:f>Sheet1!$A$10</c:f>
              <c:strCache>
                <c:ptCount val="1"/>
                <c:pt idx="0">
                  <c:v>Loans returned </c:v>
                </c:pt>
              </c:strCache>
            </c:strRef>
          </c:tx>
          <c:spPr>
            <a:ln w="28575" cap="rnd">
              <a:solidFill>
                <a:srgbClr val="636363"/>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Sheet1!$B$10:$H$10</c:f>
              <c:numCache>
                <c:formatCode>#,##0.0</c:formatCode>
                <c:ptCount val="7"/>
                <c:pt idx="0">
                  <c:v>-2351.3155424899996</c:v>
                </c:pt>
                <c:pt idx="1">
                  <c:v>-2332.0455985900003</c:v>
                </c:pt>
                <c:pt idx="2">
                  <c:v>-5580.2418114100001</c:v>
                </c:pt>
                <c:pt idx="3">
                  <c:v>-1853.2758485899999</c:v>
                </c:pt>
                <c:pt idx="4">
                  <c:v>-4357.8770267399996</c:v>
                </c:pt>
                <c:pt idx="5">
                  <c:v>-5546.5586689000002</c:v>
                </c:pt>
              </c:numCache>
            </c:numRef>
          </c:val>
          <c:smooth val="0"/>
          <c:extLst>
            <c:ext xmlns:c16="http://schemas.microsoft.com/office/drawing/2014/chart" uri="{C3380CC4-5D6E-409C-BE32-E72D297353CC}">
              <c16:uniqueId val="{00000008-C18B-4B9D-8EEB-F4D0A40DC40C}"/>
            </c:ext>
          </c:extLst>
        </c:ser>
        <c:ser>
          <c:idx val="9"/>
          <c:order val="9"/>
          <c:tx>
            <c:strRef>
              <c:f>Sheet1!$A$11</c:f>
              <c:strCache>
                <c:ptCount val="1"/>
                <c:pt idx="0">
                  <c:v>Balance of payments </c:v>
                </c:pt>
              </c:strCache>
            </c:strRef>
          </c:tx>
          <c:spPr>
            <a:ln w="28575" cap="rnd">
              <a:solidFill>
                <a:srgbClr val="997300"/>
              </a:solidFill>
              <a:prstDash val="solid"/>
              <a:round/>
            </a:ln>
          </c:spPr>
          <c:marker>
            <c:symbol val="circle"/>
            <c:size val="5"/>
          </c:marker>
          <c:cat>
            <c:strRef>
              <c:f>Sheet1!$B$1:$H$1</c:f>
              <c:strCache>
                <c:ptCount val="7"/>
                <c:pt idx="0">
                  <c:v>2011</c:v>
                </c:pt>
                <c:pt idx="1">
                  <c:v>2012</c:v>
                </c:pt>
                <c:pt idx="2">
                  <c:v>2013</c:v>
                </c:pt>
                <c:pt idx="3">
                  <c:v>2014</c:v>
                </c:pt>
                <c:pt idx="4">
                  <c:v>2015</c:v>
                </c:pt>
                <c:pt idx="5">
                  <c:v>2016</c:v>
                </c:pt>
                <c:pt idx="6">
                  <c:v>
(річний план зі змінами)","2016
(annuale plan)")</c:v>
                </c:pt>
              </c:strCache>
            </c:strRef>
          </c:cat>
          <c:val>
            <c:numRef>
              <c:f>Sheet1!$B$11:$H$11</c:f>
              <c:numCache>
                <c:formatCode>#,##0.0</c:formatCode>
                <c:ptCount val="7"/>
                <c:pt idx="0">
                  <c:v>23057.888697740007</c:v>
                </c:pt>
                <c:pt idx="1">
                  <c:v>50785.690728730006</c:v>
                </c:pt>
                <c:pt idx="2">
                  <c:v>63590.298267710001</c:v>
                </c:pt>
                <c:pt idx="3">
                  <c:v>72030.459013200001</c:v>
                </c:pt>
                <c:pt idx="4">
                  <c:v>30898.246262079927</c:v>
                </c:pt>
                <c:pt idx="5">
                  <c:v>54682.593898660147</c:v>
                </c:pt>
              </c:numCache>
            </c:numRef>
          </c:val>
          <c:smooth val="0"/>
          <c:extLst>
            <c:ext xmlns:c16="http://schemas.microsoft.com/office/drawing/2014/chart" uri="{C3380CC4-5D6E-409C-BE32-E72D297353CC}">
              <c16:uniqueId val="{00000009-C18B-4B9D-8EEB-F4D0A40DC40C}"/>
            </c:ext>
          </c:extLst>
        </c:ser>
        <c:dLbls>
          <c:showLegendKey val="0"/>
          <c:showVal val="0"/>
          <c:showCatName val="0"/>
          <c:showSerName val="0"/>
          <c:showPercent val="0"/>
          <c:showBubbleSize val="0"/>
        </c:dLbls>
        <c:marker val="1"/>
        <c:smooth val="0"/>
        <c:axId val="287303272"/>
        <c:axId val="283718712"/>
      </c:lineChart>
      <c:valAx>
        <c:axId val="283718712"/>
        <c:scaling>
          <c:orientation val="minMax"/>
        </c:scaling>
        <c:delete val="0"/>
        <c:axPos val="l"/>
        <c:majorGridlines>
          <c:spPr>
            <a:ln w="9528" cap="flat">
              <a:solidFill>
                <a:srgbClr val="D9D9D9"/>
              </a:solidFill>
              <a:prstDash val="solid"/>
              <a:round/>
            </a:ln>
          </c:spPr>
        </c:majorGridlines>
        <c:numFmt formatCode="#,##0.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287303272"/>
        <c:crosses val="autoZero"/>
        <c:crossBetween val="between"/>
      </c:valAx>
      <c:catAx>
        <c:axId val="287303272"/>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283718712"/>
        <c:crosses val="autoZero"/>
        <c:auto val="1"/>
        <c:lblAlgn val="ctr"/>
        <c:lblOffset val="100"/>
        <c:noMultiLvlLbl val="0"/>
      </c:catAx>
      <c:spPr>
        <a:noFill/>
        <a:ln w="9528">
          <a:solidFill>
            <a:srgbClr val="000000"/>
          </a:solidFill>
          <a:prstDash val="solid"/>
        </a:ln>
      </c:spPr>
    </c:plotArea>
    <c:legend>
      <c:legendPos val="b"/>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7695-C9C5-439C-B9C9-4E7B81367900}" type="datetimeFigureOut">
              <a:rPr lang="en-GB" smtClean="0"/>
              <a:t>16/11/2019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14BAD-DABB-4050-A8C8-103AFBBC9040}" type="slidenum">
              <a:rPr lang="en-GB" smtClean="0"/>
              <a:t>‹#›</a:t>
            </a:fld>
            <a:endParaRPr lang="en-GB"/>
          </a:p>
        </p:txBody>
      </p:sp>
    </p:spTree>
    <p:extLst>
      <p:ext uri="{BB962C8B-B14F-4D97-AF65-F5344CB8AC3E}">
        <p14:creationId xmlns:p14="http://schemas.microsoft.com/office/powerpoint/2010/main" val="73358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ats.areppim.com/glossaire/convergence_def.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smtClean="0">
                <a:hlinkClick r:id="rId3" tooltip="Convergence criteria definition"/>
              </a:rPr>
              <a:t>Maastricht convergence criteria</a:t>
            </a:r>
            <a:r>
              <a:rPr lang="en-GB" dirty="0" smtClean="0"/>
              <a:t> demand Euro zone members to keep government debt under 60% of GDP. By the end of 2010, PIIGS were well above the benchmark (ECB Fiscal Dashboard) :</a:t>
            </a:r>
          </a:p>
          <a:p>
            <a:r>
              <a:rPr lang="en-GB" dirty="0" smtClean="0"/>
              <a:t>Portugal : 93%</a:t>
            </a:r>
          </a:p>
          <a:p>
            <a:r>
              <a:rPr lang="en-GB" dirty="0" smtClean="0"/>
              <a:t>Ireland : 96%</a:t>
            </a:r>
          </a:p>
          <a:p>
            <a:r>
              <a:rPr lang="en-GB" dirty="0" smtClean="0"/>
              <a:t>Italy : 119%</a:t>
            </a:r>
          </a:p>
          <a:p>
            <a:r>
              <a:rPr lang="en-GB" dirty="0" smtClean="0"/>
              <a:t>Greece : 143%</a:t>
            </a:r>
          </a:p>
          <a:p>
            <a:r>
              <a:rPr lang="en-GB" dirty="0" smtClean="0"/>
              <a:t>Spain : 60%</a:t>
            </a:r>
          </a:p>
          <a:p>
            <a:endParaRPr lang="en-GB" dirty="0"/>
          </a:p>
        </p:txBody>
      </p:sp>
      <p:sp>
        <p:nvSpPr>
          <p:cNvPr id="4" name="Slide Number Placeholder 3"/>
          <p:cNvSpPr>
            <a:spLocks noGrp="1"/>
          </p:cNvSpPr>
          <p:nvPr>
            <p:ph type="sldNum" sz="quarter" idx="10"/>
          </p:nvPr>
        </p:nvSpPr>
        <p:spPr/>
        <p:txBody>
          <a:bodyPr/>
          <a:lstStyle/>
          <a:p>
            <a:fld id="{6BC14BAD-DABB-4050-A8C8-103AFBBC9040}" type="slidenum">
              <a:rPr lang="en-GB" smtClean="0"/>
              <a:t>10</a:t>
            </a:fld>
            <a:endParaRPr lang="en-GB"/>
          </a:p>
        </p:txBody>
      </p:sp>
    </p:spTree>
    <p:extLst>
      <p:ext uri="{BB962C8B-B14F-4D97-AF65-F5344CB8AC3E}">
        <p14:creationId xmlns:p14="http://schemas.microsoft.com/office/powerpoint/2010/main" val="185242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184905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214100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A430DD-7972-4E97-A1B3-840821AD0FF6}"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191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34262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A430DD-7972-4E97-A1B3-840821AD0FF6}"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61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155060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36049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66095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209093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31096-620B-403B-A5D6-79B05E5D2BD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307386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50035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131096-620B-403B-A5D6-79B05E5D2BD3}" type="datetimeFigureOut">
              <a:rPr lang="en-GB" smtClean="0"/>
              <a:t>15/11/2019</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248595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131096-620B-403B-A5D6-79B05E5D2BD3}"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74404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31096-620B-403B-A5D6-79B05E5D2BD3}" type="datetimeFigureOut">
              <a:rPr lang="en-GB" smtClean="0"/>
              <a:t>15/11/2019</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79610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205086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131096-620B-403B-A5D6-79B05E5D2BD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A430DD-7972-4E97-A1B3-840821AD0FF6}" type="slidenum">
              <a:rPr lang="en-GB" smtClean="0"/>
              <a:t>‹#›</a:t>
            </a:fld>
            <a:endParaRPr lang="en-GB"/>
          </a:p>
        </p:txBody>
      </p:sp>
    </p:spTree>
    <p:extLst>
      <p:ext uri="{BB962C8B-B14F-4D97-AF65-F5344CB8AC3E}">
        <p14:creationId xmlns:p14="http://schemas.microsoft.com/office/powerpoint/2010/main" val="421185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131096-620B-403B-A5D6-79B05E5D2BD3}" type="datetimeFigureOut">
              <a:rPr lang="en-GB" smtClean="0"/>
              <a:t>15/11/2019</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A430DD-7972-4E97-A1B3-840821AD0FF6}" type="slidenum">
              <a:rPr lang="en-GB" smtClean="0"/>
              <a:t>‹#›</a:t>
            </a:fld>
            <a:endParaRPr lang="en-GB"/>
          </a:p>
        </p:txBody>
      </p:sp>
    </p:spTree>
    <p:extLst>
      <p:ext uri="{BB962C8B-B14F-4D97-AF65-F5344CB8AC3E}">
        <p14:creationId xmlns:p14="http://schemas.microsoft.com/office/powerpoint/2010/main" val="42365017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8423" y="873403"/>
            <a:ext cx="8126993" cy="2387600"/>
          </a:xfrm>
        </p:spPr>
        <p:txBody>
          <a:bodyPr>
            <a:normAutofit fontScale="90000"/>
          </a:bodyPr>
          <a:lstStyle/>
          <a:p>
            <a:r>
              <a:rPr lang="en-GB" dirty="0"/>
              <a:t>Neoliberal capitalism, debt, and erosion of sovereignty </a:t>
            </a:r>
          </a:p>
        </p:txBody>
      </p:sp>
      <p:sp>
        <p:nvSpPr>
          <p:cNvPr id="3" name="Subtitle 2"/>
          <p:cNvSpPr>
            <a:spLocks noGrp="1"/>
          </p:cNvSpPr>
          <p:nvPr>
            <p:ph type="subTitle" idx="1"/>
          </p:nvPr>
        </p:nvSpPr>
        <p:spPr>
          <a:xfrm>
            <a:off x="7741920" y="5016058"/>
            <a:ext cx="3908455" cy="1655762"/>
          </a:xfrm>
        </p:spPr>
        <p:txBody>
          <a:bodyPr>
            <a:normAutofit/>
          </a:bodyPr>
          <a:lstStyle/>
          <a:p>
            <a:r>
              <a:rPr lang="en-GB" b="1" dirty="0" smtClean="0"/>
              <a:t>Yuliya Yurchenko </a:t>
            </a:r>
            <a:endParaRPr lang="en-GB" dirty="0"/>
          </a:p>
          <a:p>
            <a:r>
              <a:rPr lang="en-GB" dirty="0" smtClean="0"/>
              <a:t>University of Greenwich, </a:t>
            </a:r>
            <a:r>
              <a:rPr lang="en-GB" dirty="0" smtClean="0"/>
              <a:t>UK</a:t>
            </a:r>
            <a:endParaRPr lang="en-GB" dirty="0" smtClean="0"/>
          </a:p>
        </p:txBody>
      </p:sp>
    </p:spTree>
    <p:extLst>
      <p:ext uri="{BB962C8B-B14F-4D97-AF65-F5344CB8AC3E}">
        <p14:creationId xmlns:p14="http://schemas.microsoft.com/office/powerpoint/2010/main" val="132753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srcRect l="-9613" t="16476" r="50214" b="24508"/>
          <a:stretch/>
        </p:blipFill>
        <p:spPr>
          <a:xfrm>
            <a:off x="-2400300" y="0"/>
            <a:ext cx="14592300" cy="6961123"/>
          </a:xfrm>
          <a:prstGeom prst="rect">
            <a:avLst/>
          </a:prstGeom>
        </p:spPr>
      </p:pic>
    </p:spTree>
    <p:extLst>
      <p:ext uri="{BB962C8B-B14F-4D97-AF65-F5344CB8AC3E}">
        <p14:creationId xmlns:p14="http://schemas.microsoft.com/office/powerpoint/2010/main" val="96745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l="20894" t="40927" r="21885" b="7675"/>
          <a:stretch/>
        </p:blipFill>
        <p:spPr>
          <a:xfrm>
            <a:off x="-135467" y="0"/>
            <a:ext cx="12467167" cy="6858000"/>
          </a:xfrm>
          <a:prstGeom prst="rect">
            <a:avLst/>
          </a:prstGeom>
        </p:spPr>
      </p:pic>
    </p:spTree>
    <p:extLst>
      <p:ext uri="{BB962C8B-B14F-4D97-AF65-F5344CB8AC3E}">
        <p14:creationId xmlns:p14="http://schemas.microsoft.com/office/powerpoint/2010/main" val="395088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423" y="325726"/>
            <a:ext cx="9714313" cy="1280890"/>
          </a:xfrm>
        </p:spPr>
        <p:txBody>
          <a:bodyPr/>
          <a:lstStyle/>
          <a:p>
            <a:r>
              <a:rPr lang="en-GB" dirty="0" smtClean="0"/>
              <a:t>Results: socio-economic and geopolitical crisis</a:t>
            </a:r>
            <a:endParaRPr lang="en-GB" dirty="0"/>
          </a:p>
        </p:txBody>
      </p:sp>
      <p:sp>
        <p:nvSpPr>
          <p:cNvPr id="3" name="Content Placeholder 2"/>
          <p:cNvSpPr>
            <a:spLocks noGrp="1"/>
          </p:cNvSpPr>
          <p:nvPr>
            <p:ph idx="1"/>
          </p:nvPr>
        </p:nvSpPr>
        <p:spPr>
          <a:xfrm>
            <a:off x="1645920" y="1482291"/>
            <a:ext cx="9707880" cy="5178391"/>
          </a:xfrm>
        </p:spPr>
        <p:txBody>
          <a:bodyPr>
            <a:normAutofit/>
          </a:bodyPr>
          <a:lstStyle/>
          <a:p>
            <a:r>
              <a:rPr lang="en-GB" dirty="0" smtClean="0"/>
              <a:t>The economy </a:t>
            </a:r>
            <a:r>
              <a:rPr lang="en-GB" dirty="0"/>
              <a:t>is weakened by the consequences of the armed conflict and loss of industry in the east of Ukraine at the estimated cost of $7-8bl or some 6% of GDP in late 2014 </a:t>
            </a:r>
            <a:r>
              <a:rPr lang="en-GB" dirty="0" smtClean="0"/>
              <a:t>already.</a:t>
            </a:r>
          </a:p>
          <a:p>
            <a:r>
              <a:rPr lang="en-GB" dirty="0"/>
              <a:t>D</a:t>
            </a:r>
            <a:r>
              <a:rPr lang="en-GB" dirty="0" smtClean="0"/>
              <a:t>rop </a:t>
            </a:r>
            <a:r>
              <a:rPr lang="en-GB" dirty="0"/>
              <a:t>in Gini co-efficient, the registered unemployment rate is at 7.7% with 20.9% being long-term; the real figures tend to be 2-3 times higher due to unregistered and hidden unemployment and labour </a:t>
            </a:r>
            <a:r>
              <a:rPr lang="en-GB" dirty="0" smtClean="0"/>
              <a:t>emigration</a:t>
            </a:r>
          </a:p>
          <a:p>
            <a:r>
              <a:rPr lang="en-GB" dirty="0"/>
              <a:t>19.98% </a:t>
            </a:r>
            <a:r>
              <a:rPr lang="en-GB" dirty="0" smtClean="0"/>
              <a:t>of youth are </a:t>
            </a:r>
            <a:r>
              <a:rPr lang="en-GB" dirty="0"/>
              <a:t>disenfranchised i.e. neither employed, not in education, nor </a:t>
            </a:r>
            <a:r>
              <a:rPr lang="en-GB" dirty="0" smtClean="0"/>
              <a:t>training (in 2016 already; more current and overall real figure is expected to be significantly higher)</a:t>
            </a:r>
          </a:p>
          <a:p>
            <a:r>
              <a:rPr lang="en-GB" dirty="0"/>
              <a:t>The gap between the richest 10% and the poorest 20% is wide and currently stands at some 10% that appears artificially low as the upper percentile includes disproportionalities of its own dictated by difference between the top and bottom of the category </a:t>
            </a:r>
            <a:endParaRPr lang="en-GB" dirty="0" smtClean="0"/>
          </a:p>
          <a:p>
            <a:r>
              <a:rPr lang="en-GB" dirty="0"/>
              <a:t>C</a:t>
            </a:r>
            <a:r>
              <a:rPr lang="en-GB" dirty="0" smtClean="0"/>
              <a:t>umulative </a:t>
            </a:r>
            <a:r>
              <a:rPr lang="en-GB" dirty="0"/>
              <a:t>wealth </a:t>
            </a:r>
            <a:r>
              <a:rPr lang="en-GB" dirty="0" smtClean="0"/>
              <a:t>of oligarchs is shrinking </a:t>
            </a:r>
            <a:r>
              <a:rPr lang="en-GB" dirty="0"/>
              <a:t>by $23.8bl or a third in </a:t>
            </a:r>
            <a:r>
              <a:rPr lang="en-GB" dirty="0" smtClean="0"/>
              <a:t>2015 but is now picking up with energy prices/bills growing </a:t>
            </a:r>
            <a:endParaRPr lang="en-GB" dirty="0"/>
          </a:p>
        </p:txBody>
      </p:sp>
    </p:spTree>
    <p:extLst>
      <p:ext uri="{BB962C8B-B14F-4D97-AF65-F5344CB8AC3E}">
        <p14:creationId xmlns:p14="http://schemas.microsoft.com/office/powerpoint/2010/main" val="111114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(Macro-)effects: </a:t>
            </a:r>
            <a:endParaRPr lang="en-GB" dirty="0"/>
          </a:p>
        </p:txBody>
      </p:sp>
      <p:sp>
        <p:nvSpPr>
          <p:cNvPr id="3" name="Content Placeholder 2"/>
          <p:cNvSpPr>
            <a:spLocks noGrp="1"/>
          </p:cNvSpPr>
          <p:nvPr>
            <p:ph idx="1"/>
          </p:nvPr>
        </p:nvSpPr>
        <p:spPr/>
        <p:txBody>
          <a:bodyPr>
            <a:normAutofit lnSpcReduction="10000"/>
          </a:bodyPr>
          <a:lstStyle/>
          <a:p>
            <a:pPr marL="0" indent="0" algn="r">
              <a:buNone/>
            </a:pPr>
            <a:endParaRPr lang="en-GB" dirty="0" smtClean="0"/>
          </a:p>
          <a:p>
            <a:pPr marL="0" indent="0" algn="r">
              <a:buNone/>
            </a:pPr>
            <a:r>
              <a:rPr lang="en-GB" dirty="0" smtClean="0"/>
              <a:t>Debt </a:t>
            </a:r>
            <a:r>
              <a:rPr lang="en-GB" dirty="0"/>
              <a:t>geopolitics cost Ukraine its residual de facto sovereignty and at the same time undermine possibilities for stabilisation of geopolitical </a:t>
            </a:r>
            <a:r>
              <a:rPr lang="en-GB" dirty="0" smtClean="0"/>
              <a:t>order. </a:t>
            </a:r>
            <a:endParaRPr lang="en-GB" dirty="0"/>
          </a:p>
          <a:p>
            <a:pPr marL="0" indent="0">
              <a:buNone/>
            </a:pPr>
            <a:endParaRPr lang="en-GB" dirty="0"/>
          </a:p>
          <a:p>
            <a:pPr marL="0" indent="0">
              <a:buNone/>
            </a:pPr>
            <a:r>
              <a:rPr lang="en-GB" dirty="0"/>
              <a:t>Foreign debt dependency is toxic </a:t>
            </a:r>
            <a:r>
              <a:rPr lang="en-GB" dirty="0" smtClean="0"/>
              <a:t>in </a:t>
            </a:r>
            <a:r>
              <a:rPr lang="en-GB" dirty="0"/>
              <a:t>dialectically related manifestations: </a:t>
            </a:r>
            <a:endParaRPr lang="en-GB" dirty="0" smtClean="0"/>
          </a:p>
          <a:p>
            <a:pPr>
              <a:buFont typeface="+mj-lt"/>
              <a:buAutoNum type="arabicPeriod"/>
            </a:pPr>
            <a:r>
              <a:rPr lang="en-GB" dirty="0" smtClean="0"/>
              <a:t>economic </a:t>
            </a:r>
            <a:r>
              <a:rPr lang="en-GB" dirty="0"/>
              <a:t>i.e. incapacitation/destabilisation of </a:t>
            </a:r>
            <a:r>
              <a:rPr lang="en-GB" dirty="0" smtClean="0"/>
              <a:t>economy and (potential) disciplining of the oligarchy with mixed (unintended) </a:t>
            </a:r>
            <a:r>
              <a:rPr lang="en-GB" dirty="0" smtClean="0"/>
              <a:t>and possibly temporary consequences</a:t>
            </a:r>
            <a:r>
              <a:rPr lang="en-GB" dirty="0" smtClean="0"/>
              <a:t>;</a:t>
            </a:r>
          </a:p>
          <a:p>
            <a:pPr>
              <a:buFont typeface="+mj-lt"/>
              <a:buAutoNum type="arabicPeriod"/>
            </a:pPr>
            <a:r>
              <a:rPr lang="en-GB" dirty="0" smtClean="0"/>
              <a:t>(</a:t>
            </a:r>
            <a:r>
              <a:rPr lang="en-GB" dirty="0"/>
              <a:t>geo)political i.e. erosion of governmental sovereignty/locking austerity and the “western” </a:t>
            </a:r>
            <a:r>
              <a:rPr lang="en-GB" dirty="0" smtClean="0"/>
              <a:t>choice i.e. end of multi-vectoral option that is (potentially) most favourable option</a:t>
            </a:r>
            <a:r>
              <a:rPr lang="en-GB" dirty="0"/>
              <a:t> </a:t>
            </a:r>
            <a:r>
              <a:rPr lang="en-GB" dirty="0" smtClean="0"/>
              <a:t>– “dictatorial” elements in relationship with EU and IMF</a:t>
            </a:r>
            <a:endParaRPr lang="en-GB" dirty="0"/>
          </a:p>
          <a:p>
            <a:endParaRPr lang="en-GB" dirty="0"/>
          </a:p>
        </p:txBody>
      </p:sp>
    </p:spTree>
    <p:extLst>
      <p:ext uri="{BB962C8B-B14F-4D97-AF65-F5344CB8AC3E}">
        <p14:creationId xmlns:p14="http://schemas.microsoft.com/office/powerpoint/2010/main" val="1186600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9335"/>
            <a:ext cx="10515600" cy="3077628"/>
          </a:xfrm>
        </p:spPr>
        <p:txBody>
          <a:bodyPr>
            <a:normAutofit/>
          </a:bodyPr>
          <a:lstStyle/>
          <a:p>
            <a:pPr marL="0" indent="0" algn="ctr">
              <a:buNone/>
            </a:pPr>
            <a:r>
              <a:rPr lang="en-GB" sz="4800" dirty="0" smtClean="0"/>
              <a:t>Thank you! </a:t>
            </a:r>
            <a:endParaRPr lang="en-GB" sz="4800" dirty="0"/>
          </a:p>
        </p:txBody>
      </p:sp>
    </p:spTree>
    <p:extLst>
      <p:ext uri="{BB962C8B-B14F-4D97-AF65-F5344CB8AC3E}">
        <p14:creationId xmlns:p14="http://schemas.microsoft.com/office/powerpoint/2010/main" val="371841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960" y="528320"/>
            <a:ext cx="10276839" cy="5648643"/>
          </a:xfrm>
        </p:spPr>
        <p:txBody>
          <a:bodyPr>
            <a:normAutofit lnSpcReduction="10000"/>
          </a:bodyPr>
          <a:lstStyle/>
          <a:p>
            <a:pPr marL="0" indent="0" algn="ctr">
              <a:buNone/>
            </a:pPr>
            <a:r>
              <a:rPr lang="en-GB" b="1" dirty="0"/>
              <a:t>	</a:t>
            </a:r>
            <a:r>
              <a:rPr lang="en-GB" b="1" dirty="0" smtClean="0"/>
              <a:t>Why </a:t>
            </a:r>
            <a:r>
              <a:rPr lang="en-GB" b="1" dirty="0" smtClean="0"/>
              <a:t>debt? </a:t>
            </a:r>
            <a:endParaRPr lang="en-GB" b="1" dirty="0" smtClean="0"/>
          </a:p>
          <a:p>
            <a:pPr marL="0" indent="0" algn="r">
              <a:buNone/>
            </a:pPr>
            <a:endParaRPr lang="en-GB" b="1" dirty="0"/>
          </a:p>
          <a:p>
            <a:pPr marL="0" indent="0" algn="r">
              <a:buNone/>
            </a:pPr>
            <a:r>
              <a:rPr lang="en-GB" b="1" dirty="0" smtClean="0"/>
              <a:t>Argument:</a:t>
            </a:r>
            <a:r>
              <a:rPr lang="en-GB" dirty="0" smtClean="0"/>
              <a:t> Debt </a:t>
            </a:r>
            <a:r>
              <a:rPr lang="en-GB" dirty="0"/>
              <a:t>geopolitics </a:t>
            </a:r>
            <a:r>
              <a:rPr lang="en-GB" dirty="0" smtClean="0"/>
              <a:t>cost </a:t>
            </a:r>
            <a:r>
              <a:rPr lang="en-GB" dirty="0" smtClean="0"/>
              <a:t>Ukraine - and Ireland - their </a:t>
            </a:r>
            <a:r>
              <a:rPr lang="en-GB" dirty="0"/>
              <a:t>residual de facto sovereignty and at the same time </a:t>
            </a:r>
            <a:r>
              <a:rPr lang="en-GB" dirty="0" smtClean="0"/>
              <a:t>undermine </a:t>
            </a:r>
            <a:r>
              <a:rPr lang="en-GB" dirty="0"/>
              <a:t>possibilities for stabilisation of geopolitical </a:t>
            </a:r>
            <a:r>
              <a:rPr lang="en-GB" dirty="0" smtClean="0"/>
              <a:t>order.</a:t>
            </a:r>
          </a:p>
          <a:p>
            <a:pPr marL="0" indent="0" algn="r">
              <a:buNone/>
            </a:pPr>
            <a:r>
              <a:rPr lang="en-GB" dirty="0" smtClean="0"/>
              <a:t>Economic disciplining by debt and manufacturing of systemic crises by “unintended consequences” is nothing new and is rather a standard phenomenon in international debt relations</a:t>
            </a:r>
          </a:p>
          <a:p>
            <a:pPr marL="0" indent="0">
              <a:buNone/>
            </a:pPr>
            <a:endParaRPr lang="en-GB" dirty="0" smtClean="0"/>
          </a:p>
          <a:p>
            <a:pPr marL="0" indent="0">
              <a:buNone/>
            </a:pPr>
            <a:endParaRPr lang="en-GB" dirty="0" smtClean="0"/>
          </a:p>
          <a:p>
            <a:pPr marL="0" indent="0">
              <a:buNone/>
            </a:pPr>
            <a:r>
              <a:rPr lang="en-GB" dirty="0" smtClean="0"/>
              <a:t>Next:</a:t>
            </a:r>
          </a:p>
          <a:p>
            <a:r>
              <a:rPr lang="en-GB" dirty="0"/>
              <a:t>H</a:t>
            </a:r>
            <a:r>
              <a:rPr lang="en-GB" dirty="0" smtClean="0"/>
              <a:t>istory </a:t>
            </a:r>
            <a:r>
              <a:rPr lang="en-GB" dirty="0"/>
              <a:t>of debt formation and its </a:t>
            </a:r>
            <a:r>
              <a:rPr lang="en-GB" dirty="0" smtClean="0"/>
              <a:t>composition</a:t>
            </a:r>
          </a:p>
          <a:p>
            <a:r>
              <a:rPr lang="en-GB" dirty="0"/>
              <a:t>R</a:t>
            </a:r>
            <a:r>
              <a:rPr lang="en-GB" dirty="0" smtClean="0"/>
              <a:t>ole </a:t>
            </a:r>
            <a:r>
              <a:rPr lang="en-GB" dirty="0"/>
              <a:t>of the financial </a:t>
            </a:r>
            <a:r>
              <a:rPr lang="en-GB" dirty="0" smtClean="0"/>
              <a:t>“crisis” </a:t>
            </a:r>
            <a:r>
              <a:rPr lang="en-GB" dirty="0"/>
              <a:t>of 2007-9 in forging Ukraine’s dependency on foreign debt. </a:t>
            </a:r>
            <a:endParaRPr lang="en-GB" dirty="0" smtClean="0"/>
          </a:p>
          <a:p>
            <a:r>
              <a:rPr lang="en-GB" dirty="0" smtClean="0"/>
              <a:t>Analysis </a:t>
            </a:r>
            <a:r>
              <a:rPr lang="en-GB" dirty="0"/>
              <a:t>of debt as a geopolitical tool in Ukraine’s foreign relations, exploration of the post-2013/4 extremes of foreign debt dependency, and effective erosion of Ukraine’s sovereignty. </a:t>
            </a:r>
            <a:endParaRPr lang="en-GB" dirty="0" smtClean="0"/>
          </a:p>
          <a:p>
            <a:r>
              <a:rPr lang="en-GB" dirty="0" smtClean="0"/>
              <a:t>Theorising </a:t>
            </a:r>
            <a:endParaRPr lang="en-GB" dirty="0"/>
          </a:p>
          <a:p>
            <a:endParaRPr lang="en-GB" dirty="0"/>
          </a:p>
        </p:txBody>
      </p:sp>
    </p:spTree>
    <p:extLst>
      <p:ext uri="{BB962C8B-B14F-4D97-AF65-F5344CB8AC3E}">
        <p14:creationId xmlns:p14="http://schemas.microsoft.com/office/powerpoint/2010/main" val="35395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Four periods of debt formation </a:t>
            </a:r>
            <a:endParaRPr lang="en-GB" b="1" dirty="0"/>
          </a:p>
        </p:txBody>
      </p:sp>
      <p:sp>
        <p:nvSpPr>
          <p:cNvPr id="3" name="Content Placeholder 2"/>
          <p:cNvSpPr>
            <a:spLocks noGrp="1"/>
          </p:cNvSpPr>
          <p:nvPr>
            <p:ph idx="1"/>
          </p:nvPr>
        </p:nvSpPr>
        <p:spPr>
          <a:xfrm>
            <a:off x="2059805" y="1665171"/>
            <a:ext cx="9634889" cy="4745254"/>
          </a:xfrm>
        </p:spPr>
        <p:txBody>
          <a:bodyPr>
            <a:normAutofit lnSpcReduction="10000"/>
          </a:bodyPr>
          <a:lstStyle/>
          <a:p>
            <a:pPr marL="514350" indent="-514350">
              <a:buFont typeface="+mj-lt"/>
              <a:buAutoNum type="arabicPeriod"/>
            </a:pPr>
            <a:r>
              <a:rPr lang="en-GB" dirty="0" smtClean="0"/>
              <a:t>1991-2000 – ‘lending by necessity’, entry of the </a:t>
            </a:r>
            <a:r>
              <a:rPr lang="en-GB" dirty="0"/>
              <a:t>international lending </a:t>
            </a:r>
            <a:r>
              <a:rPr lang="en-GB" dirty="0" smtClean="0"/>
              <a:t>market; introduction of </a:t>
            </a:r>
            <a:r>
              <a:rPr lang="en-GB" dirty="0"/>
              <a:t>a system of state foreign debt management. </a:t>
            </a:r>
            <a:endParaRPr lang="en-GB" dirty="0" smtClean="0"/>
          </a:p>
          <a:p>
            <a:pPr marL="514350" indent="-514350">
              <a:buFont typeface="+mj-lt"/>
              <a:buAutoNum type="arabicPeriod"/>
            </a:pPr>
            <a:r>
              <a:rPr lang="en-GB" dirty="0" smtClean="0"/>
              <a:t>2000-2007 - debt restructuring </a:t>
            </a:r>
            <a:r>
              <a:rPr lang="en-GB" dirty="0"/>
              <a:t>and </a:t>
            </a:r>
            <a:r>
              <a:rPr lang="en-GB" dirty="0" smtClean="0"/>
              <a:t>consolidation of </a:t>
            </a:r>
            <a:r>
              <a:rPr lang="en-GB" dirty="0"/>
              <a:t>approach towards debt </a:t>
            </a:r>
            <a:r>
              <a:rPr lang="en-GB" dirty="0" smtClean="0"/>
              <a:t>policy (marked </a:t>
            </a:r>
            <a:r>
              <a:rPr lang="en-GB" dirty="0"/>
              <a:t>by violations of terms of agreement by the Ukrainian </a:t>
            </a:r>
            <a:r>
              <a:rPr lang="en-GB" dirty="0" smtClean="0"/>
              <a:t>party). </a:t>
            </a:r>
          </a:p>
          <a:p>
            <a:pPr marL="514350" indent="-514350">
              <a:buFont typeface="+mj-lt"/>
              <a:buAutoNum type="arabicPeriod"/>
            </a:pPr>
            <a:r>
              <a:rPr lang="en-GB" dirty="0" smtClean="0"/>
              <a:t>The onset </a:t>
            </a:r>
            <a:r>
              <a:rPr lang="en-GB" dirty="0"/>
              <a:t>of the 2008 financial and economic </a:t>
            </a:r>
            <a:r>
              <a:rPr lang="en-GB" dirty="0" smtClean="0"/>
              <a:t>crisis; government </a:t>
            </a:r>
            <a:r>
              <a:rPr lang="en-GB" dirty="0"/>
              <a:t>forced to seek funds with IFIs and accept stricter conditionality of borrowing. </a:t>
            </a:r>
          </a:p>
          <a:p>
            <a:pPr marL="514350" indent="-514350">
              <a:buFont typeface="+mj-lt"/>
              <a:buAutoNum type="arabicPeriod"/>
            </a:pPr>
            <a:r>
              <a:rPr lang="en-GB" dirty="0" smtClean="0"/>
              <a:t>2013-14 onwards: The breakout </a:t>
            </a:r>
            <a:r>
              <a:rPr lang="en-GB" dirty="0"/>
              <a:t>of the civil armed conflict and oligarchic high jacking of the achievements of the popular unrest by reinstating neoliberal kleptocracy and locking the country on the path of debt </a:t>
            </a:r>
            <a:r>
              <a:rPr lang="en-GB" dirty="0" smtClean="0"/>
              <a:t>servitude.</a:t>
            </a:r>
          </a:p>
          <a:p>
            <a:pPr marL="0" indent="0">
              <a:buNone/>
            </a:pPr>
            <a:r>
              <a:rPr lang="en-GB" dirty="0" smtClean="0"/>
              <a:t>Ukraine has borrowed </a:t>
            </a:r>
            <a:r>
              <a:rPr lang="en-GB" dirty="0"/>
              <a:t>$</a:t>
            </a:r>
            <a:r>
              <a:rPr lang="en-GB" dirty="0" smtClean="0"/>
              <a:t>47+ </a:t>
            </a:r>
            <a:r>
              <a:rPr lang="en-GB" dirty="0"/>
              <a:t>billion and over 15.6 billion Euros with the largest lenders being IMF, WB, and the European </a:t>
            </a:r>
            <a:r>
              <a:rPr lang="en-GB" dirty="0" smtClean="0"/>
              <a:t>Commission</a:t>
            </a:r>
          </a:p>
          <a:p>
            <a:pPr marL="0" indent="0">
              <a:buNone/>
            </a:pPr>
            <a:r>
              <a:rPr lang="en-GB" dirty="0"/>
              <a:t>At the end of 2015 Ukraine’s per capita GDP fell below $8,000 or was 113th in the </a:t>
            </a:r>
            <a:r>
              <a:rPr lang="en-GB" dirty="0" smtClean="0"/>
              <a:t>world. </a:t>
            </a:r>
          </a:p>
          <a:p>
            <a:pPr marL="0" indent="0">
              <a:buNone/>
            </a:pPr>
            <a:r>
              <a:rPr lang="en-GB" dirty="0"/>
              <a:t>T</a:t>
            </a:r>
            <a:r>
              <a:rPr lang="en-GB" dirty="0" smtClean="0"/>
              <a:t>he </a:t>
            </a:r>
            <a:r>
              <a:rPr lang="en-GB" dirty="0"/>
              <a:t>country’s share in global GDP has shrunk 4 times from 1.3% to 0.3</a:t>
            </a:r>
            <a:r>
              <a:rPr lang="en-GB" dirty="0" smtClean="0"/>
              <a:t>%. Enter IMF with more conditionality… </a:t>
            </a:r>
            <a:r>
              <a:rPr lang="en-GB" dirty="0" err="1" smtClean="0"/>
              <a:t>inc.</a:t>
            </a:r>
            <a:r>
              <a:rPr lang="en-GB" dirty="0" smtClean="0"/>
              <a:t> utility prices.</a:t>
            </a:r>
            <a:endParaRPr lang="en-GB" dirty="0"/>
          </a:p>
        </p:txBody>
      </p:sp>
    </p:spTree>
    <p:extLst>
      <p:ext uri="{BB962C8B-B14F-4D97-AF65-F5344CB8AC3E}">
        <p14:creationId xmlns:p14="http://schemas.microsoft.com/office/powerpoint/2010/main" val="13444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95" y="248725"/>
            <a:ext cx="8911687" cy="1280890"/>
          </a:xfrm>
        </p:spPr>
        <p:txBody>
          <a:bodyPr/>
          <a:lstStyle/>
          <a:p>
            <a:r>
              <a:rPr lang="en-GB" b="1" dirty="0" smtClean="0"/>
              <a:t>The Credit Crunch and the “basket case Ukraine” </a:t>
            </a:r>
            <a:endParaRPr lang="en-GB" b="1" dirty="0"/>
          </a:p>
        </p:txBody>
      </p:sp>
      <p:sp>
        <p:nvSpPr>
          <p:cNvPr id="3" name="Content Placeholder 2"/>
          <p:cNvSpPr>
            <a:spLocks noGrp="1"/>
          </p:cNvSpPr>
          <p:nvPr>
            <p:ph idx="1"/>
          </p:nvPr>
        </p:nvSpPr>
        <p:spPr>
          <a:xfrm>
            <a:off x="1636295" y="1597794"/>
            <a:ext cx="10145027" cy="5159140"/>
          </a:xfrm>
        </p:spPr>
        <p:txBody>
          <a:bodyPr>
            <a:normAutofit lnSpcReduction="10000"/>
          </a:bodyPr>
          <a:lstStyle/>
          <a:p>
            <a:pPr marL="0" indent="0">
              <a:buNone/>
            </a:pPr>
            <a:r>
              <a:rPr lang="en-GB" dirty="0"/>
              <a:t>In the months before the financial crisis hit economy of Ukraine, it ‘showed signs of overheating characterised by skyrocketing but volatile steel export prices, soaring wages and private consumption, strong capital inflows, a credit boom, high inflation (almost 30% in mid-2008) and a widening current account deficit’ (</a:t>
            </a:r>
            <a:r>
              <a:rPr lang="en-GB" dirty="0" err="1"/>
              <a:t>Barisitz</a:t>
            </a:r>
            <a:r>
              <a:rPr lang="en-GB" dirty="0"/>
              <a:t> and </a:t>
            </a:r>
            <a:r>
              <a:rPr lang="en-GB" dirty="0" err="1"/>
              <a:t>Lahnsteiner</a:t>
            </a:r>
            <a:r>
              <a:rPr lang="en-GB" dirty="0"/>
              <a:t> 2009: 67). </a:t>
            </a:r>
            <a:endParaRPr lang="en-GB" dirty="0" smtClean="0"/>
          </a:p>
          <a:p>
            <a:pPr marL="0" indent="0">
              <a:buNone/>
            </a:pPr>
            <a:r>
              <a:rPr lang="en-GB" dirty="0" smtClean="0"/>
              <a:t>Three main factors:</a:t>
            </a:r>
          </a:p>
          <a:p>
            <a:pPr marL="514350" indent="-514350">
              <a:buFont typeface="+mj-lt"/>
              <a:buAutoNum type="arabicPeriod"/>
            </a:pPr>
            <a:r>
              <a:rPr lang="en-GB" dirty="0" smtClean="0"/>
              <a:t>Dive </a:t>
            </a:r>
            <a:r>
              <a:rPr lang="en-GB" dirty="0"/>
              <a:t>in prices on international markets combined with slumping demand for </a:t>
            </a:r>
            <a:r>
              <a:rPr lang="en-GB" dirty="0" smtClean="0"/>
              <a:t>steel (</a:t>
            </a:r>
            <a:r>
              <a:rPr lang="en-GB" dirty="0"/>
              <a:t>cumulatively responsible for 27% of the country’s GDP and over 75% of all </a:t>
            </a:r>
            <a:r>
              <a:rPr lang="en-GB" dirty="0" smtClean="0"/>
              <a:t>exports). </a:t>
            </a:r>
          </a:p>
          <a:p>
            <a:pPr marL="514350" indent="-514350">
              <a:buFont typeface="+mj-lt"/>
              <a:buAutoNum type="arabicPeriod"/>
            </a:pPr>
            <a:endParaRPr lang="en-GB" dirty="0" smtClean="0"/>
          </a:p>
          <a:p>
            <a:pPr marL="514350" indent="-514350">
              <a:buFont typeface="+mj-lt"/>
              <a:buAutoNum type="arabicPeriod"/>
            </a:pPr>
            <a:r>
              <a:rPr lang="en-GB" dirty="0" smtClean="0"/>
              <a:t>Endemic </a:t>
            </a:r>
            <a:r>
              <a:rPr lang="en-GB" dirty="0"/>
              <a:t>problems in the banking sector of </a:t>
            </a:r>
            <a:r>
              <a:rPr lang="en-GB" dirty="0" smtClean="0"/>
              <a:t>Ukraine (incl. dollarization/</a:t>
            </a:r>
            <a:r>
              <a:rPr lang="en-GB" dirty="0" err="1" smtClean="0"/>
              <a:t>Euroisation</a:t>
            </a:r>
            <a:r>
              <a:rPr lang="en-GB" dirty="0" smtClean="0"/>
              <a:t>). </a:t>
            </a:r>
          </a:p>
          <a:p>
            <a:pPr marL="514350" indent="-514350">
              <a:buFont typeface="+mj-lt"/>
              <a:buAutoNum type="arabicPeriod"/>
            </a:pPr>
            <a:endParaRPr lang="en-GB" dirty="0" smtClean="0"/>
          </a:p>
          <a:p>
            <a:pPr marL="514350" indent="-514350">
              <a:buFont typeface="+mj-lt"/>
              <a:buAutoNum type="arabicPeriod"/>
            </a:pPr>
            <a:r>
              <a:rPr lang="en-GB" dirty="0"/>
              <a:t>C</a:t>
            </a:r>
            <a:r>
              <a:rPr lang="en-GB" dirty="0" smtClean="0"/>
              <a:t>ut </a:t>
            </a:r>
            <a:r>
              <a:rPr lang="en-GB" dirty="0"/>
              <a:t>of gas supply by Russia in January </a:t>
            </a:r>
            <a:r>
              <a:rPr lang="en-GB" dirty="0" smtClean="0"/>
              <a:t>2009. </a:t>
            </a:r>
          </a:p>
          <a:p>
            <a:pPr marL="0" indent="0">
              <a:buNone/>
            </a:pPr>
            <a:r>
              <a:rPr lang="en-GB" dirty="0"/>
              <a:t>Ukraine saw severe disruption of the term of trade, ‘capital flows reversed, Eurobond spreads and capital default swap (CDS) premiums rose by a far greater extent than those of other countries in the region, and the Ukrainian hryvnia depreciated sharply</a:t>
            </a:r>
            <a:r>
              <a:rPr lang="en-GB" dirty="0" smtClean="0"/>
              <a:t>’ – currency crisis triggers the banking crisis. </a:t>
            </a:r>
            <a:r>
              <a:rPr lang="en-GB" dirty="0"/>
              <a:t>This led to 8% year on year real GDP contraction in the last quarter of 2008 and 20.3% and 18% in the first and second quarters of 2009 </a:t>
            </a:r>
            <a:r>
              <a:rPr lang="en-GB" dirty="0" smtClean="0"/>
              <a:t>respectively.</a:t>
            </a:r>
            <a:endParaRPr lang="en-GB" dirty="0"/>
          </a:p>
        </p:txBody>
      </p:sp>
    </p:spTree>
    <p:extLst>
      <p:ext uri="{BB962C8B-B14F-4D97-AF65-F5344CB8AC3E}">
        <p14:creationId xmlns:p14="http://schemas.microsoft.com/office/powerpoint/2010/main" val="84339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Economy was weakened… </a:t>
            </a:r>
            <a:endParaRPr lang="en-GB" dirty="0"/>
          </a:p>
        </p:txBody>
      </p:sp>
      <p:sp>
        <p:nvSpPr>
          <p:cNvPr id="3" name="Content Placeholder 2"/>
          <p:cNvSpPr>
            <a:spLocks noGrp="1"/>
          </p:cNvSpPr>
          <p:nvPr>
            <p:ph idx="1"/>
          </p:nvPr>
        </p:nvSpPr>
        <p:spPr>
          <a:xfrm>
            <a:off x="2059806" y="1674796"/>
            <a:ext cx="9567512" cy="4485372"/>
          </a:xfrm>
        </p:spPr>
        <p:txBody>
          <a:bodyPr/>
          <a:lstStyle/>
          <a:p>
            <a:r>
              <a:rPr lang="en-GB" dirty="0"/>
              <a:t>First, Ukraine has a huge current account deficit which is only likely to increase and will require external capital injection. </a:t>
            </a:r>
            <a:endParaRPr lang="en-GB" dirty="0" smtClean="0"/>
          </a:p>
          <a:p>
            <a:endParaRPr lang="en-GB" dirty="0" smtClean="0"/>
          </a:p>
          <a:p>
            <a:r>
              <a:rPr lang="en-GB" dirty="0" smtClean="0"/>
              <a:t>Second</a:t>
            </a:r>
            <a:r>
              <a:rPr lang="en-GB" dirty="0"/>
              <a:t>, constantly increasing external debt which over 2007 and 2008 was </a:t>
            </a:r>
            <a:r>
              <a:rPr lang="en-GB" dirty="0" smtClean="0"/>
              <a:t>growing </a:t>
            </a:r>
            <a:r>
              <a:rPr lang="en-GB" dirty="0"/>
              <a:t>at 45% annually and by the end of 2008 reached some $100bln and where the largest fraction is comprised of private sector debt. The latter equated $ </a:t>
            </a:r>
            <a:r>
              <a:rPr lang="en-GB" dirty="0" smtClean="0"/>
              <a:t>85bl </a:t>
            </a:r>
            <a:r>
              <a:rPr lang="en-GB" dirty="0"/>
              <a:t>at the beginning of 2009 already, $29bln of which was short-term debt</a:t>
            </a:r>
            <a:r>
              <a:rPr lang="en-GB" dirty="0" smtClean="0"/>
              <a:t>.</a:t>
            </a:r>
          </a:p>
          <a:p>
            <a:pPr marL="0" indent="0">
              <a:buNone/>
            </a:pPr>
            <a:endParaRPr lang="en-GB" dirty="0" smtClean="0"/>
          </a:p>
          <a:p>
            <a:r>
              <a:rPr lang="en-GB" dirty="0" smtClean="0"/>
              <a:t>And </a:t>
            </a:r>
            <a:r>
              <a:rPr lang="en-GB" dirty="0"/>
              <a:t>third, the banking sector of Ukraine was left rather weak due to continuous shortage of liquidity </a:t>
            </a:r>
            <a:r>
              <a:rPr lang="en-GB" dirty="0" smtClean="0"/>
              <a:t>in </a:t>
            </a:r>
            <a:r>
              <a:rPr lang="en-GB" dirty="0"/>
              <a:t>the sector. </a:t>
            </a:r>
            <a:endParaRPr lang="en-GB" dirty="0" smtClean="0"/>
          </a:p>
          <a:p>
            <a:endParaRPr lang="en-GB" dirty="0"/>
          </a:p>
          <a:p>
            <a:pPr marL="0" indent="0">
              <a:buNone/>
            </a:pPr>
            <a:r>
              <a:rPr lang="en-GB" dirty="0" smtClean="0"/>
              <a:t>So… more borrowing. And more conditionality.</a:t>
            </a:r>
            <a:endParaRPr lang="en-GB" dirty="0"/>
          </a:p>
        </p:txBody>
      </p:sp>
    </p:spTree>
    <p:extLst>
      <p:ext uri="{BB962C8B-B14F-4D97-AF65-F5344CB8AC3E}">
        <p14:creationId xmlns:p14="http://schemas.microsoft.com/office/powerpoint/2010/main" val="281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3835" y="403393"/>
            <a:ext cx="8911687" cy="1280890"/>
          </a:xfrm>
        </p:spPr>
        <p:txBody>
          <a:bodyPr/>
          <a:lstStyle/>
          <a:p>
            <a:r>
              <a:rPr lang="en-GB" b="1" dirty="0"/>
              <a:t>Ukraine Total Gross External Debt</a:t>
            </a:r>
            <a:br>
              <a:rPr lang="en-GB" b="1" dirty="0"/>
            </a:b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89" t="36770" r="39271" b="20617"/>
          <a:stretch/>
        </p:blipFill>
        <p:spPr>
          <a:xfrm>
            <a:off x="567560" y="1577675"/>
            <a:ext cx="11114302" cy="4512443"/>
          </a:xfrm>
        </p:spPr>
      </p:pic>
      <p:sp>
        <p:nvSpPr>
          <p:cNvPr id="5" name="TextBox 4"/>
          <p:cNvSpPr txBox="1"/>
          <p:nvPr/>
        </p:nvSpPr>
        <p:spPr>
          <a:xfrm>
            <a:off x="8325853" y="6304547"/>
            <a:ext cx="3178759" cy="375386"/>
          </a:xfrm>
          <a:prstGeom prst="rect">
            <a:avLst/>
          </a:prstGeom>
          <a:noFill/>
        </p:spPr>
        <p:txBody>
          <a:bodyPr wrap="square" rtlCol="0">
            <a:spAutoFit/>
          </a:bodyPr>
          <a:lstStyle/>
          <a:p>
            <a:r>
              <a:rPr lang="en-GB" dirty="0" smtClean="0"/>
              <a:t>Source: NBU (2019)</a:t>
            </a:r>
            <a:endParaRPr lang="en-GB" dirty="0"/>
          </a:p>
        </p:txBody>
      </p:sp>
    </p:spTree>
    <p:extLst>
      <p:ext uri="{BB962C8B-B14F-4D97-AF65-F5344CB8AC3E}">
        <p14:creationId xmlns:p14="http://schemas.microsoft.com/office/powerpoint/2010/main" val="2024141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480" y="325727"/>
            <a:ext cx="10114012" cy="1280890"/>
          </a:xfrm>
        </p:spPr>
        <p:txBody>
          <a:bodyPr/>
          <a:lstStyle/>
          <a:p>
            <a:r>
              <a:rPr lang="en-GB" b="1" dirty="0"/>
              <a:t>State debt accumulation dynamic, $</a:t>
            </a:r>
            <a:r>
              <a:rPr lang="en-GB" b="1" dirty="0" err="1" smtClean="0"/>
              <a:t>bl</a:t>
            </a:r>
            <a:r>
              <a:rPr lang="en-GB" b="1" dirty="0" smtClean="0"/>
              <a:t> (</a:t>
            </a:r>
            <a:r>
              <a:rPr lang="en-GB" b="1" dirty="0" err="1" smtClean="0"/>
              <a:t>MoF</a:t>
            </a:r>
            <a:r>
              <a:rPr lang="en-GB" b="1" dirty="0" smtClean="0"/>
              <a:t>)</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695756"/>
              </p:ext>
            </p:extLst>
          </p:nvPr>
        </p:nvGraphicFramePr>
        <p:xfrm>
          <a:off x="1808480" y="1473200"/>
          <a:ext cx="9696133" cy="5049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12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923" y="306477"/>
            <a:ext cx="8911687" cy="1280890"/>
          </a:xfrm>
        </p:spPr>
        <p:txBody>
          <a:bodyPr>
            <a:normAutofit/>
          </a:bodyPr>
          <a:lstStyle/>
          <a:p>
            <a:r>
              <a:rPr lang="en-GB" sz="3800" b="1" dirty="0"/>
              <a:t>Consolidated budget indicators, 2011-2016, UAH </a:t>
            </a:r>
            <a:r>
              <a:rPr lang="en-GB" sz="3800" b="1" dirty="0" smtClean="0"/>
              <a:t>Millions (</a:t>
            </a:r>
            <a:r>
              <a:rPr lang="en-GB" sz="3800" b="1" dirty="0" err="1" smtClean="0"/>
              <a:t>Ukrstat</a:t>
            </a:r>
            <a:r>
              <a:rPr lang="en-GB" sz="3800" b="1" dirty="0" smtClean="0"/>
              <a:t>)</a:t>
            </a:r>
            <a:endParaRPr lang="en-GB" sz="3800" b="1" dirty="0"/>
          </a:p>
        </p:txBody>
      </p:sp>
      <p:graphicFrame>
        <p:nvGraphicFramePr>
          <p:cNvPr id="4" name="Content Placeholder 3">
            <a:extLst>
              <a:ext uri="{FF2B5EF4-FFF2-40B4-BE49-F238E27FC236}">
                <a16:creationId xmlns:a16="http://schemas.microsoft.com/office/drawing/2014/main" id="{D5595DD5-4852-4642-A43C-84FEAC83B679}"/>
              </a:ext>
            </a:extLst>
          </p:cNvPr>
          <p:cNvGraphicFramePr>
            <a:graphicFrameLocks noGrp="1"/>
          </p:cNvGraphicFramePr>
          <p:nvPr>
            <p:ph idx="1"/>
            <p:extLst>
              <p:ext uri="{D42A27DB-BD31-4B8C-83A1-F6EECF244321}">
                <p14:modId xmlns:p14="http://schemas.microsoft.com/office/powerpoint/2010/main" val="2212854453"/>
              </p:ext>
            </p:extLst>
          </p:nvPr>
        </p:nvGraphicFramePr>
        <p:xfrm>
          <a:off x="644893" y="1867301"/>
          <a:ext cx="10978415" cy="4990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06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3029626"/>
              </p:ext>
            </p:extLst>
          </p:nvPr>
        </p:nvGraphicFramePr>
        <p:xfrm>
          <a:off x="567559" y="283765"/>
          <a:ext cx="10390251" cy="11351006"/>
        </p:xfrm>
        <a:graphic>
          <a:graphicData uri="http://schemas.openxmlformats.org/drawingml/2006/table">
            <a:tbl>
              <a:tblPr firstRow="1" firstCol="1" bandRow="1"/>
              <a:tblGrid>
                <a:gridCol w="6657552">
                  <a:extLst>
                    <a:ext uri="{9D8B030D-6E8A-4147-A177-3AD203B41FA5}">
                      <a16:colId xmlns:a16="http://schemas.microsoft.com/office/drawing/2014/main" val="2689229311"/>
                    </a:ext>
                  </a:extLst>
                </a:gridCol>
                <a:gridCol w="1200823">
                  <a:extLst>
                    <a:ext uri="{9D8B030D-6E8A-4147-A177-3AD203B41FA5}">
                      <a16:colId xmlns:a16="http://schemas.microsoft.com/office/drawing/2014/main" val="844265462"/>
                    </a:ext>
                  </a:extLst>
                </a:gridCol>
                <a:gridCol w="1284954">
                  <a:extLst>
                    <a:ext uri="{9D8B030D-6E8A-4147-A177-3AD203B41FA5}">
                      <a16:colId xmlns:a16="http://schemas.microsoft.com/office/drawing/2014/main" val="3672542460"/>
                    </a:ext>
                  </a:extLst>
                </a:gridCol>
                <a:gridCol w="1246922">
                  <a:extLst>
                    <a:ext uri="{9D8B030D-6E8A-4147-A177-3AD203B41FA5}">
                      <a16:colId xmlns:a16="http://schemas.microsoft.com/office/drawing/2014/main" val="3977366202"/>
                    </a:ext>
                  </a:extLst>
                </a:gridCol>
              </a:tblGrid>
              <a:tr h="1878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Overall state and state guaranteed debt, 30.04.2019 (Minfin 2019)</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79.82</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2,124.80</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100.00%</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343287"/>
                  </a:ext>
                </a:extLst>
              </a:tr>
              <a:tr h="939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Internal Debt </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29.58</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787.49</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37.06%</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561112"/>
                  </a:ext>
                </a:extLst>
              </a:tr>
              <a:tr h="939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State debt </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29.19</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777.13</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36.57%</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98022"/>
                  </a:ext>
                </a:extLst>
              </a:tr>
              <a:tr h="1878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 Internal debt; government bonds of various categories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29.11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774.91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36.47%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173070"/>
                  </a:ext>
                </a:extLst>
              </a:tr>
              <a:tr h="1878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 .Indeptedness w banks and other financial organisations / state banks</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4.36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0.21%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57685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Ukreximbank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70820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Oshchadbank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3.15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621353"/>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Ukrgazbank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90387"/>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 Other indebtedness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95627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Інші кредитори</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491236"/>
                  </a:ext>
                </a:extLst>
              </a:tr>
              <a:tr h="939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Foreign debt </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50.24</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1,337.32</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62.94%</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558863"/>
                  </a:ext>
                </a:extLst>
              </a:tr>
              <a:tr h="939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State debt </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40.14</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Times New Roman" panose="02020603050405020304" pitchFamily="18" charset="0"/>
                          <a:ea typeface="Calibri" panose="020F0502020204030204" pitchFamily="34" charset="0"/>
                        </a:rPr>
                        <a:t>1,068.42</a:t>
                      </a:r>
                      <a:endParaRPr lang="en-GB" sz="1200" dirty="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50.28%</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504983"/>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Debt to IFIs and IOs</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12.84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341.69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16.08%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64845"/>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EU</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3.68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98.00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4.61%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10393"/>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EBRD</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0.55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14.70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0.69%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3550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EIB</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0.69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18.27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0.86%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78727"/>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WBRD/WB</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4.80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127.73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6.01%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64742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IMF</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3.10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82.58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3.89%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215118"/>
                  </a:ext>
                </a:extLst>
              </a:tr>
              <a:tr h="93902">
                <a:tc>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rPr>
                        <a:t>Clean Technology Fund (WB)</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0.40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34485"/>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 Debt to foreign governments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1.73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46.01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2.17%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95730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Canada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0.30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7.88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rPr>
                        <a:t>0.37%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52268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Germany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0.25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6.71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0.32%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2538"/>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Russia</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0.61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16.13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0.76%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9370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USA</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834648"/>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France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0.37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200290"/>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Japan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0.56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14.79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0.70%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087623"/>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Debt to private banks, other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1.05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28.04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1.32%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493941"/>
                  </a:ext>
                </a:extLst>
              </a:tr>
              <a:tr h="93902">
                <a:tc>
                  <a:txBody>
                    <a:bodyPr/>
                    <a:lstStyle/>
                    <a:p>
                      <a:pPr>
                        <a:lnSpc>
                          <a:spcPct val="107000"/>
                        </a:lnSpc>
                        <a:spcAft>
                          <a:spcPts val="0"/>
                        </a:spcAft>
                      </a:pPr>
                      <a:r>
                        <a:rPr lang="de-DE" sz="1200">
                          <a:effectLst/>
                          <a:latin typeface="Times New Roman" panose="02020603050405020304" pitchFamily="18" charset="0"/>
                          <a:ea typeface="Calibri" panose="020F0502020204030204" pitchFamily="34" charset="0"/>
                        </a:rPr>
                        <a:t>Chase Manhattan Bank Luxembourg S.A.</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07562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Credit Agricole Corporate and Investment Bank</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580429"/>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Deutsche Bank AG London</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0.98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26.01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84016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Government bonds, foreign market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22.82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607.38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28.59%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04231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2013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79.86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3.76%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308022"/>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2014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26.62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155305"/>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2015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12.47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331.87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15.62%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64663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2016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26.62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746607"/>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2017 issue</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79.86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3.76%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48348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2018 issue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2.35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62.56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2.94%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217295"/>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Other debt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1.70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45.30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2.13%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029242"/>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IMF</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1.70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45.30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2.13%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732461"/>
                  </a:ext>
                </a:extLst>
              </a:tr>
              <a:tr h="93902">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State guaranteed debt </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10.10</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268.90</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a:effectLst/>
                          <a:latin typeface="Times New Roman" panose="02020603050405020304" pitchFamily="18" charset="0"/>
                          <a:ea typeface="Calibri" panose="020F0502020204030204" pitchFamily="34" charset="0"/>
                        </a:rPr>
                        <a:t>12.66%</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58857"/>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Debt with IFIs</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8.38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223.04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10.50%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688748"/>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Euratom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2.96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500593"/>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EBRD</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0.24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6.29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0.30%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709037"/>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EIB</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1.45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127486"/>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EBRD</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0.46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12.20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0.57%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926410"/>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IMF</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7.52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200.14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9.42%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205472"/>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Debt with foreign governments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0.65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42340"/>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Canada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0.65</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966571"/>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Debt with foreign commercial banks and organisations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1.59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42.21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1.99%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85840"/>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CENTRAL STORAGE SAFETY PROJECT TRUST</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2.99</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266332"/>
                  </a:ext>
                </a:extLst>
              </a:tr>
              <a:tr h="93902">
                <a:tc>
                  <a:txBody>
                    <a:bodyPr/>
                    <a:lstStyle/>
                    <a:p>
                      <a:pPr>
                        <a:lnSpc>
                          <a:spcPct val="107000"/>
                        </a:lnSpc>
                        <a:spcAft>
                          <a:spcPts val="0"/>
                        </a:spcAft>
                      </a:pPr>
                      <a:r>
                        <a:rPr lang="de-DE" sz="1200">
                          <a:effectLst/>
                          <a:latin typeface="Times New Roman" panose="02020603050405020304" pitchFamily="18" charset="0"/>
                          <a:ea typeface="Calibri" panose="020F0502020204030204" pitchFamily="34" charset="0"/>
                        </a:rPr>
                        <a:t>Citibank, N.A., Deutsche Bank AG</a:t>
                      </a:r>
                      <a:endParaRPr lang="en-GB" sz="1200">
                        <a:effectLst/>
                        <a:latin typeface="Times New Roman" panose="02020603050405020304" pitchFamily="18" charset="0"/>
                        <a:ea typeface="Calibri" panose="020F0502020204030204" pitchFamily="34" charset="0"/>
                      </a:endParaRP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0.06</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1.68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4486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Deutsche Bank AG London</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0.78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853561"/>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UniCredit Bank Austria AG</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0.38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0.02%</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46389"/>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State Development bank, S Korea</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0.71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0.03%</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44864"/>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Import-Export Bank, China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1.28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33.94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1.60%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019458"/>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Export-Import Bank, S Korea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0.07</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1.74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0.08%</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94001"/>
                  </a:ext>
                </a:extLst>
              </a:tr>
              <a:tr h="93902">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rPr>
                        <a:t>5. </a:t>
                      </a:r>
                      <a:r>
                        <a:rPr lang="en-GB" sz="1200">
                          <a:effectLst/>
                          <a:latin typeface="Times New Roman" panose="02020603050405020304" pitchFamily="18" charset="0"/>
                          <a:ea typeface="Calibri" panose="020F0502020204030204" pitchFamily="34" charset="0"/>
                        </a:rPr>
                        <a:t>Other debt </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919769"/>
                  </a:ext>
                </a:extLst>
              </a:tr>
              <a:tr h="93902">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IMF</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0.11</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rPr>
                        <a:t>3.00</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rPr>
                        <a:t>0.14%</a:t>
                      </a:r>
                    </a:p>
                  </a:txBody>
                  <a:tcPr marL="22066" marR="22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567515"/>
                  </a:ext>
                </a:extLst>
              </a:tr>
            </a:tbl>
          </a:graphicData>
        </a:graphic>
      </p:graphicFrame>
    </p:spTree>
    <p:extLst>
      <p:ext uri="{BB962C8B-B14F-4D97-AF65-F5344CB8AC3E}">
        <p14:creationId xmlns:p14="http://schemas.microsoft.com/office/powerpoint/2010/main" val="14643791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2221</TotalTime>
  <Words>1332</Words>
  <Application>Microsoft Office PowerPoint</Application>
  <PresentationFormat>Widescreen</PresentationFormat>
  <Paragraphs>296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Wisp</vt:lpstr>
      <vt:lpstr>Neoliberal capitalism, debt, and erosion of sovereignty </vt:lpstr>
      <vt:lpstr>PowerPoint Presentation</vt:lpstr>
      <vt:lpstr>Four periods of debt formation </vt:lpstr>
      <vt:lpstr>The Credit Crunch and the “basket case Ukraine” </vt:lpstr>
      <vt:lpstr>Economy was weakened… </vt:lpstr>
      <vt:lpstr>Ukraine Total Gross External Debt </vt:lpstr>
      <vt:lpstr>State debt accumulation dynamic, $bl (MoF)</vt:lpstr>
      <vt:lpstr>Consolidated budget indicators, 2011-2016, UAH Millions (Ukrstat)</vt:lpstr>
      <vt:lpstr>PowerPoint Presentation</vt:lpstr>
      <vt:lpstr>PowerPoint Presentation</vt:lpstr>
      <vt:lpstr>PowerPoint Presentation</vt:lpstr>
      <vt:lpstr>Results: socio-economic and geopolitical crisis</vt:lpstr>
      <vt:lpstr>(Macro-)effects: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Ukraine and the toxic debt dependency</dc:title>
  <dc:creator>Yuliya Yurchenko</dc:creator>
  <cp:lastModifiedBy>Yuliya Yurchenko</cp:lastModifiedBy>
  <cp:revision>61</cp:revision>
  <dcterms:created xsi:type="dcterms:W3CDTF">2017-09-12T14:59:12Z</dcterms:created>
  <dcterms:modified xsi:type="dcterms:W3CDTF">2019-11-16T13:05:27Z</dcterms:modified>
</cp:coreProperties>
</file>