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3"/>
  </p:normalViewPr>
  <p:slideViewPr>
    <p:cSldViewPr snapToGrid="0" snapToObjects="1">
      <p:cViewPr varScale="1">
        <p:scale>
          <a:sx n="40" d="100"/>
          <a:sy n="40" d="100"/>
        </p:scale>
        <p:origin x="7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CF2C3-0025-934E-A1CB-94DCBFF691F8}"/>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8C44B96-C15D-1B47-A866-2F9335AB11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F4DEFD9-010A-3B4F-B6AD-F9B9C1582726}"/>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5" name="Footer Placeholder 4">
            <a:extLst>
              <a:ext uri="{FF2B5EF4-FFF2-40B4-BE49-F238E27FC236}">
                <a16:creationId xmlns:a16="http://schemas.microsoft.com/office/drawing/2014/main" id="{9B71DAF0-1CDC-3443-88E7-BD4F3B2DD2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51ADF-0C3D-C549-AF15-F11222B8FE0B}"/>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2979562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AEFB-DF4B-A949-94F2-A6065D7052F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F3585E1-ADBD-0E45-8DA9-8C0E323463E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F4F3478-788A-5B48-8381-64F7FC3D6115}"/>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5" name="Footer Placeholder 4">
            <a:extLst>
              <a:ext uri="{FF2B5EF4-FFF2-40B4-BE49-F238E27FC236}">
                <a16:creationId xmlns:a16="http://schemas.microsoft.com/office/drawing/2014/main" id="{DA6F9049-5C5F-0D42-B72D-8D948AE7A7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E02F12-8C63-5145-BCC4-216FF77CD8C1}"/>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2651682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17D5D7-539D-3C4B-8228-60C508E1F7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04B8377-B49C-1945-8ADF-8F84D56D2FB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E1B8F67-450A-4C46-9E55-8107C79A1C37}"/>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5" name="Footer Placeholder 4">
            <a:extLst>
              <a:ext uri="{FF2B5EF4-FFF2-40B4-BE49-F238E27FC236}">
                <a16:creationId xmlns:a16="http://schemas.microsoft.com/office/drawing/2014/main" id="{6C9A07DF-E053-E242-9F03-C0AB38C333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16793C-1F9F-824D-B6C0-9A154B8F5311}"/>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8600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BA6B0-7ED8-8249-A817-F47306BFF11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BE80999-E8B5-FD47-A8EA-36FD11D7015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DA3ED09-6587-1044-9941-A1D2C08C0138}"/>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5" name="Footer Placeholder 4">
            <a:extLst>
              <a:ext uri="{FF2B5EF4-FFF2-40B4-BE49-F238E27FC236}">
                <a16:creationId xmlns:a16="http://schemas.microsoft.com/office/drawing/2014/main" id="{6ACDDC61-1B71-A44D-94DF-0961CEB681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DE75AE-ACD3-B347-8901-044CF1C3CCB1}"/>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3854427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855B4-1BE9-244C-9D3C-11DF37F182D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7EA62E1-0EDD-4945-869D-95F4994F9B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A7303E7-6D85-4F45-8372-F65B10E3B6D9}"/>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5" name="Footer Placeholder 4">
            <a:extLst>
              <a:ext uri="{FF2B5EF4-FFF2-40B4-BE49-F238E27FC236}">
                <a16:creationId xmlns:a16="http://schemas.microsoft.com/office/drawing/2014/main" id="{A5030566-1216-ED4E-ACB7-AF1A382788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D67FA2-80F6-434E-A9BC-A1008C467BAF}"/>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118404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E25BF-5F2D-DA4A-A893-E48C1D06E6A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84BC477-0BC5-E74C-BFEC-AFD185E046B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7EC0E0B-164D-4945-9062-2783A30D998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F765F5D-1784-4A41-9FDE-5AF23D5693AB}"/>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6" name="Footer Placeholder 5">
            <a:extLst>
              <a:ext uri="{FF2B5EF4-FFF2-40B4-BE49-F238E27FC236}">
                <a16:creationId xmlns:a16="http://schemas.microsoft.com/office/drawing/2014/main" id="{6FF0F8A1-C61B-CC44-8BE1-FA9D40128D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8C70F-899D-DA43-9012-7B8EE5A45956}"/>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24604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8491C-5653-E440-BAB2-27BA81A84FBB}"/>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9A2648D-8439-0149-8BBC-F95E873EC4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727F0B9-E792-B54C-8614-843F9734C01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C678461-3ECC-9049-A164-828C326409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F6D02AD-FFDE-1A4E-9342-45F9BEDB2FC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CD420DDD-A79B-3648-85C5-2CB9AE3FFAED}"/>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8" name="Footer Placeholder 7">
            <a:extLst>
              <a:ext uri="{FF2B5EF4-FFF2-40B4-BE49-F238E27FC236}">
                <a16:creationId xmlns:a16="http://schemas.microsoft.com/office/drawing/2014/main" id="{0AA1DFDE-6F78-FD46-956E-740CB0E4F6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B86FAF6-595F-9B43-9B1E-2B39339C3308}"/>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1820089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61FE8-4A14-2940-B063-9C1F79EA0AB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66FD8B1-40CC-D444-B021-AFEC6A9A573D}"/>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4" name="Footer Placeholder 3">
            <a:extLst>
              <a:ext uri="{FF2B5EF4-FFF2-40B4-BE49-F238E27FC236}">
                <a16:creationId xmlns:a16="http://schemas.microsoft.com/office/drawing/2014/main" id="{DEFF702D-6A3A-FB41-9BA4-7DAA64FCC6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EDF773-CCAC-F84A-8A48-BC32C5D9B42D}"/>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550400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DB4625-F6F7-AA4D-BDA6-460293970CF6}"/>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3" name="Footer Placeholder 2">
            <a:extLst>
              <a:ext uri="{FF2B5EF4-FFF2-40B4-BE49-F238E27FC236}">
                <a16:creationId xmlns:a16="http://schemas.microsoft.com/office/drawing/2014/main" id="{1501ABDA-2EFE-664E-BD7E-E3D6AC13C4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5D01F6-2B4D-0543-B67E-28E6AFBD3229}"/>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821574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7D90-6A31-7D41-AFB9-4F650C4ADF9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21711F1-6377-2440-A2E1-FEBFF4981D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2286883-5C5F-3643-9098-BE14C04E39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53B1897-8C75-0844-B45A-9594E7261D61}"/>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6" name="Footer Placeholder 5">
            <a:extLst>
              <a:ext uri="{FF2B5EF4-FFF2-40B4-BE49-F238E27FC236}">
                <a16:creationId xmlns:a16="http://schemas.microsoft.com/office/drawing/2014/main" id="{4C669F75-E47A-C940-BB4A-E4D49D516F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051F5A-ED8E-6D46-B8F2-64C5A66EF61A}"/>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890629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515C-F3C3-154B-8688-2EDEBF305B9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3894121-9072-A140-A246-8C83D94F9F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05F9919-9CFE-684E-BCCC-95C38509F0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C4DAB2C-36C0-224B-B28E-F505E8DD5A9A}"/>
              </a:ext>
            </a:extLst>
          </p:cNvPr>
          <p:cNvSpPr>
            <a:spLocks noGrp="1"/>
          </p:cNvSpPr>
          <p:nvPr>
            <p:ph type="dt" sz="half" idx="10"/>
          </p:nvPr>
        </p:nvSpPr>
        <p:spPr/>
        <p:txBody>
          <a:bodyPr/>
          <a:lstStyle/>
          <a:p>
            <a:fld id="{338FC1D1-A588-E54C-9BD3-04BD5719442D}" type="datetimeFigureOut">
              <a:rPr lang="en-US" smtClean="0"/>
              <a:t>11/16/2019</a:t>
            </a:fld>
            <a:endParaRPr lang="en-US"/>
          </a:p>
        </p:txBody>
      </p:sp>
      <p:sp>
        <p:nvSpPr>
          <p:cNvPr id="6" name="Footer Placeholder 5">
            <a:extLst>
              <a:ext uri="{FF2B5EF4-FFF2-40B4-BE49-F238E27FC236}">
                <a16:creationId xmlns:a16="http://schemas.microsoft.com/office/drawing/2014/main" id="{49C87325-5A72-CB43-8013-999125973D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BCF20D-F07B-104A-A16C-4B83A2301EA2}"/>
              </a:ext>
            </a:extLst>
          </p:cNvPr>
          <p:cNvSpPr>
            <a:spLocks noGrp="1"/>
          </p:cNvSpPr>
          <p:nvPr>
            <p:ph type="sldNum" sz="quarter" idx="12"/>
          </p:nvPr>
        </p:nvSpPr>
        <p:spPr/>
        <p:txBody>
          <a:bodyPr/>
          <a:lstStyle/>
          <a:p>
            <a:fld id="{49C400B2-0720-C641-9BBA-9C747FAC97F5}" type="slidenum">
              <a:rPr lang="en-US" smtClean="0"/>
              <a:t>‹#›</a:t>
            </a:fld>
            <a:endParaRPr lang="en-US"/>
          </a:p>
        </p:txBody>
      </p:sp>
    </p:spTree>
    <p:extLst>
      <p:ext uri="{BB962C8B-B14F-4D97-AF65-F5344CB8AC3E}">
        <p14:creationId xmlns:p14="http://schemas.microsoft.com/office/powerpoint/2010/main" val="2522000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F8A362-0A61-D64E-AE01-0292C7B734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DC492E3-11B1-174B-BE30-DDA135B3CD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A142FD5-7B76-0948-A142-E60B6555E3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8FC1D1-A588-E54C-9BD3-04BD5719442D}" type="datetimeFigureOut">
              <a:rPr lang="en-US" smtClean="0"/>
              <a:t>11/16/2019</a:t>
            </a:fld>
            <a:endParaRPr lang="en-US"/>
          </a:p>
        </p:txBody>
      </p:sp>
      <p:sp>
        <p:nvSpPr>
          <p:cNvPr id="5" name="Footer Placeholder 4">
            <a:extLst>
              <a:ext uri="{FF2B5EF4-FFF2-40B4-BE49-F238E27FC236}">
                <a16:creationId xmlns:a16="http://schemas.microsoft.com/office/drawing/2014/main" id="{BA3036F9-029B-C948-BD0D-9157F62D75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CE0B0D-308C-3E4E-AC27-82BA826AB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400B2-0720-C641-9BBA-9C747FAC97F5}" type="slidenum">
              <a:rPr lang="en-US" smtClean="0"/>
              <a:t>‹#›</a:t>
            </a:fld>
            <a:endParaRPr lang="en-US"/>
          </a:p>
        </p:txBody>
      </p:sp>
    </p:spTree>
    <p:extLst>
      <p:ext uri="{BB962C8B-B14F-4D97-AF65-F5344CB8AC3E}">
        <p14:creationId xmlns:p14="http://schemas.microsoft.com/office/powerpoint/2010/main" val="2537569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ennifer.todd@ucd.i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8D747-C071-694B-8649-65485BBE866F}"/>
              </a:ext>
            </a:extLst>
          </p:cNvPr>
          <p:cNvSpPr>
            <a:spLocks noGrp="1"/>
          </p:cNvSpPr>
          <p:nvPr>
            <p:ph type="ctrTitle"/>
          </p:nvPr>
        </p:nvSpPr>
        <p:spPr/>
        <p:txBody>
          <a:bodyPr>
            <a:normAutofit fontScale="90000"/>
          </a:bodyPr>
          <a:lstStyle/>
          <a:p>
            <a:r>
              <a:rPr lang="en-IE" dirty="0"/>
              <a:t>The unmaking of the (imperial) and remaking of the (democratic) Union, and the return to the past.</a:t>
            </a:r>
            <a:endParaRPr lang="en-US" dirty="0"/>
          </a:p>
        </p:txBody>
      </p:sp>
      <p:sp>
        <p:nvSpPr>
          <p:cNvPr id="3" name="Subtitle 2">
            <a:extLst>
              <a:ext uri="{FF2B5EF4-FFF2-40B4-BE49-F238E27FC236}">
                <a16:creationId xmlns:a16="http://schemas.microsoft.com/office/drawing/2014/main" id="{746E7456-5DFE-504A-B741-A8FF2E31D081}"/>
              </a:ext>
            </a:extLst>
          </p:cNvPr>
          <p:cNvSpPr>
            <a:spLocks noGrp="1"/>
          </p:cNvSpPr>
          <p:nvPr>
            <p:ph type="subTitle" idx="1"/>
          </p:nvPr>
        </p:nvSpPr>
        <p:spPr/>
        <p:txBody>
          <a:bodyPr/>
          <a:lstStyle/>
          <a:p>
            <a:r>
              <a:rPr lang="en-IE" dirty="0"/>
              <a:t>Professor Jennifer Todd, Geary Institute, University College Dublin</a:t>
            </a:r>
            <a:br>
              <a:rPr lang="en-IE" dirty="0"/>
            </a:br>
            <a:r>
              <a:rPr lang="en-IE" u="sng" dirty="0">
                <a:hlinkClick r:id="rId2"/>
              </a:rPr>
              <a:t>Jennifer.todd@ucd.ie</a:t>
            </a:r>
            <a:endParaRPr lang="en-US" dirty="0"/>
          </a:p>
        </p:txBody>
      </p:sp>
    </p:spTree>
    <p:extLst>
      <p:ext uri="{BB962C8B-B14F-4D97-AF65-F5344CB8AC3E}">
        <p14:creationId xmlns:p14="http://schemas.microsoft.com/office/powerpoint/2010/main" val="879270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6F3D4-7900-CE42-8A59-8F76C7E63A49}"/>
              </a:ext>
            </a:extLst>
          </p:cNvPr>
          <p:cNvSpPr>
            <a:spLocks noGrp="1"/>
          </p:cNvSpPr>
          <p:nvPr>
            <p:ph type="title"/>
          </p:nvPr>
        </p:nvSpPr>
        <p:spPr/>
        <p:txBody>
          <a:bodyPr/>
          <a:lstStyle/>
          <a:p>
            <a:r>
              <a:rPr lang="en-US" dirty="0"/>
              <a:t>Theses</a:t>
            </a:r>
          </a:p>
        </p:txBody>
      </p:sp>
      <p:sp>
        <p:nvSpPr>
          <p:cNvPr id="3" name="Content Placeholder 2">
            <a:extLst>
              <a:ext uri="{FF2B5EF4-FFF2-40B4-BE49-F238E27FC236}">
                <a16:creationId xmlns:a16="http://schemas.microsoft.com/office/drawing/2014/main" id="{831C657B-5718-2745-9351-F37B84DF434A}"/>
              </a:ext>
            </a:extLst>
          </p:cNvPr>
          <p:cNvSpPr>
            <a:spLocks noGrp="1"/>
          </p:cNvSpPr>
          <p:nvPr>
            <p:ph idx="1"/>
          </p:nvPr>
        </p:nvSpPr>
        <p:spPr/>
        <p:txBody>
          <a:bodyPr/>
          <a:lstStyle/>
          <a:p>
            <a:r>
              <a:rPr lang="en-IE" dirty="0"/>
              <a:t>The 1998 Good Friday Agreement  created a form of union that was acceptable to most nationalists</a:t>
            </a:r>
          </a:p>
          <a:p>
            <a:r>
              <a:rPr lang="en-IE" dirty="0"/>
              <a:t>It was only partially transferred to British law (in the NI Act 1998), creating  a ‘Northern Ireland anomaly’</a:t>
            </a:r>
          </a:p>
          <a:p>
            <a:r>
              <a:rPr lang="en-IE" dirty="0"/>
              <a:t>This stored trouble for the future, allowing majoritarian and colonial legacies to come to the fore.</a:t>
            </a:r>
          </a:p>
          <a:p>
            <a:r>
              <a:rPr lang="en-IE" dirty="0"/>
              <a:t>This has not restored a colonial legacy, but it may have destroyed the democratic union</a:t>
            </a:r>
          </a:p>
          <a:p>
            <a:endParaRPr lang="en-US" dirty="0"/>
          </a:p>
        </p:txBody>
      </p:sp>
    </p:spTree>
    <p:extLst>
      <p:ext uri="{BB962C8B-B14F-4D97-AF65-F5344CB8AC3E}">
        <p14:creationId xmlns:p14="http://schemas.microsoft.com/office/powerpoint/2010/main" val="599174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22BD0-776C-40D7-8126-0B52FBE41F15}"/>
              </a:ext>
            </a:extLst>
          </p:cNvPr>
          <p:cNvSpPr>
            <a:spLocks noGrp="1"/>
          </p:cNvSpPr>
          <p:nvPr>
            <p:ph type="title"/>
          </p:nvPr>
        </p:nvSpPr>
        <p:spPr/>
        <p:txBody>
          <a:bodyPr/>
          <a:lstStyle/>
          <a:p>
            <a:r>
              <a:rPr lang="en-IE" dirty="0"/>
              <a:t>The Northern </a:t>
            </a:r>
            <a:r>
              <a:rPr lang="en-IE"/>
              <a:t>Irish anomaly  </a:t>
            </a:r>
            <a:endParaRPr lang="en-IE" dirty="0"/>
          </a:p>
        </p:txBody>
      </p:sp>
      <p:sp>
        <p:nvSpPr>
          <p:cNvPr id="3" name="Content Placeholder 2">
            <a:extLst>
              <a:ext uri="{FF2B5EF4-FFF2-40B4-BE49-F238E27FC236}">
                <a16:creationId xmlns:a16="http://schemas.microsoft.com/office/drawing/2014/main" id="{C663B11D-B020-48A6-AA35-AFA0C103DE6F}"/>
              </a:ext>
            </a:extLst>
          </p:cNvPr>
          <p:cNvSpPr>
            <a:spLocks noGrp="1"/>
          </p:cNvSpPr>
          <p:nvPr>
            <p:ph idx="1"/>
          </p:nvPr>
        </p:nvSpPr>
        <p:spPr/>
        <p:txBody>
          <a:bodyPr>
            <a:normAutofit lnSpcReduction="10000"/>
          </a:bodyPr>
          <a:lstStyle/>
          <a:p>
            <a:r>
              <a:rPr lang="en-IE" dirty="0"/>
              <a:t>‘Beyond the constitutional assurance that Northern Ireland remains part of the United Kingdom, there should be no further evidence of Britishness in the governance of Northern Ireland’, reported  words of Brian Cowen, then Irish minister for Foreign Affairs, reported Irish Times 8.5.2000</a:t>
            </a:r>
          </a:p>
          <a:p>
            <a:endParaRPr lang="en-IE" dirty="0"/>
          </a:p>
          <a:p>
            <a:r>
              <a:rPr lang="en-IE" dirty="0"/>
              <a:t>‘The unionists have won, they just don’t know it’. Title of Paul Bew’s article days after the GFA, Sunday Times,  April 1998.</a:t>
            </a:r>
          </a:p>
          <a:p>
            <a:endParaRPr lang="en-IE" dirty="0"/>
          </a:p>
          <a:p>
            <a:r>
              <a:rPr lang="en-IE" dirty="0" err="1"/>
              <a:t>Cf</a:t>
            </a:r>
            <a:r>
              <a:rPr lang="en-IE" dirty="0"/>
              <a:t> the Scottish anomaly (Kidd, 2008; McCormack, 1999)</a:t>
            </a:r>
          </a:p>
        </p:txBody>
      </p:sp>
    </p:spTree>
    <p:extLst>
      <p:ext uri="{BB962C8B-B14F-4D97-AF65-F5344CB8AC3E}">
        <p14:creationId xmlns:p14="http://schemas.microsoft.com/office/powerpoint/2010/main" val="3692209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1482F-8FC5-AD48-B25E-797B876360A3}"/>
              </a:ext>
            </a:extLst>
          </p:cNvPr>
          <p:cNvSpPr>
            <a:spLocks noGrp="1"/>
          </p:cNvSpPr>
          <p:nvPr>
            <p:ph type="title"/>
          </p:nvPr>
        </p:nvSpPr>
        <p:spPr/>
        <p:txBody>
          <a:bodyPr>
            <a:noAutofit/>
          </a:bodyPr>
          <a:lstStyle/>
          <a:p>
            <a:r>
              <a:rPr lang="en-IE" sz="3600" b="1" dirty="0"/>
              <a:t>Protestants who would find it impossible to accept a united Ireland (blue), and Catholics who prefer the United Kingdom (grey)</a:t>
            </a:r>
            <a:r>
              <a:rPr lang="en-IE" sz="3600" dirty="0"/>
              <a:t>. (Northern Ireland </a:t>
            </a:r>
            <a:r>
              <a:rPr lang="en-IE" sz="3600"/>
              <a:t>Life &amp; </a:t>
            </a:r>
            <a:r>
              <a:rPr lang="en-IE" sz="3600" dirty="0"/>
              <a:t>Times)</a:t>
            </a:r>
            <a:endParaRPr lang="en-US" sz="3600" dirty="0"/>
          </a:p>
        </p:txBody>
      </p:sp>
      <p:pic>
        <p:nvPicPr>
          <p:cNvPr id="4" name="Content Placeholder 3">
            <a:extLst>
              <a:ext uri="{FF2B5EF4-FFF2-40B4-BE49-F238E27FC236}">
                <a16:creationId xmlns:a16="http://schemas.microsoft.com/office/drawing/2014/main" id="{BB2D3982-D6A8-424B-9257-26EA1BC9FECC}"/>
              </a:ext>
            </a:extLst>
          </p:cNvPr>
          <p:cNvPicPr>
            <a:picLocks noGrp="1"/>
          </p:cNvPicPr>
          <p:nvPr>
            <p:ph idx="1"/>
          </p:nvPr>
        </p:nvPicPr>
        <p:blipFill>
          <a:blip r:embed="rId2"/>
          <a:stretch>
            <a:fillRect/>
          </a:stretch>
        </p:blipFill>
        <p:spPr>
          <a:xfrm>
            <a:off x="1752600" y="1867694"/>
            <a:ext cx="8686800" cy="4267200"/>
          </a:xfrm>
          <a:prstGeom prst="rect">
            <a:avLst/>
          </a:prstGeom>
        </p:spPr>
      </p:pic>
    </p:spTree>
    <p:extLst>
      <p:ext uri="{BB962C8B-B14F-4D97-AF65-F5344CB8AC3E}">
        <p14:creationId xmlns:p14="http://schemas.microsoft.com/office/powerpoint/2010/main" val="3606444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237</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The unmaking of the (imperial) and remaking of the (democratic) Union, and the return to the past.</vt:lpstr>
      <vt:lpstr>Theses</vt:lpstr>
      <vt:lpstr>The Northern Irish anomaly  </vt:lpstr>
      <vt:lpstr>Protestants who would find it impossible to accept a united Ireland (blue), and Catholics who prefer the United Kingdom (grey). (Northern Ireland Life &amp; Times)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unmaking of the (imperial) and remaking of the (democratic) Union, and the return to the past.</dc:title>
  <dc:creator>Jennifer Todd</dc:creator>
  <cp:lastModifiedBy>Joseph Ruane</cp:lastModifiedBy>
  <cp:revision>2</cp:revision>
  <dcterms:created xsi:type="dcterms:W3CDTF">2019-11-14T08:30:25Z</dcterms:created>
  <dcterms:modified xsi:type="dcterms:W3CDTF">2019-11-16T06:21:03Z</dcterms:modified>
</cp:coreProperties>
</file>