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5" r:id="rId5"/>
    <p:sldId id="262" r:id="rId6"/>
    <p:sldId id="266" r:id="rId7"/>
    <p:sldId id="261" r:id="rId8"/>
    <p:sldId id="267" r:id="rId9"/>
    <p:sldId id="263" r:id="rId10"/>
    <p:sldId id="257" r:id="rId11"/>
    <p:sldId id="26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E7B29-D6CD-254C-8987-37303DE6A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C6C884-12BE-AB4E-A67B-D52DB758E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F66879-5584-6649-A963-91531909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31451E-6597-A44D-B52D-25FE064B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6ED838-A8D7-3947-9977-7BB5541B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45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86D2C-9C95-4249-BEB9-E474232A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EBAD44-2951-E64E-989F-1A914D6E3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872315-ADC9-9047-B206-2CB4579A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1D007D-08A5-B945-94A6-BA826E4B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96BC0B-0169-7D4C-AF0A-232831B8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2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26F1058-825E-774C-89F9-E13175E60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AC377E-A32D-834B-ACCC-EAE46E978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A8FF90-EDBC-2444-82DE-DCC3ADA6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1BCA6E-97EB-0141-9A05-7475CD5B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F5DADC-D920-C045-AF8F-01BF8904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66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18C10-4835-E448-8CF2-14B3EEF1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E1977B-1F1A-1C45-909D-D67C2539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AF8821-84E3-2A4D-BBE6-41010AE3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F0A696-6DC4-9E4C-90F7-746BEC8A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1D06B3-D0A5-9E47-A599-D83C2185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86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C4E19-1641-6D42-A407-D5B6965F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5AF882-6F24-B54B-A76F-C3238675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7E9E60-ECD1-764E-B97E-C2D622E7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91B80F-2B2D-A543-8D50-60D46893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9A21B8-68F7-FB4D-A7D6-4FA3027A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1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94A44-8DC3-BA43-94FD-6E289B99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F5FEA7-FF90-B545-8E39-F0464D34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08BF20-5F4E-2C48-9700-DBDD26797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21E7D4-E459-1B4B-AA19-8F7E7C3B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4F9A56-F339-BB47-AF1A-4B602297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00790C-2C02-0D4A-B97E-75CB406B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8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86059-6468-8A46-A414-1AB96D6D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EA4B9E-8AC3-D144-8591-65632EB7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F6225A-D5B2-CB4E-A76A-86316BE2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11DE88A-EF77-634A-87C2-706E5FCCF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63F3A0-29F7-7340-AF70-BC9BFF21C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C843EA-F725-1549-82AE-51080F1F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F21ADE9-901D-7345-A1B3-AF06475E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99254DD-0503-EB45-8361-B21BE9CA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7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BE0143-A58A-DC49-BA4E-DF42A595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CC70696-F259-4848-9F3D-BEA076BD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D14AC80-E68F-1046-9300-EF386F68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04863B-B543-5D48-B686-F722055F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86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35FE8A-D655-3845-A513-80239CC4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89FFF61-1DB9-814B-B199-7B26A973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9F71A6-FA23-A04E-B340-61AD935D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21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8AEBA-2667-D24F-AFC8-D8E2FCD4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D00CB3-3E34-1242-922E-E3635733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305A7D-5E2A-3340-ABD8-E74AF71B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7AA809-0470-1249-B0A9-81F0A718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7D7FAE-AE35-2048-9939-9E49CF7E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86C118-E434-F54D-B254-9A88B61F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7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0D44B-E90A-4947-AB07-DEF0203A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AB1C273-77E2-F149-B679-958E7A512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031B45-29A1-0D40-ADF2-2284ECD1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B9DF6F-469C-CD4C-9B8D-A345D6D2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4ADA36-82E6-EE4E-86F2-8D2CA77E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68CCDB-B704-414A-92E7-2B1AA9C3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86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0DB1BA4-DF52-AD4F-84B5-F239568D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2C7B3D-73AC-AF46-981B-552D7F563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980DAB-B75B-0844-B889-DE6241A00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6748-4227-7944-9B78-4E3AA23EC48F}" type="datetimeFigureOut">
              <a:rPr lang="pl-PL" smtClean="0"/>
              <a:t>16.11.2019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5C6181-A780-1D4A-ABCE-17D9E73B1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CA923D-CADB-1847-9DB5-230923857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3483-66EE-6B44-A7BC-6FB01AF8B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9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FC957-E18E-3141-B91D-A6D20640A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400" i="1" dirty="0"/>
              <a:t>“</a:t>
            </a:r>
            <a:r>
              <a:rPr lang="pl-PL" sz="4400" i="1" dirty="0" err="1"/>
              <a:t>European</a:t>
            </a:r>
            <a:r>
              <a:rPr lang="pl-PL" sz="4400" i="1" dirty="0"/>
              <a:t> </a:t>
            </a:r>
            <a:r>
              <a:rPr lang="pl-PL" sz="4400" i="1" dirty="0" err="1"/>
              <a:t>aspirations</a:t>
            </a:r>
            <a:r>
              <a:rPr lang="pl-PL" sz="4400" i="1" dirty="0"/>
              <a:t>” versus “the Russian </a:t>
            </a:r>
            <a:r>
              <a:rPr lang="pl-PL" sz="4400" i="1" dirty="0" err="1"/>
              <a:t>world</a:t>
            </a:r>
            <a:r>
              <a:rPr lang="pl-PL" sz="4400" i="1" dirty="0"/>
              <a:t>”: </a:t>
            </a:r>
            <a:r>
              <a:rPr lang="pl-PL" sz="4400" i="1" dirty="0" err="1"/>
              <a:t>opportunities</a:t>
            </a:r>
            <a:r>
              <a:rPr lang="pl-PL" sz="4400" i="1" dirty="0"/>
              <a:t> and </a:t>
            </a:r>
            <a:r>
              <a:rPr lang="pl-PL" sz="4400" i="1" dirty="0" err="1"/>
              <a:t>threats</a:t>
            </a:r>
            <a:r>
              <a:rPr lang="pl-PL" sz="4400" i="1" dirty="0"/>
              <a:t> for </a:t>
            </a:r>
            <a:r>
              <a:rPr lang="pl-PL" sz="4400" i="1" dirty="0" err="1"/>
              <a:t>Ukraine</a:t>
            </a:r>
            <a:endParaRPr lang="pl-PL" sz="4400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C34404-1C5B-FB44-BF4F-9355DDFAF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5156"/>
            <a:ext cx="9144000" cy="1655762"/>
          </a:xfrm>
        </p:spPr>
        <p:txBody>
          <a:bodyPr>
            <a:normAutofit/>
          </a:bodyPr>
          <a:lstStyle/>
          <a:p>
            <a:r>
              <a:rPr lang="pl-PL" sz="3200" dirty="0"/>
              <a:t>Andrzej Szeptycki, University of </a:t>
            </a:r>
            <a:r>
              <a:rPr lang="pl-PL" sz="3200" dirty="0" err="1"/>
              <a:t>Warsaw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1437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B2A2319-1DA5-8E49-B098-23321005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958" y="2072229"/>
            <a:ext cx="5294716" cy="27135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6C3E11C-A8DE-9945-91E6-95103DBFC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737" y="678499"/>
            <a:ext cx="5294715" cy="55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D4596-3C27-3347-9A4B-AB6444B1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EU, </a:t>
            </a:r>
            <a:r>
              <a:rPr lang="pl-PL" dirty="0" err="1"/>
              <a:t>Ukraine</a:t>
            </a:r>
            <a:r>
              <a:rPr lang="pl-PL" dirty="0"/>
              <a:t> and Russia </a:t>
            </a:r>
            <a:r>
              <a:rPr lang="pl-PL" dirty="0" err="1"/>
              <a:t>at</a:t>
            </a:r>
            <a:r>
              <a:rPr lang="pl-PL" dirty="0"/>
              <a:t> a </a:t>
            </a:r>
            <a:r>
              <a:rPr lang="pl-PL" dirty="0" err="1"/>
              <a:t>glance</a:t>
            </a:r>
            <a:endParaRPr lang="pl-PL" dirty="0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2A342CF2-3BE9-BF4D-8584-EBEA4F870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159965"/>
              </p:ext>
            </p:extLst>
          </p:nvPr>
        </p:nvGraphicFramePr>
        <p:xfrm>
          <a:off x="838200" y="1564363"/>
          <a:ext cx="10515600" cy="4969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val="1972051573"/>
                    </a:ext>
                  </a:extLst>
                </a:gridCol>
                <a:gridCol w="5417975">
                  <a:extLst>
                    <a:ext uri="{9D8B030D-6E8A-4147-A177-3AD203B41FA5}">
                      <a16:colId xmlns:a16="http://schemas.microsoft.com/office/drawing/2014/main" val="1899440688"/>
                    </a:ext>
                  </a:extLst>
                </a:gridCol>
                <a:gridCol w="1341276">
                  <a:extLst>
                    <a:ext uri="{9D8B030D-6E8A-4147-A177-3AD203B41FA5}">
                      <a16:colId xmlns:a16="http://schemas.microsoft.com/office/drawing/2014/main" val="2558832543"/>
                    </a:ext>
                  </a:extLst>
                </a:gridCol>
                <a:gridCol w="1624859">
                  <a:extLst>
                    <a:ext uri="{9D8B030D-6E8A-4147-A177-3AD203B41FA5}">
                      <a16:colId xmlns:a16="http://schemas.microsoft.com/office/drawing/2014/main" val="3464153929"/>
                    </a:ext>
                  </a:extLst>
                </a:gridCol>
                <a:gridCol w="1325947">
                  <a:extLst>
                    <a:ext uri="{9D8B030D-6E8A-4147-A177-3AD203B41FA5}">
                      <a16:colId xmlns:a16="http://schemas.microsoft.com/office/drawing/2014/main" val="992914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EU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Ukraine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Russia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337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pl-PL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Democracy</a:t>
                      </a:r>
                      <a:r>
                        <a:rPr lang="pl-PL" sz="2000" u="none" strike="noStrike" dirty="0">
                          <a:effectLst/>
                        </a:rPr>
                        <a:t> and </a:t>
                      </a:r>
                      <a:r>
                        <a:rPr lang="pl-PL" sz="2000" u="none" strike="noStrike" dirty="0" err="1">
                          <a:effectLst/>
                        </a:rPr>
                        <a:t>human</a:t>
                      </a:r>
                      <a:r>
                        <a:rPr lang="pl-PL" sz="2000" u="none" strike="noStrike" dirty="0">
                          <a:effectLst/>
                        </a:rPr>
                        <a:t> </a:t>
                      </a:r>
                      <a:r>
                        <a:rPr lang="pl-PL" sz="2000" u="none" strike="noStrike" dirty="0" err="1">
                          <a:effectLst/>
                        </a:rPr>
                        <a:t>rights</a:t>
                      </a:r>
                      <a:endParaRPr lang="pl-PL" sz="2000" u="none" strike="noStrike" dirty="0"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(</a:t>
                      </a:r>
                      <a:r>
                        <a:rPr lang="pl-PL" sz="2000" u="none" strike="noStrike" dirty="0" err="1">
                          <a:effectLst/>
                        </a:rPr>
                        <a:t>Freedom</a:t>
                      </a:r>
                      <a:r>
                        <a:rPr lang="pl-PL" sz="2000" u="none" strike="noStrike" dirty="0">
                          <a:effectLst/>
                        </a:rPr>
                        <a:t> House)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Free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Partly</a:t>
                      </a:r>
                      <a:r>
                        <a:rPr lang="pl-PL" sz="2000" u="none" strike="noStrike" dirty="0">
                          <a:effectLst/>
                        </a:rPr>
                        <a:t> </a:t>
                      </a:r>
                      <a:r>
                        <a:rPr lang="pl-PL" sz="2000" u="none" strike="noStrike" dirty="0" err="1">
                          <a:effectLst/>
                        </a:rPr>
                        <a:t>free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Not </a:t>
                      </a:r>
                      <a:r>
                        <a:rPr lang="pl-PL" sz="2000" u="none" strike="noStrike" dirty="0" err="1">
                          <a:effectLst/>
                        </a:rPr>
                        <a:t>free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631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Corruption</a:t>
                      </a:r>
                      <a:endParaRPr lang="pl-PL" sz="2000" u="none" strike="noStrike" dirty="0"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(</a:t>
                      </a:r>
                      <a:r>
                        <a:rPr lang="pl-PL" sz="2000" u="none" strike="noStrike" dirty="0" err="1">
                          <a:effectLst/>
                        </a:rPr>
                        <a:t>Corruption</a:t>
                      </a:r>
                      <a:r>
                        <a:rPr lang="pl-PL" sz="2000" u="none" strike="noStrike" dirty="0">
                          <a:effectLst/>
                        </a:rPr>
                        <a:t> </a:t>
                      </a:r>
                      <a:r>
                        <a:rPr lang="pl-PL" sz="2000" u="none" strike="noStrike" dirty="0" err="1">
                          <a:effectLst/>
                        </a:rPr>
                        <a:t>Perception</a:t>
                      </a:r>
                      <a:r>
                        <a:rPr lang="pl-PL" sz="2000" u="none" strike="noStrike" dirty="0">
                          <a:effectLst/>
                        </a:rPr>
                        <a:t> Index, 2018)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42 – 88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32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28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4479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Economy</a:t>
                      </a:r>
                      <a:endParaRPr lang="pl-PL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Well-being</a:t>
                      </a:r>
                      <a:endParaRPr lang="pl-PL" sz="2000" u="none" strike="noStrike" dirty="0"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(GDP per capita in </a:t>
                      </a:r>
                      <a:r>
                        <a:rPr lang="pl-PL" sz="2000" u="none" strike="noStrike" dirty="0" err="1">
                          <a:effectLst/>
                        </a:rPr>
                        <a:t>thousand</a:t>
                      </a:r>
                      <a:r>
                        <a:rPr lang="pl-PL" sz="2000" u="none" strike="noStrike" dirty="0">
                          <a:effectLst/>
                        </a:rPr>
                        <a:t> EUR, 2016)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29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1.98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8.07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240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Economic</a:t>
                      </a:r>
                      <a:r>
                        <a:rPr lang="pl-PL" sz="2000" u="none" strike="noStrike" dirty="0">
                          <a:effectLst/>
                        </a:rPr>
                        <a:t> </a:t>
                      </a:r>
                      <a:r>
                        <a:rPr lang="pl-PL" sz="2000" u="none" strike="noStrike" dirty="0" err="1">
                          <a:effectLst/>
                        </a:rPr>
                        <a:t>growth</a:t>
                      </a:r>
                      <a:endParaRPr lang="pl-PL" sz="2000" u="none" strike="noStrike" dirty="0"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(</a:t>
                      </a:r>
                      <a:r>
                        <a:rPr lang="pl-PL" sz="2000" u="none" strike="noStrike" dirty="0" err="1">
                          <a:effectLst/>
                        </a:rPr>
                        <a:t>average</a:t>
                      </a:r>
                      <a:r>
                        <a:rPr lang="pl-PL" sz="2000" u="none" strike="noStrike" dirty="0">
                          <a:effectLst/>
                        </a:rPr>
                        <a:t> for 2005 – 2016)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0.7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0.1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2.64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081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Society</a:t>
                      </a:r>
                      <a:endParaRPr lang="pl-PL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 err="1">
                          <a:effectLst/>
                        </a:rPr>
                        <a:t>Social</a:t>
                      </a:r>
                      <a:r>
                        <a:rPr lang="pl-PL" sz="2000" u="none" strike="noStrike" dirty="0">
                          <a:effectLst/>
                        </a:rPr>
                        <a:t> </a:t>
                      </a:r>
                      <a:r>
                        <a:rPr lang="pl-PL" sz="2000" u="none" strike="noStrike" dirty="0" err="1">
                          <a:effectLst/>
                        </a:rPr>
                        <a:t>inequalities</a:t>
                      </a:r>
                      <a:endParaRPr lang="pl-PL" sz="2000" u="none" strike="noStrike" dirty="0"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(</a:t>
                      </a:r>
                      <a:r>
                        <a:rPr lang="pl-PL" sz="2000" u="none" strike="noStrike" dirty="0" err="1">
                          <a:effectLst/>
                        </a:rPr>
                        <a:t>Gini</a:t>
                      </a:r>
                      <a:r>
                        <a:rPr lang="pl-PL" sz="2000" u="none" strike="noStrike" dirty="0">
                          <a:effectLst/>
                        </a:rPr>
                        <a:t> index, 2015-2016)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25.4-37.7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25.5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37.7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923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dirty="0" err="1">
                          <a:effectLst/>
                        </a:rPr>
                        <a:t>Criminality</a:t>
                      </a:r>
                      <a:endParaRPr lang="pl-PL" sz="20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dirty="0">
                          <a:effectLst/>
                        </a:rPr>
                        <a:t>(</a:t>
                      </a:r>
                      <a:r>
                        <a:rPr lang="pl-PL" sz="2000" u="none" strike="noStrike" dirty="0" err="1">
                          <a:effectLst/>
                        </a:rPr>
                        <a:t>homicides</a:t>
                      </a:r>
                      <a:r>
                        <a:rPr lang="pl-PL" sz="2000" u="none" strike="noStrike" dirty="0">
                          <a:effectLst/>
                        </a:rPr>
                        <a:t> per 100,000 </a:t>
                      </a:r>
                      <a:r>
                        <a:rPr lang="pl-PL" sz="2000" u="none" strike="noStrike" dirty="0" err="1">
                          <a:effectLst/>
                        </a:rPr>
                        <a:t>people</a:t>
                      </a:r>
                      <a:r>
                        <a:rPr lang="pl-PL" sz="2000" u="none" strike="noStrike" dirty="0">
                          <a:effectLst/>
                        </a:rPr>
                        <a:t>, 2016)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0.3 – 4.5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6.2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9.2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64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dirty="0">
                          <a:effectLst/>
                        </a:rPr>
                        <a:t>Healthcare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dirty="0">
                          <a:effectLst/>
                        </a:rPr>
                        <a:t>(% of </a:t>
                      </a:r>
                      <a:r>
                        <a:rPr lang="pl-PL" sz="2000" u="none" strike="noStrike" dirty="0" err="1">
                          <a:effectLst/>
                        </a:rPr>
                        <a:t>people</a:t>
                      </a:r>
                      <a:r>
                        <a:rPr lang="pl-PL" sz="2000" u="none" strike="noStrike" dirty="0">
                          <a:effectLst/>
                        </a:rPr>
                        <a:t> </a:t>
                      </a:r>
                      <a:r>
                        <a:rPr lang="pl-PL" sz="2000" u="none" strike="noStrike" dirty="0" err="1">
                          <a:effectLst/>
                        </a:rPr>
                        <a:t>living</a:t>
                      </a:r>
                      <a:r>
                        <a:rPr lang="pl-PL" sz="2000" u="none" strike="noStrike" dirty="0">
                          <a:effectLst/>
                        </a:rPr>
                        <a:t> with HIV (15–49 </a:t>
                      </a:r>
                      <a:r>
                        <a:rPr lang="pl-PL" sz="2000" u="none" strike="noStrike" dirty="0" err="1">
                          <a:effectLst/>
                        </a:rPr>
                        <a:t>years</a:t>
                      </a:r>
                      <a:r>
                        <a:rPr lang="pl-PL" sz="2000" u="none" strike="noStrike" dirty="0">
                          <a:effectLst/>
                        </a:rPr>
                        <a:t>) )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0.2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1.5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effectLst/>
                        </a:rPr>
                        <a:t>1.2</a:t>
                      </a:r>
                      <a:endParaRPr lang="pl-PL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700" marR="138700" marT="19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6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38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9A851C1-D64B-4242-949E-7A6C9F3CD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213" y="643466"/>
            <a:ext cx="71195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B2956E9-9C31-AC4C-BAC9-5F6C3BCC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 model versus Russian model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6387A23-9B6A-E446-A253-612BE6171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EU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01CC9B-B1B7-C747-879D-6C6F1A60A0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Peace</a:t>
            </a:r>
          </a:p>
          <a:p>
            <a:pPr lvl="1"/>
            <a:r>
              <a:rPr lang="en-GB" dirty="0"/>
              <a:t>No military conflict since war in Algeria</a:t>
            </a:r>
          </a:p>
          <a:p>
            <a:r>
              <a:rPr lang="en-GB" dirty="0"/>
              <a:t>Democracy and respect for human rights</a:t>
            </a:r>
          </a:p>
          <a:p>
            <a:r>
              <a:rPr lang="en-GB" dirty="0"/>
              <a:t>Rule of law</a:t>
            </a:r>
          </a:p>
          <a:p>
            <a:r>
              <a:rPr lang="en-GB" dirty="0"/>
              <a:t>Social market economy</a:t>
            </a:r>
          </a:p>
          <a:p>
            <a:pPr lvl="1"/>
            <a:r>
              <a:rPr lang="en-GB" dirty="0"/>
              <a:t>Regional/cohesion policy</a:t>
            </a:r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56993553-1C5B-5443-B844-35A968C67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Russia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9451BD66-EF79-5B40-B6A7-E1810AAC79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Internal and external military conflicts</a:t>
            </a:r>
          </a:p>
          <a:p>
            <a:pPr lvl="1"/>
            <a:r>
              <a:rPr lang="en-GB" dirty="0"/>
              <a:t>Chechnya, Georgia, Ukraine, Syria</a:t>
            </a:r>
          </a:p>
          <a:p>
            <a:r>
              <a:rPr lang="en-GB" dirty="0"/>
              <a:t>Authoritarian political system</a:t>
            </a:r>
          </a:p>
          <a:p>
            <a:r>
              <a:rPr lang="en-GB" dirty="0"/>
              <a:t>Corruption</a:t>
            </a:r>
          </a:p>
          <a:p>
            <a:r>
              <a:rPr lang="en-GB" dirty="0"/>
              <a:t>Oligarchisation, strong regional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393458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588A0792-ACB4-FB45-A4AA-0F32514E4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B2956E9-9C31-AC4C-BAC9-5F6C3BCC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 model versus Russian model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6387A23-9B6A-E446-A253-612BE6171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EU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01CC9B-B1B7-C747-879D-6C6F1A60A0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Weakness of European identity (growing Euroscepticism)</a:t>
            </a:r>
          </a:p>
          <a:p>
            <a:pPr lvl="1"/>
            <a:r>
              <a:rPr lang="en-GB" dirty="0">
                <a:sym typeface="Wingdings" pitchFamily="2" charset="2"/>
              </a:rPr>
              <a:t>Brexit, </a:t>
            </a:r>
            <a:r>
              <a:rPr lang="en-GB" dirty="0" err="1">
                <a:sym typeface="Wingdings" pitchFamily="2" charset="2"/>
              </a:rPr>
              <a:t>Orban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Kaczyński</a:t>
            </a:r>
            <a:r>
              <a:rPr lang="en-GB" dirty="0"/>
              <a:t>)</a:t>
            </a:r>
          </a:p>
          <a:p>
            <a:r>
              <a:rPr lang="en-GB" dirty="0"/>
              <a:t>International economic crisis and its consequences</a:t>
            </a:r>
          </a:p>
          <a:p>
            <a:r>
              <a:rPr lang="en-GB" dirty="0"/>
              <a:t>Migration crisis</a:t>
            </a:r>
          </a:p>
          <a:p>
            <a:r>
              <a:rPr lang="en-GB" dirty="0"/>
              <a:t>Tolerance, multiculturalism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56993553-1C5B-5443-B844-35A968C67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Russia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9451BD66-EF79-5B40-B6A7-E1810AAC79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Political stability &amp; high social support for state authorities</a:t>
            </a:r>
          </a:p>
          <a:p>
            <a:r>
              <a:rPr lang="en-GB" dirty="0"/>
              <a:t>Strong national identity supported by great power policy</a:t>
            </a:r>
          </a:p>
          <a:p>
            <a:r>
              <a:rPr lang="en-GB" dirty="0"/>
              <a:t>Quick economic growth (until 2013)</a:t>
            </a:r>
          </a:p>
          <a:p>
            <a:r>
              <a:rPr lang="en-GB" dirty="0"/>
              <a:t>“Traditional values”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4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D052546-8919-2649-AC73-D82C6F54B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15" y="643466"/>
            <a:ext cx="70743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F8228-1569-2F4B-A76A-15F11A09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 policy versus Russian policy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AB990B-8537-7245-B3A9-CDAD9CA03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E0D21B-4B3F-6240-8B6D-3D3A0AB3D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/>
              <a:t>Cooperation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EU </a:t>
            </a:r>
            <a:r>
              <a:rPr lang="pl-PL" dirty="0" err="1"/>
              <a:t>values</a:t>
            </a:r>
            <a:endParaRPr lang="pl-PL" dirty="0"/>
          </a:p>
          <a:p>
            <a:r>
              <a:rPr lang="en-GB" dirty="0"/>
              <a:t>Association agreement, DCFTA, visa free regime, financial aid</a:t>
            </a:r>
          </a:p>
          <a:p>
            <a:pPr lvl="1"/>
            <a:r>
              <a:rPr lang="en-GB" dirty="0"/>
              <a:t>at least 16.5 billion EUR in 2014-2020</a:t>
            </a:r>
          </a:p>
          <a:p>
            <a:r>
              <a:rPr lang="en-GB" dirty="0"/>
              <a:t>No membership perspective (</a:t>
            </a:r>
            <a:r>
              <a:rPr lang="en-GB" dirty="0">
                <a:sym typeface="Wingdings" pitchFamily="2" charset="2"/>
              </a:rPr>
              <a:t> colonialism?)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2A7C0A-C69D-954C-A4EA-8EEC75ED9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Russia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E110A7-E153-CC4F-85AF-EEF7751997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Ukraine as a part of the ”Russian world”: language, history, media</a:t>
            </a:r>
            <a:r>
              <a:rPr lang="en-GB"/>
              <a:t>, religion (</a:t>
            </a:r>
            <a:r>
              <a:rPr lang="en-GB">
                <a:sym typeface="Wingdings" pitchFamily="2" charset="2"/>
              </a:rPr>
              <a:t> empire)</a:t>
            </a:r>
            <a:endParaRPr lang="en-GB" dirty="0"/>
          </a:p>
          <a:p>
            <a:r>
              <a:rPr lang="en-GB" dirty="0"/>
              <a:t>Post-Soviet, authoritarian, undeveloped, corrupted…</a:t>
            </a:r>
          </a:p>
          <a:p>
            <a:r>
              <a:rPr lang="en-GB" dirty="0"/>
              <a:t>From soft power to hard power (2014)</a:t>
            </a:r>
          </a:p>
        </p:txBody>
      </p:sp>
    </p:spTree>
    <p:extLst>
      <p:ext uri="{BB962C8B-B14F-4D97-AF65-F5344CB8AC3E}">
        <p14:creationId xmlns:p14="http://schemas.microsoft.com/office/powerpoint/2010/main" val="405701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F37AC49D-3EE2-344D-AF02-9556A29951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127"/>
          <a:stretch/>
        </p:blipFill>
        <p:spPr>
          <a:xfrm>
            <a:off x="1143965" y="643466"/>
            <a:ext cx="99040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5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BE1FD-DAB9-9344-B950-2603268E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Assesment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5C3817-6F6F-FF44-B112-7221D5117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08568A-D347-094A-A9FF-13E92D7D5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Positive, long-time consequences</a:t>
            </a:r>
          </a:p>
          <a:p>
            <a:pPr lvl="1"/>
            <a:r>
              <a:rPr lang="en-GB" dirty="0"/>
              <a:t>Implementation of large part of EU law</a:t>
            </a:r>
          </a:p>
          <a:p>
            <a:pPr lvl="1"/>
            <a:r>
              <a:rPr lang="en-GB" dirty="0"/>
              <a:t>”Central European” path of development</a:t>
            </a:r>
          </a:p>
          <a:p>
            <a:r>
              <a:rPr lang="en-GB" dirty="0"/>
              <a:t>High political and economic costs</a:t>
            </a:r>
          </a:p>
          <a:p>
            <a:pPr lvl="1"/>
            <a:r>
              <a:rPr lang="en-GB" dirty="0"/>
              <a:t>90 billion EUR (World Bank 2006)</a:t>
            </a:r>
          </a:p>
          <a:p>
            <a:r>
              <a:rPr lang="en-GB" dirty="0"/>
              <a:t>Uncertain perspective</a:t>
            </a:r>
          </a:p>
          <a:p>
            <a:pPr lvl="1"/>
            <a:r>
              <a:rPr lang="en-GB" dirty="0"/>
              <a:t>DCFTA implementation in 2017-2018: 41-52% (Ukrainian government)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ADF1BE0-65F6-3441-B0D4-CCBFF713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Russia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9EFD45-2827-4343-9D53-6E00E72D0D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Apparent attractiveness of the Russian model (until 2013)</a:t>
            </a:r>
          </a:p>
          <a:p>
            <a:pPr lvl="1"/>
            <a:r>
              <a:rPr lang="en-GB" dirty="0"/>
              <a:t>”Life in Russia is better than in Ukraine” (</a:t>
            </a:r>
            <a:r>
              <a:rPr lang="en-GB" dirty="0" err="1"/>
              <a:t>Razumkov</a:t>
            </a:r>
            <a:r>
              <a:rPr lang="en-GB" dirty="0"/>
              <a:t> 2005)</a:t>
            </a:r>
          </a:p>
          <a:p>
            <a:r>
              <a:rPr lang="en-GB" dirty="0"/>
              <a:t>Potentially easy implementation</a:t>
            </a:r>
          </a:p>
          <a:p>
            <a:pPr lvl="1"/>
            <a:r>
              <a:rPr lang="en-GB" dirty="0"/>
              <a:t>Yanukovych presidency, 2010-2013</a:t>
            </a:r>
          </a:p>
          <a:p>
            <a:r>
              <a:rPr lang="en-GB" dirty="0"/>
              <a:t>Negative consequences (in both cases)</a:t>
            </a:r>
          </a:p>
          <a:p>
            <a:pPr lvl="1"/>
            <a:r>
              <a:rPr lang="en-GB" dirty="0"/>
              <a:t>Post-Soviet development</a:t>
            </a:r>
            <a:r>
              <a:rPr lang="pl-PL" dirty="0"/>
              <a:t> (-2013)</a:t>
            </a:r>
          </a:p>
          <a:p>
            <a:pPr lvl="1"/>
            <a:r>
              <a:rPr lang="pl-PL" dirty="0"/>
              <a:t>War with Russia (2014-)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30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410</Words>
  <Application>Microsoft Macintosh PowerPoint</Application>
  <PresentationFormat>Panoramiczny</PresentationFormat>
  <Paragraphs>97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“European aspirations” versus “the Russian world”: opportunities and threats for Ukraine</vt:lpstr>
      <vt:lpstr>Prezentacja programu PowerPoint</vt:lpstr>
      <vt:lpstr>EU model versus Russian model</vt:lpstr>
      <vt:lpstr>Prezentacja programu PowerPoint</vt:lpstr>
      <vt:lpstr>EU model versus Russian model</vt:lpstr>
      <vt:lpstr>Prezentacja programu PowerPoint</vt:lpstr>
      <vt:lpstr>EU policy versus Russian policy</vt:lpstr>
      <vt:lpstr>Prezentacja programu PowerPoint</vt:lpstr>
      <vt:lpstr>Assesment</vt:lpstr>
      <vt:lpstr>Prezentacja programu PowerPoint</vt:lpstr>
      <vt:lpstr>EU, Ukraine and Russia at a glance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“European aspirations” versus “the Russian world”: opportunities and threats for Ukraine</dc:title>
  <dc:creator>Andrzej Szeptycki</dc:creator>
  <cp:lastModifiedBy>Andrzej Szeptycki</cp:lastModifiedBy>
  <cp:revision>33</cp:revision>
  <dcterms:created xsi:type="dcterms:W3CDTF">2019-11-15T12:47:43Z</dcterms:created>
  <dcterms:modified xsi:type="dcterms:W3CDTF">2019-11-16T10:18:08Z</dcterms:modified>
</cp:coreProperties>
</file>