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8" r:id="rId2"/>
    <p:sldId id="710" r:id="rId3"/>
    <p:sldId id="692" r:id="rId4"/>
    <p:sldId id="733" r:id="rId5"/>
    <p:sldId id="731" r:id="rId6"/>
    <p:sldId id="723" r:id="rId7"/>
    <p:sldId id="732" r:id="rId8"/>
    <p:sldId id="736" r:id="rId9"/>
    <p:sldId id="740" r:id="rId10"/>
    <p:sldId id="734" r:id="rId11"/>
    <p:sldId id="726" r:id="rId12"/>
    <p:sldId id="721" r:id="rId13"/>
    <p:sldId id="747" r:id="rId14"/>
    <p:sldId id="753" r:id="rId15"/>
    <p:sldId id="746" r:id="rId16"/>
    <p:sldId id="755" r:id="rId17"/>
    <p:sldId id="756" r:id="rId18"/>
    <p:sldId id="760" r:id="rId19"/>
    <p:sldId id="728" r:id="rId20"/>
    <p:sldId id="743" r:id="rId21"/>
    <p:sldId id="742" r:id="rId22"/>
    <p:sldId id="741" r:id="rId23"/>
    <p:sldId id="767" r:id="rId24"/>
    <p:sldId id="769" r:id="rId25"/>
    <p:sldId id="765" r:id="rId26"/>
  </p:sldIdLst>
  <p:sldSz cx="9144000" cy="6858000" type="screen4x3"/>
  <p:notesSz cx="6731000" cy="985678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DDDF7"/>
    <a:srgbClr val="FFFFCC"/>
    <a:srgbClr val="C3D4F5"/>
    <a:srgbClr val="FF8F8F"/>
    <a:srgbClr val="FF33CC"/>
    <a:srgbClr val="BD6943"/>
    <a:srgbClr val="43458D"/>
    <a:srgbClr val="CC0000"/>
    <a:srgbClr val="003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1" autoAdjust="0"/>
    <p:restoredTop sz="83805" autoAdjust="0"/>
  </p:normalViewPr>
  <p:slideViewPr>
    <p:cSldViewPr snapToGrid="0">
      <p:cViewPr>
        <p:scale>
          <a:sx n="88" d="100"/>
          <a:sy n="88" d="100"/>
        </p:scale>
        <p:origin x="-1262" y="-77"/>
      </p:cViewPr>
      <p:guideLst>
        <p:guide orient="horz" pos="213"/>
        <p:guide orient="horz" pos="909"/>
        <p:guide orient="horz" pos="3989"/>
        <p:guide orient="horz" pos="1353"/>
        <p:guide pos="3052"/>
        <p:guide pos="4864"/>
        <p:guide pos="959"/>
        <p:guide pos="5645"/>
        <p:guide pos="742"/>
        <p:guide pos="4985"/>
        <p:guide pos="142"/>
        <p:guide pos="35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A47A76-B803-4714-862B-F2845B513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93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1538"/>
            <a:ext cx="53848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4DF113-3241-4A0C-BDD5-1485BAC06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91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B9298-45C2-428E-85A1-12C9595A1B1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DF113-3241-4A0C-BDD5-1485BAC061F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43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FDBB6-8549-470E-A93B-468025913C7C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9369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FDBB6-8549-470E-A93B-468025913C7C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0740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DF113-3241-4A0C-BDD5-1485BAC061F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43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DF113-3241-4A0C-BDD5-1485BAC061F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43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DF113-3241-4A0C-BDD5-1485BAC061F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43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DF113-3241-4A0C-BDD5-1485BAC061F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43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DF113-3241-4A0C-BDD5-1485BAC061F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43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DF113-3241-4A0C-BDD5-1485BAC061F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43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DF113-3241-4A0C-BDD5-1485BAC061F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43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DF113-3241-4A0C-BDD5-1485BAC061F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4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2CFE0-E70E-4A60-AD58-8A3F55AFA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CB172-4AF2-42CC-8C30-B53D9299C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29260-1AE1-4297-B2F6-557DDB829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uk-U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DCCCB-19B0-4249-8905-D7DC896B9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0C4B4-1B0B-4DFC-B68A-6A96CF8C5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42AA6-AD8A-4CD0-BEE8-418F8491F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97191-9BF9-4136-A5CE-98A1A7F9C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70DB8-75CC-4E9C-95A2-92F3BF76E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A164D-ACB9-4096-956C-4296929DE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3097C-C236-4B33-A424-A6D8E9DCA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93E77-B44C-4DDF-8797-3350835AC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95C13-0695-47F6-9516-7F1B763A1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77C971D-8825-4238-952D-90BF6DDA2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235677"/>
            <a:ext cx="9144000" cy="4098323"/>
          </a:xfrm>
          <a:prstGeom prst="rect">
            <a:avLst/>
          </a:prstGeom>
          <a:solidFill>
            <a:srgbClr val="0044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90000"/>
              </a:lnSpc>
            </a:pPr>
            <a:endParaRPr lang="de-DE" sz="3200" b="1" smtClean="0">
              <a:solidFill>
                <a:srgbClr val="004466"/>
              </a:solidFill>
              <a:latin typeface="Arial" pitchFamily="34" charset="0"/>
            </a:endParaRPr>
          </a:p>
          <a:p>
            <a:pPr>
              <a:lnSpc>
                <a:spcPct val="190000"/>
              </a:lnSpc>
            </a:pPr>
            <a:endParaRPr lang="de-DE" sz="3200" b="1" smtClean="0">
              <a:solidFill>
                <a:srgbClr val="004466"/>
              </a:solidFill>
              <a:latin typeface="Arial" pitchFamily="34" charset="0"/>
            </a:endParaRPr>
          </a:p>
          <a:p>
            <a:pPr>
              <a:lnSpc>
                <a:spcPct val="190000"/>
              </a:lnSpc>
            </a:pPr>
            <a:endParaRPr lang="en-US" sz="3200" smtClean="0">
              <a:solidFill>
                <a:srgbClr val="004466"/>
              </a:solidFill>
            </a:endParaRPr>
          </a:p>
          <a:p>
            <a:endParaRPr lang="en-US" sz="2400">
              <a:solidFill>
                <a:srgbClr val="004466"/>
              </a:solidFill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0" y="1228725"/>
            <a:ext cx="91440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e-DE" sz="2800" b="1" dirty="0">
              <a:solidFill>
                <a:schemeClr val="bg1"/>
              </a:solidFill>
              <a:latin typeface="Arial" pitchFamily="34" charset="0"/>
            </a:endParaRPr>
          </a:p>
          <a:p>
            <a:r>
              <a:rPr lang="uk-UA" sz="3200" b="1" dirty="0" smtClean="0">
                <a:solidFill>
                  <a:schemeClr val="bg1"/>
                </a:solidFill>
                <a:latin typeface="Arial" pitchFamily="34" charset="0"/>
              </a:rPr>
              <a:t>Географія Великого Ірландського Голоду </a:t>
            </a:r>
          </a:p>
          <a:p>
            <a:r>
              <a:rPr lang="uk-UA" sz="3200" b="1" dirty="0" smtClean="0">
                <a:solidFill>
                  <a:schemeClr val="bg1"/>
                </a:solidFill>
                <a:latin typeface="Arial" pitchFamily="34" charset="0"/>
              </a:rPr>
              <a:t>та Українського Голодомору:</a:t>
            </a:r>
          </a:p>
          <a:p>
            <a:r>
              <a:rPr lang="uk-UA" sz="3200" b="1" dirty="0" smtClean="0">
                <a:solidFill>
                  <a:schemeClr val="bg1"/>
                </a:solidFill>
                <a:latin typeface="Arial" pitchFamily="34" charset="0"/>
              </a:rPr>
              <a:t>особливості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  <a:latin typeface="Arial" pitchFamily="34" charset="0"/>
              </a:rPr>
              <a:t>й детермінанти </a:t>
            </a:r>
          </a:p>
          <a:p>
            <a:endParaRPr lang="en-US" sz="3400" b="1" dirty="0" smtClean="0">
              <a:solidFill>
                <a:schemeClr val="bg1"/>
              </a:solidFill>
              <a:latin typeface="Arial" pitchFamily="34" charset="0"/>
            </a:endParaRPr>
          </a:p>
          <a:p>
            <a:r>
              <a:rPr lang="uk-UA" sz="2600" b="1" dirty="0" smtClean="0">
                <a:solidFill>
                  <a:schemeClr val="bg1"/>
                </a:solidFill>
                <a:latin typeface="Arial" pitchFamily="34" charset="0"/>
              </a:rPr>
              <a:t>Наталія Левчук</a:t>
            </a:r>
          </a:p>
          <a:p>
            <a:endParaRPr lang="en-US" sz="2400" b="1" baseline="30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 smtClean="0">
                <a:solidFill>
                  <a:schemeClr val="bg1"/>
                </a:solidFill>
                <a:latin typeface="Arial" pitchFamily="34" charset="0"/>
              </a:rPr>
              <a:t>інститут демографії  та соціальних досліджень</a:t>
            </a:r>
          </a:p>
          <a:p>
            <a:r>
              <a:rPr lang="uk-UA" sz="1600" b="1" dirty="0" smtClean="0">
                <a:solidFill>
                  <a:schemeClr val="bg1"/>
                </a:solidFill>
                <a:latin typeface="Arial" pitchFamily="34" charset="0"/>
              </a:rPr>
              <a:t>ім. М. В. </a:t>
            </a:r>
            <a:r>
              <a:rPr lang="uk-UA" sz="1600" b="1" dirty="0" err="1" smtClean="0">
                <a:solidFill>
                  <a:schemeClr val="bg1"/>
                </a:solidFill>
                <a:latin typeface="Arial" pitchFamily="34" charset="0"/>
              </a:rPr>
              <a:t>Птухи</a:t>
            </a:r>
            <a:r>
              <a:rPr lang="uk-UA" sz="1600" b="1" dirty="0" smtClean="0">
                <a:solidFill>
                  <a:schemeClr val="bg1"/>
                </a:solidFill>
                <a:latin typeface="Arial" pitchFamily="34" charset="0"/>
              </a:rPr>
              <a:t> НАН України</a:t>
            </a:r>
            <a:endParaRPr lang="en-US" sz="1600" b="1" dirty="0" smtClean="0">
              <a:solidFill>
                <a:schemeClr val="bg1"/>
              </a:solidFill>
              <a:latin typeface="Arial" pitchFamily="34" charset="0"/>
            </a:endParaRPr>
          </a:p>
          <a:p>
            <a:endParaRPr lang="en-US" sz="2400" b="1" dirty="0" smtClean="0">
              <a:solidFill>
                <a:schemeClr val="bg1"/>
              </a:solidFill>
              <a:latin typeface="Arial" pitchFamily="34" charset="0"/>
            </a:endParaRPr>
          </a:p>
          <a:p>
            <a:endParaRPr lang="en-US" sz="2400" b="1" dirty="0" smtClean="0">
              <a:solidFill>
                <a:schemeClr val="bg1"/>
              </a:solidFill>
              <a:latin typeface="Arial" pitchFamily="34" charset="0"/>
            </a:endParaRPr>
          </a:p>
          <a:p>
            <a:endParaRPr lang="uk-UA" sz="2400" b="1" dirty="0">
              <a:solidFill>
                <a:schemeClr val="bg1"/>
              </a:solidFill>
              <a:latin typeface="Arial" pitchFamily="34" charset="0"/>
            </a:endParaRPr>
          </a:p>
          <a:p>
            <a:endParaRPr lang="uk-UA" sz="2800" b="1" dirty="0">
              <a:solidFill>
                <a:schemeClr val="bg1"/>
              </a:solidFill>
              <a:latin typeface="Arial" pitchFamily="34" charset="0"/>
            </a:endParaRPr>
          </a:p>
          <a:p>
            <a:endParaRPr lang="de-DE" sz="2800" b="1" dirty="0">
              <a:solidFill>
                <a:schemeClr val="bg1"/>
              </a:solidFill>
              <a:latin typeface="Arial" pitchFamily="34" charset="0"/>
            </a:endParaRPr>
          </a:p>
          <a:p>
            <a:endParaRPr lang="de-DE" sz="1800" b="1" dirty="0">
              <a:solidFill>
                <a:schemeClr val="bg1"/>
              </a:solidFill>
              <a:latin typeface="Arial" pitchFamily="34" charset="0"/>
            </a:endParaRPr>
          </a:p>
          <a:p>
            <a:endParaRPr lang="de-DE" sz="2600" b="1" dirty="0">
              <a:solidFill>
                <a:schemeClr val="bg1"/>
              </a:solidFill>
              <a:latin typeface="Arial" pitchFamily="34" charset="0"/>
            </a:endParaRPr>
          </a:p>
          <a:p>
            <a:r>
              <a:rPr lang="de-DE" sz="1600" b="1" dirty="0">
                <a:solidFill>
                  <a:schemeClr val="bg1"/>
                </a:solidFill>
                <a:latin typeface="Arial" pitchFamily="34" charset="0"/>
              </a:rPr>
              <a:t>            </a:t>
            </a:r>
          </a:p>
          <a:p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93114" y="5881215"/>
            <a:ext cx="6266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Міжнародна конференція, </a:t>
            </a:r>
          </a:p>
          <a:p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Київ, 1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листопада 2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 року </a:t>
            </a:r>
            <a:endParaRPr lang="en-US" sz="1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8" descr="D:\SPH\Голодомор\1511116-Press-281115\лого_круг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5" y="-6345"/>
            <a:ext cx="1320756" cy="1235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060450" cy="6858000"/>
          </a:xfrm>
          <a:prstGeom prst="rect">
            <a:avLst/>
          </a:prstGeom>
          <a:solidFill>
            <a:srgbClr val="0044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047750" y="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060450" y="0"/>
            <a:ext cx="8077200" cy="952500"/>
          </a:xfrm>
          <a:prstGeom prst="rect">
            <a:avLst/>
          </a:prstGeom>
          <a:solidFill>
            <a:schemeClr val="bg1"/>
          </a:solidFill>
          <a:ln w="9525">
            <a:solidFill>
              <a:srgbClr val="0044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2600" b="1" dirty="0" smtClean="0">
                <a:solidFill>
                  <a:srgbClr val="3333CC"/>
                </a:solidFill>
                <a:latin typeface="Arial" pitchFamily="34" charset="0"/>
              </a:rPr>
              <a:t> СПІЛЬНЕ (4): </a:t>
            </a:r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1069090" y="153988"/>
            <a:ext cx="10201" cy="6704012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1701800" y="1473200"/>
            <a:ext cx="702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endParaRPr lang="uk-UA" sz="24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215539" y="1706425"/>
            <a:ext cx="7767022" cy="8309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fontAlgn="b" hangingPunct="1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В обох країнах є </a:t>
            </a:r>
            <a:r>
              <a:rPr lang="uk-U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виражена регіональна варіація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в інтенсивності голоду та втратах населення. </a:t>
            </a:r>
            <a:endParaRPr lang="uk-UA" sz="2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1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614488" y="3176588"/>
            <a:ext cx="7148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5934142" y="227141"/>
            <a:ext cx="303840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</a:rPr>
              <a:t>Decline in Ireland’s population, </a:t>
            </a:r>
          </a:p>
          <a:p>
            <a:pPr algn="l"/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</a:rPr>
              <a:t>1841-1851, %</a:t>
            </a:r>
          </a:p>
          <a:p>
            <a:pPr algn="l"/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</a:rPr>
              <a:t>by province </a:t>
            </a:r>
            <a:endParaRPr lang="uk-UA" sz="2200" b="1" dirty="0">
              <a:solidFill>
                <a:srgbClr val="FF0000"/>
              </a:solidFill>
              <a:latin typeface="Arial" pitchFamily="34" charset="0"/>
            </a:endParaRPr>
          </a:p>
        </p:txBody>
      </p:sp>
      <p:graphicFrame>
        <p:nvGraphicFramePr>
          <p:cNvPr id="10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237825"/>
              </p:ext>
            </p:extLst>
          </p:nvPr>
        </p:nvGraphicFramePr>
        <p:xfrm>
          <a:off x="5915025" y="1726266"/>
          <a:ext cx="3057524" cy="1722823"/>
        </p:xfrm>
        <a:graphic>
          <a:graphicData uri="http://schemas.openxmlformats.org/drawingml/2006/table">
            <a:tbl>
              <a:tblPr/>
              <a:tblGrid>
                <a:gridCol w="1466814"/>
                <a:gridCol w="733441"/>
                <a:gridCol w="857269"/>
              </a:tblGrid>
              <a:tr h="3787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Ireland</a:t>
                      </a:r>
                      <a:endParaRPr lang="uk-UA" sz="18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uk-UA" sz="1800" b="1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Leinster</a:t>
                      </a:r>
                      <a:endParaRPr lang="uk-UA" sz="18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15.3</a:t>
                      </a:r>
                      <a:endParaRPr lang="uk-UA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East</a:t>
                      </a:r>
                      <a:endParaRPr lang="uk-UA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Ulster</a:t>
                      </a:r>
                      <a:endParaRPr lang="uk-UA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15.7</a:t>
                      </a:r>
                      <a:endParaRPr lang="uk-UA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North</a:t>
                      </a:r>
                      <a:endParaRPr lang="uk-UA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Munster</a:t>
                      </a:r>
                      <a:endParaRPr lang="uk-UA" sz="18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2.5</a:t>
                      </a:r>
                      <a:endParaRPr lang="uk-UA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South</a:t>
                      </a:r>
                      <a:endParaRPr lang="uk-UA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Connaught</a:t>
                      </a:r>
                      <a:endParaRPr lang="uk-UA" sz="18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28.8</a:t>
                      </a:r>
                      <a:endParaRPr lang="uk-UA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West</a:t>
                      </a:r>
                      <a:endParaRPr lang="uk-UA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19866" y="3484463"/>
            <a:ext cx="2181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/>
              <a:t>Lee 1973</a:t>
            </a:r>
            <a:endParaRPr lang="ru-RU" sz="1400" b="1" dirty="0"/>
          </a:p>
        </p:txBody>
      </p:sp>
      <p:pic>
        <p:nvPicPr>
          <p:cNvPr id="1027" name="Picture 3" descr="E:\Levchuk\Golodomor\Holod-x\2019\Irish_Famine\Province_dell'Irland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151"/>
            <a:ext cx="5829301" cy="623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9475" y="2913052"/>
            <a:ext cx="83820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/>
              <a:t>15,3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90725" y="4219575"/>
            <a:ext cx="74295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/>
              <a:t>22,5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33550" y="2143125"/>
            <a:ext cx="828675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ln>
                  <a:solidFill>
                    <a:schemeClr val="tx1"/>
                  </a:solidFill>
                </a:ln>
              </a:rPr>
              <a:t>28,8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5650" y="958192"/>
            <a:ext cx="942975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/>
              <a:t>15,7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019867" y="4324350"/>
            <a:ext cx="2809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Excess mortality, 1841-1851,%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6076983" y="5093791"/>
            <a:ext cx="2752724" cy="7334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800" b="1" dirty="0">
                <a:latin typeface="Arial" pitchFamily="34" charset="0"/>
                <a:cs typeface="Arial" pitchFamily="34" charset="0"/>
              </a:rPr>
              <a:t>West and South: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4-6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800" b="1" dirty="0">
                <a:latin typeface="Arial" pitchFamily="34" charset="0"/>
                <a:cs typeface="Arial" pitchFamily="34" charset="0"/>
              </a:rPr>
              <a:t>East and North: 2-3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6542" y="5857473"/>
            <a:ext cx="2114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/>
              <a:t>Kelly 2015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11461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bg1"/>
          </a:solidFill>
          <a:ln w="9525">
            <a:solidFill>
              <a:srgbClr val="0044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2600" b="1" dirty="0" smtClean="0">
                <a:solidFill>
                  <a:srgbClr val="3333CC"/>
                </a:solidFill>
                <a:latin typeface="Arial" pitchFamily="34" charset="0"/>
              </a:rPr>
              <a:t>1933 </a:t>
            </a:r>
            <a:r>
              <a:rPr lang="en-US" sz="2600" b="1" dirty="0" smtClean="0">
                <a:solidFill>
                  <a:srgbClr val="3333CC"/>
                </a:solidFill>
                <a:latin typeface="Arial" pitchFamily="34" charset="0"/>
              </a:rPr>
              <a:t>FAMINE  </a:t>
            </a:r>
            <a:r>
              <a:rPr lang="en-US" sz="2600" b="1" dirty="0" smtClean="0">
                <a:solidFill>
                  <a:srgbClr val="3333CC"/>
                </a:solidFill>
                <a:latin typeface="Arial" pitchFamily="34" charset="0"/>
              </a:rPr>
              <a:t>LOSSES: 8 regions</a:t>
            </a:r>
            <a:endParaRPr lang="en-GB" sz="2400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614488" y="3176588"/>
            <a:ext cx="7148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6167827" y="1042400"/>
            <a:ext cx="29761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</a:rPr>
              <a:t>1933 excess deaths, % </a:t>
            </a:r>
            <a:endParaRPr lang="uk-UA" sz="2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44" y="1034409"/>
            <a:ext cx="5717059" cy="4652015"/>
          </a:xfrm>
          <a:prstGeom prst="rect">
            <a:avLst/>
          </a:prstGeom>
        </p:spPr>
      </p:pic>
      <p:graphicFrame>
        <p:nvGraphicFramePr>
          <p:cNvPr id="10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637162"/>
              </p:ext>
            </p:extLst>
          </p:nvPr>
        </p:nvGraphicFramePr>
        <p:xfrm>
          <a:off x="6167828" y="1755112"/>
          <a:ext cx="2819010" cy="3792453"/>
        </p:xfrm>
        <a:graphic>
          <a:graphicData uri="http://schemas.openxmlformats.org/drawingml/2006/table">
            <a:tbl>
              <a:tblPr/>
              <a:tblGrid>
                <a:gridCol w="1734942"/>
                <a:gridCol w="1084068"/>
              </a:tblGrid>
              <a:tr h="475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Ukraine</a:t>
                      </a:r>
                      <a:endParaRPr lang="uk-UA" sz="16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2.0</a:t>
                      </a:r>
                      <a:endParaRPr lang="uk-UA" sz="1600" b="1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Kharkiv</a:t>
                      </a:r>
                      <a:endParaRPr lang="uk-UA" sz="16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18.0</a:t>
                      </a:r>
                      <a:endParaRPr lang="uk-UA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Kyiv</a:t>
                      </a:r>
                      <a:endParaRPr lang="uk-UA" sz="16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18.0</a:t>
                      </a:r>
                      <a:endParaRPr lang="uk-UA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Vinnytsia</a:t>
                      </a:r>
                      <a:endParaRPr lang="uk-UA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1.5</a:t>
                      </a:r>
                      <a:endParaRPr lang="uk-UA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Odesa</a:t>
                      </a:r>
                      <a:endParaRPr lang="uk-UA" sz="16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</a:t>
                      </a:r>
                      <a:endParaRPr lang="uk-UA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Dnipropetrovsk</a:t>
                      </a:r>
                      <a:endParaRPr lang="uk-UA" sz="16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9.2</a:t>
                      </a:r>
                      <a:endParaRPr lang="uk-UA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Chernihiv</a:t>
                      </a:r>
                      <a:endParaRPr lang="uk-UA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.6</a:t>
                      </a:r>
                      <a:endParaRPr lang="uk-UA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Donetsk</a:t>
                      </a:r>
                      <a:endParaRPr lang="uk-UA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4.1</a:t>
                      </a:r>
                      <a:endParaRPr lang="uk-UA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Moldavian ASSR</a:t>
                      </a:r>
                      <a:endParaRPr lang="uk-UA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0.2</a:t>
                      </a:r>
                      <a:endParaRPr lang="uk-UA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6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614488" y="3176588"/>
            <a:ext cx="7148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457201" y="411807"/>
            <a:ext cx="868679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600" b="1" dirty="0">
                <a:solidFill>
                  <a:srgbClr val="3333CC"/>
                </a:solidFill>
                <a:latin typeface="Arial" pitchFamily="34" charset="0"/>
              </a:rPr>
              <a:t>ІРЛАНДСЬКИЙ ГОЛОД: </a:t>
            </a:r>
            <a:r>
              <a:rPr lang="uk-UA" sz="2600" b="1" dirty="0" smtClean="0">
                <a:solidFill>
                  <a:srgbClr val="3333CC"/>
                </a:solidFill>
                <a:latin typeface="Arial" pitchFamily="34" charset="0"/>
              </a:rPr>
              <a:t>соціальні фактори</a:t>
            </a:r>
            <a:endParaRPr lang="uk-UA" sz="2600" b="1" dirty="0">
              <a:solidFill>
                <a:srgbClr val="FF0000"/>
              </a:solidFill>
              <a:latin typeface="Arial" pitchFamily="34" charset="0"/>
            </a:endParaRPr>
          </a:p>
        </p:txBody>
      </p:sp>
      <p:graphicFrame>
        <p:nvGraphicFramePr>
          <p:cNvPr id="10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801193"/>
              </p:ext>
            </p:extLst>
          </p:nvPr>
        </p:nvGraphicFramePr>
        <p:xfrm>
          <a:off x="114300" y="1033018"/>
          <a:ext cx="8858251" cy="5468112"/>
        </p:xfrm>
        <a:graphic>
          <a:graphicData uri="http://schemas.openxmlformats.org/drawingml/2006/table">
            <a:tbl>
              <a:tblPr/>
              <a:tblGrid>
                <a:gridCol w="3383498"/>
                <a:gridCol w="5474753"/>
              </a:tblGrid>
              <a:tr h="50577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Population density per acre of crop land, 1841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uk-UA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Більш </a:t>
                      </a:r>
                      <a:r>
                        <a:rPr lang="uk-UA" sz="24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постраждалі Захід та Південь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Connaught and Munster</a:t>
                      </a:r>
                      <a:endParaRPr lang="uk-UA" sz="200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uk-UA" sz="220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uk-UA" sz="22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густо населені: 2,5</a:t>
                      </a:r>
                      <a:r>
                        <a:rPr lang="en-US" sz="22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r>
                        <a:rPr lang="uk-UA" sz="22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осіб на гектар угідь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uk-UA" sz="220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uk-UA" sz="22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високі</a:t>
                      </a:r>
                      <a:r>
                        <a:rPr lang="uk-UA" sz="22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темпи зростання чисельності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uk-UA" sz="22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en-US" sz="220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uk-UA" sz="22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низький рівень грамотності населення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uk-UA" sz="220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uk-UA" sz="22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незбалансована соціальна структура населення з перевагою бідних та зубожілих (насамперед, на Заході)</a:t>
                      </a:r>
                      <a:endParaRPr lang="en-US" sz="220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220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073175"/>
            <a:ext cx="3291840" cy="480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81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614488" y="3176588"/>
            <a:ext cx="7148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457201" y="411807"/>
            <a:ext cx="868679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600" b="1" dirty="0">
                <a:solidFill>
                  <a:srgbClr val="3333CC"/>
                </a:solidFill>
                <a:latin typeface="Arial" pitchFamily="34" charset="0"/>
              </a:rPr>
              <a:t>ІРЛАНДСЬКИЙ ГОЛОД: </a:t>
            </a:r>
            <a:r>
              <a:rPr lang="uk-UA" sz="2600" b="1" dirty="0" smtClean="0">
                <a:solidFill>
                  <a:srgbClr val="3333CC"/>
                </a:solidFill>
                <a:latin typeface="Arial" pitchFamily="34" charset="0"/>
              </a:rPr>
              <a:t>економічні фактори</a:t>
            </a:r>
            <a:endParaRPr lang="uk-UA" sz="2600" b="1" dirty="0">
              <a:solidFill>
                <a:srgbClr val="FF0000"/>
              </a:solidFill>
              <a:latin typeface="Arial" pitchFamily="34" charset="0"/>
            </a:endParaRPr>
          </a:p>
        </p:txBody>
      </p:sp>
      <p:graphicFrame>
        <p:nvGraphicFramePr>
          <p:cNvPr id="10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626088"/>
              </p:ext>
            </p:extLst>
          </p:nvPr>
        </p:nvGraphicFramePr>
        <p:xfrm>
          <a:off x="419099" y="1033018"/>
          <a:ext cx="8553451" cy="5468112"/>
        </p:xfrm>
        <a:graphic>
          <a:graphicData uri="http://schemas.openxmlformats.org/drawingml/2006/table">
            <a:tbl>
              <a:tblPr/>
              <a:tblGrid>
                <a:gridCol w="3267076"/>
                <a:gridCol w="5286375"/>
              </a:tblGrid>
              <a:tr h="50577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Potato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per 1,000 acres of crops</a:t>
                      </a:r>
                      <a:endParaRPr lang="en-US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Більш </a:t>
                      </a:r>
                      <a:r>
                        <a:rPr lang="uk-UA" sz="24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постраждалі Захід та Південь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Connaught</a:t>
                      </a:r>
                      <a:r>
                        <a:rPr lang="uk-UA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and Munster</a:t>
                      </a:r>
                      <a:endParaRPr lang="uk-UA" sz="24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uk-UA" sz="240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uk-UA" sz="2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економічно</a:t>
                      </a:r>
                      <a:r>
                        <a:rPr lang="uk-UA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менш розвинені, аграрні</a:t>
                      </a:r>
                      <a:endParaRPr lang="en-US" sz="240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uk-UA" sz="240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uk-UA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відстале сільське господарство та </a:t>
                      </a:r>
                      <a:r>
                        <a:rPr lang="uk-UA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моноструктура</a:t>
                      </a:r>
                      <a:r>
                        <a:rPr lang="uk-UA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землеробства через бідні </a:t>
                      </a:r>
                      <a:r>
                        <a:rPr lang="uk-UA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грунти</a:t>
                      </a:r>
                      <a:r>
                        <a:rPr lang="uk-UA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й  віддаленість від Британського ринку збуту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uk-UA" sz="240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uk-UA" sz="2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домінування картоплі у складі</a:t>
                      </a:r>
                      <a:r>
                        <a:rPr lang="uk-UA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угідь та структурі харчування</a:t>
                      </a:r>
                      <a:endParaRPr lang="uk-UA" sz="240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062990"/>
            <a:ext cx="3200398" cy="4720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01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614488" y="3176588"/>
            <a:ext cx="7148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319177" y="308290"/>
            <a:ext cx="882482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600" b="1" dirty="0">
                <a:solidFill>
                  <a:srgbClr val="3333CC"/>
                </a:solidFill>
                <a:latin typeface="Arial" pitchFamily="34" charset="0"/>
              </a:rPr>
              <a:t>ІРЛАНДСЬКИЙ ГОЛОД: </a:t>
            </a:r>
            <a:r>
              <a:rPr lang="uk-UA" sz="2600" b="1" dirty="0" smtClean="0">
                <a:solidFill>
                  <a:srgbClr val="3333CC"/>
                </a:solidFill>
                <a:latin typeface="Arial" pitchFamily="34" charset="0"/>
              </a:rPr>
              <a:t>економіко-політичні фактори</a:t>
            </a:r>
            <a:endParaRPr lang="uk-UA" sz="2600" b="1" dirty="0">
              <a:solidFill>
                <a:srgbClr val="FF0000"/>
              </a:solidFill>
              <a:latin typeface="Arial" pitchFamily="34" charset="0"/>
            </a:endParaRPr>
          </a:p>
        </p:txBody>
      </p:sp>
      <p:graphicFrame>
        <p:nvGraphicFramePr>
          <p:cNvPr id="10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951715"/>
              </p:ext>
            </p:extLst>
          </p:nvPr>
        </p:nvGraphicFramePr>
        <p:xfrm>
          <a:off x="457201" y="1051292"/>
          <a:ext cx="8553451" cy="5057775"/>
        </p:xfrm>
        <a:graphic>
          <a:graphicData uri="http://schemas.openxmlformats.org/drawingml/2006/table">
            <a:tbl>
              <a:tblPr/>
              <a:tblGrid>
                <a:gridCol w="3267076"/>
                <a:gridCol w="5286375"/>
              </a:tblGrid>
              <a:tr h="505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Farm sizes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Connaught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uk-UA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r>
                        <a:rPr lang="uk-UA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acres – 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64%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5-15 acres – 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&gt;15 acres – 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80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80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2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Munster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1-5 acres – 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5-15 acres - 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&gt; 15 acres – 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210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uk-UA" sz="210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uk-UA" sz="21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переважали</a:t>
                      </a:r>
                      <a:r>
                        <a:rPr lang="uk-UA" sz="21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розукрупнені й дрібні фермерські господарства (насамперед, на Заході)</a:t>
                      </a:r>
                      <a:endParaRPr lang="en-US" sz="210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uk-UA" sz="210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uk-UA" sz="21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вплив </a:t>
                      </a:r>
                      <a:r>
                        <a:rPr lang="en-US" sz="2100" dirty="0" smtClean="0">
                          <a:latin typeface="Arial" pitchFamily="34" charset="0"/>
                          <a:cs typeface="Arial" pitchFamily="34" charset="0"/>
                        </a:rPr>
                        <a:t>Poor Law Amendment Act (1847) </a:t>
                      </a:r>
                      <a:r>
                        <a:rPr lang="uk-UA" sz="21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був найбільшим: дуже велика кількість виселень селян, насамперед у </a:t>
                      </a:r>
                      <a:r>
                        <a:rPr lang="en-US" sz="21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Munster (43% </a:t>
                      </a:r>
                      <a:r>
                        <a:rPr lang="uk-UA" sz="21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усіх виселень)</a:t>
                      </a:r>
                      <a:endParaRPr lang="uk-UA" sz="180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3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614488" y="3176588"/>
            <a:ext cx="7148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457201" y="411807"/>
            <a:ext cx="868679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600" b="1" dirty="0">
                <a:solidFill>
                  <a:srgbClr val="3333CC"/>
                </a:solidFill>
                <a:latin typeface="Arial" pitchFamily="34" charset="0"/>
              </a:rPr>
              <a:t>ІРЛАНДСЬКИЙ ГОЛОД: </a:t>
            </a:r>
            <a:r>
              <a:rPr lang="uk-UA" sz="2600" b="1" dirty="0" smtClean="0">
                <a:solidFill>
                  <a:srgbClr val="3333CC"/>
                </a:solidFill>
                <a:latin typeface="Arial" pitchFamily="34" charset="0"/>
              </a:rPr>
              <a:t>фактори регіональні</a:t>
            </a:r>
            <a:endParaRPr lang="uk-UA" sz="2600" b="1" dirty="0">
              <a:solidFill>
                <a:srgbClr val="FF0000"/>
              </a:solidFill>
              <a:latin typeface="Arial" pitchFamily="34" charset="0"/>
            </a:endParaRPr>
          </a:p>
        </p:txBody>
      </p:sp>
      <p:graphicFrame>
        <p:nvGraphicFramePr>
          <p:cNvPr id="10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483065"/>
              </p:ext>
            </p:extLst>
          </p:nvPr>
        </p:nvGraphicFramePr>
        <p:xfrm>
          <a:off x="419099" y="1033018"/>
          <a:ext cx="8553451" cy="5057776"/>
        </p:xfrm>
        <a:graphic>
          <a:graphicData uri="http://schemas.openxmlformats.org/drawingml/2006/table">
            <a:tbl>
              <a:tblPr/>
              <a:tblGrid>
                <a:gridCol w="3267076"/>
                <a:gridCol w="5286375"/>
              </a:tblGrid>
              <a:tr h="50577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Potato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per 1,000 acres of crops</a:t>
                      </a:r>
                      <a:endParaRPr lang="en-US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Менш</a:t>
                      </a:r>
                      <a:r>
                        <a:rPr lang="uk-UA" sz="24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постраждалі Схід та Північ</a:t>
                      </a:r>
                      <a:r>
                        <a:rPr lang="en-US" sz="24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</a:t>
                      </a:r>
                      <a:endParaRPr lang="uk-UA" sz="2400" b="1" baseline="0" dirty="0" smtClean="0">
                        <a:solidFill>
                          <a:srgbClr val="00B05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Leinster and Ulster</a:t>
                      </a:r>
                      <a:endParaRPr lang="uk-UA" sz="2400" b="1" baseline="0" dirty="0" smtClean="0">
                        <a:solidFill>
                          <a:srgbClr val="00B05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400" b="1" baseline="0" dirty="0" smtClean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uk-UA" sz="2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економічно</a:t>
                      </a:r>
                      <a:r>
                        <a:rPr lang="uk-UA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більш розвинені, аграрно-промислові  </a:t>
                      </a:r>
                      <a:endParaRPr lang="en-US" sz="240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en-US" sz="240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uk-UA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ефективніше сільське господарство 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uk-UA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через родючіші </a:t>
                      </a:r>
                      <a:r>
                        <a:rPr lang="uk-UA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грунти</a:t>
                      </a:r>
                      <a:r>
                        <a:rPr lang="uk-UA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та  близькість до Британського ринку збуту 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uk-UA" sz="240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uk-UA" sz="2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менша </a:t>
                      </a:r>
                      <a:r>
                        <a:rPr lang="uk-UA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залежність від картоплі</a:t>
                      </a:r>
                      <a:endParaRPr lang="uk-UA" sz="240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062990"/>
            <a:ext cx="3200398" cy="4377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1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614488" y="3176588"/>
            <a:ext cx="7148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457201" y="411807"/>
            <a:ext cx="868679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600" b="1" dirty="0">
                <a:solidFill>
                  <a:srgbClr val="3333CC"/>
                </a:solidFill>
                <a:latin typeface="Arial" pitchFamily="34" charset="0"/>
              </a:rPr>
              <a:t>ІРЛАНДСЬКИЙ ГОЛОД: </a:t>
            </a:r>
            <a:r>
              <a:rPr lang="uk-UA" sz="2600" b="1" dirty="0" smtClean="0">
                <a:solidFill>
                  <a:srgbClr val="3333CC"/>
                </a:solidFill>
                <a:latin typeface="Arial" pitchFamily="34" charset="0"/>
              </a:rPr>
              <a:t>фактори регіональні</a:t>
            </a:r>
            <a:endParaRPr lang="uk-UA" sz="2600" b="1" dirty="0">
              <a:solidFill>
                <a:srgbClr val="FF0000"/>
              </a:solidFill>
              <a:latin typeface="Arial" pitchFamily="34" charset="0"/>
            </a:endParaRPr>
          </a:p>
        </p:txBody>
      </p:sp>
      <p:graphicFrame>
        <p:nvGraphicFramePr>
          <p:cNvPr id="10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412016"/>
              </p:ext>
            </p:extLst>
          </p:nvPr>
        </p:nvGraphicFramePr>
        <p:xfrm>
          <a:off x="457201" y="1051292"/>
          <a:ext cx="8553451" cy="5057775"/>
        </p:xfrm>
        <a:graphic>
          <a:graphicData uri="http://schemas.openxmlformats.org/drawingml/2006/table">
            <a:tbl>
              <a:tblPr/>
              <a:tblGrid>
                <a:gridCol w="3267076"/>
                <a:gridCol w="5286375"/>
              </a:tblGrid>
              <a:tr h="505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Ulster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33%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of workers engaged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 manufacturing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200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2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Leinster. Farm size: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uk-UA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r>
                        <a:rPr lang="uk-UA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acres – 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36%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&gt;15 acres - 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43%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Ø"/>
                        <a:tabLst/>
                        <a:defRPr/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acres – 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25%</a:t>
                      </a:r>
                      <a:endParaRPr lang="uk-UA" sz="2000" b="1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Ø"/>
                        <a:tabLst/>
                        <a:defRPr/>
                      </a:pPr>
                      <a:endParaRPr lang="uk-UA" sz="2000" b="1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Ø"/>
                        <a:tabLst/>
                        <a:defRPr/>
                      </a:pPr>
                      <a:endParaRPr lang="uk-UA" sz="2000" b="1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Ø"/>
                        <a:tabLst/>
                        <a:defRPr/>
                      </a:pPr>
                      <a:endParaRPr lang="en-US" sz="2000" b="1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uk-UA" sz="19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Північ, де землеробство (переважно дрібні фермерські господарства)</a:t>
                      </a:r>
                      <a:r>
                        <a:rPr lang="uk-UA" sz="1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uk-UA" sz="19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поєднувалось із виробництвом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en-US" sz="190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uk-UA" sz="19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Схід,</a:t>
                      </a:r>
                      <a:r>
                        <a:rPr lang="uk-UA" sz="1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uk-UA" sz="19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 було багато</a:t>
                      </a:r>
                      <a:r>
                        <a:rPr lang="uk-UA" sz="1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торгових міст і </a:t>
                      </a:r>
                      <a:r>
                        <a:rPr lang="uk-UA" sz="19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великі й середні фермерські господарства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uk-UA" sz="190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uk-UA" sz="1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менша густота населення</a:t>
                      </a:r>
                      <a:r>
                        <a:rPr lang="en-US" sz="1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 </a:t>
                      </a:r>
                      <a:r>
                        <a:rPr lang="uk-UA" sz="1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1-2,5 осіб на гектар посівів</a:t>
                      </a:r>
                      <a:endParaRPr lang="en-US" sz="190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uk-UA" sz="190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uk-UA" sz="1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вищий рівень грамотності населення</a:t>
                      </a:r>
                      <a:endParaRPr lang="en-US" sz="190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uk-UA" sz="190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uk-UA" sz="1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більш</a:t>
                      </a:r>
                      <a:r>
                        <a:rPr lang="en-US" sz="1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uk-UA" sz="1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збалансована соціальна структура населення: нижча частка бідних та зубожілих (за винятком західних районів)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85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614488" y="3176588"/>
            <a:ext cx="7148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457201" y="411807"/>
            <a:ext cx="868679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600" b="1" dirty="0">
                <a:solidFill>
                  <a:srgbClr val="3333CC"/>
                </a:solidFill>
                <a:latin typeface="Arial" pitchFamily="34" charset="0"/>
              </a:rPr>
              <a:t>ІРЛАНДСЬКИЙ ГОЛОД: </a:t>
            </a:r>
            <a:r>
              <a:rPr lang="uk-UA" sz="2600" b="1" dirty="0" smtClean="0">
                <a:solidFill>
                  <a:srgbClr val="3333CC"/>
                </a:solidFill>
                <a:latin typeface="Arial" pitchFamily="34" charset="0"/>
              </a:rPr>
              <a:t>фактори регіональні</a:t>
            </a:r>
            <a:endParaRPr lang="uk-UA" sz="2600" b="1" dirty="0">
              <a:solidFill>
                <a:srgbClr val="FF0000"/>
              </a:solidFill>
              <a:latin typeface="Arial" pitchFamily="34" charset="0"/>
            </a:endParaRPr>
          </a:p>
        </p:txBody>
      </p:sp>
      <p:graphicFrame>
        <p:nvGraphicFramePr>
          <p:cNvPr id="10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698824"/>
              </p:ext>
            </p:extLst>
          </p:nvPr>
        </p:nvGraphicFramePr>
        <p:xfrm>
          <a:off x="457201" y="1051292"/>
          <a:ext cx="8553451" cy="5398008"/>
        </p:xfrm>
        <a:graphic>
          <a:graphicData uri="http://schemas.openxmlformats.org/drawingml/2006/table">
            <a:tbl>
              <a:tblPr/>
              <a:tblGrid>
                <a:gridCol w="5046452"/>
                <a:gridCol w="3506999"/>
              </a:tblGrid>
              <a:tr h="50577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/>
                    </a:p>
                    <a:p>
                      <a:pPr algn="l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Decline in Ireland’s population, 1841-1851, %</a:t>
                      </a:r>
                      <a:endParaRPr lang="uk-UA" sz="1800" b="1" dirty="0" smtClean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 </a:t>
                      </a:r>
                      <a:r>
                        <a:rPr lang="en-US" sz="1800" b="0" dirty="0" smtClean="0"/>
                        <a:t>Atlas of the Great Irish Famine, 2012</a:t>
                      </a:r>
                      <a:endParaRPr lang="ru-RU" sz="1800" b="0" dirty="0" smtClean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uk-UA" sz="2400" b="1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Убуток</a:t>
                      </a:r>
                      <a:r>
                        <a:rPr lang="uk-UA" sz="24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населення          більший</a:t>
                      </a:r>
                      <a:r>
                        <a:rPr lang="uk-UA" sz="2400" b="1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де:</a:t>
                      </a:r>
                      <a:r>
                        <a:rPr lang="uk-UA" sz="24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en-US" sz="2400" b="1" kern="1200" baseline="0" dirty="0" smtClean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uk-UA" sz="180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uk-UA" sz="21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вища густота сільського населення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uk-UA" sz="210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uk-UA" sz="21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далеко до морського узбережжя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uk-UA" sz="210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uk-UA" sz="21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ближче до міст та </a:t>
                      </a:r>
                      <a:r>
                        <a:rPr lang="en-US" sz="21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workhouses </a:t>
                      </a:r>
                      <a:endParaRPr lang="uk-UA" sz="210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Fotheringham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Kelly and Charlton, 2012</a:t>
                      </a:r>
                      <a:endParaRPr lang="uk-UA" sz="140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uk-UA" sz="210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uk-UA" sz="210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E:\Levchuk\Golodomor\Holod-x\2019\Irish_Famine\upload-d0c24b20-f8fc-11e6-bfe0-fd8e17fd4e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1123950"/>
            <a:ext cx="4837263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84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12700" y="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1662113" y="3081338"/>
            <a:ext cx="7148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0" y="207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264159" y="5802619"/>
            <a:ext cx="879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he highest relative excess 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deaths (20-54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percent of rural population) are mostly found in the forest-steppe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raions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of central Ukraine </a:t>
            </a:r>
            <a:endParaRPr lang="uk-UA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E:\Levchuk\Golodomor\Holod-x\2018\Raions\RAIONY\Maps\gallery\Losses\new_loss_raion_per1000_rural_re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83" y="600279"/>
            <a:ext cx="6687034" cy="50025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990116" y="123523"/>
            <a:ext cx="807196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300" b="1" dirty="0">
                <a:solidFill>
                  <a:srgbClr val="3333CC"/>
                </a:solidFill>
                <a:latin typeface="Arial" pitchFamily="34" charset="0"/>
              </a:rPr>
              <a:t>1933 </a:t>
            </a:r>
            <a:r>
              <a:rPr lang="en-US" sz="2300" b="1" dirty="0" smtClean="0">
                <a:solidFill>
                  <a:srgbClr val="3333CC"/>
                </a:solidFill>
                <a:latin typeface="Arial" pitchFamily="34" charset="0"/>
              </a:rPr>
              <a:t>RURAL FAMINE  </a:t>
            </a:r>
            <a:r>
              <a:rPr lang="en-US" sz="2300" b="1" dirty="0">
                <a:solidFill>
                  <a:srgbClr val="3333CC"/>
                </a:solidFill>
                <a:latin typeface="Arial" pitchFamily="34" charset="0"/>
              </a:rPr>
              <a:t>LOSSES: </a:t>
            </a:r>
            <a:r>
              <a:rPr lang="en-US" sz="2300" b="1" dirty="0" smtClean="0">
                <a:solidFill>
                  <a:srgbClr val="3333CC"/>
                </a:solidFill>
                <a:latin typeface="Arial" pitchFamily="34" charset="0"/>
              </a:rPr>
              <a:t>Ukraine, 391 </a:t>
            </a:r>
            <a:r>
              <a:rPr lang="en-US" sz="2300" b="1" dirty="0" err="1" smtClean="0">
                <a:solidFill>
                  <a:srgbClr val="3333CC"/>
                </a:solidFill>
                <a:latin typeface="Arial" pitchFamily="34" charset="0"/>
              </a:rPr>
              <a:t>raions</a:t>
            </a:r>
            <a:endParaRPr lang="en-GB" sz="2300" b="1" dirty="0">
              <a:solidFill>
                <a:srgbClr val="00336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76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060450" cy="6858000"/>
          </a:xfrm>
          <a:prstGeom prst="rect">
            <a:avLst/>
          </a:prstGeom>
          <a:solidFill>
            <a:srgbClr val="0044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047750" y="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066800" y="154192"/>
            <a:ext cx="8077200" cy="851647"/>
          </a:xfrm>
          <a:prstGeom prst="rect">
            <a:avLst/>
          </a:prstGeom>
          <a:solidFill>
            <a:schemeClr val="bg1"/>
          </a:solidFill>
          <a:ln w="9525">
            <a:solidFill>
              <a:srgbClr val="0044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2600" b="1" dirty="0" smtClean="0">
                <a:solidFill>
                  <a:srgbClr val="3333CC"/>
                </a:solidFill>
                <a:latin typeface="Arial" pitchFamily="34" charset="0"/>
              </a:rPr>
              <a:t>СТРУКТУРА ДОПОВІДІ </a:t>
            </a:r>
            <a:endParaRPr lang="en-GB" sz="2400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1069090" y="153988"/>
            <a:ext cx="10201" cy="6704012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614488" y="3176588"/>
            <a:ext cx="71485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1701800" y="1473200"/>
            <a:ext cx="702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endParaRPr lang="uk-UA" sz="24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221889" y="1460500"/>
            <a:ext cx="7767022" cy="20159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algn="l" eaLnBrk="1" fontAlgn="b" hangingPunct="1">
              <a:buAutoNum type="arabicParenR"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Загальний порівняльний аналіз двох Голодів: спільне та відмінне </a:t>
            </a:r>
          </a:p>
          <a:p>
            <a:pPr algn="l" eaLnBrk="1" fontAlgn="b" hangingPunct="1"/>
            <a:endParaRPr lang="uk-UA" b="1" dirty="0">
              <a:latin typeface="Arial" pitchFamily="34" charset="0"/>
              <a:cs typeface="Arial" pitchFamily="34" charset="0"/>
            </a:endParaRPr>
          </a:p>
          <a:p>
            <a:pPr algn="l" eaLnBrk="1" fontAlgn="b" hangingPunct="1"/>
            <a:r>
              <a:rPr lang="uk-UA" b="1" dirty="0" smtClean="0">
                <a:latin typeface="Arial" pitchFamily="34" charset="0"/>
                <a:cs typeface="Arial" pitchFamily="34" charset="0"/>
              </a:rPr>
              <a:t>2) Географія голодів в кожній країні та її детермінанти </a:t>
            </a:r>
          </a:p>
        </p:txBody>
      </p:sp>
    </p:spTree>
    <p:extLst>
      <p:ext uri="{BB962C8B-B14F-4D97-AF65-F5344CB8AC3E}">
        <p14:creationId xmlns:p14="http://schemas.microsoft.com/office/powerpoint/2010/main" val="372813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585040"/>
          </a:xfrm>
          <a:prstGeom prst="rect">
            <a:avLst/>
          </a:prstGeom>
          <a:solidFill>
            <a:schemeClr val="bg1"/>
          </a:solidFill>
          <a:ln w="9525">
            <a:solidFill>
              <a:srgbClr val="0044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600" b="1" dirty="0" smtClean="0">
                <a:solidFill>
                  <a:srgbClr val="3333CC"/>
                </a:solidFill>
                <a:latin typeface="Arial" pitchFamily="34" charset="0"/>
              </a:rPr>
              <a:t>MAPA: Digital Atlas of Ukraine </a:t>
            </a:r>
            <a:endParaRPr lang="en-GB" sz="2400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614488" y="3176588"/>
            <a:ext cx="7148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uk-UA" sz="2200" b="1" dirty="0">
              <a:solidFill>
                <a:srgbClr val="33CC33"/>
              </a:solidFill>
              <a:latin typeface="Arial" pitchFamily="34" charset="0"/>
            </a:endParaRPr>
          </a:p>
        </p:txBody>
      </p:sp>
      <p:pic>
        <p:nvPicPr>
          <p:cNvPr id="10" name="Picture 9" descr="E:\Levchuk\Golodomor\Holod-x\2018\Raions\RAIONY\Maps\gallery\new_1932_wheat_shar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725" y="3906341"/>
            <a:ext cx="4473276" cy="2659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34105" y="3538150"/>
            <a:ext cx="2590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 population </a:t>
            </a:r>
            <a:r>
              <a:rPr lang="en-US" sz="16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endParaRPr lang="en-US" sz="1600" b="1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2850" y="3513035"/>
            <a:ext cx="2089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Ethnic </a:t>
            </a:r>
            <a:r>
              <a:rPr lang="en-US" sz="16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composition</a:t>
            </a:r>
            <a:endParaRPr lang="en-US" sz="1600" b="1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4778" y="6535922"/>
            <a:ext cx="19896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66FF"/>
                </a:solidFill>
                <a:latin typeface="Arial" pitchFamily="34" charset="0"/>
              </a:rPr>
              <a:t>Collectivization</a:t>
            </a:r>
            <a:r>
              <a:rPr lang="uk-UA" sz="1600" b="1" dirty="0">
                <a:solidFill>
                  <a:srgbClr val="0066FF"/>
                </a:solidFill>
                <a:latin typeface="Arial" pitchFamily="34" charset="0"/>
              </a:rPr>
              <a:t>,</a:t>
            </a:r>
            <a:r>
              <a:rPr lang="en-US" sz="1600" b="1" dirty="0" smtClean="0">
                <a:solidFill>
                  <a:srgbClr val="3333CC"/>
                </a:solidFill>
                <a:latin typeface="Arial" pitchFamily="34" charset="0"/>
              </a:rPr>
              <a:t> </a:t>
            </a:r>
            <a:r>
              <a:rPr lang="uk-UA" sz="16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1600" b="1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8627" y="6556514"/>
            <a:ext cx="27318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wheat of total crop </a:t>
            </a:r>
            <a:r>
              <a:rPr lang="en-US" sz="16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endParaRPr lang="en-US" sz="1600" b="1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140" y="585040"/>
            <a:ext cx="4497861" cy="29531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3906340"/>
            <a:ext cx="4646141" cy="26592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585039"/>
            <a:ext cx="4646140" cy="29279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2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614488" y="3176588"/>
            <a:ext cx="7148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457201" y="411807"/>
            <a:ext cx="868679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uk-UA" sz="2600" b="1" dirty="0" smtClean="0">
                <a:solidFill>
                  <a:srgbClr val="3333CC"/>
                </a:solidFill>
                <a:latin typeface="Arial" pitchFamily="34" charset="0"/>
              </a:rPr>
              <a:t>УКРАЇНСЬКИЙ ГОЛОДОМОР: фактори регіональні</a:t>
            </a:r>
            <a:endParaRPr lang="uk-UA" sz="2600" b="1" dirty="0">
              <a:solidFill>
                <a:srgbClr val="FF0000"/>
              </a:solidFill>
              <a:latin typeface="Arial" pitchFamily="34" charset="0"/>
            </a:endParaRPr>
          </a:p>
        </p:txBody>
      </p:sp>
      <p:graphicFrame>
        <p:nvGraphicFramePr>
          <p:cNvPr id="10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889149"/>
              </p:ext>
            </p:extLst>
          </p:nvPr>
        </p:nvGraphicFramePr>
        <p:xfrm>
          <a:off x="390524" y="1057275"/>
          <a:ext cx="8553451" cy="4937760"/>
        </p:xfrm>
        <a:graphic>
          <a:graphicData uri="http://schemas.openxmlformats.org/drawingml/2006/table">
            <a:tbl>
              <a:tblPr/>
              <a:tblGrid>
                <a:gridCol w="1628776"/>
                <a:gridCol w="6924675"/>
              </a:tblGrid>
              <a:tr h="6552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Найбільш </a:t>
                      </a:r>
                      <a:r>
                        <a:rPr lang="uk-UA" sz="18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постраждалі Київська,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Харківська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endParaRPr lang="uk-UA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Вінницька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області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uk-UA" sz="1800" b="1" dirty="0" smtClean="0">
                        <a:solidFill>
                          <a:srgbClr val="00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 smtClean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</a:rPr>
                        <a:t>Колективізація: 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uk-UA" sz="1800" dirty="0" smtClean="0">
                          <a:latin typeface="Arial" pitchFamily="34" charset="0"/>
                          <a:cs typeface="Arial" pitchFamily="34" charset="0"/>
                        </a:rPr>
                        <a:t>дуже активні селянські протести та масовий вихід з колгоспів весною 1930 р.; 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uk-UA" sz="1800" dirty="0" smtClean="0">
                          <a:latin typeface="Arial" pitchFamily="34" charset="0"/>
                          <a:cs typeface="Arial" pitchFamily="34" charset="0"/>
                        </a:rPr>
                        <a:t>найбільша кількість </a:t>
                      </a:r>
                      <a:r>
                        <a:rPr lang="uk-UA" sz="1800" baseline="0" dirty="0" smtClean="0">
                          <a:latin typeface="Arial" pitchFamily="34" charset="0"/>
                          <a:cs typeface="Arial" pitchFamily="34" charset="0"/>
                        </a:rPr>
                        <a:t>заяв про вихід із колгоспів влітку 1932 р. 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uk-UA" sz="1800" baseline="0" dirty="0" smtClean="0">
                          <a:latin typeface="Arial" pitchFamily="34" charset="0"/>
                          <a:cs typeface="Arial" pitchFamily="34" charset="0"/>
                        </a:rPr>
                        <a:t>найбільша кількість одноосібників в 1932 р. </a:t>
                      </a:r>
                    </a:p>
                    <a:p>
                      <a:pPr algn="just"/>
                      <a:endParaRPr lang="uk-UA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endParaRPr lang="uk-UA" sz="1800" b="1" dirty="0" smtClean="0">
                        <a:solidFill>
                          <a:srgbClr val="00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r>
                        <a:rPr lang="uk-UA" sz="1800" b="1" dirty="0" smtClean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</a:rPr>
                        <a:t>Хлібозаготівля: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§"/>
                      </a:pPr>
                      <a:r>
                        <a:rPr lang="uk-UA" sz="1800" dirty="0" smtClean="0">
                          <a:latin typeface="Arial" pitchFamily="34" charset="0"/>
                          <a:cs typeface="Arial" pitchFamily="34" charset="0"/>
                        </a:rPr>
                        <a:t>найбільше підвищення плану </a:t>
                      </a:r>
                      <a:r>
                        <a:rPr lang="uk-UA" sz="1800" dirty="0" err="1" smtClean="0">
                          <a:latin typeface="Arial" pitchFamily="34" charset="0"/>
                          <a:cs typeface="Arial" pitchFamily="34" charset="0"/>
                        </a:rPr>
                        <a:t>хлібозаготівель</a:t>
                      </a:r>
                      <a:r>
                        <a:rPr lang="uk-UA" sz="1800" dirty="0" smtClean="0">
                          <a:latin typeface="Arial" pitchFamily="34" charset="0"/>
                          <a:cs typeface="Arial" pitchFamily="34" charset="0"/>
                        </a:rPr>
                        <a:t> 1931 р., що спровокувало ранній початок голоду вже весною 1932 р. 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uk-UA" sz="1800" dirty="0" smtClean="0">
                          <a:latin typeface="Arial" pitchFamily="34" charset="0"/>
                          <a:cs typeface="Arial" pitchFamily="34" charset="0"/>
                        </a:rPr>
                        <a:t>зниження</a:t>
                      </a:r>
                      <a:r>
                        <a:rPr lang="uk-UA" sz="1800" baseline="0" dirty="0" smtClean="0">
                          <a:latin typeface="Arial" pitchFamily="34" charset="0"/>
                          <a:cs typeface="Arial" pitchFamily="34" charset="0"/>
                        </a:rPr>
                        <a:t> плану 1932 р., але розверстка його по районах без урахування реальної засівної площі та врожайності</a:t>
                      </a:r>
                      <a:endParaRPr lang="uk-UA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uk-UA" sz="1800" dirty="0" smtClean="0">
                          <a:latin typeface="Arial" pitchFamily="34" charset="0"/>
                          <a:cs typeface="Arial" pitchFamily="34" charset="0"/>
                        </a:rPr>
                        <a:t>виконання</a:t>
                      </a:r>
                      <a:r>
                        <a:rPr lang="uk-UA" sz="1800" baseline="0" dirty="0" smtClean="0">
                          <a:latin typeface="Arial" pitchFamily="34" charset="0"/>
                          <a:cs typeface="Arial" pitchFamily="34" charset="0"/>
                        </a:rPr>
                        <a:t> плану 1932 р. не означало припинення конфіскації зерна 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§"/>
                      </a:pPr>
                      <a:r>
                        <a:rPr lang="uk-UA" sz="1800" dirty="0" smtClean="0">
                          <a:latin typeface="Arial" pitchFamily="34" charset="0"/>
                          <a:cs typeface="Arial" pitchFamily="34" charset="0"/>
                        </a:rPr>
                        <a:t>продовження</a:t>
                      </a:r>
                      <a:r>
                        <a:rPr lang="uk-UA" sz="1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sz="1800" baseline="0" dirty="0" err="1" smtClean="0">
                          <a:latin typeface="Arial" pitchFamily="34" charset="0"/>
                          <a:cs typeface="Arial" pitchFamily="34" charset="0"/>
                        </a:rPr>
                        <a:t>хлібозаготівель</a:t>
                      </a:r>
                      <a:r>
                        <a:rPr lang="uk-UA" sz="1800" baseline="0" dirty="0" smtClean="0">
                          <a:latin typeface="Arial" pitchFamily="34" charset="0"/>
                          <a:cs typeface="Arial" pitchFamily="34" charset="0"/>
                        </a:rPr>
                        <a:t> у багатьох районах взимку і весною 1933 р.</a:t>
                      </a:r>
                    </a:p>
                    <a:p>
                      <a:pPr marL="0" indent="0" algn="just">
                        <a:buFont typeface="Wingdings" pitchFamily="2" charset="2"/>
                        <a:buNone/>
                      </a:pPr>
                      <a:endParaRPr lang="uk-UA" sz="180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7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614488" y="3176588"/>
            <a:ext cx="7148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457201" y="411807"/>
            <a:ext cx="868679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600" b="1" dirty="0" smtClean="0">
                <a:solidFill>
                  <a:srgbClr val="3333CC"/>
                </a:solidFill>
                <a:latin typeface="Arial" pitchFamily="34" charset="0"/>
              </a:rPr>
              <a:t>УКРАЇНСЬКИЙ ГОЛОДОМОР</a:t>
            </a:r>
            <a:endParaRPr lang="uk-UA" sz="2600" b="1" dirty="0">
              <a:solidFill>
                <a:srgbClr val="FF0000"/>
              </a:solidFill>
              <a:latin typeface="Arial" pitchFamily="34" charset="0"/>
            </a:endParaRPr>
          </a:p>
        </p:txBody>
      </p:sp>
      <p:graphicFrame>
        <p:nvGraphicFramePr>
          <p:cNvPr id="10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928127"/>
              </p:ext>
            </p:extLst>
          </p:nvPr>
        </p:nvGraphicFramePr>
        <p:xfrm>
          <a:off x="390524" y="1057275"/>
          <a:ext cx="8553451" cy="4937760"/>
        </p:xfrm>
        <a:graphic>
          <a:graphicData uri="http://schemas.openxmlformats.org/drawingml/2006/table">
            <a:tbl>
              <a:tblPr/>
              <a:tblGrid>
                <a:gridCol w="1628776"/>
                <a:gridCol w="6924675"/>
              </a:tblGrid>
              <a:tr h="6552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Найбільш </a:t>
                      </a:r>
                      <a:r>
                        <a:rPr lang="uk-UA" sz="18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постраждалі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Київська,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Харківська</a:t>
                      </a:r>
                      <a:endParaRPr lang="uk-UA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Вінницька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області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baseline="0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uk-UA" sz="1800" b="1" dirty="0" smtClean="0">
                        <a:solidFill>
                          <a:srgbClr val="00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r>
                        <a:rPr lang="uk-UA" sz="1800" b="1" dirty="0" smtClean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</a:rPr>
                        <a:t>Репресії: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uk-UA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натуральні штрафи й припинення видачі натуральних авансів у колгоспах. 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§"/>
                      </a:pPr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вилучення так званого «розкраденого» зерна і вирощеного на присадибній ділянці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uk-UA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арешти та ув'язнення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§"/>
                      </a:pPr>
                      <a:endParaRPr lang="uk-UA" sz="18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Wingdings" pitchFamily="2" charset="2"/>
                        <a:buChar char="§"/>
                      </a:pPr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вилучення зерна,</a:t>
                      </a:r>
                      <a:r>
                        <a:rPr lang="uk-UA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заробленого за трудодні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uk-UA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конфіскація наявних колгоспних фондів, спочатку резервних, а потім і насіннєвих в рахунок </a:t>
                      </a:r>
                      <a:r>
                        <a:rPr lang="uk-UA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хлібозаготівель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uk-UA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вилучення зернових</a:t>
                      </a:r>
                      <a:r>
                        <a:rPr lang="uk-UA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та усіх їстівних запасів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endParaRPr lang="uk-UA" sz="1800" b="1" dirty="0" smtClean="0">
                        <a:solidFill>
                          <a:srgbClr val="00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r>
                        <a:rPr lang="uk-UA" sz="1800" b="1" dirty="0" smtClean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</a:rPr>
                        <a:t>Допомога 1933 р.:</a:t>
                      </a:r>
                    </a:p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Надійшла</a:t>
                      </a:r>
                      <a:r>
                        <a:rPr lang="uk-UA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пізніше і в меншому обсязі, ніж у південні зернові  райони. </a:t>
                      </a:r>
                      <a:endParaRPr lang="uk-UA" sz="18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endParaRPr lang="uk-UA" sz="18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99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614488" y="3176588"/>
            <a:ext cx="7148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457201" y="411807"/>
            <a:ext cx="868679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600" b="1" dirty="0">
                <a:solidFill>
                  <a:srgbClr val="3333CC"/>
                </a:solidFill>
                <a:latin typeface="Arial" pitchFamily="34" charset="0"/>
              </a:rPr>
              <a:t>ІРЛАНДСЬКИЙ ГОЛОД: </a:t>
            </a:r>
            <a:r>
              <a:rPr lang="uk-UA" sz="2600" b="1" dirty="0" smtClean="0">
                <a:solidFill>
                  <a:srgbClr val="3333CC"/>
                </a:solidFill>
                <a:latin typeface="Arial" pitchFamily="34" charset="0"/>
              </a:rPr>
              <a:t>допомога уряду</a:t>
            </a:r>
            <a:endParaRPr lang="uk-UA" sz="2600" b="1" dirty="0">
              <a:solidFill>
                <a:srgbClr val="FF0000"/>
              </a:solidFill>
              <a:latin typeface="Arial" pitchFamily="34" charset="0"/>
            </a:endParaRPr>
          </a:p>
        </p:txBody>
      </p:sp>
      <p:graphicFrame>
        <p:nvGraphicFramePr>
          <p:cNvPr id="10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652982"/>
              </p:ext>
            </p:extLst>
          </p:nvPr>
        </p:nvGraphicFramePr>
        <p:xfrm>
          <a:off x="457201" y="1051292"/>
          <a:ext cx="8553451" cy="5623828"/>
        </p:xfrm>
        <a:graphic>
          <a:graphicData uri="http://schemas.openxmlformats.org/drawingml/2006/table">
            <a:tbl>
              <a:tblPr/>
              <a:tblGrid>
                <a:gridCol w="4114799"/>
                <a:gridCol w="4438652"/>
              </a:tblGrid>
              <a:tr h="56238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Excess mortality, 1841-51</a:t>
                      </a:r>
                      <a:endParaRPr lang="uk-UA" sz="22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100" b="1" kern="12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Percentage</a:t>
                      </a:r>
                      <a:r>
                        <a:rPr lang="en-US" sz="2100" b="1" kern="1200" baseline="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of people taking up rations in 1847</a:t>
                      </a:r>
                      <a:endParaRPr lang="uk-UA" sz="2100" b="1" kern="1200" dirty="0" smtClean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D:\Old_computer\Levchuk\Golodomor\Holod-x\2019\Irish_Famine\ашп2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83" y="1085850"/>
            <a:ext cx="4071087" cy="47548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0" y="1085851"/>
            <a:ext cx="4080510" cy="47548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78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614488" y="3176588"/>
            <a:ext cx="7148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457201" y="411807"/>
            <a:ext cx="868679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600" b="1" dirty="0" smtClean="0">
                <a:solidFill>
                  <a:srgbClr val="3333CC"/>
                </a:solidFill>
                <a:latin typeface="Arial" pitchFamily="34" charset="0"/>
              </a:rPr>
              <a:t>УКРАЇНСЬКИЙ ГОЛОДОМОР: допомога уряду</a:t>
            </a:r>
            <a:endParaRPr lang="uk-UA" sz="2600" b="1" dirty="0">
              <a:solidFill>
                <a:srgbClr val="FF0000"/>
              </a:solidFill>
              <a:latin typeface="Arial" pitchFamily="34" charset="0"/>
            </a:endParaRPr>
          </a:p>
        </p:txBody>
      </p:sp>
      <p:graphicFrame>
        <p:nvGraphicFramePr>
          <p:cNvPr id="10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710971"/>
              </p:ext>
            </p:extLst>
          </p:nvPr>
        </p:nvGraphicFramePr>
        <p:xfrm>
          <a:off x="457201" y="1051292"/>
          <a:ext cx="8553451" cy="4814670"/>
        </p:xfrm>
        <a:graphic>
          <a:graphicData uri="http://schemas.openxmlformats.org/drawingml/2006/table">
            <a:tbl>
              <a:tblPr/>
              <a:tblGrid>
                <a:gridCol w="4347712"/>
                <a:gridCol w="4205739"/>
              </a:tblGrid>
              <a:tr h="4814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Excess mortality, 1933</a:t>
                      </a:r>
                      <a:endParaRPr lang="uk-UA" sz="22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100" b="1" kern="12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Grain loans to Ukraine,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100" b="1" kern="12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May 1933  </a:t>
                      </a:r>
                      <a:endParaRPr lang="uk-UA" sz="2100" b="1" kern="1200" dirty="0" smtClean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42272"/>
            <a:ext cx="4343397" cy="41422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3" descr="F:\Levchuk\Golodomor\Holod-x\2019\Irish_Famine\procurement_3_20131008_136363553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42272"/>
            <a:ext cx="4188125" cy="41422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68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1047750" cy="6858000"/>
          </a:xfrm>
          <a:prstGeom prst="rect">
            <a:avLst/>
          </a:prstGeom>
          <a:solidFill>
            <a:srgbClr val="0044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sz="2400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1047750" y="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1041400" y="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1662113" y="3081338"/>
            <a:ext cx="7148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0" y="207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10" name="Прямоугольник 8"/>
          <p:cNvSpPr/>
          <p:nvPr/>
        </p:nvSpPr>
        <p:spPr>
          <a:xfrm>
            <a:off x="1573479" y="2892571"/>
            <a:ext cx="6252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32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Дякую за увагу!</a:t>
            </a:r>
            <a:endParaRPr lang="uk-UA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060450" cy="6858000"/>
          </a:xfrm>
          <a:prstGeom prst="rect">
            <a:avLst/>
          </a:prstGeom>
          <a:solidFill>
            <a:srgbClr val="0044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047750" y="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066800" y="154192"/>
            <a:ext cx="8077200" cy="851647"/>
          </a:xfrm>
          <a:prstGeom prst="rect">
            <a:avLst/>
          </a:prstGeom>
          <a:solidFill>
            <a:schemeClr val="bg1"/>
          </a:solidFill>
          <a:ln w="9525">
            <a:solidFill>
              <a:srgbClr val="0044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2600" b="1" dirty="0" smtClean="0">
                <a:solidFill>
                  <a:srgbClr val="3333CC"/>
                </a:solidFill>
                <a:latin typeface="Arial" pitchFamily="34" charset="0"/>
              </a:rPr>
              <a:t> СПІЛЬНЕ (1):   </a:t>
            </a:r>
          </a:p>
          <a:p>
            <a:r>
              <a:rPr lang="uk-UA" sz="2600" b="1" dirty="0" smtClean="0">
                <a:solidFill>
                  <a:srgbClr val="3333CC"/>
                </a:solidFill>
                <a:latin typeface="Arial" pitchFamily="34" charset="0"/>
              </a:rPr>
              <a:t>МАСШТАБИ ГОЛОДУ ТА ЙОГО НАСЛІДКІВ </a:t>
            </a:r>
            <a:endParaRPr lang="en-GB" sz="2400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1069090" y="153988"/>
            <a:ext cx="10201" cy="6704012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614488" y="3176588"/>
            <a:ext cx="71485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1701800" y="1473200"/>
            <a:ext cx="702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endParaRPr lang="uk-UA" sz="24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221889" y="1515874"/>
            <a:ext cx="7767022" cy="45550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fontAlgn="b" hangingPunct="1"/>
            <a:r>
              <a:rPr lang="uk-UA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Демографічні наслідки голоду 1845-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uk-UA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50 рр. в Ірландії: </a:t>
            </a:r>
          </a:p>
          <a:p>
            <a:pPr algn="l" eaLnBrk="1" fontAlgn="b" hangingPunct="1"/>
            <a:r>
              <a:rPr lang="uk-UA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uk-UA" sz="2400" dirty="0">
              <a:latin typeface="Arial" pitchFamily="34" charset="0"/>
              <a:cs typeface="Arial" pitchFamily="34" charset="0"/>
            </a:endParaRPr>
          </a:p>
          <a:p>
            <a:pPr algn="l" eaLnBrk="1" fontAlgn="b" hangingPunct="1"/>
            <a:r>
              <a:rPr lang="uk-UA" sz="2400" dirty="0" smtClean="0">
                <a:latin typeface="Arial" pitchFamily="34" charset="0"/>
                <a:cs typeface="Arial" pitchFamily="34" charset="0"/>
              </a:rPr>
              <a:t> - втрати через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надсмертність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близько 1 млн або 12.5% населення</a:t>
            </a:r>
          </a:p>
          <a:p>
            <a:pPr algn="l" eaLnBrk="1" fontAlgn="b" hangingPunct="1"/>
            <a:r>
              <a:rPr lang="uk-UA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uk-U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1-1.3 млн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виїхало з країни 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 eaLnBrk="1" fontAlgn="b" hangingPunct="1">
              <a:buFontTx/>
              <a:buChar char="-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 eaLnBrk="1" fontAlgn="b" hangingPunct="1"/>
            <a:r>
              <a:rPr lang="uk-UA" sz="2400" dirty="0" smtClean="0">
                <a:latin typeface="Arial" pitchFamily="34" charset="0"/>
                <a:cs typeface="Arial" pitchFamily="34" charset="0"/>
              </a:rPr>
              <a:t>Зменшення чисельності населення за період між переписами 1841-1851 рр. на </a:t>
            </a:r>
            <a:r>
              <a:rPr lang="uk-U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20%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 algn="l" eaLnBrk="1" fontAlgn="b" hangingPunct="1">
              <a:buFontTx/>
              <a:buChar char="-"/>
            </a:pPr>
            <a:endParaRPr lang="uk-UA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 eaLnBrk="1" fontAlgn="b" hangingPunct="1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Ірландія після голоду не відновила своєї чисельності населення</a:t>
            </a:r>
            <a:endParaRPr lang="uk-UA" sz="2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60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060450" cy="6858000"/>
          </a:xfrm>
          <a:prstGeom prst="rect">
            <a:avLst/>
          </a:prstGeom>
          <a:solidFill>
            <a:srgbClr val="0044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047750" y="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066800" y="154192"/>
            <a:ext cx="8077200" cy="851647"/>
          </a:xfrm>
          <a:prstGeom prst="rect">
            <a:avLst/>
          </a:prstGeom>
          <a:solidFill>
            <a:schemeClr val="bg1"/>
          </a:solidFill>
          <a:ln w="9525">
            <a:solidFill>
              <a:srgbClr val="0044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2600" b="1" dirty="0" smtClean="0">
                <a:solidFill>
                  <a:srgbClr val="3333CC"/>
                </a:solidFill>
                <a:latin typeface="Arial" pitchFamily="34" charset="0"/>
              </a:rPr>
              <a:t> СПІЛЬНЕ (1):   </a:t>
            </a:r>
          </a:p>
          <a:p>
            <a:r>
              <a:rPr lang="uk-UA" sz="2600" b="1" dirty="0" smtClean="0">
                <a:solidFill>
                  <a:srgbClr val="3333CC"/>
                </a:solidFill>
                <a:latin typeface="Arial" pitchFamily="34" charset="0"/>
              </a:rPr>
              <a:t>МАСШТАБИ ГОЛОДУ ТА ЙОГО НАСЛІДКІВ </a:t>
            </a:r>
            <a:endParaRPr lang="en-GB" sz="2400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1069090" y="153988"/>
            <a:ext cx="10201" cy="6704012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614488" y="3176588"/>
            <a:ext cx="71485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1701800" y="1473200"/>
            <a:ext cx="702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endParaRPr lang="uk-UA" sz="24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079291" y="1125349"/>
            <a:ext cx="7767022" cy="307776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fontAlgn="b" hangingPunct="1"/>
            <a:r>
              <a:rPr lang="uk-UA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Демографічні наслідки Голодомору 1932-34 рр. в Україні: </a:t>
            </a:r>
          </a:p>
          <a:p>
            <a:pPr algn="l" eaLnBrk="1" fontAlgn="b" hangingPunct="1"/>
            <a:r>
              <a:rPr lang="uk-UA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uk-UA" sz="2400" dirty="0">
              <a:latin typeface="Arial" pitchFamily="34" charset="0"/>
              <a:cs typeface="Arial" pitchFamily="34" charset="0"/>
            </a:endParaRPr>
          </a:p>
          <a:p>
            <a:pPr algn="l" eaLnBrk="1" fontAlgn="b" hangingPunct="1"/>
            <a:r>
              <a:rPr lang="uk-UA" sz="2400" dirty="0" smtClean="0">
                <a:latin typeface="Arial" pitchFamily="34" charset="0"/>
                <a:cs typeface="Arial" pitchFamily="34" charset="0"/>
              </a:rPr>
              <a:t>Втрати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через </a:t>
            </a:r>
            <a:r>
              <a:rPr lang="uk-UA" sz="2400" dirty="0" err="1">
                <a:latin typeface="Arial" pitchFamily="34" charset="0"/>
                <a:cs typeface="Arial" pitchFamily="34" charset="0"/>
              </a:rPr>
              <a:t>надсмертність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3.9 млн або понад </a:t>
            </a:r>
            <a:r>
              <a:rPr lang="uk-UA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13% </a:t>
            </a:r>
            <a:r>
              <a:rPr lang="uk-U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населення</a:t>
            </a:r>
            <a:endParaRPr lang="uk-UA" sz="2400" b="1" dirty="0">
              <a:latin typeface="Arial" pitchFamily="34" charset="0"/>
              <a:cs typeface="Arial" pitchFamily="34" charset="0"/>
            </a:endParaRPr>
          </a:p>
          <a:p>
            <a:pPr algn="l" eaLnBrk="1" fontAlgn="b" hangingPunct="1"/>
            <a:endParaRPr lang="uk-UA" sz="2400" b="1" dirty="0">
              <a:latin typeface="Arial" pitchFamily="34" charset="0"/>
              <a:cs typeface="Arial" pitchFamily="34" charset="0"/>
            </a:endParaRPr>
          </a:p>
          <a:p>
            <a:pPr algn="l" eaLnBrk="1" fontAlgn="b" hangingPunct="1"/>
            <a:r>
              <a:rPr lang="uk-UA" sz="2400" dirty="0" smtClean="0">
                <a:latin typeface="Arial" pitchFamily="34" charset="0"/>
                <a:cs typeface="Arial" pitchFamily="34" charset="0"/>
              </a:rPr>
              <a:t>Зменшення чисельності сільського населення за період між переписами 1926 і 1937 р. </a:t>
            </a:r>
            <a:r>
              <a:rPr lang="uk-U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20%</a:t>
            </a:r>
            <a:endParaRPr lang="uk-UA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667385" cy="6858000"/>
          </a:xfrm>
          <a:prstGeom prst="rect">
            <a:avLst/>
          </a:prstGeom>
          <a:solidFill>
            <a:srgbClr val="0044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67385" y="66675"/>
            <a:ext cx="8476615" cy="864585"/>
          </a:xfrm>
          <a:prstGeom prst="rect">
            <a:avLst/>
          </a:prstGeom>
          <a:solidFill>
            <a:schemeClr val="bg1"/>
          </a:solidFill>
          <a:ln w="9525">
            <a:solidFill>
              <a:srgbClr val="0044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2600" b="1" dirty="0" smtClean="0">
                <a:solidFill>
                  <a:srgbClr val="3333CC"/>
                </a:solidFill>
                <a:latin typeface="Arial" pitchFamily="34" charset="0"/>
              </a:rPr>
              <a:t>ВІДМІННОСТІ (1)</a:t>
            </a: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1701800" y="1473200"/>
            <a:ext cx="702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endParaRPr lang="uk-UA" sz="2400" b="1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009557"/>
              </p:ext>
            </p:extLst>
          </p:nvPr>
        </p:nvGraphicFramePr>
        <p:xfrm>
          <a:off x="902970" y="1207770"/>
          <a:ext cx="8046720" cy="4430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743"/>
                <a:gridCol w="2462062"/>
                <a:gridCol w="3891915"/>
              </a:tblGrid>
              <a:tr h="595302"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ІРЛАНДСЬКИЙ ГОЛОД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УКРАЇНСЬКИЙ ГОЛОДОМОР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95648">
                <a:tc>
                  <a:txBody>
                    <a:bodyPr/>
                    <a:lstStyle/>
                    <a:p>
                      <a:r>
                        <a:rPr lang="uk-UA" sz="2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Період </a:t>
                      </a:r>
                      <a:r>
                        <a:rPr lang="uk-UA" sz="2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uk-UA" sz="21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uk-UA" sz="21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uk-UA" sz="2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</a:t>
                      </a:r>
                      <a:r>
                        <a:rPr lang="uk-UA" sz="2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ривалість та</a:t>
                      </a:r>
                      <a:r>
                        <a:rPr lang="uk-UA" sz="2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uk-UA" sz="21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інтен-сивність</a:t>
                      </a:r>
                      <a:r>
                        <a:rPr lang="uk-UA" sz="2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часі</a:t>
                      </a:r>
                      <a:endParaRPr lang="ru-RU" sz="2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1845-1850</a:t>
                      </a:r>
                      <a:endParaRPr lang="uk-UA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подовжений </a:t>
                      </a:r>
                      <a:r>
                        <a:rPr lang="uk-UA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голод </a:t>
                      </a:r>
                      <a:r>
                        <a:rPr lang="uk-UA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protracted famine)</a:t>
                      </a:r>
                      <a:endParaRPr lang="uk-UA" sz="2000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uk-UA" sz="20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</a:t>
                      </a:r>
                      <a:r>
                        <a:rPr lang="uk-UA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втрат за 6 років </a:t>
                      </a:r>
                      <a:endParaRPr lang="ru-RU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1932-</a:t>
                      </a:r>
                      <a:r>
                        <a:rPr lang="uk-U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перше</a:t>
                      </a:r>
                      <a:r>
                        <a:rPr lang="uk-UA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півріччя</a:t>
                      </a:r>
                      <a:r>
                        <a:rPr lang="uk-U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1934 р.</a:t>
                      </a:r>
                    </a:p>
                    <a:p>
                      <a:pPr algn="ctr"/>
                      <a:endParaRPr lang="uk-UA" sz="2000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uk-UA" sz="2000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uk-UA" sz="2000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uk-UA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надзвичайно концентрований</a:t>
                      </a:r>
                    </a:p>
                    <a:p>
                      <a:pPr algn="ctr"/>
                      <a:r>
                        <a:rPr lang="uk-UA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часі голод</a:t>
                      </a:r>
                    </a:p>
                    <a:p>
                      <a:pPr algn="ctr"/>
                      <a:endParaRPr lang="uk-UA" sz="2000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uk-UA" sz="2000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uk-UA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 </a:t>
                      </a:r>
                      <a:r>
                        <a:rPr lang="uk-UA" sz="20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</a:t>
                      </a:r>
                      <a:r>
                        <a:rPr lang="uk-UA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 2,5 року, з яких</a:t>
                      </a:r>
                    </a:p>
                    <a:p>
                      <a:pPr algn="ctr"/>
                      <a:r>
                        <a:rPr lang="uk-UA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uk-UA" sz="20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</a:t>
                      </a:r>
                      <a:r>
                        <a:rPr lang="uk-UA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 6 місяців 1933 р. </a:t>
                      </a:r>
                      <a:endParaRPr lang="ru-RU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endParaRPr lang="ru-RU" sz="2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1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060450" cy="6858000"/>
          </a:xfrm>
          <a:prstGeom prst="rect">
            <a:avLst/>
          </a:prstGeom>
          <a:solidFill>
            <a:srgbClr val="0044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047750" y="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060450" y="0"/>
            <a:ext cx="8077200" cy="1141166"/>
          </a:xfrm>
          <a:prstGeom prst="rect">
            <a:avLst/>
          </a:prstGeom>
          <a:solidFill>
            <a:schemeClr val="bg1"/>
          </a:solidFill>
          <a:ln w="9525">
            <a:solidFill>
              <a:srgbClr val="0044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2600" b="1" dirty="0" smtClean="0">
                <a:solidFill>
                  <a:srgbClr val="3333CC"/>
                </a:solidFill>
                <a:latin typeface="Arial" pitchFamily="34" charset="0"/>
              </a:rPr>
              <a:t> СПІЛЬНЕ (2): </a:t>
            </a:r>
          </a:p>
          <a:p>
            <a:r>
              <a:rPr lang="uk-UA" sz="2600" b="1" dirty="0" smtClean="0">
                <a:solidFill>
                  <a:srgbClr val="3333CC"/>
                </a:solidFill>
                <a:latin typeface="Arial" pitchFamily="34" charset="0"/>
              </a:rPr>
              <a:t>найбільше постраждали селяни</a:t>
            </a:r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1069090" y="153988"/>
            <a:ext cx="10201" cy="6704012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614488" y="3176588"/>
            <a:ext cx="71485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1701800" y="1473200"/>
            <a:ext cx="702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endParaRPr lang="uk-UA" sz="24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221889" y="1295301"/>
            <a:ext cx="7767022" cy="12003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fontAlgn="b" hangingPunct="1"/>
            <a:r>
              <a:rPr lang="uk-UA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 Ірландії </a:t>
            </a:r>
          </a:p>
          <a:p>
            <a:pPr algn="l" eaLnBrk="1" fontAlgn="b" hangingPunct="1"/>
            <a:r>
              <a:rPr lang="uk-UA" sz="2400" dirty="0" smtClean="0">
                <a:latin typeface="Arial" pitchFamily="34" charset="0"/>
                <a:cs typeface="Arial" pitchFamily="34" charset="0"/>
              </a:rPr>
              <a:t>найбільше постраждали селяни: найбідніші, малоземельні й безземельні.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21889" y="2985493"/>
            <a:ext cx="7541111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 eaLnBrk="1" fontAlgn="b" hangingPunct="1"/>
            <a:r>
              <a:rPr lang="uk-UA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 Україні </a:t>
            </a:r>
          </a:p>
          <a:p>
            <a:pPr algn="l" eaLnBrk="1" fontAlgn="b" hangingPunct="1"/>
            <a:r>
              <a:rPr lang="uk-UA" sz="2400" dirty="0" smtClean="0">
                <a:latin typeface="Arial" pitchFamily="34" charset="0"/>
                <a:cs typeface="Arial" pitchFamily="34" charset="0"/>
              </a:rPr>
              <a:t>втрати селян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16%, </a:t>
            </a:r>
          </a:p>
          <a:p>
            <a:pPr algn="l" eaLnBrk="1" fontAlgn="b" hangingPunct="1"/>
            <a:r>
              <a:rPr lang="uk-UA" sz="2400" dirty="0" smtClean="0">
                <a:latin typeface="Arial" pitchFamily="34" charset="0"/>
                <a:cs typeface="Arial" pitchFamily="34" charset="0"/>
              </a:rPr>
              <a:t>втрати міських жителів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4%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 eaLnBrk="1" fontAlgn="b" hangingPunct="1"/>
            <a:endParaRPr lang="uk-UA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1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667385" cy="6858000"/>
          </a:xfrm>
          <a:prstGeom prst="rect">
            <a:avLst/>
          </a:prstGeom>
          <a:solidFill>
            <a:srgbClr val="0044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67384" y="0"/>
            <a:ext cx="8476615" cy="750285"/>
          </a:xfrm>
          <a:prstGeom prst="rect">
            <a:avLst/>
          </a:prstGeom>
          <a:solidFill>
            <a:schemeClr val="bg1"/>
          </a:solidFill>
          <a:ln w="9525">
            <a:solidFill>
              <a:srgbClr val="0044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2600" b="1" dirty="0" smtClean="0">
                <a:solidFill>
                  <a:srgbClr val="3333CC"/>
                </a:solidFill>
                <a:latin typeface="Arial" pitchFamily="34" charset="0"/>
              </a:rPr>
              <a:t>ВІДМІННОСТІ (2)</a:t>
            </a:r>
            <a:endParaRPr lang="en-GB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1701800" y="1473200"/>
            <a:ext cx="702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endParaRPr lang="uk-UA" sz="2400" b="1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974658"/>
              </p:ext>
            </p:extLst>
          </p:nvPr>
        </p:nvGraphicFramePr>
        <p:xfrm>
          <a:off x="814704" y="895350"/>
          <a:ext cx="8181976" cy="5518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196"/>
                <a:gridCol w="3113608"/>
                <a:gridCol w="3347172"/>
              </a:tblGrid>
              <a:tr h="666722"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ІРЛАНДСЬКИЙ</a:t>
                      </a:r>
                      <a:r>
                        <a:rPr lang="uk-UA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ГОЛОД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УКРАЇНСЬКИЙ ГОЛОДОМОР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86848">
                <a:tc>
                  <a:txBody>
                    <a:bodyPr/>
                    <a:lstStyle/>
                    <a:p>
                      <a:endParaRPr lang="uk-UA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uk-UA" sz="2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uk-UA" sz="2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uk-UA" sz="2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Причини</a:t>
                      </a:r>
                      <a:r>
                        <a:rPr lang="uk-UA" sz="2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смерті  </a:t>
                      </a:r>
                      <a:endParaRPr lang="ru-RU" sz="2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uk-UA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uk-U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Більшість померло</a:t>
                      </a:r>
                      <a:r>
                        <a:rPr lang="uk-UA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від </a:t>
                      </a:r>
                      <a:r>
                        <a:rPr lang="uk-UA" sz="20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інфекційних хвороб, пов'язаних із голодом та зубожінням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uk-UA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тиф, дифтерія, дизентерія та інші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uk-U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Більшість померло </a:t>
                      </a:r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власне від голоду.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uk-UA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uk-U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Смертність у м.</a:t>
                      </a:r>
                      <a:r>
                        <a:rPr lang="uk-UA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Лебедин Сумської області, 1933 р.: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uk-UA" sz="20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uk-UA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65% </a:t>
                      </a:r>
                      <a:r>
                        <a:rPr lang="uk-U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безбілковий набряк,</a:t>
                      </a:r>
                      <a:r>
                        <a:rPr lang="uk-UA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дистрофія та виснаження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uk-UA" sz="20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uk-UA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 інфекційні хвороби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uk-UA" sz="20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uk-UA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  інші причини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42013">
                <a:tc>
                  <a:txBody>
                    <a:bodyPr/>
                    <a:lstStyle/>
                    <a:p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97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060450" cy="6858000"/>
          </a:xfrm>
          <a:prstGeom prst="rect">
            <a:avLst/>
          </a:prstGeom>
          <a:solidFill>
            <a:srgbClr val="0044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047750" y="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060450" y="0"/>
            <a:ext cx="8077200" cy="952500"/>
          </a:xfrm>
          <a:prstGeom prst="rect">
            <a:avLst/>
          </a:prstGeom>
          <a:solidFill>
            <a:schemeClr val="bg1"/>
          </a:solidFill>
          <a:ln w="9525">
            <a:solidFill>
              <a:srgbClr val="0044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2600" b="1" dirty="0" smtClean="0">
                <a:solidFill>
                  <a:srgbClr val="3333CC"/>
                </a:solidFill>
                <a:latin typeface="Arial" pitchFamily="34" charset="0"/>
              </a:rPr>
              <a:t> СПІЛЬНЕ (3): </a:t>
            </a:r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1069090" y="153988"/>
            <a:ext cx="10201" cy="6704012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1701800" y="1473200"/>
            <a:ext cx="702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endParaRPr lang="uk-UA" sz="24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215539" y="1706425"/>
            <a:ext cx="7767022" cy="15696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fontAlgn="b" hangingPunct="1"/>
            <a:r>
              <a:rPr lang="uk-UA" sz="2400" dirty="0" smtClean="0">
                <a:latin typeface="Arial" pitchFamily="34" charset="0"/>
                <a:cs typeface="Arial" pitchFamily="34" charset="0"/>
              </a:rPr>
              <a:t>Незважаючи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на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віддаленість в часі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, обидва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періоди Голоду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такого масштабу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відбулися,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коли </a:t>
            </a:r>
            <a:r>
              <a:rPr lang="uk-UA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країни не мали незалежності і перебували у складі </a:t>
            </a:r>
            <a:r>
              <a:rPr lang="uk-U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імперій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: Британської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та Радянської.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9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667385" cy="6858000"/>
          </a:xfrm>
          <a:prstGeom prst="rect">
            <a:avLst/>
          </a:prstGeom>
          <a:solidFill>
            <a:srgbClr val="0044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67385" y="66675"/>
            <a:ext cx="8476615" cy="864585"/>
          </a:xfrm>
          <a:prstGeom prst="rect">
            <a:avLst/>
          </a:prstGeom>
          <a:solidFill>
            <a:schemeClr val="bg1"/>
          </a:solidFill>
          <a:ln w="9525">
            <a:solidFill>
              <a:srgbClr val="0044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2600" b="1" dirty="0" smtClean="0">
                <a:solidFill>
                  <a:srgbClr val="3333CC"/>
                </a:solidFill>
                <a:latin typeface="Arial" pitchFamily="34" charset="0"/>
              </a:rPr>
              <a:t>ВІДМІННОСТІ (3)</a:t>
            </a:r>
            <a:endParaRPr lang="en-GB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1701800" y="1473200"/>
            <a:ext cx="702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endParaRPr lang="uk-UA" sz="2400" b="1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192285"/>
              </p:ext>
            </p:extLst>
          </p:nvPr>
        </p:nvGraphicFramePr>
        <p:xfrm>
          <a:off x="897572" y="1162052"/>
          <a:ext cx="8016240" cy="5578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945"/>
                <a:gridCol w="3244924"/>
                <a:gridCol w="3279371"/>
              </a:tblGrid>
              <a:tr h="755564"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ІРЛАНДСЬКИЙ</a:t>
                      </a:r>
                      <a:r>
                        <a:rPr lang="uk-UA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ГОЛОД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ГОЛОДОМОР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62176">
                <a:tc>
                  <a:txBody>
                    <a:bodyPr/>
                    <a:lstStyle/>
                    <a:p>
                      <a:endParaRPr lang="uk-UA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uk-UA" sz="2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uk-UA" sz="2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uk-UA" sz="2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Причини</a:t>
                      </a:r>
                      <a:r>
                        <a:rPr lang="uk-UA" sz="2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uk-UA" sz="2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ru-RU" sz="2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Домінуючий природний фактор</a:t>
                      </a:r>
                      <a:r>
                        <a:rPr lang="uk-UA" sz="2000" b="0" dirty="0" smtClean="0">
                          <a:latin typeface="Arial" pitchFamily="34" charset="0"/>
                          <a:cs typeface="Arial" pitchFamily="34" charset="0"/>
                        </a:rPr>
                        <a:t> у поєднанні з іншими </a:t>
                      </a:r>
                      <a:r>
                        <a:rPr lang="ru-RU" sz="2000" b="0" dirty="0" smtClean="0">
                          <a:latin typeface="Arial" pitchFamily="34" charset="0"/>
                          <a:cs typeface="Arial" pitchFamily="34" charset="0"/>
                        </a:rPr>
                        <a:t>пол</a:t>
                      </a:r>
                      <a:r>
                        <a:rPr lang="uk-UA" sz="2000" b="0" dirty="0" err="1" smtClean="0">
                          <a:latin typeface="Arial" pitchFamily="34" charset="0"/>
                          <a:cs typeface="Arial" pitchFamily="34" charset="0"/>
                        </a:rPr>
                        <a:t>ітичними</a:t>
                      </a:r>
                      <a:r>
                        <a:rPr lang="uk-UA" sz="2000" b="0" dirty="0" smtClean="0">
                          <a:latin typeface="Arial" pitchFamily="34" charset="0"/>
                          <a:cs typeface="Arial" pitchFamily="34" charset="0"/>
                        </a:rPr>
                        <a:t> й соціально-економічними</a:t>
                      </a:r>
                      <a:r>
                        <a:rPr lang="uk-UA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чинниками</a:t>
                      </a:r>
                      <a:endParaRPr lang="uk-UA" sz="20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uk-U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Безпосередня</a:t>
                      </a:r>
                      <a:r>
                        <a:rPr lang="uk-UA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причина</a:t>
                      </a:r>
                      <a:r>
                        <a:rPr lang="uk-UA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dirty="0" smtClean="0">
                          <a:latin typeface="Arial" pitchFamily="34" charset="0"/>
                          <a:cs typeface="Arial" pitchFamily="34" charset="0"/>
                        </a:rPr>
                        <a:t>хвороба картоплі та загибель врожаю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Домінуючий</a:t>
                      </a:r>
                      <a:r>
                        <a:rPr lang="uk-UA" sz="20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політичний фактор </a:t>
                      </a:r>
                      <a:r>
                        <a:rPr lang="uk-UA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поєднанні з іншими соціально-економічними чинниками </a:t>
                      </a:r>
                      <a:endParaRPr lang="uk-UA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uk-UA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uk-UA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uk-U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Безпосередня</a:t>
                      </a:r>
                      <a:r>
                        <a:rPr lang="uk-UA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причина</a:t>
                      </a:r>
                      <a:r>
                        <a:rPr lang="uk-UA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dirty="0" smtClean="0">
                          <a:latin typeface="Arial" pitchFamily="34" charset="0"/>
                          <a:cs typeface="Arial" pitchFamily="34" charset="0"/>
                        </a:rPr>
                        <a:t>насильницька реквізиція зерна і в багатьох</a:t>
                      </a:r>
                      <a:r>
                        <a:rPr lang="uk-UA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випадках вилучення усіх  харчових запасів владою в рахунок виконання хлібозаготівельних планів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01884">
                <a:tc>
                  <a:txBody>
                    <a:bodyPr/>
                    <a:lstStyle/>
                    <a:p>
                      <a:endParaRPr lang="ru-RU" sz="2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57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29782</TotalTime>
  <Words>1164</Words>
  <Application>Microsoft Office PowerPoint</Application>
  <PresentationFormat>Экран (4:3)</PresentationFormat>
  <Paragraphs>349</Paragraphs>
  <Slides>25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Blank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MPI for Demographic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Leek, Silvia</dc:creator>
  <cp:lastModifiedBy>Nata</cp:lastModifiedBy>
  <cp:revision>1762</cp:revision>
  <dcterms:created xsi:type="dcterms:W3CDTF">2005-05-18T11:59:22Z</dcterms:created>
  <dcterms:modified xsi:type="dcterms:W3CDTF">2019-11-15T10:19:38Z</dcterms:modified>
</cp:coreProperties>
</file>