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73" r:id="rId3"/>
    <p:sldId id="274" r:id="rId4"/>
    <p:sldId id="257" r:id="rId5"/>
    <p:sldId id="258" r:id="rId6"/>
    <p:sldId id="259" r:id="rId7"/>
    <p:sldId id="262" r:id="rId8"/>
    <p:sldId id="263" r:id="rId9"/>
    <p:sldId id="271" r:id="rId10"/>
    <p:sldId id="266" r:id="rId11"/>
    <p:sldId id="272" r:id="rId12"/>
    <p:sldId id="270" r:id="rId13"/>
    <p:sldId id="265" r:id="rId14"/>
    <p:sldId id="264" r:id="rId15"/>
    <p:sldId id="275" r:id="rId16"/>
  </p:sldIdLst>
  <p:sldSz cx="9144000" cy="6858000" type="screen4x3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52" y="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nf\19-&#1043;&#1086;&#1083;&#1086;&#1076;-&#1030;&#1088;&#1083;&#1072;&#1085;&#1076;&#1110;&#1103;\IR%20-%20UA+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linear trend of mortality</c:v>
                </c:pt>
              </c:strCache>
            </c:strRef>
          </c:tx>
          <c:spPr>
            <a:noFill/>
          </c:spPr>
          <c:cat>
            <c:numRef>
              <c:f>Лист1!$A$7:$A$28</c:f>
              <c:numCache>
                <c:formatCode>General</c:formatCode>
                <c:ptCount val="22"/>
                <c:pt idx="0">
                  <c:v>1939</c:v>
                </c:pt>
                <c:pt idx="1">
                  <c:v>1940</c:v>
                </c:pt>
                <c:pt idx="2">
                  <c:v>1941</c:v>
                </c:pt>
                <c:pt idx="3">
                  <c:v>1942</c:v>
                </c:pt>
                <c:pt idx="4">
                  <c:v>1943</c:v>
                </c:pt>
                <c:pt idx="5">
                  <c:v>1944</c:v>
                </c:pt>
                <c:pt idx="6">
                  <c:v>1945</c:v>
                </c:pt>
                <c:pt idx="7">
                  <c:v>1946</c:v>
                </c:pt>
                <c:pt idx="8">
                  <c:v>1947</c:v>
                </c:pt>
                <c:pt idx="9">
                  <c:v>1948</c:v>
                </c:pt>
                <c:pt idx="10">
                  <c:v>1949</c:v>
                </c:pt>
                <c:pt idx="11">
                  <c:v>1950</c:v>
                </c:pt>
                <c:pt idx="12">
                  <c:v>1951</c:v>
                </c:pt>
                <c:pt idx="13">
                  <c:v>1952</c:v>
                </c:pt>
                <c:pt idx="14">
                  <c:v>1953</c:v>
                </c:pt>
                <c:pt idx="15">
                  <c:v>1954</c:v>
                </c:pt>
                <c:pt idx="16">
                  <c:v>1955</c:v>
                </c:pt>
                <c:pt idx="17">
                  <c:v>1956</c:v>
                </c:pt>
                <c:pt idx="18">
                  <c:v>1957</c:v>
                </c:pt>
                <c:pt idx="19">
                  <c:v>1958</c:v>
                </c:pt>
                <c:pt idx="20">
                  <c:v>1959</c:v>
                </c:pt>
                <c:pt idx="21">
                  <c:v>1960</c:v>
                </c:pt>
              </c:numCache>
            </c:numRef>
          </c:cat>
          <c:val>
            <c:numRef>
              <c:f>Лист1!$B$7:$B$28</c:f>
              <c:numCache>
                <c:formatCode>General</c:formatCode>
                <c:ptCount val="22"/>
                <c:pt idx="0">
                  <c:v>17.2</c:v>
                </c:pt>
                <c:pt idx="1">
                  <c:v>16.676190476190474</c:v>
                </c:pt>
                <c:pt idx="2">
                  <c:v>16.152380952380948</c:v>
                </c:pt>
                <c:pt idx="3">
                  <c:v>15.628571428571425</c:v>
                </c:pt>
                <c:pt idx="4">
                  <c:v>15.104761904761901</c:v>
                </c:pt>
                <c:pt idx="5">
                  <c:v>14.580952380952377</c:v>
                </c:pt>
                <c:pt idx="6">
                  <c:v>14.057142857142853</c:v>
                </c:pt>
                <c:pt idx="7">
                  <c:v>13.53333333333333</c:v>
                </c:pt>
                <c:pt idx="8">
                  <c:v>13.009523809523806</c:v>
                </c:pt>
                <c:pt idx="9">
                  <c:v>12.485714285714282</c:v>
                </c:pt>
                <c:pt idx="10">
                  <c:v>11.961904761904758</c:v>
                </c:pt>
                <c:pt idx="11">
                  <c:v>11.438095238095235</c:v>
                </c:pt>
                <c:pt idx="12">
                  <c:v>10.914285714285711</c:v>
                </c:pt>
                <c:pt idx="13">
                  <c:v>10.390476190476187</c:v>
                </c:pt>
                <c:pt idx="14">
                  <c:v>9.8666666666666636</c:v>
                </c:pt>
                <c:pt idx="15">
                  <c:v>9.3428571428571399</c:v>
                </c:pt>
                <c:pt idx="16">
                  <c:v>8.8190476190476161</c:v>
                </c:pt>
                <c:pt idx="17">
                  <c:v>8.2952380952380924</c:v>
                </c:pt>
                <c:pt idx="18">
                  <c:v>7.7714285714285687</c:v>
                </c:pt>
                <c:pt idx="19">
                  <c:v>7.247619047619045</c:v>
                </c:pt>
                <c:pt idx="20">
                  <c:v>6.7238095238095212</c:v>
                </c:pt>
                <c:pt idx="21">
                  <c:v>6.1999999999999975</c:v>
                </c:pt>
              </c:numCache>
            </c:numRef>
          </c:val>
        </c:ser>
        <c:ser>
          <c:idx val="1"/>
          <c:order val="1"/>
          <c:tx>
            <c:strRef>
              <c:f>Лист1!$C$5</c:f>
              <c:strCache>
                <c:ptCount val="1"/>
                <c:pt idx="0">
                  <c:v>excess mortality</c:v>
                </c:pt>
              </c:strCache>
            </c:strRef>
          </c:tx>
          <c:spPr>
            <a:pattFill prst="wdUpDiag">
              <a:fgClr>
                <a:srgbClr val="0070C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cat>
            <c:numRef>
              <c:f>Лист1!$A$7:$A$28</c:f>
              <c:numCache>
                <c:formatCode>General</c:formatCode>
                <c:ptCount val="22"/>
                <c:pt idx="0">
                  <c:v>1939</c:v>
                </c:pt>
                <c:pt idx="1">
                  <c:v>1940</c:v>
                </c:pt>
                <c:pt idx="2">
                  <c:v>1941</c:v>
                </c:pt>
                <c:pt idx="3">
                  <c:v>1942</c:v>
                </c:pt>
                <c:pt idx="4">
                  <c:v>1943</c:v>
                </c:pt>
                <c:pt idx="5">
                  <c:v>1944</c:v>
                </c:pt>
                <c:pt idx="6">
                  <c:v>1945</c:v>
                </c:pt>
                <c:pt idx="7">
                  <c:v>1946</c:v>
                </c:pt>
                <c:pt idx="8">
                  <c:v>1947</c:v>
                </c:pt>
                <c:pt idx="9">
                  <c:v>1948</c:v>
                </c:pt>
                <c:pt idx="10">
                  <c:v>1949</c:v>
                </c:pt>
                <c:pt idx="11">
                  <c:v>1950</c:v>
                </c:pt>
                <c:pt idx="12">
                  <c:v>1951</c:v>
                </c:pt>
                <c:pt idx="13">
                  <c:v>1952</c:v>
                </c:pt>
                <c:pt idx="14">
                  <c:v>1953</c:v>
                </c:pt>
                <c:pt idx="15">
                  <c:v>1954</c:v>
                </c:pt>
                <c:pt idx="16">
                  <c:v>1955</c:v>
                </c:pt>
                <c:pt idx="17">
                  <c:v>1956</c:v>
                </c:pt>
                <c:pt idx="18">
                  <c:v>1957</c:v>
                </c:pt>
                <c:pt idx="19">
                  <c:v>1958</c:v>
                </c:pt>
                <c:pt idx="20">
                  <c:v>1959</c:v>
                </c:pt>
                <c:pt idx="21">
                  <c:v>1960</c:v>
                </c:pt>
              </c:numCache>
            </c:numRef>
          </c:cat>
          <c:val>
            <c:numRef>
              <c:f>Лист1!$C$7:$C$28</c:f>
              <c:numCache>
                <c:formatCode>General</c:formatCode>
                <c:ptCount val="22"/>
                <c:pt idx="0">
                  <c:v>0</c:v>
                </c:pt>
                <c:pt idx="1">
                  <c:v>1.2238095238095248</c:v>
                </c:pt>
                <c:pt idx="2">
                  <c:v>17.847619047619052</c:v>
                </c:pt>
                <c:pt idx="3">
                  <c:v>26.271428571428572</c:v>
                </c:pt>
                <c:pt idx="4">
                  <c:v>46.895238095238099</c:v>
                </c:pt>
                <c:pt idx="5">
                  <c:v>55.419047619047625</c:v>
                </c:pt>
                <c:pt idx="6">
                  <c:v>53.94285714285715</c:v>
                </c:pt>
                <c:pt idx="7">
                  <c:v>46.466666666666669</c:v>
                </c:pt>
                <c:pt idx="8">
                  <c:v>29.990476190476194</c:v>
                </c:pt>
                <c:pt idx="9">
                  <c:v>21.414285714285718</c:v>
                </c:pt>
                <c:pt idx="10">
                  <c:v>16.838095238095242</c:v>
                </c:pt>
                <c:pt idx="11">
                  <c:v>14.561904761904765</c:v>
                </c:pt>
                <c:pt idx="12">
                  <c:v>13.88571428571429</c:v>
                </c:pt>
                <c:pt idx="13">
                  <c:v>12.709523809523814</c:v>
                </c:pt>
                <c:pt idx="14">
                  <c:v>10.833333333333336</c:v>
                </c:pt>
                <c:pt idx="15">
                  <c:v>9.8571428571428594</c:v>
                </c:pt>
                <c:pt idx="16">
                  <c:v>6.8809523809523832</c:v>
                </c:pt>
                <c:pt idx="17">
                  <c:v>3.6047619047619079</c:v>
                </c:pt>
                <c:pt idx="18">
                  <c:v>1.528571428571432</c:v>
                </c:pt>
                <c:pt idx="19">
                  <c:v>0.85238095238095468</c:v>
                </c:pt>
                <c:pt idx="20">
                  <c:v>0.57619047619047858</c:v>
                </c:pt>
                <c:pt idx="2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552896"/>
        <c:axId val="147943360"/>
      </c:areaChart>
      <c:lineChart>
        <c:grouping val="standard"/>
        <c:varyColors val="0"/>
        <c:ser>
          <c:idx val="2"/>
          <c:order val="2"/>
          <c:tx>
            <c:strRef>
              <c:f>Лист1!$B$5</c:f>
              <c:strCache>
                <c:ptCount val="1"/>
                <c:pt idx="0">
                  <c:v>linear trend of mortality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Лист1!$A$7:$A$28</c:f>
              <c:numCache>
                <c:formatCode>General</c:formatCode>
                <c:ptCount val="22"/>
                <c:pt idx="0">
                  <c:v>1939</c:v>
                </c:pt>
                <c:pt idx="1">
                  <c:v>1940</c:v>
                </c:pt>
                <c:pt idx="2">
                  <c:v>1941</c:v>
                </c:pt>
                <c:pt idx="3">
                  <c:v>1942</c:v>
                </c:pt>
                <c:pt idx="4">
                  <c:v>1943</c:v>
                </c:pt>
                <c:pt idx="5">
                  <c:v>1944</c:v>
                </c:pt>
                <c:pt idx="6">
                  <c:v>1945</c:v>
                </c:pt>
                <c:pt idx="7">
                  <c:v>1946</c:v>
                </c:pt>
                <c:pt idx="8">
                  <c:v>1947</c:v>
                </c:pt>
                <c:pt idx="9">
                  <c:v>1948</c:v>
                </c:pt>
                <c:pt idx="10">
                  <c:v>1949</c:v>
                </c:pt>
                <c:pt idx="11">
                  <c:v>1950</c:v>
                </c:pt>
                <c:pt idx="12">
                  <c:v>1951</c:v>
                </c:pt>
                <c:pt idx="13">
                  <c:v>1952</c:v>
                </c:pt>
                <c:pt idx="14">
                  <c:v>1953</c:v>
                </c:pt>
                <c:pt idx="15">
                  <c:v>1954</c:v>
                </c:pt>
                <c:pt idx="16">
                  <c:v>1955</c:v>
                </c:pt>
                <c:pt idx="17">
                  <c:v>1956</c:v>
                </c:pt>
                <c:pt idx="18">
                  <c:v>1957</c:v>
                </c:pt>
                <c:pt idx="19">
                  <c:v>1958</c:v>
                </c:pt>
                <c:pt idx="20">
                  <c:v>1959</c:v>
                </c:pt>
                <c:pt idx="21">
                  <c:v>1960</c:v>
                </c:pt>
              </c:numCache>
            </c:numRef>
          </c:cat>
          <c:val>
            <c:numRef>
              <c:f>Лист1!$B$7:$B$28</c:f>
              <c:numCache>
                <c:formatCode>General</c:formatCode>
                <c:ptCount val="22"/>
                <c:pt idx="0">
                  <c:v>17.2</c:v>
                </c:pt>
                <c:pt idx="1">
                  <c:v>16.676190476190474</c:v>
                </c:pt>
                <c:pt idx="2">
                  <c:v>16.152380952380948</c:v>
                </c:pt>
                <c:pt idx="3">
                  <c:v>15.628571428571425</c:v>
                </c:pt>
                <c:pt idx="4">
                  <c:v>15.104761904761901</c:v>
                </c:pt>
                <c:pt idx="5">
                  <c:v>14.580952380952377</c:v>
                </c:pt>
                <c:pt idx="6">
                  <c:v>14.057142857142853</c:v>
                </c:pt>
                <c:pt idx="7">
                  <c:v>13.53333333333333</c:v>
                </c:pt>
                <c:pt idx="8">
                  <c:v>13.009523809523806</c:v>
                </c:pt>
                <c:pt idx="9">
                  <c:v>12.485714285714282</c:v>
                </c:pt>
                <c:pt idx="10">
                  <c:v>11.961904761904758</c:v>
                </c:pt>
                <c:pt idx="11">
                  <c:v>11.438095238095235</c:v>
                </c:pt>
                <c:pt idx="12">
                  <c:v>10.914285714285711</c:v>
                </c:pt>
                <c:pt idx="13">
                  <c:v>10.390476190476187</c:v>
                </c:pt>
                <c:pt idx="14">
                  <c:v>9.8666666666666636</c:v>
                </c:pt>
                <c:pt idx="15">
                  <c:v>9.3428571428571399</c:v>
                </c:pt>
                <c:pt idx="16">
                  <c:v>8.8190476190476161</c:v>
                </c:pt>
                <c:pt idx="17">
                  <c:v>8.2952380952380924</c:v>
                </c:pt>
                <c:pt idx="18">
                  <c:v>7.7714285714285687</c:v>
                </c:pt>
                <c:pt idx="19">
                  <c:v>7.247619047619045</c:v>
                </c:pt>
                <c:pt idx="20">
                  <c:v>6.7238095238095212</c:v>
                </c:pt>
                <c:pt idx="21">
                  <c:v>6.1999999999999975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552896"/>
        <c:axId val="147943360"/>
      </c:lineChart>
      <c:catAx>
        <c:axId val="185552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7943360"/>
        <c:crosses val="autoZero"/>
        <c:auto val="1"/>
        <c:lblAlgn val="ctr"/>
        <c:lblOffset val="100"/>
        <c:noMultiLvlLbl val="0"/>
      </c:catAx>
      <c:valAx>
        <c:axId val="1479433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5552896"/>
        <c:crosses val="autoZero"/>
        <c:crossBetween val="between"/>
      </c:valAx>
    </c:plotArea>
    <c:legend>
      <c:legendPos val="b"/>
      <c:legendEntry>
        <c:idx val="0"/>
        <c:delete val="1"/>
      </c:legendEntry>
      <c:layout/>
      <c:overlay val="0"/>
      <c:spPr>
        <a:noFill/>
      </c:spPr>
      <c:txPr>
        <a:bodyPr/>
        <a:lstStyle/>
        <a:p>
          <a:pPr>
            <a:defRPr sz="1200" baseline="0">
              <a:latin typeface="Arial Black" panose="020B0A04020102020204" pitchFamily="34" charset="0"/>
            </a:defRPr>
          </a:pPr>
          <a:endParaRPr lang="uk-UA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spPr>
            <a:noFill/>
          </c:spPr>
          <c:cat>
            <c:numRef>
              <c:f>Лист1!$M$7:$M$28</c:f>
              <c:numCache>
                <c:formatCode>General</c:formatCode>
                <c:ptCount val="22"/>
                <c:pt idx="0">
                  <c:v>1939</c:v>
                </c:pt>
                <c:pt idx="1">
                  <c:v>1940</c:v>
                </c:pt>
                <c:pt idx="2">
                  <c:v>1941</c:v>
                </c:pt>
                <c:pt idx="3">
                  <c:v>1942</c:v>
                </c:pt>
                <c:pt idx="4">
                  <c:v>1943</c:v>
                </c:pt>
                <c:pt idx="5">
                  <c:v>1944</c:v>
                </c:pt>
                <c:pt idx="6">
                  <c:v>1945</c:v>
                </c:pt>
                <c:pt idx="7">
                  <c:v>1946</c:v>
                </c:pt>
                <c:pt idx="8">
                  <c:v>1947</c:v>
                </c:pt>
                <c:pt idx="9">
                  <c:v>1948</c:v>
                </c:pt>
                <c:pt idx="10">
                  <c:v>1949</c:v>
                </c:pt>
                <c:pt idx="11">
                  <c:v>1950</c:v>
                </c:pt>
                <c:pt idx="12">
                  <c:v>1951</c:v>
                </c:pt>
                <c:pt idx="13">
                  <c:v>1952</c:v>
                </c:pt>
                <c:pt idx="14">
                  <c:v>1953</c:v>
                </c:pt>
                <c:pt idx="15">
                  <c:v>1954</c:v>
                </c:pt>
                <c:pt idx="16">
                  <c:v>1955</c:v>
                </c:pt>
                <c:pt idx="17">
                  <c:v>1956</c:v>
                </c:pt>
                <c:pt idx="18">
                  <c:v>1957</c:v>
                </c:pt>
                <c:pt idx="19">
                  <c:v>1958</c:v>
                </c:pt>
                <c:pt idx="20">
                  <c:v>1959</c:v>
                </c:pt>
                <c:pt idx="21">
                  <c:v>1960</c:v>
                </c:pt>
              </c:numCache>
            </c:numRef>
          </c:cat>
          <c:val>
            <c:numRef>
              <c:f>Лист1!$N$7:$N$28</c:f>
              <c:numCache>
                <c:formatCode>General</c:formatCode>
                <c:ptCount val="22"/>
                <c:pt idx="0">
                  <c:v>39.200000000000003</c:v>
                </c:pt>
                <c:pt idx="1">
                  <c:v>29.2</c:v>
                </c:pt>
                <c:pt idx="2">
                  <c:v>26.9</c:v>
                </c:pt>
                <c:pt idx="3">
                  <c:v>22.4</c:v>
                </c:pt>
                <c:pt idx="4">
                  <c:v>19.100000000000001</c:v>
                </c:pt>
                <c:pt idx="5">
                  <c:v>10.9</c:v>
                </c:pt>
                <c:pt idx="6">
                  <c:v>9.3000000000000007</c:v>
                </c:pt>
                <c:pt idx="7">
                  <c:v>8.8000000000000007</c:v>
                </c:pt>
                <c:pt idx="8">
                  <c:v>9.6</c:v>
                </c:pt>
                <c:pt idx="9">
                  <c:v>11.3</c:v>
                </c:pt>
                <c:pt idx="10">
                  <c:v>13.7</c:v>
                </c:pt>
                <c:pt idx="11">
                  <c:v>15.3</c:v>
                </c:pt>
                <c:pt idx="12">
                  <c:v>17.3</c:v>
                </c:pt>
                <c:pt idx="13">
                  <c:v>19.7</c:v>
                </c:pt>
                <c:pt idx="14">
                  <c:v>20.8</c:v>
                </c:pt>
                <c:pt idx="15">
                  <c:v>22.6</c:v>
                </c:pt>
                <c:pt idx="16">
                  <c:v>24.6</c:v>
                </c:pt>
                <c:pt idx="17">
                  <c:v>27</c:v>
                </c:pt>
                <c:pt idx="18">
                  <c:v>27.9</c:v>
                </c:pt>
                <c:pt idx="19">
                  <c:v>28.1</c:v>
                </c:pt>
                <c:pt idx="20">
                  <c:v>28.7</c:v>
                </c:pt>
                <c:pt idx="21">
                  <c:v>29.3</c:v>
                </c:pt>
              </c:numCache>
            </c:numRef>
          </c:val>
        </c:ser>
        <c:ser>
          <c:idx val="1"/>
          <c:order val="1"/>
          <c:tx>
            <c:strRef>
              <c:f>Лист1!$O$5</c:f>
              <c:strCache>
                <c:ptCount val="1"/>
                <c:pt idx="0">
                  <c:v>deficit of births</c:v>
                </c:pt>
              </c:strCache>
            </c:strRef>
          </c:tx>
          <c:spPr>
            <a:pattFill prst="wdDn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cat>
            <c:numRef>
              <c:f>Лист1!$M$7:$M$28</c:f>
              <c:numCache>
                <c:formatCode>General</c:formatCode>
                <c:ptCount val="22"/>
                <c:pt idx="0">
                  <c:v>1939</c:v>
                </c:pt>
                <c:pt idx="1">
                  <c:v>1940</c:v>
                </c:pt>
                <c:pt idx="2">
                  <c:v>1941</c:v>
                </c:pt>
                <c:pt idx="3">
                  <c:v>1942</c:v>
                </c:pt>
                <c:pt idx="4">
                  <c:v>1943</c:v>
                </c:pt>
                <c:pt idx="5">
                  <c:v>1944</c:v>
                </c:pt>
                <c:pt idx="6">
                  <c:v>1945</c:v>
                </c:pt>
                <c:pt idx="7">
                  <c:v>1946</c:v>
                </c:pt>
                <c:pt idx="8">
                  <c:v>1947</c:v>
                </c:pt>
                <c:pt idx="9">
                  <c:v>1948</c:v>
                </c:pt>
                <c:pt idx="10">
                  <c:v>1949</c:v>
                </c:pt>
                <c:pt idx="11">
                  <c:v>1950</c:v>
                </c:pt>
                <c:pt idx="12">
                  <c:v>1951</c:v>
                </c:pt>
                <c:pt idx="13">
                  <c:v>1952</c:v>
                </c:pt>
                <c:pt idx="14">
                  <c:v>1953</c:v>
                </c:pt>
                <c:pt idx="15">
                  <c:v>1954</c:v>
                </c:pt>
                <c:pt idx="16">
                  <c:v>1955</c:v>
                </c:pt>
                <c:pt idx="17">
                  <c:v>1956</c:v>
                </c:pt>
                <c:pt idx="18">
                  <c:v>1957</c:v>
                </c:pt>
                <c:pt idx="19">
                  <c:v>1958</c:v>
                </c:pt>
                <c:pt idx="20">
                  <c:v>1959</c:v>
                </c:pt>
                <c:pt idx="21">
                  <c:v>1960</c:v>
                </c:pt>
              </c:numCache>
            </c:numRef>
          </c:cat>
          <c:val>
            <c:numRef>
              <c:f>Лист1!$O$7:$O$28</c:f>
              <c:numCache>
                <c:formatCode>General</c:formatCode>
                <c:ptCount val="22"/>
                <c:pt idx="0">
                  <c:v>0</c:v>
                </c:pt>
                <c:pt idx="1">
                  <c:v>9.5285714285714285</c:v>
                </c:pt>
                <c:pt idx="2">
                  <c:v>11.357142857142854</c:v>
                </c:pt>
                <c:pt idx="3">
                  <c:v>15.385714285714279</c:v>
                </c:pt>
                <c:pt idx="4">
                  <c:v>18.214285714285701</c:v>
                </c:pt>
                <c:pt idx="5">
                  <c:v>25.942857142857129</c:v>
                </c:pt>
                <c:pt idx="6">
                  <c:v>27.071428571428552</c:v>
                </c:pt>
                <c:pt idx="7">
                  <c:v>27.099999999999977</c:v>
                </c:pt>
                <c:pt idx="8">
                  <c:v>25.828571428571401</c:v>
                </c:pt>
                <c:pt idx="9">
                  <c:v>23.657142857142826</c:v>
                </c:pt>
                <c:pt idx="10">
                  <c:v>20.785714285714253</c:v>
                </c:pt>
                <c:pt idx="11">
                  <c:v>18.714285714285676</c:v>
                </c:pt>
                <c:pt idx="12">
                  <c:v>16.242857142857101</c:v>
                </c:pt>
                <c:pt idx="13">
                  <c:v>13.371428571428527</c:v>
                </c:pt>
                <c:pt idx="14">
                  <c:v>11.799999999999951</c:v>
                </c:pt>
                <c:pt idx="15">
                  <c:v>9.5285714285713752</c:v>
                </c:pt>
                <c:pt idx="16">
                  <c:v>7.0571428571428036</c:v>
                </c:pt>
                <c:pt idx="17">
                  <c:v>4.1857142857142335</c:v>
                </c:pt>
                <c:pt idx="18">
                  <c:v>2.8142857142856634</c:v>
                </c:pt>
                <c:pt idx="19">
                  <c:v>2.1428571428570891</c:v>
                </c:pt>
                <c:pt idx="20">
                  <c:v>1.0714285714285197</c:v>
                </c:pt>
                <c:pt idx="21">
                  <c:v>-5.3290705182007514E-14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554944"/>
        <c:axId val="147945664"/>
      </c:areaChart>
      <c:lineChart>
        <c:grouping val="standard"/>
        <c:varyColors val="0"/>
        <c:ser>
          <c:idx val="2"/>
          <c:order val="2"/>
          <c:tx>
            <c:strRef>
              <c:f>Лист1!$P$5</c:f>
              <c:strCache>
                <c:ptCount val="1"/>
                <c:pt idx="0">
                  <c:v>linear trend of births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Лист1!$M$7:$M$28</c:f>
              <c:numCache>
                <c:formatCode>General</c:formatCode>
                <c:ptCount val="22"/>
                <c:pt idx="0">
                  <c:v>1939</c:v>
                </c:pt>
                <c:pt idx="1">
                  <c:v>1940</c:v>
                </c:pt>
                <c:pt idx="2">
                  <c:v>1941</c:v>
                </c:pt>
                <c:pt idx="3">
                  <c:v>1942</c:v>
                </c:pt>
                <c:pt idx="4">
                  <c:v>1943</c:v>
                </c:pt>
                <c:pt idx="5">
                  <c:v>1944</c:v>
                </c:pt>
                <c:pt idx="6">
                  <c:v>1945</c:v>
                </c:pt>
                <c:pt idx="7">
                  <c:v>1946</c:v>
                </c:pt>
                <c:pt idx="8">
                  <c:v>1947</c:v>
                </c:pt>
                <c:pt idx="9">
                  <c:v>1948</c:v>
                </c:pt>
                <c:pt idx="10">
                  <c:v>1949</c:v>
                </c:pt>
                <c:pt idx="11">
                  <c:v>1950</c:v>
                </c:pt>
                <c:pt idx="12">
                  <c:v>1951</c:v>
                </c:pt>
                <c:pt idx="13">
                  <c:v>1952</c:v>
                </c:pt>
                <c:pt idx="14">
                  <c:v>1953</c:v>
                </c:pt>
                <c:pt idx="15">
                  <c:v>1954</c:v>
                </c:pt>
                <c:pt idx="16">
                  <c:v>1955</c:v>
                </c:pt>
                <c:pt idx="17">
                  <c:v>1956</c:v>
                </c:pt>
                <c:pt idx="18">
                  <c:v>1957</c:v>
                </c:pt>
                <c:pt idx="19">
                  <c:v>1958</c:v>
                </c:pt>
                <c:pt idx="20">
                  <c:v>1959</c:v>
                </c:pt>
                <c:pt idx="21">
                  <c:v>1960</c:v>
                </c:pt>
              </c:numCache>
            </c:numRef>
          </c:cat>
          <c:val>
            <c:numRef>
              <c:f>Лист1!$P$7:$P$28</c:f>
              <c:numCache>
                <c:formatCode>General</c:formatCode>
                <c:ptCount val="22"/>
                <c:pt idx="0">
                  <c:v>39.200000000000003</c:v>
                </c:pt>
                <c:pt idx="1">
                  <c:v>38.728571428571428</c:v>
                </c:pt>
                <c:pt idx="2">
                  <c:v>38.257142857142853</c:v>
                </c:pt>
                <c:pt idx="3">
                  <c:v>37.785714285714278</c:v>
                </c:pt>
                <c:pt idx="4">
                  <c:v>37.314285714285703</c:v>
                </c:pt>
                <c:pt idx="5">
                  <c:v>36.842857142857127</c:v>
                </c:pt>
                <c:pt idx="6">
                  <c:v>36.371428571428552</c:v>
                </c:pt>
                <c:pt idx="7">
                  <c:v>35.899999999999977</c:v>
                </c:pt>
                <c:pt idx="8">
                  <c:v>35.428571428571402</c:v>
                </c:pt>
                <c:pt idx="9">
                  <c:v>34.957142857142827</c:v>
                </c:pt>
                <c:pt idx="10">
                  <c:v>34.485714285714252</c:v>
                </c:pt>
                <c:pt idx="11">
                  <c:v>34.014285714285677</c:v>
                </c:pt>
                <c:pt idx="12">
                  <c:v>33.542857142857102</c:v>
                </c:pt>
                <c:pt idx="13">
                  <c:v>33.071428571428527</c:v>
                </c:pt>
                <c:pt idx="14">
                  <c:v>32.599999999999952</c:v>
                </c:pt>
                <c:pt idx="15">
                  <c:v>32.128571428571377</c:v>
                </c:pt>
                <c:pt idx="16">
                  <c:v>31.657142857142805</c:v>
                </c:pt>
                <c:pt idx="17">
                  <c:v>31.185714285714234</c:v>
                </c:pt>
                <c:pt idx="18">
                  <c:v>30.714285714285662</c:v>
                </c:pt>
                <c:pt idx="19">
                  <c:v>30.24285714285709</c:v>
                </c:pt>
                <c:pt idx="20">
                  <c:v>29.771428571428519</c:v>
                </c:pt>
                <c:pt idx="21">
                  <c:v>29.299999999999947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554944"/>
        <c:axId val="147945664"/>
      </c:lineChart>
      <c:catAx>
        <c:axId val="185554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7945664"/>
        <c:crosses val="autoZero"/>
        <c:auto val="1"/>
        <c:lblAlgn val="ctr"/>
        <c:lblOffset val="100"/>
        <c:tickLblSkip val="1"/>
        <c:noMultiLvlLbl val="0"/>
      </c:catAx>
      <c:valAx>
        <c:axId val="1479456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5554944"/>
        <c:crosses val="autoZero"/>
        <c:crossBetween val="between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13984820647419072"/>
          <c:y val="0.88850503062117236"/>
          <c:w val="0.69252580927384078"/>
          <c:h val="8.3717191601049873E-2"/>
        </c:manualLayout>
      </c:layout>
      <c:overlay val="0"/>
      <c:txPr>
        <a:bodyPr/>
        <a:lstStyle/>
        <a:p>
          <a:pPr>
            <a:defRPr sz="1200" baseline="0">
              <a:latin typeface="Arial Black" panose="020B0A04020102020204" pitchFamily="34" charset="0"/>
            </a:defRPr>
          </a:pPr>
          <a:endParaRPr lang="uk-UA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IR!$E$1</c:f>
              <c:strCache>
                <c:ptCount val="1"/>
                <c:pt idx="0">
                  <c:v>emigration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IR!$C$42:$C$62</c:f>
              <c:numCache>
                <c:formatCode>General</c:formatCode>
                <c:ptCount val="21"/>
                <c:pt idx="0">
                  <c:v>1841</c:v>
                </c:pt>
                <c:pt idx="1">
                  <c:v>1842</c:v>
                </c:pt>
                <c:pt idx="2">
                  <c:v>1843</c:v>
                </c:pt>
                <c:pt idx="3">
                  <c:v>1844</c:v>
                </c:pt>
                <c:pt idx="4">
                  <c:v>1845</c:v>
                </c:pt>
                <c:pt idx="5">
                  <c:v>1846</c:v>
                </c:pt>
                <c:pt idx="6">
                  <c:v>1847</c:v>
                </c:pt>
                <c:pt idx="7">
                  <c:v>1848</c:v>
                </c:pt>
                <c:pt idx="8">
                  <c:v>1849</c:v>
                </c:pt>
                <c:pt idx="9">
                  <c:v>1850</c:v>
                </c:pt>
                <c:pt idx="10">
                  <c:v>1851</c:v>
                </c:pt>
                <c:pt idx="11">
                  <c:v>1852</c:v>
                </c:pt>
                <c:pt idx="12">
                  <c:v>1853</c:v>
                </c:pt>
                <c:pt idx="13">
                  <c:v>1854</c:v>
                </c:pt>
                <c:pt idx="14">
                  <c:v>1855</c:v>
                </c:pt>
                <c:pt idx="15">
                  <c:v>1856</c:v>
                </c:pt>
                <c:pt idx="16">
                  <c:v>1857</c:v>
                </c:pt>
                <c:pt idx="17">
                  <c:v>1858</c:v>
                </c:pt>
                <c:pt idx="18">
                  <c:v>1859</c:v>
                </c:pt>
                <c:pt idx="19">
                  <c:v>1860</c:v>
                </c:pt>
                <c:pt idx="20">
                  <c:v>1861</c:v>
                </c:pt>
              </c:numCache>
            </c:numRef>
          </c:cat>
          <c:val>
            <c:numRef>
              <c:f>IR!$E$42:$E$62</c:f>
              <c:numCache>
                <c:formatCode>#,##0</c:formatCode>
                <c:ptCount val="21"/>
                <c:pt idx="0">
                  <c:v>118592</c:v>
                </c:pt>
                <c:pt idx="1">
                  <c:v>128344</c:v>
                </c:pt>
                <c:pt idx="2">
                  <c:v>57512</c:v>
                </c:pt>
                <c:pt idx="3">
                  <c:v>70686</c:v>
                </c:pt>
                <c:pt idx="4">
                  <c:v>93501</c:v>
                </c:pt>
                <c:pt idx="5">
                  <c:v>129851</c:v>
                </c:pt>
                <c:pt idx="6">
                  <c:v>258270</c:v>
                </c:pt>
                <c:pt idx="7">
                  <c:v>248089</c:v>
                </c:pt>
                <c:pt idx="8">
                  <c:v>299498</c:v>
                </c:pt>
                <c:pt idx="9">
                  <c:v>280896</c:v>
                </c:pt>
                <c:pt idx="10">
                  <c:v>228000</c:v>
                </c:pt>
                <c:pt idx="11">
                  <c:v>190322</c:v>
                </c:pt>
                <c:pt idx="12">
                  <c:v>173148</c:v>
                </c:pt>
                <c:pt idx="13">
                  <c:v>140555</c:v>
                </c:pt>
                <c:pt idx="14">
                  <c:v>91914</c:v>
                </c:pt>
                <c:pt idx="15">
                  <c:v>90781</c:v>
                </c:pt>
                <c:pt idx="16">
                  <c:v>95081</c:v>
                </c:pt>
                <c:pt idx="17">
                  <c:v>64337</c:v>
                </c:pt>
                <c:pt idx="18">
                  <c:v>80599</c:v>
                </c:pt>
                <c:pt idx="19">
                  <c:v>84621</c:v>
                </c:pt>
                <c:pt idx="20">
                  <c:v>64292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IR!$H$1</c:f>
              <c:strCache>
                <c:ptCount val="1"/>
                <c:pt idx="0">
                  <c:v>"normal" level of emigration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IR!$C$42:$C$62</c:f>
              <c:numCache>
                <c:formatCode>General</c:formatCode>
                <c:ptCount val="21"/>
                <c:pt idx="0">
                  <c:v>1841</c:v>
                </c:pt>
                <c:pt idx="1">
                  <c:v>1842</c:v>
                </c:pt>
                <c:pt idx="2">
                  <c:v>1843</c:v>
                </c:pt>
                <c:pt idx="3">
                  <c:v>1844</c:v>
                </c:pt>
                <c:pt idx="4">
                  <c:v>1845</c:v>
                </c:pt>
                <c:pt idx="5">
                  <c:v>1846</c:v>
                </c:pt>
                <c:pt idx="6">
                  <c:v>1847</c:v>
                </c:pt>
                <c:pt idx="7">
                  <c:v>1848</c:v>
                </c:pt>
                <c:pt idx="8">
                  <c:v>1849</c:v>
                </c:pt>
                <c:pt idx="9">
                  <c:v>1850</c:v>
                </c:pt>
                <c:pt idx="10">
                  <c:v>1851</c:v>
                </c:pt>
                <c:pt idx="11">
                  <c:v>1852</c:v>
                </c:pt>
                <c:pt idx="12">
                  <c:v>1853</c:v>
                </c:pt>
                <c:pt idx="13">
                  <c:v>1854</c:v>
                </c:pt>
                <c:pt idx="14">
                  <c:v>1855</c:v>
                </c:pt>
                <c:pt idx="15">
                  <c:v>1856</c:v>
                </c:pt>
                <c:pt idx="16">
                  <c:v>1857</c:v>
                </c:pt>
                <c:pt idx="17">
                  <c:v>1858</c:v>
                </c:pt>
                <c:pt idx="18">
                  <c:v>1859</c:v>
                </c:pt>
                <c:pt idx="19">
                  <c:v>1860</c:v>
                </c:pt>
                <c:pt idx="20">
                  <c:v>1861</c:v>
                </c:pt>
              </c:numCache>
            </c:numRef>
          </c:cat>
          <c:val>
            <c:numRef>
              <c:f>IR!$H$42:$H$62</c:f>
              <c:numCache>
                <c:formatCode>General</c:formatCode>
                <c:ptCount val="21"/>
                <c:pt idx="3" formatCode="#,##0">
                  <c:v>93175.4</c:v>
                </c:pt>
                <c:pt idx="4" formatCode="#,##0">
                  <c:v>92178.657692307694</c:v>
                </c:pt>
                <c:pt idx="5" formatCode="#,##0">
                  <c:v>91181.915384615393</c:v>
                </c:pt>
                <c:pt idx="6" formatCode="#,##0">
                  <c:v>90185.173076923093</c:v>
                </c:pt>
                <c:pt idx="7" formatCode="#,##0">
                  <c:v>89188.430769230792</c:v>
                </c:pt>
                <c:pt idx="8" formatCode="#,##0">
                  <c:v>88191.688461538492</c:v>
                </c:pt>
                <c:pt idx="9" formatCode="#,##0">
                  <c:v>87194.946153846191</c:v>
                </c:pt>
                <c:pt idx="10" formatCode="#,##0">
                  <c:v>86198.20384615389</c:v>
                </c:pt>
                <c:pt idx="11" formatCode="#,##0">
                  <c:v>85201.46153846159</c:v>
                </c:pt>
                <c:pt idx="12" formatCode="#,##0">
                  <c:v>84204.719230769289</c:v>
                </c:pt>
                <c:pt idx="13" formatCode="#,##0">
                  <c:v>83207.976923076989</c:v>
                </c:pt>
                <c:pt idx="14" formatCode="#,##0">
                  <c:v>82211.234615384688</c:v>
                </c:pt>
                <c:pt idx="15" formatCode="#,##0">
                  <c:v>81214.492307692388</c:v>
                </c:pt>
                <c:pt idx="16" formatCode="#,##0">
                  <c:v>80217.750000000087</c:v>
                </c:pt>
                <c:pt idx="17" formatCode="#,##0">
                  <c:v>79221.007692307787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944960"/>
        <c:axId val="154324928"/>
      </c:lineChart>
      <c:catAx>
        <c:axId val="1879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54324928"/>
        <c:crosses val="autoZero"/>
        <c:auto val="1"/>
        <c:lblAlgn val="ctr"/>
        <c:lblOffset val="100"/>
        <c:noMultiLvlLbl val="0"/>
      </c:catAx>
      <c:valAx>
        <c:axId val="1543249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87944960"/>
        <c:crosses val="autoZero"/>
        <c:crossBetween val="between"/>
        <c:dispUnits>
          <c:builtInUnit val="thousands"/>
        </c:dispUnits>
      </c:valAx>
    </c:plotArea>
    <c:legend>
      <c:legendPos val="b"/>
      <c:layout/>
      <c:overlay val="0"/>
      <c:txPr>
        <a:bodyPr/>
        <a:lstStyle/>
        <a:p>
          <a:pPr>
            <a:defRPr sz="1200" baseline="0">
              <a:latin typeface="Arial Black" panose="020B0A040201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'[IR - UA+.xlsx]UA'!$F$25</c:f>
              <c:strCache>
                <c:ptCount val="1"/>
                <c:pt idx="0">
                  <c:v>net migration</c:v>
                </c:pt>
              </c:strCache>
            </c:strRef>
          </c:tx>
          <c:marker>
            <c:symbol val="none"/>
          </c:marker>
          <c:cat>
            <c:numRef>
              <c:f>'[IR - UA+.xlsx]UA'!$B$26:$B$37</c:f>
              <c:numCache>
                <c:formatCode>General</c:formatCode>
                <c:ptCount val="12"/>
                <c:pt idx="0">
                  <c:v>1927</c:v>
                </c:pt>
                <c:pt idx="1">
                  <c:v>1928</c:v>
                </c:pt>
                <c:pt idx="2">
                  <c:v>1929</c:v>
                </c:pt>
                <c:pt idx="3">
                  <c:v>1930</c:v>
                </c:pt>
                <c:pt idx="4">
                  <c:v>1931</c:v>
                </c:pt>
                <c:pt idx="5">
                  <c:v>1932</c:v>
                </c:pt>
                <c:pt idx="6">
                  <c:v>1933</c:v>
                </c:pt>
                <c:pt idx="7">
                  <c:v>1934</c:v>
                </c:pt>
                <c:pt idx="8">
                  <c:v>1935</c:v>
                </c:pt>
                <c:pt idx="9">
                  <c:v>1936</c:v>
                </c:pt>
                <c:pt idx="10">
                  <c:v>1937</c:v>
                </c:pt>
                <c:pt idx="11">
                  <c:v>1938</c:v>
                </c:pt>
              </c:numCache>
            </c:numRef>
          </c:cat>
          <c:val>
            <c:numRef>
              <c:f>'[IR - UA+.xlsx]UA'!$F$26:$F$37</c:f>
              <c:numCache>
                <c:formatCode>#,##0</c:formatCode>
                <c:ptCount val="12"/>
                <c:pt idx="0">
                  <c:v>28579</c:v>
                </c:pt>
                <c:pt idx="1">
                  <c:v>21222</c:v>
                </c:pt>
                <c:pt idx="2">
                  <c:v>-130146</c:v>
                </c:pt>
                <c:pt idx="3">
                  <c:v>-214181</c:v>
                </c:pt>
                <c:pt idx="4">
                  <c:v>-259567</c:v>
                </c:pt>
                <c:pt idx="5">
                  <c:v>-117873</c:v>
                </c:pt>
                <c:pt idx="6">
                  <c:v>-65282</c:v>
                </c:pt>
                <c:pt idx="7">
                  <c:v>55162</c:v>
                </c:pt>
                <c:pt idx="8">
                  <c:v>34223</c:v>
                </c:pt>
                <c:pt idx="9">
                  <c:v>-47318</c:v>
                </c:pt>
                <c:pt idx="10">
                  <c:v>-23486</c:v>
                </c:pt>
                <c:pt idx="11">
                  <c:v>573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'[IR - UA+.xlsx]UA'!$J$25</c:f>
              <c:strCache>
                <c:ptCount val="1"/>
                <c:pt idx="0">
                  <c:v>average annual net migration</c:v>
                </c:pt>
              </c:strCache>
            </c:strRef>
          </c:tx>
          <c:marker>
            <c:symbol val="none"/>
          </c:marker>
          <c:cat>
            <c:numRef>
              <c:f>'[IR - UA+.xlsx]UA'!$B$26:$B$37</c:f>
              <c:numCache>
                <c:formatCode>General</c:formatCode>
                <c:ptCount val="12"/>
                <c:pt idx="0">
                  <c:v>1927</c:v>
                </c:pt>
                <c:pt idx="1">
                  <c:v>1928</c:v>
                </c:pt>
                <c:pt idx="2">
                  <c:v>1929</c:v>
                </c:pt>
                <c:pt idx="3">
                  <c:v>1930</c:v>
                </c:pt>
                <c:pt idx="4">
                  <c:v>1931</c:v>
                </c:pt>
                <c:pt idx="5">
                  <c:v>1932</c:v>
                </c:pt>
                <c:pt idx="6">
                  <c:v>1933</c:v>
                </c:pt>
                <c:pt idx="7">
                  <c:v>1934</c:v>
                </c:pt>
                <c:pt idx="8">
                  <c:v>1935</c:v>
                </c:pt>
                <c:pt idx="9">
                  <c:v>1936</c:v>
                </c:pt>
                <c:pt idx="10">
                  <c:v>1937</c:v>
                </c:pt>
                <c:pt idx="11">
                  <c:v>1938</c:v>
                </c:pt>
              </c:numCache>
            </c:numRef>
          </c:cat>
          <c:val>
            <c:numRef>
              <c:f>'[IR - UA+.xlsx]UA'!$J$26:$J$37</c:f>
              <c:numCache>
                <c:formatCode>#,##0</c:formatCode>
                <c:ptCount val="12"/>
                <c:pt idx="0">
                  <c:v>-59841.166666666664</c:v>
                </c:pt>
                <c:pt idx="1">
                  <c:v>-59841.166666666664</c:v>
                </c:pt>
                <c:pt idx="2">
                  <c:v>-59841.166666666664</c:v>
                </c:pt>
                <c:pt idx="3">
                  <c:v>-59841.166666666664</c:v>
                </c:pt>
                <c:pt idx="4">
                  <c:v>-59841.166666666664</c:v>
                </c:pt>
                <c:pt idx="5">
                  <c:v>-59841.166666666664</c:v>
                </c:pt>
                <c:pt idx="6">
                  <c:v>-59841.166666666664</c:v>
                </c:pt>
                <c:pt idx="7">
                  <c:v>-59841.166666666664</c:v>
                </c:pt>
                <c:pt idx="8">
                  <c:v>-59841.166666666664</c:v>
                </c:pt>
                <c:pt idx="9">
                  <c:v>-59841.166666666664</c:v>
                </c:pt>
                <c:pt idx="10">
                  <c:v>-59841.166666666664</c:v>
                </c:pt>
                <c:pt idx="11">
                  <c:v>-59841.166666666664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864064"/>
        <c:axId val="172994496"/>
      </c:lineChart>
      <c:catAx>
        <c:axId val="18786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72994496"/>
        <c:crosses val="autoZero"/>
        <c:auto val="1"/>
        <c:lblAlgn val="ctr"/>
        <c:lblOffset val="100"/>
        <c:noMultiLvlLbl val="0"/>
      </c:catAx>
      <c:valAx>
        <c:axId val="17299449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87864064"/>
        <c:crosses val="autoZero"/>
        <c:crossBetween val="between"/>
        <c:dispUnits>
          <c:builtInUnit val="thousands"/>
        </c:dispUnits>
      </c:valAx>
    </c:plotArea>
    <c:legend>
      <c:legendPos val="b"/>
      <c:layout/>
      <c:overlay val="0"/>
      <c:txPr>
        <a:bodyPr/>
        <a:lstStyle/>
        <a:p>
          <a:pPr>
            <a:defRPr sz="1200" baseline="0">
              <a:latin typeface="Arial Black" panose="020B0A040201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UA!$A$101</c:f>
              <c:strCache>
                <c:ptCount val="1"/>
                <c:pt idx="0">
                  <c:v>"normal" level of deaths</c:v>
                </c:pt>
              </c:strCache>
            </c:strRef>
          </c:tx>
          <c:invertIfNegative val="0"/>
          <c:cat>
            <c:numRef>
              <c:f>UA!$B$102:$B$104</c:f>
              <c:numCache>
                <c:formatCode>General</c:formatCode>
                <c:ptCount val="3"/>
                <c:pt idx="0">
                  <c:v>1932</c:v>
                </c:pt>
                <c:pt idx="1">
                  <c:v>1933</c:v>
                </c:pt>
                <c:pt idx="2">
                  <c:v>1934</c:v>
                </c:pt>
              </c:numCache>
            </c:numRef>
          </c:cat>
          <c:val>
            <c:numRef>
              <c:f>UA!$F$102:$F$104</c:f>
              <c:numCache>
                <c:formatCode>General</c:formatCode>
                <c:ptCount val="3"/>
                <c:pt idx="0">
                  <c:v>18.5</c:v>
                </c:pt>
                <c:pt idx="1">
                  <c:v>17.5</c:v>
                </c:pt>
                <c:pt idx="2">
                  <c:v>16.5</c:v>
                </c:pt>
              </c:numCache>
            </c:numRef>
          </c:val>
        </c:ser>
        <c:ser>
          <c:idx val="0"/>
          <c:order val="1"/>
          <c:tx>
            <c:strRef>
              <c:f>UA!$A$100</c:f>
              <c:strCache>
                <c:ptCount val="1"/>
                <c:pt idx="0">
                  <c:v>excess deaths</c:v>
                </c:pt>
              </c:strCache>
            </c:strRef>
          </c:tx>
          <c:invertIfNegative val="0"/>
          <c:cat>
            <c:numRef>
              <c:f>UA!$B$102:$B$104</c:f>
              <c:numCache>
                <c:formatCode>General</c:formatCode>
                <c:ptCount val="3"/>
                <c:pt idx="0">
                  <c:v>1932</c:v>
                </c:pt>
                <c:pt idx="1">
                  <c:v>1933</c:v>
                </c:pt>
                <c:pt idx="2">
                  <c:v>1934</c:v>
                </c:pt>
              </c:numCache>
            </c:numRef>
          </c:cat>
          <c:val>
            <c:numRef>
              <c:f>UA!$E$102:$E$104</c:f>
              <c:numCache>
                <c:formatCode>0.0</c:formatCode>
                <c:ptCount val="3"/>
                <c:pt idx="0">
                  <c:v>7.9707564657052252</c:v>
                </c:pt>
                <c:pt idx="1">
                  <c:v>119.32289709020189</c:v>
                </c:pt>
                <c:pt idx="2">
                  <c:v>5.8587503832202907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443200"/>
        <c:axId val="147946816"/>
      </c:barChart>
      <c:catAx>
        <c:axId val="18744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47946816"/>
        <c:crosses val="autoZero"/>
        <c:auto val="1"/>
        <c:lblAlgn val="ctr"/>
        <c:lblOffset val="100"/>
        <c:noMultiLvlLbl val="0"/>
      </c:catAx>
      <c:valAx>
        <c:axId val="147946816"/>
        <c:scaling>
          <c:orientation val="minMax"/>
          <c:max val="1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874432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aseline="0">
              <a:latin typeface="Arial Black" panose="020B0A040201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32809430255403E-2"/>
          <c:y val="1.1881199606667317E-2"/>
          <c:w val="0.87819253438113953"/>
          <c:h val="0.90099097017227159"/>
        </c:manualLayout>
      </c:layout>
      <c:barChart>
        <c:barDir val="bar"/>
        <c:grouping val="stacked"/>
        <c:varyColors val="0"/>
        <c:ser>
          <c:idx val="0"/>
          <c:order val="0"/>
          <c:tx>
            <c:v>men</c:v>
          </c:tx>
          <c:spPr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'ст-вік'!$A$5:$A$84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cat>
          <c:val>
            <c:numRef>
              <c:f>'ст-вік'!$N$5:$N$84</c:f>
              <c:numCache>
                <c:formatCode>0.000000</c:formatCode>
                <c:ptCount val="80"/>
                <c:pt idx="0">
                  <c:v>-2.3769999999999998</c:v>
                </c:pt>
                <c:pt idx="1">
                  <c:v>-2.2707000000000002</c:v>
                </c:pt>
                <c:pt idx="2">
                  <c:v>-2.552</c:v>
                </c:pt>
                <c:pt idx="3">
                  <c:v>-2.0629999999999997</c:v>
                </c:pt>
                <c:pt idx="4">
                  <c:v>-1.7883</c:v>
                </c:pt>
                <c:pt idx="5">
                  <c:v>-1.6660999999999999</c:v>
                </c:pt>
                <c:pt idx="6">
                  <c:v>-1.6536</c:v>
                </c:pt>
                <c:pt idx="7">
                  <c:v>-1.5928000000000002</c:v>
                </c:pt>
                <c:pt idx="8">
                  <c:v>-1.4512</c:v>
                </c:pt>
                <c:pt idx="9">
                  <c:v>-1.1972</c:v>
                </c:pt>
                <c:pt idx="10">
                  <c:v>-1.109</c:v>
                </c:pt>
                <c:pt idx="11">
                  <c:v>-0.92320000000000002</c:v>
                </c:pt>
                <c:pt idx="12">
                  <c:v>-1.0311999999999999</c:v>
                </c:pt>
                <c:pt idx="13">
                  <c:v>-0.84550000000000003</c:v>
                </c:pt>
                <c:pt idx="14">
                  <c:v>-0.66579999999999995</c:v>
                </c:pt>
                <c:pt idx="15">
                  <c:v>-0.7107</c:v>
                </c:pt>
                <c:pt idx="16">
                  <c:v>-0.69159999999999999</c:v>
                </c:pt>
                <c:pt idx="17">
                  <c:v>-0.66449999999999998</c:v>
                </c:pt>
                <c:pt idx="18">
                  <c:v>-0.63139999999999996</c:v>
                </c:pt>
                <c:pt idx="19">
                  <c:v>-0.60980000000000001</c:v>
                </c:pt>
                <c:pt idx="20">
                  <c:v>-0.60020000000000007</c:v>
                </c:pt>
                <c:pt idx="21">
                  <c:v>-0.59560000000000002</c:v>
                </c:pt>
                <c:pt idx="22">
                  <c:v>-0.58979999999999999</c:v>
                </c:pt>
                <c:pt idx="23">
                  <c:v>-0.58279999999999998</c:v>
                </c:pt>
                <c:pt idx="24">
                  <c:v>-0.57630000000000003</c:v>
                </c:pt>
                <c:pt idx="25">
                  <c:v>-0.5544</c:v>
                </c:pt>
                <c:pt idx="26">
                  <c:v>-0.53420000000000001</c:v>
                </c:pt>
                <c:pt idx="27">
                  <c:v>-0.51619999999999999</c:v>
                </c:pt>
                <c:pt idx="28">
                  <c:v>-0.50159999999999993</c:v>
                </c:pt>
                <c:pt idx="29">
                  <c:v>-0.49049999999999994</c:v>
                </c:pt>
                <c:pt idx="30">
                  <c:v>-0.48260000000000003</c:v>
                </c:pt>
                <c:pt idx="31">
                  <c:v>-0.47800000000000004</c:v>
                </c:pt>
                <c:pt idx="32">
                  <c:v>-0.47730000000000006</c:v>
                </c:pt>
                <c:pt idx="33">
                  <c:v>-0.48089999999999999</c:v>
                </c:pt>
                <c:pt idx="34">
                  <c:v>-0.48809999999999998</c:v>
                </c:pt>
                <c:pt idx="35">
                  <c:v>-0.49360000000000004</c:v>
                </c:pt>
                <c:pt idx="36">
                  <c:v>-0.49519999999999997</c:v>
                </c:pt>
                <c:pt idx="37">
                  <c:v>-0.50009999999999999</c:v>
                </c:pt>
                <c:pt idx="38">
                  <c:v>-0.50800000000000001</c:v>
                </c:pt>
                <c:pt idx="39">
                  <c:v>-0.51900000000000002</c:v>
                </c:pt>
                <c:pt idx="40">
                  <c:v>-0.53290000000000004</c:v>
                </c:pt>
                <c:pt idx="41">
                  <c:v>-0.54959999999999998</c:v>
                </c:pt>
                <c:pt idx="42">
                  <c:v>-0.56889999999999996</c:v>
                </c:pt>
                <c:pt idx="43">
                  <c:v>-0.59009999999999996</c:v>
                </c:pt>
                <c:pt idx="44">
                  <c:v>-0.61219999999999997</c:v>
                </c:pt>
                <c:pt idx="45">
                  <c:v>-0.6421</c:v>
                </c:pt>
                <c:pt idx="46">
                  <c:v>-0.66080000000000005</c:v>
                </c:pt>
                <c:pt idx="47">
                  <c:v>-0.67600000000000005</c:v>
                </c:pt>
                <c:pt idx="48">
                  <c:v>-0.68719999999999992</c:v>
                </c:pt>
                <c:pt idx="49">
                  <c:v>-0.69420000000000004</c:v>
                </c:pt>
                <c:pt idx="50">
                  <c:v>-0.69720000000000004</c:v>
                </c:pt>
                <c:pt idx="51">
                  <c:v>-0.69589999999999996</c:v>
                </c:pt>
                <c:pt idx="52">
                  <c:v>-0.69079999999999997</c:v>
                </c:pt>
                <c:pt idx="53">
                  <c:v>-0.68310000000000004</c:v>
                </c:pt>
                <c:pt idx="54">
                  <c:v>-0.67300000000000004</c:v>
                </c:pt>
                <c:pt idx="55">
                  <c:v>-0.66710000000000003</c:v>
                </c:pt>
                <c:pt idx="56">
                  <c:v>-0.67289999999999994</c:v>
                </c:pt>
                <c:pt idx="57">
                  <c:v>-0.67830000000000001</c:v>
                </c:pt>
                <c:pt idx="58">
                  <c:v>-0.68289999999999995</c:v>
                </c:pt>
                <c:pt idx="59">
                  <c:v>-0.68640000000000001</c:v>
                </c:pt>
                <c:pt idx="60">
                  <c:v>-0.68890000000000007</c:v>
                </c:pt>
                <c:pt idx="61">
                  <c:v>-0.68969999999999998</c:v>
                </c:pt>
                <c:pt idx="62">
                  <c:v>-0.68799999999999994</c:v>
                </c:pt>
                <c:pt idx="63">
                  <c:v>-0.68340000000000001</c:v>
                </c:pt>
                <c:pt idx="64">
                  <c:v>-0.67620000000000002</c:v>
                </c:pt>
                <c:pt idx="65">
                  <c:v>-0.66579999999999995</c:v>
                </c:pt>
                <c:pt idx="66">
                  <c:v>-0.65389999999999993</c:v>
                </c:pt>
                <c:pt idx="67">
                  <c:v>-0.63849999999999996</c:v>
                </c:pt>
                <c:pt idx="68">
                  <c:v>-0.62409999999999999</c:v>
                </c:pt>
                <c:pt idx="69">
                  <c:v>-0.60099999999999998</c:v>
                </c:pt>
                <c:pt idx="70">
                  <c:v>-0.57179999999999997</c:v>
                </c:pt>
                <c:pt idx="71">
                  <c:v>-0.54220000000000002</c:v>
                </c:pt>
                <c:pt idx="72">
                  <c:v>-0.4945</c:v>
                </c:pt>
                <c:pt idx="73">
                  <c:v>-0.45950000000000002</c:v>
                </c:pt>
                <c:pt idx="74">
                  <c:v>-0.41869999999999996</c:v>
                </c:pt>
                <c:pt idx="75">
                  <c:v>-0.37940000000000002</c:v>
                </c:pt>
                <c:pt idx="76">
                  <c:v>-0.33750000000000002</c:v>
                </c:pt>
                <c:pt idx="77">
                  <c:v>-0.3024</c:v>
                </c:pt>
                <c:pt idx="78">
                  <c:v>-0.26419999999999999</c:v>
                </c:pt>
                <c:pt idx="79">
                  <c:v>-0.23249999999999998</c:v>
                </c:pt>
              </c:numCache>
            </c:numRef>
          </c:val>
        </c:ser>
        <c:ser>
          <c:idx val="1"/>
          <c:order val="1"/>
          <c:tx>
            <c:v>women</c:v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'ст-вік'!$A$5:$A$84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cat>
          <c:val>
            <c:numRef>
              <c:f>'ст-вік'!$O$5:$O$84</c:f>
              <c:numCache>
                <c:formatCode>#,##0.000000</c:formatCode>
                <c:ptCount val="80"/>
                <c:pt idx="0">
                  <c:v>1.427</c:v>
                </c:pt>
                <c:pt idx="1">
                  <c:v>1.6420000000000001</c:v>
                </c:pt>
                <c:pt idx="2">
                  <c:v>1.9336</c:v>
                </c:pt>
                <c:pt idx="3">
                  <c:v>1.5088000000000001</c:v>
                </c:pt>
                <c:pt idx="4">
                  <c:v>1.2941</c:v>
                </c:pt>
                <c:pt idx="5">
                  <c:v>1.1814</c:v>
                </c:pt>
                <c:pt idx="6">
                  <c:v>1.1353</c:v>
                </c:pt>
                <c:pt idx="7">
                  <c:v>1.0826</c:v>
                </c:pt>
                <c:pt idx="8">
                  <c:v>0.97970000000000002</c:v>
                </c:pt>
                <c:pt idx="9">
                  <c:v>0.77470000000000006</c:v>
                </c:pt>
                <c:pt idx="10">
                  <c:v>0.69090000000000007</c:v>
                </c:pt>
                <c:pt idx="11">
                  <c:v>0.54430000000000001</c:v>
                </c:pt>
                <c:pt idx="12">
                  <c:v>0.58489999999999998</c:v>
                </c:pt>
                <c:pt idx="13">
                  <c:v>0.46350000000000002</c:v>
                </c:pt>
                <c:pt idx="14">
                  <c:v>0.36319999999999997</c:v>
                </c:pt>
                <c:pt idx="15">
                  <c:v>0.36519999999999997</c:v>
                </c:pt>
                <c:pt idx="16">
                  <c:v>0.34359999999999996</c:v>
                </c:pt>
                <c:pt idx="17">
                  <c:v>0.31619999999999998</c:v>
                </c:pt>
                <c:pt idx="18">
                  <c:v>0.28509999999999996</c:v>
                </c:pt>
                <c:pt idx="19">
                  <c:v>0.26400000000000001</c:v>
                </c:pt>
                <c:pt idx="20">
                  <c:v>0.25439999999999996</c:v>
                </c:pt>
                <c:pt idx="21">
                  <c:v>0.251</c:v>
                </c:pt>
                <c:pt idx="22">
                  <c:v>0.24859999999999999</c:v>
                </c:pt>
                <c:pt idx="23">
                  <c:v>0.24719999999999998</c:v>
                </c:pt>
                <c:pt idx="24">
                  <c:v>0.24849999999999997</c:v>
                </c:pt>
                <c:pt idx="25">
                  <c:v>0.24650000000000002</c:v>
                </c:pt>
                <c:pt idx="26">
                  <c:v>0.247</c:v>
                </c:pt>
                <c:pt idx="27">
                  <c:v>0.24929999999999999</c:v>
                </c:pt>
                <c:pt idx="28">
                  <c:v>0.25359999999999999</c:v>
                </c:pt>
                <c:pt idx="29">
                  <c:v>0.25950000000000001</c:v>
                </c:pt>
                <c:pt idx="30">
                  <c:v>0.26640000000000003</c:v>
                </c:pt>
                <c:pt idx="31">
                  <c:v>0.27399999999999997</c:v>
                </c:pt>
                <c:pt idx="32">
                  <c:v>0.28270000000000001</c:v>
                </c:pt>
                <c:pt idx="33">
                  <c:v>0.29270000000000002</c:v>
                </c:pt>
                <c:pt idx="34">
                  <c:v>0.30299999999999999</c:v>
                </c:pt>
                <c:pt idx="35">
                  <c:v>0.31189999999999996</c:v>
                </c:pt>
                <c:pt idx="36">
                  <c:v>0.31850000000000001</c:v>
                </c:pt>
                <c:pt idx="37">
                  <c:v>0.32540000000000002</c:v>
                </c:pt>
                <c:pt idx="38">
                  <c:v>0.33260000000000001</c:v>
                </c:pt>
                <c:pt idx="39">
                  <c:v>0.3402</c:v>
                </c:pt>
                <c:pt idx="40">
                  <c:v>0.34789999999999999</c:v>
                </c:pt>
                <c:pt idx="41">
                  <c:v>0.35539999999999999</c:v>
                </c:pt>
                <c:pt idx="42">
                  <c:v>0.36299999999999999</c:v>
                </c:pt>
                <c:pt idx="43">
                  <c:v>0.37080000000000002</c:v>
                </c:pt>
                <c:pt idx="44">
                  <c:v>0.37829999999999997</c:v>
                </c:pt>
                <c:pt idx="45">
                  <c:v>0.39269999999999999</c:v>
                </c:pt>
                <c:pt idx="46">
                  <c:v>0.40229999999999999</c:v>
                </c:pt>
                <c:pt idx="47">
                  <c:v>0.40899999999999997</c:v>
                </c:pt>
                <c:pt idx="48">
                  <c:v>0.41239999999999999</c:v>
                </c:pt>
                <c:pt idx="49">
                  <c:v>0.4123</c:v>
                </c:pt>
                <c:pt idx="50">
                  <c:v>0.40889999999999999</c:v>
                </c:pt>
                <c:pt idx="51">
                  <c:v>0.40260000000000001</c:v>
                </c:pt>
                <c:pt idx="52">
                  <c:v>0.39360000000000001</c:v>
                </c:pt>
                <c:pt idx="53">
                  <c:v>0.38240000000000002</c:v>
                </c:pt>
                <c:pt idx="54">
                  <c:v>0.36990000000000001</c:v>
                </c:pt>
                <c:pt idx="55">
                  <c:v>0.36070000000000002</c:v>
                </c:pt>
                <c:pt idx="56">
                  <c:v>0.3629</c:v>
                </c:pt>
                <c:pt idx="57">
                  <c:v>0.36599999999999999</c:v>
                </c:pt>
                <c:pt idx="58">
                  <c:v>0.36959999999999998</c:v>
                </c:pt>
                <c:pt idx="59">
                  <c:v>0.37360000000000004</c:v>
                </c:pt>
                <c:pt idx="60">
                  <c:v>0.37729999999999997</c:v>
                </c:pt>
                <c:pt idx="61">
                  <c:v>0.38029999999999997</c:v>
                </c:pt>
                <c:pt idx="62">
                  <c:v>0.38269999999999998</c:v>
                </c:pt>
                <c:pt idx="63">
                  <c:v>0.3846</c:v>
                </c:pt>
                <c:pt idx="64">
                  <c:v>0.38570000000000004</c:v>
                </c:pt>
                <c:pt idx="65">
                  <c:v>0.38779999999999998</c:v>
                </c:pt>
                <c:pt idx="66">
                  <c:v>0.38939999999999997</c:v>
                </c:pt>
                <c:pt idx="67">
                  <c:v>0.38890000000000002</c:v>
                </c:pt>
                <c:pt idx="68">
                  <c:v>0.38700000000000001</c:v>
                </c:pt>
                <c:pt idx="69">
                  <c:v>0.3826</c:v>
                </c:pt>
                <c:pt idx="70">
                  <c:v>0.38819999999999999</c:v>
                </c:pt>
                <c:pt idx="71">
                  <c:v>0.37929999999999997</c:v>
                </c:pt>
                <c:pt idx="72">
                  <c:v>0.35699999999999998</c:v>
                </c:pt>
                <c:pt idx="73">
                  <c:v>0.33839999999999998</c:v>
                </c:pt>
                <c:pt idx="74">
                  <c:v>0.31189999999999996</c:v>
                </c:pt>
                <c:pt idx="75">
                  <c:v>0.28349999999999997</c:v>
                </c:pt>
                <c:pt idx="76">
                  <c:v>0.2606</c:v>
                </c:pt>
                <c:pt idx="77">
                  <c:v>0.23579999999999998</c:v>
                </c:pt>
                <c:pt idx="78">
                  <c:v>0.20679999999999998</c:v>
                </c:pt>
                <c:pt idx="79">
                  <c:v>0.18289999999999998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87444736"/>
        <c:axId val="154320896"/>
      </c:barChart>
      <c:catAx>
        <c:axId val="18744473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 Black" panose="020B0A04020102020204" pitchFamily="34" charset="0"/>
                    <a:ea typeface="Arial"/>
                    <a:cs typeface="Arial"/>
                  </a:defRPr>
                </a:pPr>
                <a:r>
                  <a:rPr lang="en-US" sz="1100" baseline="0">
                    <a:latin typeface="Arial Black" panose="020B0A04020102020204" pitchFamily="34" charset="0"/>
                  </a:rPr>
                  <a:t>age</a:t>
                </a:r>
                <a:endParaRPr lang="uk-UA" sz="1100" baseline="0">
                  <a:latin typeface="Arial Black" panose="020B0A040201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96195927375482781"/>
              <c:y val="0.414975702294638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 Black" panose="020B0A04020102020204" pitchFamily="34" charset="0"/>
                <a:ea typeface="Arial"/>
                <a:cs typeface="Arial"/>
              </a:defRPr>
            </a:pPr>
            <a:endParaRPr lang="uk-UA"/>
          </a:p>
        </c:txPr>
        <c:crossAx val="154320896"/>
        <c:crosses val="max"/>
        <c:auto val="1"/>
        <c:lblAlgn val="ctr"/>
        <c:lblOffset val="100"/>
        <c:tickLblSkip val="5"/>
        <c:tickMarkSkip val="1"/>
        <c:noMultiLvlLbl val="0"/>
      </c:catAx>
      <c:valAx>
        <c:axId val="154320896"/>
        <c:scaling>
          <c:orientation val="minMax"/>
          <c:max val="3"/>
          <c:min val="-3"/>
        </c:scaling>
        <c:delete val="0"/>
        <c:axPos val="b"/>
        <c:numFmt formatCode="#,##0.00;[Black]#,##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Black" panose="020B0A04020102020204" pitchFamily="34" charset="0"/>
                <a:ea typeface="Arial"/>
                <a:cs typeface="Arial"/>
              </a:defRPr>
            </a:pPr>
            <a:endParaRPr lang="uk-UA"/>
          </a:p>
        </c:txPr>
        <c:crossAx val="187444736"/>
        <c:crosses val="autoZero"/>
        <c:crossBetween val="between"/>
        <c:majorUnit val="1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6.0903732809430254E-2"/>
          <c:y val="1.5841584158415842E-2"/>
          <c:w val="0.84282907662082507"/>
          <c:h val="7.3267326732673263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 Black" panose="020B0A04020102020204" pitchFamily="34" charset="0"/>
              <a:ea typeface="Arial"/>
              <a:cs typeface="Arial"/>
            </a:defRPr>
          </a:pPr>
          <a:endParaRPr lang="uk-UA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'[IR - UA+.xlsx]IR'!$D$1</c:f>
              <c:strCache>
                <c:ptCount val="1"/>
                <c:pt idx="0">
                  <c:v>Population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'[IR - UA+.xlsx]IR'!$C$22:$C$115</c:f>
              <c:numCache>
                <c:formatCode>General</c:formatCode>
                <c:ptCount val="94"/>
                <c:pt idx="0">
                  <c:v>1821</c:v>
                </c:pt>
                <c:pt idx="1">
                  <c:v>1822</c:v>
                </c:pt>
                <c:pt idx="2">
                  <c:v>1823</c:v>
                </c:pt>
                <c:pt idx="3">
                  <c:v>1824</c:v>
                </c:pt>
                <c:pt idx="4">
                  <c:v>1825</c:v>
                </c:pt>
                <c:pt idx="5">
                  <c:v>1826</c:v>
                </c:pt>
                <c:pt idx="6">
                  <c:v>1827</c:v>
                </c:pt>
                <c:pt idx="7">
                  <c:v>1828</c:v>
                </c:pt>
                <c:pt idx="8">
                  <c:v>1829</c:v>
                </c:pt>
                <c:pt idx="9">
                  <c:v>1830</c:v>
                </c:pt>
                <c:pt idx="10">
                  <c:v>1831</c:v>
                </c:pt>
                <c:pt idx="11">
                  <c:v>1832</c:v>
                </c:pt>
                <c:pt idx="12">
                  <c:v>1833</c:v>
                </c:pt>
                <c:pt idx="13">
                  <c:v>1834</c:v>
                </c:pt>
                <c:pt idx="14">
                  <c:v>1835</c:v>
                </c:pt>
                <c:pt idx="15">
                  <c:v>1836</c:v>
                </c:pt>
                <c:pt idx="16">
                  <c:v>1837</c:v>
                </c:pt>
                <c:pt idx="17">
                  <c:v>1838</c:v>
                </c:pt>
                <c:pt idx="18">
                  <c:v>1839</c:v>
                </c:pt>
                <c:pt idx="19">
                  <c:v>1840</c:v>
                </c:pt>
                <c:pt idx="20">
                  <c:v>1841</c:v>
                </c:pt>
                <c:pt idx="21">
                  <c:v>1842</c:v>
                </c:pt>
                <c:pt idx="22">
                  <c:v>1843</c:v>
                </c:pt>
                <c:pt idx="23">
                  <c:v>1844</c:v>
                </c:pt>
                <c:pt idx="24">
                  <c:v>1845</c:v>
                </c:pt>
                <c:pt idx="25">
                  <c:v>1846</c:v>
                </c:pt>
                <c:pt idx="26">
                  <c:v>1847</c:v>
                </c:pt>
                <c:pt idx="27">
                  <c:v>1848</c:v>
                </c:pt>
                <c:pt idx="28">
                  <c:v>1849</c:v>
                </c:pt>
                <c:pt idx="29">
                  <c:v>1850</c:v>
                </c:pt>
                <c:pt idx="30">
                  <c:v>1851</c:v>
                </c:pt>
                <c:pt idx="31">
                  <c:v>1852</c:v>
                </c:pt>
                <c:pt idx="32">
                  <c:v>1853</c:v>
                </c:pt>
                <c:pt idx="33">
                  <c:v>1854</c:v>
                </c:pt>
                <c:pt idx="34">
                  <c:v>1855</c:v>
                </c:pt>
                <c:pt idx="35">
                  <c:v>1856</c:v>
                </c:pt>
                <c:pt idx="36">
                  <c:v>1857</c:v>
                </c:pt>
                <c:pt idx="37">
                  <c:v>1858</c:v>
                </c:pt>
                <c:pt idx="38">
                  <c:v>1859</c:v>
                </c:pt>
                <c:pt idx="39">
                  <c:v>1860</c:v>
                </c:pt>
                <c:pt idx="40">
                  <c:v>1861</c:v>
                </c:pt>
                <c:pt idx="41">
                  <c:v>1862</c:v>
                </c:pt>
                <c:pt idx="42">
                  <c:v>1863</c:v>
                </c:pt>
                <c:pt idx="43">
                  <c:v>1864</c:v>
                </c:pt>
                <c:pt idx="44">
                  <c:v>1865</c:v>
                </c:pt>
                <c:pt idx="45">
                  <c:v>1866</c:v>
                </c:pt>
                <c:pt idx="46">
                  <c:v>1867</c:v>
                </c:pt>
                <c:pt idx="47">
                  <c:v>1868</c:v>
                </c:pt>
                <c:pt idx="48">
                  <c:v>1869</c:v>
                </c:pt>
                <c:pt idx="49">
                  <c:v>1870</c:v>
                </c:pt>
                <c:pt idx="50">
                  <c:v>1871</c:v>
                </c:pt>
                <c:pt idx="51">
                  <c:v>1872</c:v>
                </c:pt>
                <c:pt idx="52">
                  <c:v>1873</c:v>
                </c:pt>
                <c:pt idx="53">
                  <c:v>1874</c:v>
                </c:pt>
                <c:pt idx="54">
                  <c:v>1875</c:v>
                </c:pt>
                <c:pt idx="55">
                  <c:v>1876</c:v>
                </c:pt>
                <c:pt idx="56">
                  <c:v>1877</c:v>
                </c:pt>
                <c:pt idx="57">
                  <c:v>1878</c:v>
                </c:pt>
                <c:pt idx="58">
                  <c:v>1879</c:v>
                </c:pt>
                <c:pt idx="59">
                  <c:v>1880</c:v>
                </c:pt>
                <c:pt idx="60">
                  <c:v>1881</c:v>
                </c:pt>
                <c:pt idx="61">
                  <c:v>1882</c:v>
                </c:pt>
                <c:pt idx="62">
                  <c:v>1883</c:v>
                </c:pt>
                <c:pt idx="63">
                  <c:v>1884</c:v>
                </c:pt>
                <c:pt idx="64">
                  <c:v>1885</c:v>
                </c:pt>
                <c:pt idx="65">
                  <c:v>1886</c:v>
                </c:pt>
                <c:pt idx="66">
                  <c:v>1887</c:v>
                </c:pt>
                <c:pt idx="67">
                  <c:v>1888</c:v>
                </c:pt>
                <c:pt idx="68">
                  <c:v>1889</c:v>
                </c:pt>
                <c:pt idx="69">
                  <c:v>1890</c:v>
                </c:pt>
                <c:pt idx="70">
                  <c:v>1891</c:v>
                </c:pt>
                <c:pt idx="71">
                  <c:v>1892</c:v>
                </c:pt>
                <c:pt idx="72">
                  <c:v>1893</c:v>
                </c:pt>
                <c:pt idx="73">
                  <c:v>1894</c:v>
                </c:pt>
                <c:pt idx="74">
                  <c:v>1895</c:v>
                </c:pt>
                <c:pt idx="75">
                  <c:v>1896</c:v>
                </c:pt>
                <c:pt idx="76">
                  <c:v>1897</c:v>
                </c:pt>
                <c:pt idx="77">
                  <c:v>1898</c:v>
                </c:pt>
                <c:pt idx="78">
                  <c:v>1899</c:v>
                </c:pt>
                <c:pt idx="79">
                  <c:v>1900</c:v>
                </c:pt>
                <c:pt idx="80">
                  <c:v>1901</c:v>
                </c:pt>
                <c:pt idx="81">
                  <c:v>1902</c:v>
                </c:pt>
                <c:pt idx="82">
                  <c:v>1903</c:v>
                </c:pt>
                <c:pt idx="83">
                  <c:v>1904</c:v>
                </c:pt>
                <c:pt idx="84">
                  <c:v>1905</c:v>
                </c:pt>
                <c:pt idx="85">
                  <c:v>1906</c:v>
                </c:pt>
                <c:pt idx="86">
                  <c:v>1907</c:v>
                </c:pt>
                <c:pt idx="87">
                  <c:v>1908</c:v>
                </c:pt>
                <c:pt idx="88">
                  <c:v>1909</c:v>
                </c:pt>
                <c:pt idx="89">
                  <c:v>1910</c:v>
                </c:pt>
                <c:pt idx="90">
                  <c:v>1911</c:v>
                </c:pt>
                <c:pt idx="91">
                  <c:v>1912</c:v>
                </c:pt>
                <c:pt idx="92">
                  <c:v>1913</c:v>
                </c:pt>
                <c:pt idx="93">
                  <c:v>1914</c:v>
                </c:pt>
              </c:numCache>
            </c:numRef>
          </c:cat>
          <c:val>
            <c:numRef>
              <c:f>'[IR - UA+.xlsx]IR'!$D$22:$D$115</c:f>
              <c:numCache>
                <c:formatCode>#,##0</c:formatCode>
                <c:ptCount val="94"/>
                <c:pt idx="0">
                  <c:v>6801827</c:v>
                </c:pt>
                <c:pt idx="1">
                  <c:v>6892708</c:v>
                </c:pt>
                <c:pt idx="2">
                  <c:v>6984809</c:v>
                </c:pt>
                <c:pt idx="3">
                  <c:v>7078140</c:v>
                </c:pt>
                <c:pt idx="4">
                  <c:v>7172722</c:v>
                </c:pt>
                <c:pt idx="5">
                  <c:v>7268570</c:v>
                </c:pt>
                <c:pt idx="6">
                  <c:v>7365700</c:v>
                </c:pt>
                <c:pt idx="7">
                  <c:v>7464131</c:v>
                </c:pt>
                <c:pt idx="8">
                  <c:v>7563878</c:v>
                </c:pt>
                <c:pt idx="9">
                  <c:v>7664964</c:v>
                </c:pt>
                <c:pt idx="10">
                  <c:v>7767401</c:v>
                </c:pt>
                <c:pt idx="11">
                  <c:v>7809578</c:v>
                </c:pt>
                <c:pt idx="12">
                  <c:v>7851988</c:v>
                </c:pt>
                <c:pt idx="13">
                  <c:v>7894634</c:v>
                </c:pt>
                <c:pt idx="14">
                  <c:v>7937516</c:v>
                </c:pt>
                <c:pt idx="15">
                  <c:v>7980637</c:v>
                </c:pt>
                <c:pt idx="16">
                  <c:v>8023995</c:v>
                </c:pt>
                <c:pt idx="17">
                  <c:v>8067596</c:v>
                </c:pt>
                <c:pt idx="18">
                  <c:v>8111438</c:v>
                </c:pt>
                <c:pt idx="19">
                  <c:v>8155521</c:v>
                </c:pt>
                <c:pt idx="20">
                  <c:v>8199853</c:v>
                </c:pt>
                <c:pt idx="21">
                  <c:v>8220926</c:v>
                </c:pt>
                <c:pt idx="22">
                  <c:v>8239832</c:v>
                </c:pt>
                <c:pt idx="23">
                  <c:v>8276627</c:v>
                </c:pt>
                <c:pt idx="24">
                  <c:v>8295061</c:v>
                </c:pt>
                <c:pt idx="25">
                  <c:v>8287648</c:v>
                </c:pt>
                <c:pt idx="26">
                  <c:v>8025274</c:v>
                </c:pt>
                <c:pt idx="27">
                  <c:v>7639800</c:v>
                </c:pt>
                <c:pt idx="28">
                  <c:v>7256314</c:v>
                </c:pt>
                <c:pt idx="29">
                  <c:v>6877549</c:v>
                </c:pt>
                <c:pt idx="30">
                  <c:v>6514473</c:v>
                </c:pt>
                <c:pt idx="31">
                  <c:v>6336889</c:v>
                </c:pt>
                <c:pt idx="32">
                  <c:v>6198984</c:v>
                </c:pt>
                <c:pt idx="33">
                  <c:v>6083183</c:v>
                </c:pt>
                <c:pt idx="34">
                  <c:v>6014665</c:v>
                </c:pt>
                <c:pt idx="35">
                  <c:v>5972851</c:v>
                </c:pt>
                <c:pt idx="36">
                  <c:v>5919454</c:v>
                </c:pt>
                <c:pt idx="37">
                  <c:v>5890814</c:v>
                </c:pt>
                <c:pt idx="38">
                  <c:v>5861711</c:v>
                </c:pt>
                <c:pt idx="39">
                  <c:v>5820960</c:v>
                </c:pt>
                <c:pt idx="40">
                  <c:v>5788415</c:v>
                </c:pt>
                <c:pt idx="41">
                  <c:v>5775588</c:v>
                </c:pt>
                <c:pt idx="42">
                  <c:v>5718235</c:v>
                </c:pt>
                <c:pt idx="43">
                  <c:v>5640527</c:v>
                </c:pt>
                <c:pt idx="44">
                  <c:v>5594589</c:v>
                </c:pt>
                <c:pt idx="45">
                  <c:v>5522942</c:v>
                </c:pt>
                <c:pt idx="46">
                  <c:v>5486509</c:v>
                </c:pt>
                <c:pt idx="47">
                  <c:v>5465914</c:v>
                </c:pt>
                <c:pt idx="48">
                  <c:v>5449094</c:v>
                </c:pt>
                <c:pt idx="49">
                  <c:v>5418512</c:v>
                </c:pt>
                <c:pt idx="50">
                  <c:v>5398179</c:v>
                </c:pt>
                <c:pt idx="51">
                  <c:v>5372890</c:v>
                </c:pt>
                <c:pt idx="52">
                  <c:v>5327938</c:v>
                </c:pt>
                <c:pt idx="53">
                  <c:v>5298979</c:v>
                </c:pt>
                <c:pt idx="54">
                  <c:v>5278629</c:v>
                </c:pt>
                <c:pt idx="55">
                  <c:v>5277544</c:v>
                </c:pt>
                <c:pt idx="56">
                  <c:v>5286380</c:v>
                </c:pt>
                <c:pt idx="57">
                  <c:v>5282246</c:v>
                </c:pt>
                <c:pt idx="58">
                  <c:v>5265625</c:v>
                </c:pt>
                <c:pt idx="59">
                  <c:v>5202648</c:v>
                </c:pt>
                <c:pt idx="60">
                  <c:v>5145770</c:v>
                </c:pt>
                <c:pt idx="61">
                  <c:v>5101018</c:v>
                </c:pt>
                <c:pt idx="62">
                  <c:v>5023811</c:v>
                </c:pt>
                <c:pt idx="63">
                  <c:v>4974561</c:v>
                </c:pt>
                <c:pt idx="64">
                  <c:v>4938588</c:v>
                </c:pt>
                <c:pt idx="65">
                  <c:v>4905895</c:v>
                </c:pt>
                <c:pt idx="66">
                  <c:v>4857119</c:v>
                </c:pt>
                <c:pt idx="67">
                  <c:v>4801312</c:v>
                </c:pt>
                <c:pt idx="68">
                  <c:v>4757385</c:v>
                </c:pt>
                <c:pt idx="69">
                  <c:v>4717959</c:v>
                </c:pt>
                <c:pt idx="70">
                  <c:v>4681248</c:v>
                </c:pt>
                <c:pt idx="71">
                  <c:v>4633808</c:v>
                </c:pt>
                <c:pt idx="72">
                  <c:v>4607462</c:v>
                </c:pt>
                <c:pt idx="73">
                  <c:v>4589260</c:v>
                </c:pt>
                <c:pt idx="74">
                  <c:v>4559936</c:v>
                </c:pt>
                <c:pt idx="75">
                  <c:v>4542061</c:v>
                </c:pt>
                <c:pt idx="76">
                  <c:v>4529917</c:v>
                </c:pt>
                <c:pt idx="77">
                  <c:v>4518478</c:v>
                </c:pt>
                <c:pt idx="78">
                  <c:v>4502401</c:v>
                </c:pt>
                <c:pt idx="79">
                  <c:v>4468501</c:v>
                </c:pt>
                <c:pt idx="80">
                  <c:v>4445630</c:v>
                </c:pt>
                <c:pt idx="81">
                  <c:v>4434551</c:v>
                </c:pt>
                <c:pt idx="82">
                  <c:v>4417757</c:v>
                </c:pt>
                <c:pt idx="83">
                  <c:v>4408103</c:v>
                </c:pt>
                <c:pt idx="84">
                  <c:v>4399308</c:v>
                </c:pt>
                <c:pt idx="85">
                  <c:v>4397571</c:v>
                </c:pt>
                <c:pt idx="86">
                  <c:v>4388451</c:v>
                </c:pt>
                <c:pt idx="87">
                  <c:v>4384664</c:v>
                </c:pt>
                <c:pt idx="88">
                  <c:v>4386601</c:v>
                </c:pt>
                <c:pt idx="89">
                  <c:v>4385421</c:v>
                </c:pt>
                <c:pt idx="90">
                  <c:v>4383608</c:v>
                </c:pt>
                <c:pt idx="91">
                  <c:v>4384710</c:v>
                </c:pt>
                <c:pt idx="92">
                  <c:v>4379012</c:v>
                </c:pt>
                <c:pt idx="93">
                  <c:v>4381398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946496"/>
        <c:axId val="172997376"/>
      </c:lineChart>
      <c:catAx>
        <c:axId val="187946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72997376"/>
        <c:crosses val="autoZero"/>
        <c:auto val="1"/>
        <c:lblAlgn val="ctr"/>
        <c:lblOffset val="100"/>
        <c:noMultiLvlLbl val="0"/>
      </c:catAx>
      <c:valAx>
        <c:axId val="1729973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87946496"/>
        <c:crosses val="autoZero"/>
        <c:crossBetween val="between"/>
        <c:dispUnits>
          <c:builtInUnit val="millions"/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'[IR - UA+.xlsx]UA'!$D$59</c:f>
              <c:strCache>
                <c:ptCount val="1"/>
                <c:pt idx="0">
                  <c:v>1939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'[IR - UA+.xlsx]UA'!$B$60:$B$92</c:f>
              <c:numCache>
                <c:formatCode>General</c:formatCode>
                <c:ptCount val="33"/>
                <c:pt idx="0">
                  <c:v>1927</c:v>
                </c:pt>
                <c:pt idx="1">
                  <c:v>1928</c:v>
                </c:pt>
                <c:pt idx="2">
                  <c:v>1929</c:v>
                </c:pt>
                <c:pt idx="3">
                  <c:v>1930</c:v>
                </c:pt>
                <c:pt idx="4">
                  <c:v>1931</c:v>
                </c:pt>
                <c:pt idx="5">
                  <c:v>1932</c:v>
                </c:pt>
                <c:pt idx="6">
                  <c:v>1933</c:v>
                </c:pt>
                <c:pt idx="7">
                  <c:v>1934</c:v>
                </c:pt>
                <c:pt idx="8">
                  <c:v>1935</c:v>
                </c:pt>
                <c:pt idx="9">
                  <c:v>1936</c:v>
                </c:pt>
                <c:pt idx="10">
                  <c:v>1937</c:v>
                </c:pt>
                <c:pt idx="11">
                  <c:v>1938</c:v>
                </c:pt>
                <c:pt idx="12">
                  <c:v>1939</c:v>
                </c:pt>
                <c:pt idx="13">
                  <c:v>1940</c:v>
                </c:pt>
                <c:pt idx="14">
                  <c:v>1941</c:v>
                </c:pt>
                <c:pt idx="15">
                  <c:v>1942</c:v>
                </c:pt>
                <c:pt idx="16">
                  <c:v>1943</c:v>
                </c:pt>
                <c:pt idx="17">
                  <c:v>1944</c:v>
                </c:pt>
                <c:pt idx="18">
                  <c:v>1945</c:v>
                </c:pt>
                <c:pt idx="19">
                  <c:v>1946</c:v>
                </c:pt>
                <c:pt idx="20">
                  <c:v>1947</c:v>
                </c:pt>
                <c:pt idx="21">
                  <c:v>1948</c:v>
                </c:pt>
                <c:pt idx="22">
                  <c:v>1949</c:v>
                </c:pt>
                <c:pt idx="23">
                  <c:v>1950</c:v>
                </c:pt>
                <c:pt idx="24">
                  <c:v>1951</c:v>
                </c:pt>
                <c:pt idx="25">
                  <c:v>1952</c:v>
                </c:pt>
                <c:pt idx="26">
                  <c:v>1953</c:v>
                </c:pt>
                <c:pt idx="27">
                  <c:v>1954</c:v>
                </c:pt>
                <c:pt idx="28">
                  <c:v>1955</c:v>
                </c:pt>
                <c:pt idx="29">
                  <c:v>1956</c:v>
                </c:pt>
                <c:pt idx="30">
                  <c:v>1957</c:v>
                </c:pt>
                <c:pt idx="31">
                  <c:v>1958</c:v>
                </c:pt>
                <c:pt idx="32">
                  <c:v>1959</c:v>
                </c:pt>
              </c:numCache>
            </c:numRef>
          </c:cat>
          <c:val>
            <c:numRef>
              <c:f>'[IR - UA+.xlsx]UA'!$D$60:$D$92</c:f>
              <c:numCache>
                <c:formatCode>#,##0</c:formatCode>
                <c:ptCount val="33"/>
                <c:pt idx="0">
                  <c:v>29316340</c:v>
                </c:pt>
                <c:pt idx="1">
                  <c:v>29972791</c:v>
                </c:pt>
                <c:pt idx="2">
                  <c:v>30609375</c:v>
                </c:pt>
                <c:pt idx="3">
                  <c:v>30992995</c:v>
                </c:pt>
                <c:pt idx="4">
                  <c:v>31229403</c:v>
                </c:pt>
                <c:pt idx="5">
                  <c:v>31388287</c:v>
                </c:pt>
                <c:pt idx="6">
                  <c:v>31346401</c:v>
                </c:pt>
                <c:pt idx="7">
                  <c:v>27807325</c:v>
                </c:pt>
                <c:pt idx="8">
                  <c:v>27930851</c:v>
                </c:pt>
                <c:pt idx="9">
                  <c:v>28371883</c:v>
                </c:pt>
                <c:pt idx="10">
                  <c:v>28847302</c:v>
                </c:pt>
                <c:pt idx="11">
                  <c:v>29523612</c:v>
                </c:pt>
                <c:pt idx="12">
                  <c:v>30113638</c:v>
                </c:pt>
                <c:pt idx="19">
                  <c:v>25940311.429756582</c:v>
                </c:pt>
                <c:pt idx="20">
                  <c:v>27290947.36901952</c:v>
                </c:pt>
                <c:pt idx="21">
                  <c:v>27419685.467137083</c:v>
                </c:pt>
                <c:pt idx="22">
                  <c:v>27817311.375765111</c:v>
                </c:pt>
                <c:pt idx="23">
                  <c:v>28388069.953178316</c:v>
                </c:pt>
                <c:pt idx="24">
                  <c:v>29076439.400813308</c:v>
                </c:pt>
                <c:pt idx="25">
                  <c:v>29798857.032172952</c:v>
                </c:pt>
                <c:pt idx="26">
                  <c:v>30354859.767850839</c:v>
                </c:pt>
                <c:pt idx="27">
                  <c:v>30761193.176966429</c:v>
                </c:pt>
                <c:pt idx="28">
                  <c:v>30807547.179561943</c:v>
                </c:pt>
                <c:pt idx="29">
                  <c:v>31086133.44516091</c:v>
                </c:pt>
                <c:pt idx="30">
                  <c:v>31636859.885088813</c:v>
                </c:pt>
                <c:pt idx="31">
                  <c:v>32275297.534473412</c:v>
                </c:pt>
                <c:pt idx="32">
                  <c:v>32831824.088362448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248064"/>
        <c:axId val="173008000"/>
      </c:lineChart>
      <c:catAx>
        <c:axId val="22024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173008000"/>
        <c:crosses val="autoZero"/>
        <c:auto val="1"/>
        <c:lblAlgn val="ctr"/>
        <c:lblOffset val="100"/>
        <c:noMultiLvlLbl val="0"/>
      </c:catAx>
      <c:valAx>
        <c:axId val="173008000"/>
        <c:scaling>
          <c:orientation val="minMax"/>
          <c:min val="2000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Black" panose="020B0A04020102020204" pitchFamily="34" charset="0"/>
              </a:defRPr>
            </a:pPr>
            <a:endParaRPr lang="uk-UA"/>
          </a:p>
        </c:txPr>
        <c:crossAx val="220248064"/>
        <c:crosses val="autoZero"/>
        <c:crossBetween val="between"/>
        <c:dispUnits>
          <c:builtInUnit val="millions"/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F3A51-526F-4198-A1C4-9BAFA81945E9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5AE1B-9423-49FD-9291-ABF61F73A3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2145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734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852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910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949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565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533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844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339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159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251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2749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B1C7-CD16-4815-96C2-F5A7D26CEBC1}" type="datetimeFigureOut">
              <a:rPr lang="uk-UA" smtClean="0"/>
              <a:t>14.11.2019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7B03-88FA-4A2F-AACF-B30CBBFF0311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9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261972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INTERNATIONAL ACADEMIC CONFERENCE</a:t>
            </a:r>
            <a:br>
              <a:rPr lang="en-US" sz="2000" dirty="0" smtClean="0"/>
            </a:br>
            <a:r>
              <a:rPr lang="en-US" sz="2000" b="1" dirty="0" smtClean="0"/>
              <a:t>IRELAND, UKRAINE AND EMPIRE:</a:t>
            </a:r>
            <a:br>
              <a:rPr lang="en-US" sz="2000" b="1" dirty="0" smtClean="0"/>
            </a:br>
            <a:r>
              <a:rPr lang="en-US" sz="2000" b="1" dirty="0" smtClean="0"/>
              <a:t>DEPENDENCE. CONFLICT. MEMORY</a:t>
            </a:r>
            <a:br>
              <a:rPr lang="en-US" sz="2000" b="1" dirty="0" smtClean="0"/>
            </a:br>
            <a:r>
              <a:rPr lang="en-US" sz="2000" i="1" dirty="0" smtClean="0"/>
              <a:t>2019, November 15–17</a:t>
            </a:r>
            <a:br>
              <a:rPr lang="en-US" sz="2000" i="1" dirty="0" smtClean="0"/>
            </a:br>
            <a:r>
              <a:rPr lang="en-US" sz="2000" i="1" dirty="0" smtClean="0"/>
              <a:t>Kyiv, Ukraine</a:t>
            </a:r>
            <a:endParaRPr lang="uk-UA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2639144"/>
          </a:xfrm>
        </p:spPr>
        <p:txBody>
          <a:bodyPr>
            <a:normAutofit fontScale="25000" lnSpcReduction="20000"/>
          </a:bodyPr>
          <a:lstStyle/>
          <a:p>
            <a:r>
              <a:rPr lang="en-GB" sz="8800" b="1" dirty="0" smtClean="0">
                <a:solidFill>
                  <a:schemeClr val="tx1"/>
                </a:solidFill>
              </a:rPr>
              <a:t>Demographic losses</a:t>
            </a:r>
          </a:p>
          <a:p>
            <a:r>
              <a:rPr lang="en-GB" sz="8800" b="1" dirty="0">
                <a:solidFill>
                  <a:schemeClr val="tx1"/>
                </a:solidFill>
              </a:rPr>
              <a:t>of </a:t>
            </a:r>
            <a:r>
              <a:rPr lang="en-GB" sz="8800" b="1" dirty="0" smtClean="0">
                <a:solidFill>
                  <a:schemeClr val="tx1"/>
                </a:solidFill>
              </a:rPr>
              <a:t>Ireland and Ukraine</a:t>
            </a:r>
            <a:endParaRPr lang="uk-UA" sz="8800" b="1" dirty="0" smtClean="0">
              <a:solidFill>
                <a:schemeClr val="tx1"/>
              </a:solidFill>
            </a:endParaRPr>
          </a:p>
          <a:p>
            <a:pPr algn="r"/>
            <a:endParaRPr lang="en-US" sz="8000" b="1" i="1" dirty="0" smtClean="0">
              <a:solidFill>
                <a:schemeClr val="tx1"/>
              </a:solidFill>
            </a:endParaRPr>
          </a:p>
          <a:p>
            <a:pPr algn="r"/>
            <a:r>
              <a:rPr lang="en-US" sz="8800" b="1" i="1" dirty="0" err="1" smtClean="0">
                <a:solidFill>
                  <a:schemeClr val="tx1"/>
                </a:solidFill>
              </a:rPr>
              <a:t>Oleksandr</a:t>
            </a:r>
            <a:r>
              <a:rPr lang="en-US" sz="8800" b="1" i="1" dirty="0" smtClean="0">
                <a:solidFill>
                  <a:schemeClr val="tx1"/>
                </a:solidFill>
              </a:rPr>
              <a:t> </a:t>
            </a:r>
            <a:r>
              <a:rPr lang="en-US" sz="8800" b="1" i="1" dirty="0" err="1" smtClean="0">
                <a:solidFill>
                  <a:schemeClr val="tx1"/>
                </a:solidFill>
              </a:rPr>
              <a:t>Gladun</a:t>
            </a:r>
            <a:endParaRPr lang="en-US" sz="8800" b="1" dirty="0" smtClean="0">
              <a:solidFill>
                <a:schemeClr val="tx1"/>
              </a:solidFill>
            </a:endParaRPr>
          </a:p>
          <a:p>
            <a:pPr algn="r"/>
            <a:r>
              <a:rPr lang="en-US" sz="8000" i="1" dirty="0" err="1" smtClean="0">
                <a:solidFill>
                  <a:schemeClr val="tx1"/>
                </a:solidFill>
              </a:rPr>
              <a:t>Ptoukha</a:t>
            </a:r>
            <a:r>
              <a:rPr lang="en-US" sz="8000" i="1" dirty="0" smtClean="0">
                <a:solidFill>
                  <a:schemeClr val="tx1"/>
                </a:solidFill>
              </a:rPr>
              <a:t> Institute for Demography and Social Studies</a:t>
            </a:r>
          </a:p>
          <a:p>
            <a:pPr algn="r"/>
            <a:r>
              <a:rPr lang="en-US" sz="8000" i="1" dirty="0" smtClean="0">
                <a:solidFill>
                  <a:schemeClr val="tx1"/>
                </a:solidFill>
              </a:rPr>
              <a:t>of the National Academy of Sciences of Ukraine</a:t>
            </a:r>
            <a:endParaRPr lang="uk-UA" sz="8000" i="1" dirty="0" smtClean="0">
              <a:solidFill>
                <a:schemeClr val="tx1"/>
              </a:solidFill>
            </a:endParaRPr>
          </a:p>
          <a:p>
            <a:pPr algn="r"/>
            <a:r>
              <a:rPr lang="en-US" sz="8800" b="1" i="1" dirty="0" err="1">
                <a:solidFill>
                  <a:schemeClr val="tx1"/>
                </a:solidFill>
              </a:rPr>
              <a:t>Evhen</a:t>
            </a:r>
            <a:r>
              <a:rPr lang="en-US" sz="8800" b="1" i="1" dirty="0">
                <a:solidFill>
                  <a:schemeClr val="tx1"/>
                </a:solidFill>
              </a:rPr>
              <a:t> </a:t>
            </a:r>
            <a:r>
              <a:rPr lang="en-US" sz="8800" b="1" i="1" dirty="0" err="1">
                <a:solidFill>
                  <a:schemeClr val="tx1"/>
                </a:solidFill>
              </a:rPr>
              <a:t>Kravchenko</a:t>
            </a:r>
            <a:endParaRPr lang="en-US" sz="8800" b="1" i="1" dirty="0">
              <a:solidFill>
                <a:schemeClr val="tx1"/>
              </a:solidFill>
            </a:endParaRPr>
          </a:p>
          <a:p>
            <a:pPr algn="r"/>
            <a:r>
              <a:rPr lang="uk-UA" sz="8000" i="1" dirty="0" err="1" smtClean="0">
                <a:solidFill>
                  <a:schemeClr val="tx1"/>
                </a:solidFill>
              </a:rPr>
              <a:t>Oles</a:t>
            </a:r>
            <a:r>
              <a:rPr lang="uk-UA" sz="8000" i="1" dirty="0" smtClean="0">
                <a:solidFill>
                  <a:schemeClr val="tx1"/>
                </a:solidFill>
              </a:rPr>
              <a:t> </a:t>
            </a:r>
            <a:r>
              <a:rPr lang="uk-UA" sz="8000" i="1" dirty="0" err="1" smtClean="0">
                <a:solidFill>
                  <a:schemeClr val="tx1"/>
                </a:solidFill>
              </a:rPr>
              <a:t>Honchar</a:t>
            </a:r>
            <a:r>
              <a:rPr lang="uk-UA" sz="8000" i="1" dirty="0" smtClean="0">
                <a:solidFill>
                  <a:schemeClr val="tx1"/>
                </a:solidFill>
              </a:rPr>
              <a:t> </a:t>
            </a:r>
            <a:r>
              <a:rPr lang="uk-UA" sz="8000" i="1" dirty="0" err="1" smtClean="0">
                <a:solidFill>
                  <a:schemeClr val="tx1"/>
                </a:solidFill>
              </a:rPr>
              <a:t>Dnipro</a:t>
            </a:r>
            <a:r>
              <a:rPr lang="uk-UA" sz="8000" i="1" dirty="0" smtClean="0">
                <a:solidFill>
                  <a:schemeClr val="tx1"/>
                </a:solidFill>
              </a:rPr>
              <a:t> </a:t>
            </a:r>
            <a:r>
              <a:rPr lang="uk-UA" sz="8000" i="1" dirty="0" err="1" smtClean="0">
                <a:solidFill>
                  <a:schemeClr val="tx1"/>
                </a:solidFill>
              </a:rPr>
              <a:t>National</a:t>
            </a:r>
            <a:r>
              <a:rPr lang="uk-UA" sz="8000" i="1" dirty="0" smtClean="0">
                <a:solidFill>
                  <a:schemeClr val="tx1"/>
                </a:solidFill>
              </a:rPr>
              <a:t> </a:t>
            </a:r>
            <a:r>
              <a:rPr lang="uk-UA" sz="8000" i="1" dirty="0" err="1" smtClean="0">
                <a:solidFill>
                  <a:schemeClr val="tx1"/>
                </a:solidFill>
              </a:rPr>
              <a:t>University</a:t>
            </a:r>
            <a:endParaRPr lang="uk-UA" sz="8000" i="1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4820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Excess deaths in Ukraine,</a:t>
            </a:r>
            <a:br>
              <a:rPr lang="en-GB" sz="3600" b="1" dirty="0" smtClean="0"/>
            </a:br>
            <a:r>
              <a:rPr lang="en-GB" sz="3600" b="1" dirty="0" smtClean="0"/>
              <a:t>1932 – 1934, </a:t>
            </a:r>
            <a:r>
              <a:rPr lang="en-GB" sz="3200" b="1" i="1" dirty="0" smtClean="0"/>
              <a:t>per 1000 population</a:t>
            </a:r>
            <a:endParaRPr lang="uk-UA" sz="3200" i="1" dirty="0"/>
          </a:p>
        </p:txBody>
      </p:sp>
      <p:graphicFrame>
        <p:nvGraphicFramePr>
          <p:cNvPr id="6" name="Діаграма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429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4095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b="1" dirty="0" smtClean="0"/>
              <a:t>Age-sex structure of </a:t>
            </a:r>
            <a:r>
              <a:rPr lang="en-GB" sz="3600" b="1" dirty="0" smtClean="0">
                <a:effectLst/>
                <a:ea typeface="Calibri"/>
                <a:cs typeface="Arial"/>
              </a:rPr>
              <a:t>excess deaths,</a:t>
            </a:r>
            <a:br>
              <a:rPr lang="en-GB" sz="3600" b="1" dirty="0" smtClean="0">
                <a:effectLst/>
                <a:ea typeface="Calibri"/>
                <a:cs typeface="Arial"/>
              </a:rPr>
            </a:br>
            <a:r>
              <a:rPr lang="en-GB" sz="3600" b="1" dirty="0" smtClean="0"/>
              <a:t>Ukraine</a:t>
            </a:r>
            <a:r>
              <a:rPr lang="en-GB" sz="3600" b="1" dirty="0"/>
              <a:t>, </a:t>
            </a:r>
            <a:r>
              <a:rPr lang="en-GB" sz="3600" b="1" dirty="0" smtClean="0"/>
              <a:t>1932-1934</a:t>
            </a:r>
            <a:r>
              <a:rPr lang="en-GB" sz="3600" b="1" dirty="0"/>
              <a:t>, </a:t>
            </a:r>
            <a:r>
              <a:rPr lang="en-GB" sz="3200" b="1" i="1" dirty="0"/>
              <a:t>%</a:t>
            </a:r>
            <a:r>
              <a:rPr lang="uk-UA" sz="3600" b="1" dirty="0"/>
              <a:t/>
            </a:r>
            <a:br>
              <a:rPr lang="uk-UA" sz="3600" b="1" dirty="0"/>
            </a:br>
            <a:endParaRPr lang="uk-UA" sz="3600" b="1" dirty="0"/>
          </a:p>
        </p:txBody>
      </p:sp>
      <p:graphicFrame>
        <p:nvGraphicFramePr>
          <p:cNvPr id="5" name="Char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1855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2939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Demographic </a:t>
            </a:r>
            <a:r>
              <a:rPr lang="en-US" sz="3600" b="1" dirty="0" smtClean="0"/>
              <a:t>losses,</a:t>
            </a:r>
            <a:br>
              <a:rPr lang="en-US" sz="3600" b="1" dirty="0" smtClean="0"/>
            </a:br>
            <a:r>
              <a:rPr lang="en-US" sz="3200" b="1" i="1" dirty="0" smtClean="0"/>
              <a:t>relative </a:t>
            </a:r>
            <a:r>
              <a:rPr lang="en-US" sz="3200" b="1" i="1" dirty="0"/>
              <a:t>to the population before the </a:t>
            </a:r>
            <a:r>
              <a:rPr lang="en-US" sz="3200" b="1" i="1" dirty="0" smtClean="0"/>
              <a:t>famine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933570"/>
              </p:ext>
            </p:extLst>
          </p:nvPr>
        </p:nvGraphicFramePr>
        <p:xfrm>
          <a:off x="457200" y="2204863"/>
          <a:ext cx="8229601" cy="2609088"/>
        </p:xfrm>
        <a:graphic>
          <a:graphicData uri="http://schemas.openxmlformats.org/drawingml/2006/table">
            <a:tbl>
              <a:tblPr firstRow="1" firstCol="1" bandRow="1"/>
              <a:tblGrid>
                <a:gridCol w="2242592"/>
                <a:gridCol w="1440160"/>
                <a:gridCol w="1440160"/>
                <a:gridCol w="1512168"/>
                <a:gridCol w="1594521"/>
              </a:tblGrid>
              <a:tr h="32143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Ukraine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Ireland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2143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years</a:t>
                      </a:r>
                      <a:endParaRPr lang="uk-UA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%</a:t>
                      </a:r>
                      <a:endParaRPr lang="uk-UA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years</a:t>
                      </a:r>
                      <a:endParaRPr lang="uk-UA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%</a:t>
                      </a:r>
                      <a:endParaRPr lang="uk-UA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86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excess deaths</a:t>
                      </a:r>
                      <a:endParaRPr lang="uk-UA" sz="2000" i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1932-1934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1845-1849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12,1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86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migration losses </a:t>
                      </a:r>
                      <a:endParaRPr lang="uk-UA" sz="2000" i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1932-1933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0,4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1845-1854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14,5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86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deficit of births</a:t>
                      </a:r>
                      <a:endParaRPr lang="uk-UA" sz="2000" i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1932-1934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1,9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1845-1849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3,6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9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Population of Ireland,</a:t>
            </a:r>
            <a:br>
              <a:rPr lang="en-US" sz="3600" b="1" dirty="0" smtClean="0"/>
            </a:br>
            <a:r>
              <a:rPr lang="en-US" sz="3600" b="1" dirty="0" smtClean="0"/>
              <a:t>1821–1914, </a:t>
            </a:r>
            <a:r>
              <a:rPr lang="en-US" sz="3200" b="1" i="1" dirty="0" smtClean="0"/>
              <a:t>in millions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7782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433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Population of Ukraine,</a:t>
            </a:r>
            <a:br>
              <a:rPr lang="en-US" sz="3600" b="1" dirty="0" smtClean="0"/>
            </a:br>
            <a:r>
              <a:rPr lang="en-US" sz="3600" b="1" dirty="0" smtClean="0"/>
              <a:t>1927–1959, </a:t>
            </a:r>
            <a:r>
              <a:rPr lang="en-US" sz="3200" b="1" i="1" dirty="0"/>
              <a:t>i</a:t>
            </a:r>
            <a:r>
              <a:rPr lang="en-US" sz="3200" b="1" i="1" dirty="0" smtClean="0"/>
              <a:t>n millions</a:t>
            </a:r>
            <a:endParaRPr lang="uk-UA" sz="3200" b="1" i="1" dirty="0"/>
          </a:p>
        </p:txBody>
      </p:sp>
      <p:graphicFrame>
        <p:nvGraphicFramePr>
          <p:cNvPr id="4" name="Діаграма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517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6237312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Ukraine in borders as of 1933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3563994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/>
              <a:t>Thank you</a:t>
            </a:r>
            <a:r>
              <a:rPr lang="uk-UA" b="1" i="1" dirty="0" smtClean="0"/>
              <a:t>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9616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Borders </a:t>
            </a:r>
            <a:r>
              <a:rPr lang="en-US" sz="3600" b="1" dirty="0"/>
              <a:t>of Ireland</a:t>
            </a:r>
            <a:endParaRPr lang="uk-UA" sz="36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5"/>
            <a:ext cx="4104456" cy="424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741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Borders </a:t>
            </a:r>
            <a:r>
              <a:rPr lang="en-GB" sz="3600" b="1" dirty="0"/>
              <a:t>of Ukraine</a:t>
            </a:r>
            <a:endParaRPr lang="uk-UA" sz="3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0"/>
            <a:ext cx="69847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600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Structure of the </a:t>
            </a:r>
            <a:r>
              <a:rPr lang="en-US" sz="3600" b="1" dirty="0" smtClean="0"/>
              <a:t>demographic </a:t>
            </a:r>
            <a:r>
              <a:rPr lang="en-GB" sz="3600" b="1" dirty="0" smtClean="0"/>
              <a:t>losses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Demographic </a:t>
            </a:r>
            <a:r>
              <a:rPr lang="en-GB" b="1" dirty="0" smtClean="0"/>
              <a:t>losses:</a:t>
            </a:r>
          </a:p>
          <a:p>
            <a:pPr>
              <a:buFontTx/>
              <a:buChar char="-"/>
            </a:pPr>
            <a:r>
              <a:rPr lang="en-GB" b="1" dirty="0" smtClean="0"/>
              <a:t>direct losses: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b="1" i="1" dirty="0" smtClean="0"/>
              <a:t>excess deaths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b="1" i="1" dirty="0" smtClean="0"/>
              <a:t>migration losses</a:t>
            </a:r>
          </a:p>
          <a:p>
            <a:pPr>
              <a:buFontTx/>
              <a:buChar char="-"/>
            </a:pPr>
            <a:r>
              <a:rPr lang="en-GB" b="1" dirty="0" smtClean="0"/>
              <a:t>indirect losses (deficit of births)</a:t>
            </a:r>
          </a:p>
          <a:p>
            <a:pPr>
              <a:buFontTx/>
              <a:buChar char="-"/>
            </a:pPr>
            <a:endParaRPr lang="en-GB" b="1" i="1" dirty="0" smtClean="0"/>
          </a:p>
          <a:p>
            <a:pPr>
              <a:buFontTx/>
              <a:buChar char="-"/>
            </a:pPr>
            <a:endParaRPr lang="en-GB" b="1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975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Excess deaths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E</a:t>
            </a:r>
            <a:r>
              <a:rPr lang="en-GB" b="1" i="1" dirty="0" err="1" smtClean="0"/>
              <a:t>xcess</a:t>
            </a:r>
            <a:r>
              <a:rPr lang="en-GB" b="1" i="1" dirty="0" smtClean="0"/>
              <a:t> deaths are estimated as the difference between the actual (reconstructed) numbers of deaths and its hypothetical numbers assuming there was no  catastrophic event</a:t>
            </a:r>
            <a:endParaRPr lang="uk-UA" b="1" i="1" dirty="0" smtClean="0"/>
          </a:p>
          <a:p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0075923"/>
              </p:ext>
            </p:extLst>
          </p:nvPr>
        </p:nvGraphicFramePr>
        <p:xfrm>
          <a:off x="3635897" y="1772817"/>
          <a:ext cx="504055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116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Deficit of births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i="1" dirty="0"/>
              <a:t>Deficit of births </a:t>
            </a:r>
            <a:r>
              <a:rPr lang="en-GB" b="1" i="1" dirty="0" smtClean="0"/>
              <a:t>are estimated as the difference between the hypothetical numbers assuming there was no  catastrophic event and actual (reconstructed) numbers of births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5473357"/>
              </p:ext>
            </p:extLst>
          </p:nvPr>
        </p:nvGraphicFramePr>
        <p:xfrm>
          <a:off x="3563888" y="1844825"/>
          <a:ext cx="512291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602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1012974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Number of emigrants from Ireland,</a:t>
            </a:r>
            <a:br>
              <a:rPr lang="en-US" sz="4000" b="1" dirty="0"/>
            </a:br>
            <a:r>
              <a:rPr lang="en-US" sz="4000" b="1" dirty="0"/>
              <a:t>1841–1861, </a:t>
            </a:r>
            <a:r>
              <a:rPr lang="en-US" sz="3600" b="1" i="1" dirty="0"/>
              <a:t>in </a:t>
            </a:r>
            <a:r>
              <a:rPr lang="en-US" sz="3600" b="1" i="1" dirty="0" smtClean="0"/>
              <a:t>1,000s</a:t>
            </a:r>
            <a:endParaRPr lang="uk-UA" sz="3600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4701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680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Net migration in Ukraine,</a:t>
            </a:r>
            <a:br>
              <a:rPr lang="en-US" sz="3600" b="1" dirty="0" smtClean="0"/>
            </a:br>
            <a:r>
              <a:rPr lang="en-US" sz="3600" b="1" dirty="0" smtClean="0"/>
              <a:t>1927–1938, </a:t>
            </a:r>
            <a:r>
              <a:rPr lang="en-US" sz="3200" b="1" i="1" dirty="0" smtClean="0"/>
              <a:t>in 1,000s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7590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192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err="1"/>
              <a:t>Demographic</a:t>
            </a:r>
            <a:r>
              <a:rPr lang="uk-UA" sz="3600" b="1" dirty="0"/>
              <a:t> </a:t>
            </a:r>
            <a:r>
              <a:rPr lang="uk-UA" sz="3600" b="1" dirty="0" err="1" smtClean="0"/>
              <a:t>losses</a:t>
            </a:r>
            <a:r>
              <a:rPr lang="en-US" sz="3600" b="1" dirty="0" smtClean="0"/>
              <a:t>,</a:t>
            </a:r>
            <a:br>
              <a:rPr lang="en-US" sz="3600" b="1" dirty="0" smtClean="0"/>
            </a:br>
            <a:r>
              <a:rPr lang="en-US" sz="3200" b="1" i="1" dirty="0" smtClean="0"/>
              <a:t>in </a:t>
            </a:r>
            <a:r>
              <a:rPr lang="uk-UA" sz="3200" b="1" i="1" dirty="0" err="1"/>
              <a:t>absolute</a:t>
            </a:r>
            <a:r>
              <a:rPr lang="uk-UA" sz="3200" b="1" i="1" dirty="0"/>
              <a:t> </a:t>
            </a:r>
            <a:r>
              <a:rPr lang="en-US" sz="3200" b="1" i="1" dirty="0" smtClean="0"/>
              <a:t>numbers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948466"/>
              </p:ext>
            </p:extLst>
          </p:nvPr>
        </p:nvGraphicFramePr>
        <p:xfrm>
          <a:off x="457200" y="2204865"/>
          <a:ext cx="8229599" cy="2736303"/>
        </p:xfrm>
        <a:graphic>
          <a:graphicData uri="http://schemas.openxmlformats.org/drawingml/2006/table">
            <a:tbl>
              <a:tblPr firstRow="1" firstCol="1" bandRow="1"/>
              <a:tblGrid>
                <a:gridCol w="2742651"/>
                <a:gridCol w="2742651"/>
                <a:gridCol w="2744297"/>
              </a:tblGrid>
              <a:tr h="34203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uk-UA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Ukraine</a:t>
                      </a:r>
                      <a:endParaRPr lang="uk-UA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uk-UA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Ireland</a:t>
                      </a:r>
                      <a:endParaRPr lang="uk-UA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direct losses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en-GB" sz="2000" b="1" i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excess deaths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3,9 </a:t>
                      </a:r>
                      <a:r>
                        <a:rPr lang="uk-UA" sz="20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million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 million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en-GB" sz="2000" b="1" i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migration losses 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net migration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rtl="0" eaLnBrk="1" latinLnBrk="0" hangingPunct="1"/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thousand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emigration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rtl="0" eaLnBrk="1" latinLnBrk="0" hangingPunct="1"/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millions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indirect losses (deficit of births)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600 </a:t>
                      </a:r>
                      <a:r>
                        <a:rPr lang="uk-UA" sz="20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thousand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300 </a:t>
                      </a:r>
                      <a:r>
                        <a:rPr lang="uk-UA" sz="20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thousand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651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226</Words>
  <Application>Microsoft Office PowerPoint</Application>
  <PresentationFormat>Екран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Тема Office</vt:lpstr>
      <vt:lpstr>INTERNATIONAL ACADEMIC CONFERENCE IRELAND, UKRAINE AND EMPIRE: DEPENDENCE. CONFLICT. MEMORY 2019, November 15–17 Kyiv, Ukraine</vt:lpstr>
      <vt:lpstr>Borders of Ireland</vt:lpstr>
      <vt:lpstr>Borders of Ukraine</vt:lpstr>
      <vt:lpstr>Structure of the demographic losses</vt:lpstr>
      <vt:lpstr>Excess deaths</vt:lpstr>
      <vt:lpstr>Deficit of births</vt:lpstr>
      <vt:lpstr>Number of emigrants from Ireland, 1841–1861, in 1,000s</vt:lpstr>
      <vt:lpstr>Net migration in Ukraine, 1927–1938, in 1,000s</vt:lpstr>
      <vt:lpstr>Demographic losses, in absolute numbers</vt:lpstr>
      <vt:lpstr>Excess deaths in Ukraine, 1932 – 1934, per 1000 population</vt:lpstr>
      <vt:lpstr> Age-sex structure of excess deaths, Ukraine, 1932-1934, % </vt:lpstr>
      <vt:lpstr>Demographic losses, relative to the population before the famine</vt:lpstr>
      <vt:lpstr>Population of Ireland, 1821–1914, in millions</vt:lpstr>
      <vt:lpstr>Population of Ukraine, 1927–1959, in millions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INTERNATIONAL ACADEMIC CONFERENCE IRELAND, UKRAINE AND EMPIRE: DEPENDENCE. CONFLICT. MEMORY 2019, November 15–17 Kyiv, Ukraine</dc:title>
  <dc:creator>User-1</dc:creator>
  <cp:lastModifiedBy>Sashko</cp:lastModifiedBy>
  <cp:revision>27</cp:revision>
  <cp:lastPrinted>2019-11-14T21:47:36Z</cp:lastPrinted>
  <dcterms:created xsi:type="dcterms:W3CDTF">2019-11-13T12:21:47Z</dcterms:created>
  <dcterms:modified xsi:type="dcterms:W3CDTF">2019-11-14T21:48:48Z</dcterms:modified>
</cp:coreProperties>
</file>