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1" r:id="rId6"/>
    <p:sldId id="262" r:id="rId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61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 сполучна ліні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  <p:sp>
        <p:nvSpPr>
          <p:cNvPr id="16" name="Місце для дати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2DC6-79EB-4382-9504-5B242BFF48D9}" type="datetimeFigureOut">
              <a:rPr lang="uk-UA" smtClean="0"/>
              <a:pPr/>
              <a:t>15.11.2019</a:t>
            </a:fld>
            <a:endParaRPr lang="uk-UA"/>
          </a:p>
        </p:txBody>
      </p:sp>
      <p:sp>
        <p:nvSpPr>
          <p:cNvPr id="2" name="Місце для нижнього колонтитула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5" name="Місце для номера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61A96B8-F3EA-40D4-8A02-6DECC00045D9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2DC6-79EB-4382-9504-5B242BFF48D9}" type="datetimeFigureOut">
              <a:rPr lang="uk-UA" smtClean="0"/>
              <a:pPr/>
              <a:t>15.11.2019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A96B8-F3EA-40D4-8A02-6DECC00045D9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2DC6-79EB-4382-9504-5B242BFF48D9}" type="datetimeFigureOut">
              <a:rPr lang="uk-UA" smtClean="0"/>
              <a:pPr/>
              <a:t>15.11.2019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A96B8-F3EA-40D4-8A02-6DECC00045D9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27" name="Місце для вмісту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5" name="Місце для дати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2DC6-79EB-4382-9504-5B242BFF48D9}" type="datetimeFigureOut">
              <a:rPr lang="uk-UA" smtClean="0"/>
              <a:pPr/>
              <a:t>15.11.2019</a:t>
            </a:fld>
            <a:endParaRPr lang="uk-UA"/>
          </a:p>
        </p:txBody>
      </p:sp>
      <p:sp>
        <p:nvSpPr>
          <p:cNvPr id="19" name="Місце для нижнього колонтитула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uk-UA"/>
          </a:p>
        </p:txBody>
      </p:sp>
      <p:sp>
        <p:nvSpPr>
          <p:cNvPr id="16" name="Місце для номера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61A96B8-F3EA-40D4-8A02-6DECC00045D9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 сполучна ліні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Місце для тексту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19" name="Місце для дати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2DC6-79EB-4382-9504-5B242BFF48D9}" type="datetimeFigureOut">
              <a:rPr lang="uk-UA" smtClean="0"/>
              <a:pPr/>
              <a:t>15.11.2019</a:t>
            </a:fld>
            <a:endParaRPr lang="uk-UA"/>
          </a:p>
        </p:txBody>
      </p:sp>
      <p:sp>
        <p:nvSpPr>
          <p:cNvPr id="11" name="Місце для нижнього колонтитула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6" name="Місце для номера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A96B8-F3EA-40D4-8A02-6DECC00045D9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4" name="Місце для вмісту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3" name="Місце для вмісту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1" name="Місце для дати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2DC6-79EB-4382-9504-5B242BFF48D9}" type="datetimeFigureOut">
              <a:rPr lang="uk-UA" smtClean="0"/>
              <a:pPr/>
              <a:t>15.11.2019</a:t>
            </a:fld>
            <a:endParaRPr lang="uk-UA"/>
          </a:p>
        </p:txBody>
      </p:sp>
      <p:sp>
        <p:nvSpPr>
          <p:cNvPr id="10" name="Місце для нижнього колонтитула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1" name="Місце для номера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A96B8-F3EA-40D4-8A02-6DECC00045D9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3" name="Місце для тексту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25" name="Місце для тексту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8" name="Місце для вмісту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0" name="Місце для дати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2DC6-79EB-4382-9504-5B242BFF48D9}" type="datetimeFigureOut">
              <a:rPr lang="uk-UA" smtClean="0"/>
              <a:pPr/>
              <a:t>15.11.2019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61A96B8-F3EA-40D4-8A02-6DECC00045D9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1" name="Пряма сполучна ліні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2" name="Місце для дати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2DC6-79EB-4382-9504-5B242BFF48D9}" type="datetimeFigureOut">
              <a:rPr lang="uk-UA" smtClean="0"/>
              <a:pPr/>
              <a:t>15.11.2019</a:t>
            </a:fld>
            <a:endParaRPr lang="uk-UA"/>
          </a:p>
        </p:txBody>
      </p:sp>
      <p:sp>
        <p:nvSpPr>
          <p:cNvPr id="21" name="Місце для нижнього колонтитула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A96B8-F3EA-40D4-8A02-6DECC00045D9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2DC6-79EB-4382-9504-5B242BFF48D9}" type="datetimeFigureOut">
              <a:rPr lang="uk-UA" smtClean="0"/>
              <a:pPr/>
              <a:t>15.11.2019</a:t>
            </a:fld>
            <a:endParaRPr lang="uk-UA"/>
          </a:p>
        </p:txBody>
      </p:sp>
      <p:sp>
        <p:nvSpPr>
          <p:cNvPr id="24" name="Місце для нижнього колонтитула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A96B8-F3EA-40D4-8A02-6DECC00045D9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 сполучна ліні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26" name="Місце для тексту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14" name="Місце для вмісту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5" name="Місце для дати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2DC6-79EB-4382-9504-5B242BFF48D9}" type="datetimeFigureOut">
              <a:rPr lang="uk-UA" smtClean="0"/>
              <a:pPr/>
              <a:t>15.11.2019</a:t>
            </a:fld>
            <a:endParaRPr lang="uk-UA"/>
          </a:p>
        </p:txBody>
      </p:sp>
      <p:sp>
        <p:nvSpPr>
          <p:cNvPr id="29" name="Місце для нижнього колонтитула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A96B8-F3EA-40D4-8A02-6DECC00045D9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Місце для зображення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uk-UA" smtClean="0"/>
              <a:t>Клацніть піктограму, щоб додати зображення</a:t>
            </a:r>
            <a:endParaRPr kumimoji="0" lang="en-US" dirty="0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2DC6-79EB-4382-9504-5B242BFF48D9}" type="datetimeFigureOut">
              <a:rPr lang="uk-UA" smtClean="0"/>
              <a:pPr/>
              <a:t>15.11.2019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1" name="Місце для номера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A96B8-F3EA-40D4-8A02-6DECC00045D9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26" name="Місце для тексту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 сполучна ліні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Місце для тексту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11" name="Місце для дати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7442DC6-79EB-4382-9504-5B242BFF48D9}" type="datetimeFigureOut">
              <a:rPr lang="uk-UA" smtClean="0"/>
              <a:pPr/>
              <a:t>15.11.2019</a:t>
            </a:fld>
            <a:endParaRPr lang="uk-UA"/>
          </a:p>
        </p:txBody>
      </p:sp>
      <p:sp>
        <p:nvSpPr>
          <p:cNvPr id="28" name="Місце для нижнього колонтитула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61A96B8-F3EA-40D4-8A02-6DECC00045D9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0" name="Місце для заголовка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9" name="Пряма сполучна ліні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 сполучна ліні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1"/>
            <a:ext cx="7772400" cy="1071546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/>
              <a:t>Радянська Україна та Росія (1917-1923): структура </a:t>
            </a:r>
            <a:r>
              <a:rPr lang="uk-UA" sz="3600" b="1" dirty="0" smtClean="0"/>
              <a:t>взаємин</a:t>
            </a:r>
            <a:endParaRPr lang="uk-UA" sz="3600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5072066" y="6072206"/>
            <a:ext cx="3571900" cy="466716"/>
          </a:xfrm>
        </p:spPr>
        <p:txBody>
          <a:bodyPr>
            <a:normAutofit/>
          </a:bodyPr>
          <a:lstStyle/>
          <a:p>
            <a:pPr algn="r"/>
            <a:r>
              <a:rPr lang="uk-UA" b="1" dirty="0" smtClean="0"/>
              <a:t>Геннадій </a:t>
            </a:r>
            <a:r>
              <a:rPr lang="uk-UA" b="1" dirty="0" err="1" smtClean="0"/>
              <a:t>Єфіменко</a:t>
            </a:r>
            <a:r>
              <a:rPr lang="uk-UA" b="1" dirty="0" smtClean="0"/>
              <a:t> </a:t>
            </a:r>
            <a:endParaRPr lang="uk-UA" b="1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357299"/>
            <a:ext cx="7673510" cy="459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85776"/>
            <a:ext cx="9144000" cy="1714512"/>
          </a:xfrm>
        </p:spPr>
        <p:txBody>
          <a:bodyPr>
            <a:noAutofit/>
          </a:bodyPr>
          <a:lstStyle/>
          <a:p>
            <a:pPr lvl="0" algn="ctr"/>
            <a:r>
              <a:rPr lang="uk-UA" sz="4000" b="1" cap="none" dirty="0" smtClean="0"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Становище України та Ірландії в імперіях </a:t>
            </a:r>
            <a:r>
              <a:rPr lang="uk-UA" sz="4000" b="1" cap="none" dirty="0" smtClean="0"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станом на </a:t>
            </a:r>
            <a:r>
              <a:rPr lang="uk-UA" sz="4000" b="1" cap="none" dirty="0" smtClean="0"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1914</a:t>
            </a:r>
            <a:r>
              <a:rPr lang="uk-UA" sz="4000" dirty="0" smtClean="0"/>
              <a:t>:</a:t>
            </a:r>
            <a:endParaRPr lang="uk-UA" sz="4000" dirty="0"/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97795"/>
            <a:ext cx="21672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2" name="Таблиця 11"/>
          <p:cNvGraphicFramePr>
            <a:graphicFrameLocks noGrp="1"/>
          </p:cNvGraphicFramePr>
          <p:nvPr/>
        </p:nvGraphicFramePr>
        <p:xfrm>
          <a:off x="214282" y="1571612"/>
          <a:ext cx="8643998" cy="3929087"/>
        </p:xfrm>
        <a:graphic>
          <a:graphicData uri="http://schemas.openxmlformats.org/drawingml/2006/table">
            <a:tbl>
              <a:tblPr/>
              <a:tblGrid>
                <a:gridCol w="4660564"/>
                <a:gridCol w="2169641"/>
                <a:gridCol w="1813793"/>
              </a:tblGrid>
              <a:tr h="92869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b="1" i="1" dirty="0" smtClean="0">
                          <a:latin typeface="Calibri"/>
                          <a:ea typeface="Calibri"/>
                          <a:cs typeface="Times New Roman"/>
                        </a:rPr>
                        <a:t>категорія </a:t>
                      </a:r>
                      <a:endParaRPr lang="uk-UA" sz="3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b="1" i="1" dirty="0">
                          <a:latin typeface="Calibri"/>
                          <a:ea typeface="Calibri"/>
                          <a:cs typeface="Times New Roman"/>
                        </a:rPr>
                        <a:t>Україна</a:t>
                      </a:r>
                      <a:endParaRPr lang="uk-UA" sz="3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b="1" i="1" dirty="0">
                          <a:latin typeface="Calibri"/>
                          <a:ea typeface="Calibri"/>
                          <a:cs typeface="Times New Roman"/>
                        </a:rPr>
                        <a:t>Ірландія</a:t>
                      </a:r>
                      <a:endParaRPr lang="uk-UA" sz="3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1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dirty="0">
                          <a:latin typeface="Calibri"/>
                          <a:ea typeface="Calibri"/>
                          <a:cs typeface="Times New Roman"/>
                        </a:rPr>
                        <a:t>Назва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dirty="0">
                          <a:latin typeface="Calibri"/>
                          <a:ea typeface="Calibri"/>
                          <a:cs typeface="Times New Roman"/>
                        </a:rPr>
                        <a:t>ні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>
                          <a:latin typeface="Calibri"/>
                          <a:ea typeface="Calibri"/>
                          <a:cs typeface="Times New Roman"/>
                        </a:rPr>
                        <a:t>так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1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dirty="0">
                          <a:latin typeface="Calibri"/>
                          <a:ea typeface="Calibri"/>
                          <a:cs typeface="Times New Roman"/>
                        </a:rPr>
                        <a:t>Територія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dirty="0">
                          <a:latin typeface="Calibri"/>
                          <a:ea typeface="Calibri"/>
                          <a:cs typeface="Times New Roman"/>
                        </a:rPr>
                        <a:t>ні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dirty="0">
                          <a:latin typeface="Calibri"/>
                          <a:ea typeface="Calibri"/>
                          <a:cs typeface="Times New Roman"/>
                        </a:rPr>
                        <a:t>так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1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dirty="0">
                          <a:latin typeface="Calibri"/>
                          <a:ea typeface="Calibri"/>
                          <a:cs typeface="Times New Roman"/>
                        </a:rPr>
                        <a:t>Віросповідання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dirty="0">
                          <a:latin typeface="Calibri"/>
                          <a:ea typeface="Calibri"/>
                          <a:cs typeface="Times New Roman"/>
                        </a:rPr>
                        <a:t>ні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dirty="0">
                          <a:latin typeface="Calibri"/>
                          <a:ea typeface="Calibri"/>
                          <a:cs typeface="Times New Roman"/>
                        </a:rPr>
                        <a:t>так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389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dirty="0">
                          <a:latin typeface="Calibri"/>
                          <a:ea typeface="Calibri"/>
                          <a:cs typeface="Times New Roman"/>
                        </a:rPr>
                        <a:t>Відомість у світі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dirty="0">
                          <a:latin typeface="Calibri"/>
                          <a:ea typeface="Calibri"/>
                          <a:cs typeface="Times New Roman"/>
                        </a:rPr>
                        <a:t>майже ні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dirty="0">
                          <a:latin typeface="Calibri"/>
                          <a:ea typeface="Calibri"/>
                          <a:cs typeface="Times New Roman"/>
                        </a:rPr>
                        <a:t>так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1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dirty="0">
                          <a:latin typeface="Calibri"/>
                          <a:ea typeface="Calibri"/>
                          <a:cs typeface="Times New Roman"/>
                        </a:rPr>
                        <a:t>Мова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dirty="0">
                          <a:latin typeface="Calibri"/>
                          <a:ea typeface="Calibri"/>
                          <a:cs typeface="Times New Roman"/>
                        </a:rPr>
                        <a:t>так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dirty="0">
                          <a:latin typeface="Calibri"/>
                          <a:ea typeface="Calibri"/>
                          <a:cs typeface="Times New Roman"/>
                        </a:rPr>
                        <a:t>ні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94958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57298"/>
          </a:xfrm>
        </p:spPr>
        <p:txBody>
          <a:bodyPr>
            <a:normAutofit fontScale="90000"/>
          </a:bodyPr>
          <a:lstStyle/>
          <a:p>
            <a:pPr lvl="0" algn="ctr"/>
            <a:r>
              <a:rPr lang="uk-UA" b="1" cap="none" dirty="0" smtClean="0"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Кордони УНР, на які з часу свого утворення претендувала </a:t>
            </a:r>
            <a:r>
              <a:rPr lang="uk-UA" b="1" cap="none" dirty="0" smtClean="0"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радянська </a:t>
            </a:r>
            <a:r>
              <a:rPr lang="uk-UA" b="1" cap="none" dirty="0" smtClean="0"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Україна</a:t>
            </a:r>
            <a:r>
              <a:rPr lang="uk-UA" sz="4400" cap="none" dirty="0" smtClean="0"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lang="uk-UA" sz="4400" cap="none" dirty="0" smtClean="0"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lang="uk-UA" dirty="0" smtClean="0"/>
              <a:t>:</a:t>
            </a:r>
            <a:endParaRPr lang="uk-UA" dirty="0"/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97795"/>
            <a:ext cx="21672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" name="Рисунок 4" descr="Рис.3 УНР за ІІІ Універсалом.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285860"/>
            <a:ext cx="9151153" cy="55721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4958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3050"/>
          </a:xfrm>
        </p:spPr>
        <p:txBody>
          <a:bodyPr>
            <a:normAutofit fontScale="90000"/>
          </a:bodyPr>
          <a:lstStyle/>
          <a:p>
            <a:pPr lvl="0" algn="ctr"/>
            <a:r>
              <a:rPr lang="uk-UA" sz="4400" b="1" cap="none" dirty="0" smtClean="0"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Звернення Раднаркому Росії з означенням кордонів України </a:t>
            </a:r>
            <a:r>
              <a:rPr lang="uk-UA" sz="4400" cap="none" dirty="0" smtClean="0"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lang="uk-UA" sz="4400" cap="none" dirty="0" smtClean="0"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lang="uk-UA" dirty="0" smtClean="0"/>
              <a:t>:</a:t>
            </a:r>
            <a:endParaRPr lang="uk-UA" dirty="0"/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97795"/>
            <a:ext cx="21672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Рисунок 5" descr="Рис.2.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14488"/>
            <a:ext cx="9144001" cy="49244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4958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1"/>
            <a:ext cx="8215370" cy="785794"/>
          </a:xfrm>
        </p:spPr>
        <p:txBody>
          <a:bodyPr>
            <a:noAutofit/>
          </a:bodyPr>
          <a:lstStyle/>
          <a:p>
            <a:pPr algn="ctr"/>
            <a:r>
              <a:rPr lang="uk-UA" dirty="0" smtClean="0"/>
              <a:t>Основні етапи у взаєминах</a:t>
            </a:r>
            <a:endParaRPr lang="uk-UA" sz="3600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285720" y="857232"/>
            <a:ext cx="8643966" cy="568169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atin typeface="Arial" pitchFamily="34" charset="0"/>
                <a:cs typeface="Arial" pitchFamily="34" charset="0"/>
              </a:rPr>
              <a:t>Перший етап </a:t>
            </a:r>
            <a:r>
              <a:rPr lang="uk-UA" sz="32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3200" b="1" i="1" dirty="0" smtClean="0"/>
              <a:t>(від </a:t>
            </a:r>
            <a:r>
              <a:rPr lang="uk-UA" sz="3200" b="1" i="1" dirty="0" smtClean="0"/>
              <a:t>створення радянської УНР (24-25 грудня 1917) до проголошення її незалежності (17-19 березня 1919</a:t>
            </a:r>
            <a:r>
              <a:rPr lang="uk-UA" sz="3200" b="1" i="1" dirty="0" smtClean="0"/>
              <a:t>) - </a:t>
            </a:r>
            <a:r>
              <a:rPr lang="uk-UA" sz="3200" dirty="0" smtClean="0"/>
              <a:t> </a:t>
            </a:r>
            <a:r>
              <a:rPr lang="uk-UA" sz="3200" b="1" dirty="0" smtClean="0"/>
              <a:t>цілісна </a:t>
            </a:r>
            <a:r>
              <a:rPr lang="uk-UA" sz="3200" b="1" dirty="0" smtClean="0"/>
              <a:t>складова частина (федеративної) радянської Росії</a:t>
            </a:r>
            <a:r>
              <a:rPr lang="uk-UA" sz="3200" b="1" dirty="0" smtClean="0"/>
              <a:t>.</a:t>
            </a:r>
          </a:p>
          <a:p>
            <a:endParaRPr lang="uk-UA" sz="900" b="1" i="1" dirty="0" smtClean="0"/>
          </a:p>
          <a:p>
            <a:r>
              <a:rPr lang="uk-UA" sz="3200" b="1" dirty="0" smtClean="0">
                <a:latin typeface="Arial" pitchFamily="34" charset="0"/>
                <a:cs typeface="Arial" pitchFamily="34" charset="0"/>
              </a:rPr>
              <a:t>Другий </a:t>
            </a:r>
            <a:r>
              <a:rPr lang="uk-UA" sz="3200" b="1" dirty="0" smtClean="0">
                <a:latin typeface="Arial" pitchFamily="34" charset="0"/>
                <a:cs typeface="Arial" pitchFamily="34" charset="0"/>
              </a:rPr>
              <a:t>етап </a:t>
            </a:r>
            <a:r>
              <a:rPr lang="uk-UA" sz="3200" b="1" i="1" dirty="0" smtClean="0"/>
              <a:t>(</a:t>
            </a:r>
            <a:r>
              <a:rPr lang="uk-UA" sz="3200" dirty="0" smtClean="0"/>
              <a:t>від </a:t>
            </a:r>
            <a:r>
              <a:rPr lang="uk-UA" sz="3200" dirty="0" smtClean="0"/>
              <a:t>проголошення незалежності радянської </a:t>
            </a:r>
            <a:r>
              <a:rPr lang="uk-UA" sz="3200" dirty="0" smtClean="0"/>
              <a:t>України (</a:t>
            </a:r>
            <a:r>
              <a:rPr lang="uk-UA" sz="3200" b="1" i="1" dirty="0" smtClean="0"/>
              <a:t>19 </a:t>
            </a:r>
            <a:r>
              <a:rPr lang="uk-UA" sz="3200" b="1" i="1" dirty="0" smtClean="0"/>
              <a:t>березня </a:t>
            </a:r>
            <a:r>
              <a:rPr lang="uk-UA" sz="3200" b="1" i="1" dirty="0" smtClean="0"/>
              <a:t>1918-го, </a:t>
            </a:r>
            <a:r>
              <a:rPr lang="uk-UA" sz="3200" b="1" dirty="0" smtClean="0"/>
              <a:t>до залишення червоними Києва (30 </a:t>
            </a:r>
            <a:r>
              <a:rPr lang="uk-UA" sz="3200" b="1" dirty="0" smtClean="0"/>
              <a:t>серпня </a:t>
            </a:r>
            <a:r>
              <a:rPr lang="uk-UA" sz="3200" b="1" dirty="0" smtClean="0"/>
              <a:t>1919-го) ,</a:t>
            </a:r>
            <a:r>
              <a:rPr lang="uk-UA" sz="3200" dirty="0" smtClean="0"/>
              <a:t> з перервою з квітня до грудня 1918-го)</a:t>
            </a:r>
            <a:r>
              <a:rPr lang="uk-UA" sz="3200" b="1" i="1" dirty="0" smtClean="0"/>
              <a:t> - </a:t>
            </a:r>
            <a:r>
              <a:rPr lang="uk-UA" sz="3200" dirty="0" smtClean="0"/>
              <a:t>період «</a:t>
            </a:r>
            <a:r>
              <a:rPr lang="uk-UA" sz="3200" b="1" i="1" dirty="0" smtClean="0"/>
              <a:t>повної незалежності і самостійності УСРР». </a:t>
            </a:r>
            <a:endParaRPr lang="uk-UA" sz="3200" b="1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1"/>
            <a:ext cx="8215370" cy="785794"/>
          </a:xfrm>
        </p:spPr>
        <p:txBody>
          <a:bodyPr>
            <a:noAutofit/>
          </a:bodyPr>
          <a:lstStyle/>
          <a:p>
            <a:pPr algn="ctr"/>
            <a:r>
              <a:rPr lang="uk-UA" dirty="0" smtClean="0"/>
              <a:t>Основні етапи у взаєминах</a:t>
            </a:r>
            <a:endParaRPr lang="uk-UA" sz="3600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285720" y="1000108"/>
            <a:ext cx="8643998" cy="5214974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atin typeface="Arial" pitchFamily="34" charset="0"/>
                <a:cs typeface="Arial" pitchFamily="34" charset="0"/>
              </a:rPr>
              <a:t>Третій етап </a:t>
            </a:r>
            <a:r>
              <a:rPr lang="uk-UA" sz="3200" b="1" i="1" dirty="0" smtClean="0"/>
              <a:t>(</a:t>
            </a:r>
            <a:r>
              <a:rPr lang="uk-UA" sz="3200" b="1" i="1" dirty="0" smtClean="0"/>
              <a:t>від створення </a:t>
            </a:r>
            <a:r>
              <a:rPr lang="uk-UA" sz="3200" b="1" i="1" dirty="0" err="1" smtClean="0"/>
              <a:t>Всеукрревкому</a:t>
            </a:r>
            <a:r>
              <a:rPr lang="uk-UA" sz="3200" b="1" i="1" dirty="0" smtClean="0"/>
              <a:t> </a:t>
            </a:r>
            <a:r>
              <a:rPr lang="uk-UA" sz="3200" b="1" i="1" dirty="0" smtClean="0"/>
              <a:t>(11 грудня 1919 </a:t>
            </a:r>
            <a:r>
              <a:rPr lang="uk-UA" sz="3200" b="1" i="1" dirty="0" err="1" smtClean="0"/>
              <a:t>–го</a:t>
            </a:r>
            <a:r>
              <a:rPr lang="uk-UA" sz="3200" b="1" i="1" dirty="0" smtClean="0"/>
              <a:t>) до </a:t>
            </a:r>
            <a:r>
              <a:rPr lang="uk-UA" sz="3200" dirty="0" smtClean="0"/>
              <a:t>підписання </a:t>
            </a:r>
            <a:r>
              <a:rPr lang="uk-UA" sz="3200" dirty="0" smtClean="0"/>
              <a:t>Союзного Робітниче-Селянського договору між РСФРР та УСРР</a:t>
            </a:r>
            <a:r>
              <a:rPr lang="uk-UA" sz="3200" b="1" i="1" dirty="0" smtClean="0"/>
              <a:t> (28 грудня </a:t>
            </a:r>
            <a:r>
              <a:rPr lang="uk-UA" sz="3200" b="1" i="1" dirty="0" smtClean="0"/>
              <a:t>1920</a:t>
            </a:r>
            <a:r>
              <a:rPr lang="uk-UA" sz="3200" b="1" i="1" dirty="0" smtClean="0"/>
              <a:t>,) </a:t>
            </a:r>
            <a:r>
              <a:rPr lang="uk-UA" sz="3200" b="1" i="1" dirty="0" smtClean="0"/>
              <a:t>– період найбільшої централізації</a:t>
            </a:r>
            <a:r>
              <a:rPr lang="uk-UA" sz="3200" b="1" i="1" dirty="0" smtClean="0"/>
              <a:t>.</a:t>
            </a:r>
            <a:endParaRPr lang="uk-UA" sz="3200" b="1" i="1" smtClean="0"/>
          </a:p>
          <a:p>
            <a:endParaRPr lang="uk-UA" sz="900" b="1" i="1" dirty="0" smtClean="0"/>
          </a:p>
          <a:p>
            <a:r>
              <a:rPr lang="uk-UA" sz="3200" b="1" dirty="0" smtClean="0">
                <a:latin typeface="Arial" pitchFamily="34" charset="0"/>
                <a:cs typeface="Arial" pitchFamily="34" charset="0"/>
              </a:rPr>
              <a:t>Четвертий етап </a:t>
            </a:r>
            <a:r>
              <a:rPr lang="uk-UA" sz="3200" b="1" i="1" dirty="0" smtClean="0"/>
              <a:t>(</a:t>
            </a:r>
            <a:r>
              <a:rPr lang="uk-UA" sz="3200" dirty="0" smtClean="0"/>
              <a:t>з підписання Союзного Робітниче-Селянського </a:t>
            </a:r>
            <a:r>
              <a:rPr lang="uk-UA" sz="3200" dirty="0" smtClean="0"/>
              <a:t>договору - до введення в дію Договору про створення (6 </a:t>
            </a:r>
            <a:r>
              <a:rPr lang="uk-UA" sz="3200" dirty="0" smtClean="0"/>
              <a:t>липня </a:t>
            </a:r>
            <a:r>
              <a:rPr lang="uk-UA" sz="3200" dirty="0" smtClean="0"/>
              <a:t>1923)  </a:t>
            </a:r>
            <a:r>
              <a:rPr lang="uk-UA" sz="3200" dirty="0" smtClean="0"/>
              <a:t>- «</a:t>
            </a:r>
            <a:r>
              <a:rPr lang="uk-UA" sz="3200" b="1" dirty="0" smtClean="0"/>
              <a:t>Політична самостійність на основі воєнного і економічного об’єднання с РСФРР</a:t>
            </a:r>
            <a:r>
              <a:rPr lang="uk-UA" sz="3200" dirty="0" smtClean="0"/>
              <a:t>». </a:t>
            </a:r>
            <a:endParaRPr lang="uk-UA" sz="3200" b="1" dirty="0" smtClean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алка">
  <a:themeElements>
    <a:clrScheme name="Валка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Валка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Валка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351</TotalTime>
  <Words>209</Words>
  <Application>Microsoft Office PowerPoint</Application>
  <PresentationFormat>Екран (4:3)</PresentationFormat>
  <Paragraphs>34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6</vt:i4>
      </vt:variant>
    </vt:vector>
  </HeadingPairs>
  <TitlesOfParts>
    <vt:vector size="7" baseType="lpstr">
      <vt:lpstr>Валка</vt:lpstr>
      <vt:lpstr>Радянська Україна та Росія (1917-1923): структура взаємин</vt:lpstr>
      <vt:lpstr>Становище України та Ірландії в імперіях станом на 1914:</vt:lpstr>
      <vt:lpstr>Кордони УНР, на які з часу свого утворення претендувала радянська Україна :</vt:lpstr>
      <vt:lpstr>Звернення Раднаркому Росії з означенням кордонів України  :</vt:lpstr>
      <vt:lpstr>Основні етапи у взаєминах</vt:lpstr>
      <vt:lpstr>Основні етапи у взаєминах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Ostap</dc:creator>
  <cp:lastModifiedBy>Ostap</cp:lastModifiedBy>
  <cp:revision>17</cp:revision>
  <dcterms:created xsi:type="dcterms:W3CDTF">2019-11-14T17:55:11Z</dcterms:created>
  <dcterms:modified xsi:type="dcterms:W3CDTF">2019-11-15T04:21:30Z</dcterms:modified>
</cp:coreProperties>
</file>