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handoutMasterIdLst>
    <p:handoutMasterId r:id="rId24"/>
  </p:handoutMasterIdLst>
  <p:sldIdLst>
    <p:sldId id="256" r:id="rId2"/>
    <p:sldId id="257" r:id="rId3"/>
    <p:sldId id="264" r:id="rId4"/>
    <p:sldId id="258" r:id="rId5"/>
    <p:sldId id="259" r:id="rId6"/>
    <p:sldId id="260" r:id="rId7"/>
    <p:sldId id="261" r:id="rId8"/>
    <p:sldId id="262" r:id="rId9"/>
    <p:sldId id="265" r:id="rId10"/>
    <p:sldId id="268" r:id="rId11"/>
    <p:sldId id="267" r:id="rId12"/>
    <p:sldId id="266" r:id="rId13"/>
    <p:sldId id="269" r:id="rId14"/>
    <p:sldId id="272" r:id="rId15"/>
    <p:sldId id="270" r:id="rId16"/>
    <p:sldId id="273" r:id="rId17"/>
    <p:sldId id="276" r:id="rId18"/>
    <p:sldId id="274" r:id="rId19"/>
    <p:sldId id="275" r:id="rId20"/>
    <p:sldId id="278" r:id="rId21"/>
    <p:sldId id="279" r:id="rId22"/>
    <p:sldId id="277" r:id="rId23"/>
  </p:sldIdLst>
  <p:sldSz cx="12192000" cy="6858000"/>
  <p:notesSz cx="6735763" cy="9866313"/>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66" d="100"/>
          <a:sy n="66" d="100"/>
        </p:scale>
        <p:origin x="44" y="3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B08B0BBC-8015-4BAF-B724-A370958D8A45}" type="datetimeFigureOut">
              <a:rPr lang="sk-SK" smtClean="0"/>
              <a:t>8.10.2019</a:t>
            </a:fld>
            <a:endParaRPr lang="sk-SK"/>
          </a:p>
        </p:txBody>
      </p:sp>
      <p:sp>
        <p:nvSpPr>
          <p:cNvPr id="4" name="Zástupný symbol päty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sk-SK"/>
          </a:p>
        </p:txBody>
      </p:sp>
      <p:sp>
        <p:nvSpPr>
          <p:cNvPr id="5" name="Zástupný symbol čísla snímky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ECBE7507-FA17-47AE-A5A1-41F92466576E}" type="slidenum">
              <a:rPr lang="sk-SK" smtClean="0"/>
              <a:t>‹#›</a:t>
            </a:fld>
            <a:endParaRPr lang="sk-SK"/>
          </a:p>
        </p:txBody>
      </p:sp>
    </p:spTree>
    <p:extLst>
      <p:ext uri="{BB962C8B-B14F-4D97-AF65-F5344CB8AC3E}">
        <p14:creationId xmlns:p14="http://schemas.microsoft.com/office/powerpoint/2010/main" val="33307790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k-SK" smtClean="0"/>
              <a:t>Upravte štýly predlohy textu</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smtClean="0"/>
              <a:t>Kliknutím upravte štýl predlohy podnadpisov</a:t>
            </a:r>
            <a:endParaRPr lang="en-US" dirty="0"/>
          </a:p>
        </p:txBody>
      </p:sp>
      <p:sp>
        <p:nvSpPr>
          <p:cNvPr id="4" name="Date Placeholder 3"/>
          <p:cNvSpPr>
            <a:spLocks noGrp="1"/>
          </p:cNvSpPr>
          <p:nvPr>
            <p:ph type="dt" sz="half" idx="10"/>
          </p:nvPr>
        </p:nvSpPr>
        <p:spPr/>
        <p:txBody>
          <a:bodyPr/>
          <a:lstStyle/>
          <a:p>
            <a:fld id="{C84591AD-C069-4E84-8CBA-A957970EF74C}" type="datetimeFigureOut">
              <a:rPr lang="sk-SK" smtClean="0"/>
              <a:t>8.10.2019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BAB5951C-BCD2-443F-8E3D-8465092E238B}" type="slidenum">
              <a:rPr lang="sk-SK" smtClean="0"/>
              <a:t>‹#›</a:t>
            </a:fld>
            <a:endParaRPr lang="sk-SK"/>
          </a:p>
        </p:txBody>
      </p:sp>
    </p:spTree>
    <p:extLst>
      <p:ext uri="{BB962C8B-B14F-4D97-AF65-F5344CB8AC3E}">
        <p14:creationId xmlns:p14="http://schemas.microsoft.com/office/powerpoint/2010/main" val="780264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Vertical Text Placeholder 2"/>
          <p:cNvSpPr>
            <a:spLocks noGrp="1"/>
          </p:cNvSpPr>
          <p:nvPr>
            <p:ph type="body" orient="vert" idx="1"/>
          </p:nvPr>
        </p:nvSpPr>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C84591AD-C069-4E84-8CBA-A957970EF74C}" type="datetimeFigureOut">
              <a:rPr lang="sk-SK" smtClean="0"/>
              <a:t>8.10.2019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BAB5951C-BCD2-443F-8E3D-8465092E238B}" type="slidenum">
              <a:rPr lang="sk-SK" smtClean="0"/>
              <a:t>‹#›</a:t>
            </a:fld>
            <a:endParaRPr lang="sk-SK"/>
          </a:p>
        </p:txBody>
      </p:sp>
    </p:spTree>
    <p:extLst>
      <p:ext uri="{BB962C8B-B14F-4D97-AF65-F5344CB8AC3E}">
        <p14:creationId xmlns:p14="http://schemas.microsoft.com/office/powerpoint/2010/main" val="2718705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k-SK" smtClean="0"/>
              <a:t>Upravte štýly predlohy textu</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C84591AD-C069-4E84-8CBA-A957970EF74C}" type="datetimeFigureOut">
              <a:rPr lang="sk-SK" smtClean="0"/>
              <a:t>8.10.2019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BAB5951C-BCD2-443F-8E3D-8465092E238B}" type="slidenum">
              <a:rPr lang="sk-SK" smtClean="0"/>
              <a:t>‹#›</a:t>
            </a:fld>
            <a:endParaRPr lang="sk-SK"/>
          </a:p>
        </p:txBody>
      </p:sp>
    </p:spTree>
    <p:extLst>
      <p:ext uri="{BB962C8B-B14F-4D97-AF65-F5344CB8AC3E}">
        <p14:creationId xmlns:p14="http://schemas.microsoft.com/office/powerpoint/2010/main" val="1743792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idx="1"/>
          </p:nvPr>
        </p:nvSpPr>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C84591AD-C069-4E84-8CBA-A957970EF74C}" type="datetimeFigureOut">
              <a:rPr lang="sk-SK" smtClean="0"/>
              <a:t>8.10.2019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BAB5951C-BCD2-443F-8E3D-8465092E238B}" type="slidenum">
              <a:rPr lang="sk-SK" smtClean="0"/>
              <a:t>‹#›</a:t>
            </a:fld>
            <a:endParaRPr lang="sk-SK"/>
          </a:p>
        </p:txBody>
      </p:sp>
    </p:spTree>
    <p:extLst>
      <p:ext uri="{BB962C8B-B14F-4D97-AF65-F5344CB8AC3E}">
        <p14:creationId xmlns:p14="http://schemas.microsoft.com/office/powerpoint/2010/main" val="922530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k-SK" smtClean="0"/>
              <a:t>Upravte štýly predlohy textu</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smtClean="0"/>
              <a:t>Upraviť štýly predlohy textu</a:t>
            </a:r>
          </a:p>
        </p:txBody>
      </p:sp>
      <p:sp>
        <p:nvSpPr>
          <p:cNvPr id="4" name="Date Placeholder 3"/>
          <p:cNvSpPr>
            <a:spLocks noGrp="1"/>
          </p:cNvSpPr>
          <p:nvPr>
            <p:ph type="dt" sz="half" idx="10"/>
          </p:nvPr>
        </p:nvSpPr>
        <p:spPr/>
        <p:txBody>
          <a:bodyPr/>
          <a:lstStyle/>
          <a:p>
            <a:fld id="{C84591AD-C069-4E84-8CBA-A957970EF74C}" type="datetimeFigureOut">
              <a:rPr lang="sk-SK" smtClean="0"/>
              <a:t>8.10.2019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BAB5951C-BCD2-443F-8E3D-8465092E238B}" type="slidenum">
              <a:rPr lang="sk-SK" smtClean="0"/>
              <a:t>‹#›</a:t>
            </a:fld>
            <a:endParaRPr lang="sk-SK"/>
          </a:p>
        </p:txBody>
      </p:sp>
    </p:spTree>
    <p:extLst>
      <p:ext uri="{BB962C8B-B14F-4D97-AF65-F5344CB8AC3E}">
        <p14:creationId xmlns:p14="http://schemas.microsoft.com/office/powerpoint/2010/main" val="36969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Date Placeholder 4"/>
          <p:cNvSpPr>
            <a:spLocks noGrp="1"/>
          </p:cNvSpPr>
          <p:nvPr>
            <p:ph type="dt" sz="half" idx="10"/>
          </p:nvPr>
        </p:nvSpPr>
        <p:spPr/>
        <p:txBody>
          <a:bodyPr/>
          <a:lstStyle/>
          <a:p>
            <a:fld id="{C84591AD-C069-4E84-8CBA-A957970EF74C}" type="datetimeFigureOut">
              <a:rPr lang="sk-SK" smtClean="0"/>
              <a:t>8.10.2019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BAB5951C-BCD2-443F-8E3D-8465092E238B}" type="slidenum">
              <a:rPr lang="sk-SK" smtClean="0"/>
              <a:t>‹#›</a:t>
            </a:fld>
            <a:endParaRPr lang="sk-SK"/>
          </a:p>
        </p:txBody>
      </p:sp>
    </p:spTree>
    <p:extLst>
      <p:ext uri="{BB962C8B-B14F-4D97-AF65-F5344CB8AC3E}">
        <p14:creationId xmlns:p14="http://schemas.microsoft.com/office/powerpoint/2010/main" val="3324513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k-SK" smtClean="0"/>
              <a:t>Upravte štýly predlohy textu</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4" name="Content Placeholder 3"/>
          <p:cNvSpPr>
            <a:spLocks noGrp="1"/>
          </p:cNvSpPr>
          <p:nvPr>
            <p:ph sz="half" idx="2"/>
          </p:nvPr>
        </p:nvSpPr>
        <p:spPr>
          <a:xfrm>
            <a:off x="839788" y="2505075"/>
            <a:ext cx="5157787" cy="368458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6" name="Content Placeholder 5"/>
          <p:cNvSpPr>
            <a:spLocks noGrp="1"/>
          </p:cNvSpPr>
          <p:nvPr>
            <p:ph sz="quarter" idx="4"/>
          </p:nvPr>
        </p:nvSpPr>
        <p:spPr>
          <a:xfrm>
            <a:off x="6172200" y="2505075"/>
            <a:ext cx="5183188" cy="368458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p:txBody>
          <a:bodyPr/>
          <a:lstStyle/>
          <a:p>
            <a:fld id="{C84591AD-C069-4E84-8CBA-A957970EF74C}" type="datetimeFigureOut">
              <a:rPr lang="sk-SK" smtClean="0"/>
              <a:t>8.10.2019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BAB5951C-BCD2-443F-8E3D-8465092E238B}" type="slidenum">
              <a:rPr lang="sk-SK" smtClean="0"/>
              <a:t>‹#›</a:t>
            </a:fld>
            <a:endParaRPr lang="sk-SK"/>
          </a:p>
        </p:txBody>
      </p:sp>
    </p:spTree>
    <p:extLst>
      <p:ext uri="{BB962C8B-B14F-4D97-AF65-F5344CB8AC3E}">
        <p14:creationId xmlns:p14="http://schemas.microsoft.com/office/powerpoint/2010/main" val="2840058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Date Placeholder 2"/>
          <p:cNvSpPr>
            <a:spLocks noGrp="1"/>
          </p:cNvSpPr>
          <p:nvPr>
            <p:ph type="dt" sz="half" idx="10"/>
          </p:nvPr>
        </p:nvSpPr>
        <p:spPr/>
        <p:txBody>
          <a:bodyPr/>
          <a:lstStyle/>
          <a:p>
            <a:fld id="{C84591AD-C069-4E84-8CBA-A957970EF74C}" type="datetimeFigureOut">
              <a:rPr lang="sk-SK" smtClean="0"/>
              <a:t>8.10.2019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BAB5951C-BCD2-443F-8E3D-8465092E238B}" type="slidenum">
              <a:rPr lang="sk-SK" smtClean="0"/>
              <a:t>‹#›</a:t>
            </a:fld>
            <a:endParaRPr lang="sk-SK"/>
          </a:p>
        </p:txBody>
      </p:sp>
    </p:spTree>
    <p:extLst>
      <p:ext uri="{BB962C8B-B14F-4D97-AF65-F5344CB8AC3E}">
        <p14:creationId xmlns:p14="http://schemas.microsoft.com/office/powerpoint/2010/main" val="3619299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591AD-C069-4E84-8CBA-A957970EF74C}" type="datetimeFigureOut">
              <a:rPr lang="sk-SK" smtClean="0"/>
              <a:t>8.10.2019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BAB5951C-BCD2-443F-8E3D-8465092E238B}" type="slidenum">
              <a:rPr lang="sk-SK" smtClean="0"/>
              <a:t>‹#›</a:t>
            </a:fld>
            <a:endParaRPr lang="sk-SK"/>
          </a:p>
        </p:txBody>
      </p:sp>
    </p:spTree>
    <p:extLst>
      <p:ext uri="{BB962C8B-B14F-4D97-AF65-F5344CB8AC3E}">
        <p14:creationId xmlns:p14="http://schemas.microsoft.com/office/powerpoint/2010/main" val="737928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k-SK" smtClean="0"/>
              <a:t>Upravte štýly predlohy textu</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Date Placeholder 4"/>
          <p:cNvSpPr>
            <a:spLocks noGrp="1"/>
          </p:cNvSpPr>
          <p:nvPr>
            <p:ph type="dt" sz="half" idx="10"/>
          </p:nvPr>
        </p:nvSpPr>
        <p:spPr/>
        <p:txBody>
          <a:bodyPr/>
          <a:lstStyle/>
          <a:p>
            <a:fld id="{C84591AD-C069-4E84-8CBA-A957970EF74C}" type="datetimeFigureOut">
              <a:rPr lang="sk-SK" smtClean="0"/>
              <a:t>8.10.2019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BAB5951C-BCD2-443F-8E3D-8465092E238B}" type="slidenum">
              <a:rPr lang="sk-SK" smtClean="0"/>
              <a:t>‹#›</a:t>
            </a:fld>
            <a:endParaRPr lang="sk-SK"/>
          </a:p>
        </p:txBody>
      </p:sp>
    </p:spTree>
    <p:extLst>
      <p:ext uri="{BB962C8B-B14F-4D97-AF65-F5344CB8AC3E}">
        <p14:creationId xmlns:p14="http://schemas.microsoft.com/office/powerpoint/2010/main" val="107034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k-SK" smtClean="0"/>
              <a:t>Upravte štýly predlohy textu</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Date Placeholder 4"/>
          <p:cNvSpPr>
            <a:spLocks noGrp="1"/>
          </p:cNvSpPr>
          <p:nvPr>
            <p:ph type="dt" sz="half" idx="10"/>
          </p:nvPr>
        </p:nvSpPr>
        <p:spPr/>
        <p:txBody>
          <a:bodyPr/>
          <a:lstStyle/>
          <a:p>
            <a:fld id="{C84591AD-C069-4E84-8CBA-A957970EF74C}" type="datetimeFigureOut">
              <a:rPr lang="sk-SK" smtClean="0"/>
              <a:t>8.10.2019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BAB5951C-BCD2-443F-8E3D-8465092E238B}" type="slidenum">
              <a:rPr lang="sk-SK" smtClean="0"/>
              <a:t>‹#›</a:t>
            </a:fld>
            <a:endParaRPr lang="sk-SK"/>
          </a:p>
        </p:txBody>
      </p:sp>
    </p:spTree>
    <p:extLst>
      <p:ext uri="{BB962C8B-B14F-4D97-AF65-F5344CB8AC3E}">
        <p14:creationId xmlns:p14="http://schemas.microsoft.com/office/powerpoint/2010/main" val="2032738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smtClean="0"/>
              <a:t>Upravte štýly predlohy textu</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591AD-C069-4E84-8CBA-A957970EF74C}" type="datetimeFigureOut">
              <a:rPr lang="sk-SK" smtClean="0"/>
              <a:t>8.10.2019</a:t>
            </a:fld>
            <a:endParaRPr lang="sk-SK"/>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B5951C-BCD2-443F-8E3D-8465092E238B}" type="slidenum">
              <a:rPr lang="sk-SK" smtClean="0"/>
              <a:t>‹#›</a:t>
            </a:fld>
            <a:endParaRPr lang="sk-SK"/>
          </a:p>
        </p:txBody>
      </p:sp>
    </p:spTree>
    <p:extLst>
      <p:ext uri="{BB962C8B-B14F-4D97-AF65-F5344CB8AC3E}">
        <p14:creationId xmlns:p14="http://schemas.microsoft.com/office/powerpoint/2010/main" val="691537109"/>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package" Target="../embeddings/H_rok_programu_Microsoft_Excel.xls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499622"/>
            <a:ext cx="9144000" cy="2564089"/>
          </a:xfrm>
        </p:spPr>
        <p:txBody>
          <a:bodyPr>
            <a:normAutofit fontScale="90000"/>
          </a:bodyPr>
          <a:lstStyle/>
          <a:p>
            <a:pPr>
              <a:lnSpc>
                <a:spcPct val="100000"/>
              </a:lnSpc>
            </a:pPr>
            <a:r>
              <a:rPr lang="sk-SK" sz="4400" b="1" dirty="0" smtClean="0">
                <a:solidFill>
                  <a:srgbClr val="C00000"/>
                </a:solidFill>
                <a:effectLst>
                  <a:outerShdw blurRad="38100" dist="38100" dir="2700000" algn="tl">
                    <a:srgbClr val="000000">
                      <a:alpha val="43137"/>
                    </a:srgbClr>
                  </a:outerShdw>
                </a:effectLst>
                <a:latin typeface="Arial" panose="020B0604020202020204" pitchFamily="34" charset="0"/>
              </a:rPr>
              <a:t>F</a:t>
            </a:r>
            <a:r>
              <a:rPr lang="en-US" sz="4400" b="1" dirty="0" smtClean="0">
                <a:solidFill>
                  <a:srgbClr val="C00000"/>
                </a:solidFill>
                <a:effectLst>
                  <a:outerShdw blurRad="38100" dist="38100" dir="2700000" algn="tl">
                    <a:srgbClr val="000000">
                      <a:alpha val="43137"/>
                    </a:srgbClr>
                  </a:outerShdw>
                </a:effectLst>
                <a:latin typeface="Arial" panose="020B0604020202020204" pitchFamily="34" charset="0"/>
              </a:rPr>
              <a:t>actors affecting the health </a:t>
            </a:r>
            <a:r>
              <a:rPr lang="sk-SK" sz="4400" b="1" dirty="0" smtClean="0">
                <a:solidFill>
                  <a:srgbClr val="C00000"/>
                </a:solidFill>
                <a:effectLst>
                  <a:outerShdw blurRad="38100" dist="38100" dir="2700000" algn="tl">
                    <a:srgbClr val="000000">
                      <a:alpha val="43137"/>
                    </a:srgbClr>
                  </a:outerShdw>
                </a:effectLst>
                <a:latin typeface="Arial" panose="020B0604020202020204" pitchFamily="34" charset="0"/>
              </a:rPr>
              <a:t/>
            </a:r>
            <a:br>
              <a:rPr lang="sk-SK" sz="4400" b="1" dirty="0" smtClean="0">
                <a:solidFill>
                  <a:srgbClr val="C00000"/>
                </a:solidFill>
                <a:effectLst>
                  <a:outerShdw blurRad="38100" dist="38100" dir="2700000" algn="tl">
                    <a:srgbClr val="000000">
                      <a:alpha val="43137"/>
                    </a:srgbClr>
                  </a:outerShdw>
                </a:effectLst>
                <a:latin typeface="Arial" panose="020B0604020202020204" pitchFamily="34" charset="0"/>
              </a:rPr>
            </a:br>
            <a:r>
              <a:rPr lang="en-US" sz="4400" b="1" dirty="0" smtClean="0">
                <a:solidFill>
                  <a:srgbClr val="C00000"/>
                </a:solidFill>
                <a:effectLst>
                  <a:outerShdw blurRad="38100" dist="38100" dir="2700000" algn="tl">
                    <a:srgbClr val="000000">
                      <a:alpha val="43137"/>
                    </a:srgbClr>
                  </a:outerShdw>
                </a:effectLst>
                <a:latin typeface="Arial" panose="020B0604020202020204" pitchFamily="34" charset="0"/>
              </a:rPr>
              <a:t>of the Slovak population</a:t>
            </a:r>
            <a:r>
              <a:rPr lang="sk-SK" sz="4400" b="1" dirty="0" smtClean="0">
                <a:solidFill>
                  <a:srgbClr val="C00000"/>
                </a:solidFill>
                <a:effectLst>
                  <a:outerShdw blurRad="38100" dist="38100" dir="2700000" algn="tl">
                    <a:srgbClr val="000000">
                      <a:alpha val="43137"/>
                    </a:srgbClr>
                  </a:outerShdw>
                </a:effectLst>
              </a:rPr>
              <a:t/>
            </a:r>
            <a:br>
              <a:rPr lang="sk-SK" sz="4400" b="1" dirty="0" smtClean="0">
                <a:solidFill>
                  <a:srgbClr val="C00000"/>
                </a:solidFill>
                <a:effectLst>
                  <a:outerShdw blurRad="38100" dist="38100" dir="2700000" algn="tl">
                    <a:srgbClr val="000000">
                      <a:alpha val="43137"/>
                    </a:srgbClr>
                  </a:outerShdw>
                </a:effectLst>
              </a:rPr>
            </a:br>
            <a:r>
              <a:rPr lang="sk-SK" sz="2000" b="1" dirty="0" err="1" smtClean="0">
                <a:solidFill>
                  <a:schemeClr val="accent1">
                    <a:lumMod val="50000"/>
                  </a:schemeClr>
                </a:solidFill>
                <a:effectLst>
                  <a:outerShdw blurRad="38100" dist="38100" dir="2700000" algn="tl">
                    <a:srgbClr val="000000">
                      <a:alpha val="43137"/>
                    </a:srgbClr>
                  </a:outerShdw>
                </a:effectLst>
              </a:rPr>
              <a:t>Assoc</a:t>
            </a:r>
            <a:r>
              <a:rPr lang="sk-SK" sz="2000" b="1" dirty="0" smtClean="0">
                <a:solidFill>
                  <a:schemeClr val="accent1">
                    <a:lumMod val="50000"/>
                  </a:schemeClr>
                </a:solidFill>
                <a:effectLst>
                  <a:outerShdw blurRad="38100" dist="38100" dir="2700000" algn="tl">
                    <a:srgbClr val="000000">
                      <a:alpha val="43137"/>
                    </a:srgbClr>
                  </a:outerShdw>
                </a:effectLst>
              </a:rPr>
              <a:t>. Prof. Dipl. Ing. Mária Vojtková, PhD.</a:t>
            </a:r>
            <a:br>
              <a:rPr lang="sk-SK" sz="2000" b="1" dirty="0" smtClean="0">
                <a:solidFill>
                  <a:schemeClr val="accent1">
                    <a:lumMod val="50000"/>
                  </a:schemeClr>
                </a:solidFill>
                <a:effectLst>
                  <a:outerShdw blurRad="38100" dist="38100" dir="2700000" algn="tl">
                    <a:srgbClr val="000000">
                      <a:alpha val="43137"/>
                    </a:srgbClr>
                  </a:outerShdw>
                </a:effectLst>
              </a:rPr>
            </a:br>
            <a:r>
              <a:rPr lang="sk-SK" sz="2000" b="1" dirty="0" smtClean="0">
                <a:solidFill>
                  <a:schemeClr val="accent1">
                    <a:lumMod val="50000"/>
                  </a:schemeClr>
                </a:solidFill>
                <a:effectLst>
                  <a:outerShdw blurRad="38100" dist="38100" dir="2700000" algn="tl">
                    <a:srgbClr val="000000">
                      <a:alpha val="43137"/>
                    </a:srgbClr>
                  </a:outerShdw>
                </a:effectLst>
              </a:rPr>
              <a:t/>
            </a:r>
            <a:br>
              <a:rPr lang="sk-SK" sz="2000" b="1" dirty="0" smtClean="0">
                <a:solidFill>
                  <a:schemeClr val="accent1">
                    <a:lumMod val="50000"/>
                  </a:schemeClr>
                </a:solidFill>
                <a:effectLst>
                  <a:outerShdw blurRad="38100" dist="38100" dir="2700000" algn="tl">
                    <a:srgbClr val="000000">
                      <a:alpha val="43137"/>
                    </a:srgbClr>
                  </a:outerShdw>
                </a:effectLst>
              </a:rPr>
            </a:br>
            <a:r>
              <a:rPr lang="sk-SK" sz="2200" b="1" dirty="0" smtClean="0">
                <a:effectLst>
                  <a:outerShdw blurRad="38100" dist="38100" dir="2700000" algn="tl">
                    <a:srgbClr val="000000">
                      <a:alpha val="43137"/>
                    </a:srgbClr>
                  </a:outerShdw>
                </a:effectLst>
              </a:rPr>
              <a:t>26</a:t>
            </a:r>
            <a:r>
              <a:rPr lang="sk-SK" sz="2200" b="1" baseline="30000" dirty="0" smtClean="0">
                <a:effectLst>
                  <a:outerShdw blurRad="38100" dist="38100" dir="2700000" algn="tl">
                    <a:srgbClr val="000000">
                      <a:alpha val="43137"/>
                    </a:srgbClr>
                  </a:outerShdw>
                </a:effectLst>
              </a:rPr>
              <a:t>th </a:t>
            </a:r>
            <a:r>
              <a:rPr lang="sk-SK" sz="2200" b="1" dirty="0" err="1" smtClean="0">
                <a:effectLst>
                  <a:outerShdw blurRad="38100" dist="38100" dir="2700000" algn="tl">
                    <a:srgbClr val="000000">
                      <a:alpha val="43137"/>
                    </a:srgbClr>
                  </a:outerShdw>
                </a:effectLst>
              </a:rPr>
              <a:t>Ukrainian</a:t>
            </a:r>
            <a:r>
              <a:rPr lang="sk-SK" sz="2200" b="1" dirty="0" smtClean="0">
                <a:effectLst>
                  <a:outerShdw blurRad="38100" dist="38100" dir="2700000" algn="tl">
                    <a:srgbClr val="000000">
                      <a:alpha val="43137"/>
                    </a:srgbClr>
                  </a:outerShdw>
                </a:effectLst>
              </a:rPr>
              <a:t>-</a:t>
            </a:r>
            <a:r>
              <a:rPr lang="sk-SK" sz="2200" b="1" dirty="0" err="1" smtClean="0">
                <a:effectLst>
                  <a:outerShdw blurRad="38100" dist="38100" dir="2700000" algn="tl">
                    <a:srgbClr val="000000">
                      <a:alpha val="43137"/>
                    </a:srgbClr>
                  </a:outerShdw>
                </a:effectLst>
              </a:rPr>
              <a:t>Polish</a:t>
            </a:r>
            <a:r>
              <a:rPr lang="sk-SK" sz="2200" b="1" dirty="0" smtClean="0">
                <a:effectLst>
                  <a:outerShdw blurRad="38100" dist="38100" dir="2700000" algn="tl">
                    <a:srgbClr val="000000">
                      <a:alpha val="43137"/>
                    </a:srgbClr>
                  </a:outerShdw>
                </a:effectLst>
              </a:rPr>
              <a:t>-Slovak </a:t>
            </a:r>
            <a:r>
              <a:rPr lang="sk-SK" sz="2200" b="1" dirty="0" err="1" smtClean="0">
                <a:effectLst>
                  <a:outerShdw blurRad="38100" dist="38100" dir="2700000" algn="tl">
                    <a:srgbClr val="000000">
                      <a:alpha val="43137"/>
                    </a:srgbClr>
                  </a:outerShdw>
                </a:effectLst>
              </a:rPr>
              <a:t>scientific</a:t>
            </a:r>
            <a:r>
              <a:rPr lang="sk-SK" sz="2200" b="1" dirty="0" smtClean="0">
                <a:effectLst>
                  <a:outerShdw blurRad="38100" dist="38100" dir="2700000" algn="tl">
                    <a:srgbClr val="000000">
                      <a:alpha val="43137"/>
                    </a:srgbClr>
                  </a:outerShdw>
                </a:effectLst>
              </a:rPr>
              <a:t> </a:t>
            </a:r>
            <a:r>
              <a:rPr lang="sk-SK" sz="2200" b="1" dirty="0" err="1" smtClean="0">
                <a:effectLst>
                  <a:outerShdw blurRad="38100" dist="38100" dir="2700000" algn="tl">
                    <a:srgbClr val="000000">
                      <a:alpha val="43137"/>
                    </a:srgbClr>
                  </a:outerShdw>
                </a:effectLst>
              </a:rPr>
              <a:t>seminar</a:t>
            </a:r>
            <a:r>
              <a:rPr lang="sk-SK" sz="2200" b="1" dirty="0" smtClean="0">
                <a:effectLst>
                  <a:outerShdw blurRad="38100" dist="38100" dir="2700000" algn="tl">
                    <a:srgbClr val="000000">
                      <a:alpha val="43137"/>
                    </a:srgbClr>
                  </a:outerShdw>
                </a:effectLst>
              </a:rPr>
              <a:t/>
            </a:r>
            <a:br>
              <a:rPr lang="sk-SK" sz="2200" b="1" dirty="0" smtClean="0">
                <a:effectLst>
                  <a:outerShdw blurRad="38100" dist="38100" dir="2700000" algn="tl">
                    <a:srgbClr val="000000">
                      <a:alpha val="43137"/>
                    </a:srgbClr>
                  </a:outerShdw>
                </a:effectLst>
              </a:rPr>
            </a:br>
            <a:r>
              <a:rPr lang="sk-SK" sz="2200" b="1" dirty="0" smtClean="0">
                <a:effectLst>
                  <a:outerShdw blurRad="38100" dist="38100" dir="2700000" algn="tl">
                    <a:srgbClr val="000000">
                      <a:alpha val="43137"/>
                    </a:srgbClr>
                  </a:outerShdw>
                </a:effectLst>
              </a:rPr>
              <a:t>8.- 9. </a:t>
            </a:r>
            <a:r>
              <a:rPr lang="sk-SK" sz="2200" b="1" dirty="0" err="1" smtClean="0">
                <a:effectLst>
                  <a:outerShdw blurRad="38100" dist="38100" dir="2700000" algn="tl">
                    <a:srgbClr val="000000">
                      <a:alpha val="43137"/>
                    </a:srgbClr>
                  </a:outerShdw>
                </a:effectLst>
              </a:rPr>
              <a:t>October</a:t>
            </a:r>
            <a:r>
              <a:rPr lang="sk-SK" sz="2200" b="1" dirty="0" smtClean="0">
                <a:effectLst>
                  <a:outerShdw blurRad="38100" dist="38100" dir="2700000" algn="tl">
                    <a:srgbClr val="000000">
                      <a:alpha val="43137"/>
                    </a:srgbClr>
                  </a:outerShdw>
                </a:effectLst>
              </a:rPr>
              <a:t> 2019, </a:t>
            </a:r>
            <a:r>
              <a:rPr lang="sk-SK" sz="2200" b="1" dirty="0" err="1" smtClean="0">
                <a:effectLst>
                  <a:outerShdw blurRad="38100" dist="38100" dir="2700000" algn="tl">
                    <a:srgbClr val="000000">
                      <a:alpha val="43137"/>
                    </a:srgbClr>
                  </a:outerShdw>
                </a:effectLst>
              </a:rPr>
              <a:t>Kyiv</a:t>
            </a:r>
            <a:r>
              <a:rPr lang="en-US" sz="2200" b="1" dirty="0" smtClean="0">
                <a:effectLst>
                  <a:outerShdw blurRad="38100" dist="38100" dir="2700000" algn="tl">
                    <a:srgbClr val="000000">
                      <a:alpha val="43137"/>
                    </a:srgbClr>
                  </a:outerShdw>
                </a:effectLst>
              </a:rPr>
              <a:t> </a:t>
            </a:r>
            <a:endParaRPr lang="sk-SK" sz="2200" b="1" dirty="0">
              <a:effectLst>
                <a:outerShdw blurRad="38100" dist="38100" dir="2700000" algn="tl">
                  <a:srgbClr val="000000">
                    <a:alpha val="43137"/>
                  </a:srgbClr>
                </a:outerShdw>
              </a:effectLst>
            </a:endParaRPr>
          </a:p>
        </p:txBody>
      </p:sp>
      <p:sp>
        <p:nvSpPr>
          <p:cNvPr id="3" name="Podnadpis 2"/>
          <p:cNvSpPr>
            <a:spLocks noGrp="1"/>
          </p:cNvSpPr>
          <p:nvPr>
            <p:ph type="subTitle" idx="1"/>
          </p:nvPr>
        </p:nvSpPr>
        <p:spPr>
          <a:xfrm>
            <a:off x="404734" y="3374796"/>
            <a:ext cx="11227942" cy="1883004"/>
          </a:xfrm>
        </p:spPr>
        <p:txBody>
          <a:bodyPr/>
          <a:lstStyle/>
          <a:p>
            <a:r>
              <a:rPr lang="sk-SK" b="1" cap="all" dirty="0" err="1" smtClean="0">
                <a:solidFill>
                  <a:schemeClr val="tx1">
                    <a:lumMod val="95000"/>
                    <a:lumOff val="5000"/>
                  </a:schemeClr>
                </a:solidFill>
              </a:rPr>
              <a:t>The</a:t>
            </a:r>
            <a:r>
              <a:rPr lang="sk-SK" b="1" cap="all" dirty="0" smtClean="0">
                <a:solidFill>
                  <a:schemeClr val="tx1">
                    <a:lumMod val="95000"/>
                    <a:lumOff val="5000"/>
                  </a:schemeClr>
                </a:solidFill>
              </a:rPr>
              <a:t> role of </a:t>
            </a:r>
            <a:r>
              <a:rPr lang="sk-SK" b="1" cap="all" dirty="0" err="1" smtClean="0">
                <a:solidFill>
                  <a:schemeClr val="tx1">
                    <a:lumMod val="95000"/>
                    <a:lumOff val="5000"/>
                  </a:schemeClr>
                </a:solidFill>
              </a:rPr>
              <a:t>statistics</a:t>
            </a:r>
            <a:r>
              <a:rPr lang="sk-SK" b="1" cap="all" dirty="0" smtClean="0">
                <a:solidFill>
                  <a:schemeClr val="tx1">
                    <a:lumMod val="95000"/>
                    <a:lumOff val="5000"/>
                  </a:schemeClr>
                </a:solidFill>
              </a:rPr>
              <a:t> in </a:t>
            </a:r>
            <a:r>
              <a:rPr lang="sk-SK" b="1" cap="all" dirty="0" err="1" smtClean="0">
                <a:solidFill>
                  <a:schemeClr val="tx1">
                    <a:lumMod val="95000"/>
                    <a:lumOff val="5000"/>
                  </a:schemeClr>
                </a:solidFill>
              </a:rPr>
              <a:t>the</a:t>
            </a:r>
            <a:r>
              <a:rPr lang="sk-SK" b="1" cap="all" dirty="0" smtClean="0">
                <a:solidFill>
                  <a:schemeClr val="tx1">
                    <a:lumMod val="95000"/>
                    <a:lumOff val="5000"/>
                  </a:schemeClr>
                </a:solidFill>
              </a:rPr>
              <a:t> </a:t>
            </a:r>
            <a:r>
              <a:rPr lang="sk-SK" b="1" cap="all" dirty="0" err="1" smtClean="0">
                <a:solidFill>
                  <a:schemeClr val="tx1">
                    <a:lumMod val="95000"/>
                    <a:lumOff val="5000"/>
                  </a:schemeClr>
                </a:solidFill>
              </a:rPr>
              <a:t>development</a:t>
            </a:r>
            <a:r>
              <a:rPr lang="sk-SK" b="1" cap="all" dirty="0" smtClean="0">
                <a:solidFill>
                  <a:schemeClr val="tx1">
                    <a:lumMod val="95000"/>
                    <a:lumOff val="5000"/>
                  </a:schemeClr>
                </a:solidFill>
              </a:rPr>
              <a:t> of </a:t>
            </a:r>
            <a:r>
              <a:rPr lang="sk-SK" b="1" cap="all" dirty="0" err="1" smtClean="0">
                <a:solidFill>
                  <a:schemeClr val="tx1">
                    <a:lumMod val="95000"/>
                    <a:lumOff val="5000"/>
                  </a:schemeClr>
                </a:solidFill>
              </a:rPr>
              <a:t>the</a:t>
            </a:r>
            <a:r>
              <a:rPr lang="sk-SK" b="1" cap="all" dirty="0" smtClean="0">
                <a:solidFill>
                  <a:schemeClr val="tx1">
                    <a:lumMod val="95000"/>
                    <a:lumOff val="5000"/>
                  </a:schemeClr>
                </a:solidFill>
              </a:rPr>
              <a:t> </a:t>
            </a:r>
            <a:r>
              <a:rPr lang="sk-SK" b="1" cap="all" dirty="0" err="1" smtClean="0">
                <a:solidFill>
                  <a:schemeClr val="tx1">
                    <a:lumMod val="95000"/>
                    <a:lumOff val="5000"/>
                  </a:schemeClr>
                </a:solidFill>
              </a:rPr>
              <a:t>modern</a:t>
            </a:r>
            <a:r>
              <a:rPr lang="sk-SK" b="1" cap="all" dirty="0" smtClean="0">
                <a:solidFill>
                  <a:schemeClr val="tx1">
                    <a:lumMod val="95000"/>
                    <a:lumOff val="5000"/>
                  </a:schemeClr>
                </a:solidFill>
              </a:rPr>
              <a:t> </a:t>
            </a:r>
            <a:r>
              <a:rPr lang="sk-SK" b="1" cap="all" dirty="0" err="1" smtClean="0">
                <a:solidFill>
                  <a:schemeClr val="tx1">
                    <a:lumMod val="95000"/>
                    <a:lumOff val="5000"/>
                  </a:schemeClr>
                </a:solidFill>
              </a:rPr>
              <a:t>economic</a:t>
            </a:r>
            <a:r>
              <a:rPr lang="sk-SK" b="1" cap="all" dirty="0" smtClean="0">
                <a:solidFill>
                  <a:schemeClr val="tx1">
                    <a:lumMod val="95000"/>
                    <a:lumOff val="5000"/>
                  </a:schemeClr>
                </a:solidFill>
              </a:rPr>
              <a:t> </a:t>
            </a:r>
            <a:r>
              <a:rPr lang="sk-SK" b="1" cap="all" dirty="0" err="1" smtClean="0">
                <a:solidFill>
                  <a:schemeClr val="tx1">
                    <a:lumMod val="95000"/>
                    <a:lumOff val="5000"/>
                  </a:schemeClr>
                </a:solidFill>
              </a:rPr>
              <a:t>systems</a:t>
            </a:r>
            <a:endParaRPr lang="sk-SK" b="1" cap="all" dirty="0">
              <a:solidFill>
                <a:schemeClr val="tx1">
                  <a:lumMod val="95000"/>
                  <a:lumOff val="5000"/>
                </a:schemeClr>
              </a:solidFill>
            </a:endParaRPr>
          </a:p>
        </p:txBody>
      </p:sp>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3616" y="4016163"/>
            <a:ext cx="9624768" cy="2751038"/>
          </a:xfrm>
          <a:prstGeom prst="rect">
            <a:avLst/>
          </a:prstGeom>
        </p:spPr>
      </p:pic>
    </p:spTree>
    <p:extLst>
      <p:ext uri="{BB962C8B-B14F-4D97-AF65-F5344CB8AC3E}">
        <p14:creationId xmlns:p14="http://schemas.microsoft.com/office/powerpoint/2010/main" val="2128160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b="1" dirty="0" err="1" smtClean="0">
                <a:solidFill>
                  <a:srgbClr val="C00000"/>
                </a:solidFill>
              </a:rPr>
              <a:t>Process</a:t>
            </a:r>
            <a:r>
              <a:rPr lang="sk-SK" b="1" dirty="0" smtClean="0">
                <a:solidFill>
                  <a:srgbClr val="C00000"/>
                </a:solidFill>
              </a:rPr>
              <a:t> </a:t>
            </a:r>
            <a:r>
              <a:rPr lang="sk-SK" b="1" dirty="0" err="1" smtClean="0">
                <a:solidFill>
                  <a:srgbClr val="C00000"/>
                </a:solidFill>
              </a:rPr>
              <a:t>flow</a:t>
            </a:r>
            <a:r>
              <a:rPr lang="sk-SK" b="1" dirty="0" smtClean="0">
                <a:solidFill>
                  <a:srgbClr val="C00000"/>
                </a:solidFill>
              </a:rPr>
              <a:t> diagram in SAS EM 12.1</a:t>
            </a:r>
            <a:endParaRPr lang="sk-SK" b="1" dirty="0">
              <a:solidFill>
                <a:srgbClr val="C00000"/>
              </a:solidFill>
            </a:endParaRPr>
          </a:p>
        </p:txBody>
      </p:sp>
      <p:pic>
        <p:nvPicPr>
          <p:cNvPr id="4" name="Zástupný objekt pre obsah 3"/>
          <p:cNvPicPr>
            <a:picLocks noGrp="1" noChangeAspect="1"/>
          </p:cNvPicPr>
          <p:nvPr>
            <p:ph idx="1"/>
          </p:nvPr>
        </p:nvPicPr>
        <p:blipFill>
          <a:blip r:embed="rId2"/>
          <a:stretch>
            <a:fillRect/>
          </a:stretch>
        </p:blipFill>
        <p:spPr>
          <a:xfrm>
            <a:off x="1743075" y="2653506"/>
            <a:ext cx="8705850" cy="2695575"/>
          </a:xfrm>
          <a:prstGeom prst="rect">
            <a:avLst/>
          </a:prstGeom>
        </p:spPr>
      </p:pic>
    </p:spTree>
    <p:extLst>
      <p:ext uri="{BB962C8B-B14F-4D97-AF65-F5344CB8AC3E}">
        <p14:creationId xmlns:p14="http://schemas.microsoft.com/office/powerpoint/2010/main" val="409702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b="1" dirty="0" err="1" smtClean="0">
                <a:solidFill>
                  <a:srgbClr val="C00000"/>
                </a:solidFill>
              </a:rPr>
              <a:t>Node</a:t>
            </a:r>
            <a:r>
              <a:rPr lang="sk-SK" b="1" dirty="0" smtClean="0">
                <a:solidFill>
                  <a:srgbClr val="C00000"/>
                </a:solidFill>
              </a:rPr>
              <a:t>: </a:t>
            </a:r>
            <a:r>
              <a:rPr lang="sk-SK" b="1" dirty="0" err="1" smtClean="0">
                <a:solidFill>
                  <a:srgbClr val="C00000"/>
                </a:solidFill>
              </a:rPr>
              <a:t>StatExplore</a:t>
            </a:r>
            <a:endParaRPr lang="sk-SK" b="1" dirty="0">
              <a:solidFill>
                <a:srgbClr val="C00000"/>
              </a:solidFill>
            </a:endParaRPr>
          </a:p>
        </p:txBody>
      </p:sp>
      <p:pic>
        <p:nvPicPr>
          <p:cNvPr id="6" name="Zástupný objekt pre obsah 5"/>
          <p:cNvPicPr>
            <a:picLocks noGrp="1" noChangeAspect="1"/>
          </p:cNvPicPr>
          <p:nvPr>
            <p:ph idx="1"/>
          </p:nvPr>
        </p:nvPicPr>
        <p:blipFill>
          <a:blip r:embed="rId2"/>
          <a:stretch>
            <a:fillRect/>
          </a:stretch>
        </p:blipFill>
        <p:spPr>
          <a:xfrm>
            <a:off x="317345" y="1690688"/>
            <a:ext cx="6896100" cy="3152775"/>
          </a:xfrm>
          <a:prstGeom prst="rect">
            <a:avLst/>
          </a:prstGeom>
        </p:spPr>
      </p:pic>
      <p:pic>
        <p:nvPicPr>
          <p:cNvPr id="7" name="Obrázok 6"/>
          <p:cNvPicPr>
            <a:picLocks noChangeAspect="1"/>
          </p:cNvPicPr>
          <p:nvPr/>
        </p:nvPicPr>
        <p:blipFill>
          <a:blip r:embed="rId3"/>
          <a:stretch>
            <a:fillRect/>
          </a:stretch>
        </p:blipFill>
        <p:spPr>
          <a:xfrm>
            <a:off x="2743199" y="5012254"/>
            <a:ext cx="7488509" cy="1781856"/>
          </a:xfrm>
          <a:prstGeom prst="rect">
            <a:avLst/>
          </a:prstGeom>
        </p:spPr>
      </p:pic>
      <p:pic>
        <p:nvPicPr>
          <p:cNvPr id="8" name="Obrázok 7"/>
          <p:cNvPicPr>
            <a:picLocks noChangeAspect="1"/>
          </p:cNvPicPr>
          <p:nvPr/>
        </p:nvPicPr>
        <p:blipFill>
          <a:blip r:embed="rId4"/>
          <a:stretch>
            <a:fillRect/>
          </a:stretch>
        </p:blipFill>
        <p:spPr>
          <a:xfrm>
            <a:off x="8381303" y="1662113"/>
            <a:ext cx="3257550" cy="3181350"/>
          </a:xfrm>
          <a:prstGeom prst="rect">
            <a:avLst/>
          </a:prstGeom>
        </p:spPr>
      </p:pic>
    </p:spTree>
    <p:extLst>
      <p:ext uri="{BB962C8B-B14F-4D97-AF65-F5344CB8AC3E}">
        <p14:creationId xmlns:p14="http://schemas.microsoft.com/office/powerpoint/2010/main" val="36719788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137424" y="365125"/>
            <a:ext cx="10216376" cy="1325563"/>
          </a:xfrm>
        </p:spPr>
        <p:txBody>
          <a:bodyPr/>
          <a:lstStyle/>
          <a:p>
            <a:pPr algn="ctr"/>
            <a:r>
              <a:rPr lang="sk-SK" b="1" dirty="0" err="1" smtClean="0">
                <a:solidFill>
                  <a:srgbClr val="C00000"/>
                </a:solidFill>
              </a:rPr>
              <a:t>Nodes</a:t>
            </a:r>
            <a:r>
              <a:rPr lang="sk-SK" b="1" dirty="0" smtClean="0">
                <a:solidFill>
                  <a:srgbClr val="C00000"/>
                </a:solidFill>
              </a:rPr>
              <a:t>: </a:t>
            </a:r>
            <a:r>
              <a:rPr lang="sk-SK" b="1" dirty="0" err="1" smtClean="0">
                <a:solidFill>
                  <a:srgbClr val="C00000"/>
                </a:solidFill>
              </a:rPr>
              <a:t>Data</a:t>
            </a:r>
            <a:r>
              <a:rPr lang="sk-SK" b="1" dirty="0" smtClean="0">
                <a:solidFill>
                  <a:srgbClr val="C00000"/>
                </a:solidFill>
              </a:rPr>
              <a:t> </a:t>
            </a:r>
            <a:r>
              <a:rPr lang="sk-SK" b="1" dirty="0" err="1" smtClean="0">
                <a:solidFill>
                  <a:srgbClr val="C00000"/>
                </a:solidFill>
              </a:rPr>
              <a:t>partition</a:t>
            </a:r>
            <a:r>
              <a:rPr lang="sk-SK" b="1" dirty="0" smtClean="0">
                <a:solidFill>
                  <a:srgbClr val="C00000"/>
                </a:solidFill>
              </a:rPr>
              <a:t> and </a:t>
            </a:r>
            <a:r>
              <a:rPr lang="sk-SK" b="1" dirty="0" err="1" smtClean="0">
                <a:solidFill>
                  <a:srgbClr val="C00000"/>
                </a:solidFill>
              </a:rPr>
              <a:t>Impute</a:t>
            </a:r>
            <a:endParaRPr lang="sk-SK" b="1" dirty="0">
              <a:solidFill>
                <a:srgbClr val="C00000"/>
              </a:solidFill>
            </a:endParaRPr>
          </a:p>
        </p:txBody>
      </p:sp>
      <p:pic>
        <p:nvPicPr>
          <p:cNvPr id="4" name="Zástupný objekt pre obsah 3"/>
          <p:cNvPicPr>
            <a:picLocks noGrp="1" noChangeAspect="1"/>
          </p:cNvPicPr>
          <p:nvPr>
            <p:ph idx="1"/>
          </p:nvPr>
        </p:nvPicPr>
        <p:blipFill>
          <a:blip r:embed="rId2"/>
          <a:stretch>
            <a:fillRect/>
          </a:stretch>
        </p:blipFill>
        <p:spPr>
          <a:xfrm>
            <a:off x="557560" y="2026347"/>
            <a:ext cx="5709425" cy="4351338"/>
          </a:xfrm>
          <a:prstGeom prst="rect">
            <a:avLst/>
          </a:prstGeom>
          <a:ln>
            <a:solidFill>
              <a:schemeClr val="accent1"/>
            </a:solidFill>
          </a:ln>
          <a:effectLst>
            <a:softEdge rad="38100"/>
          </a:effectLst>
        </p:spPr>
      </p:pic>
      <p:pic>
        <p:nvPicPr>
          <p:cNvPr id="6" name="Obrázok 5"/>
          <p:cNvPicPr>
            <a:picLocks noChangeAspect="1"/>
          </p:cNvPicPr>
          <p:nvPr/>
        </p:nvPicPr>
        <p:blipFill>
          <a:blip r:embed="rId3"/>
          <a:stretch>
            <a:fillRect/>
          </a:stretch>
        </p:blipFill>
        <p:spPr>
          <a:xfrm>
            <a:off x="6467707" y="3456444"/>
            <a:ext cx="5549713" cy="1473805"/>
          </a:xfrm>
          <a:prstGeom prst="rect">
            <a:avLst/>
          </a:prstGeom>
        </p:spPr>
      </p:pic>
    </p:spTree>
    <p:extLst>
      <p:ext uri="{BB962C8B-B14F-4D97-AF65-F5344CB8AC3E}">
        <p14:creationId xmlns:p14="http://schemas.microsoft.com/office/powerpoint/2010/main" val="2822344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b="1" dirty="0" err="1" smtClean="0">
                <a:solidFill>
                  <a:srgbClr val="C00000"/>
                </a:solidFill>
              </a:rPr>
              <a:t>Stepwise</a:t>
            </a:r>
            <a:r>
              <a:rPr lang="sk-SK" b="1" dirty="0" smtClean="0">
                <a:solidFill>
                  <a:srgbClr val="C00000"/>
                </a:solidFill>
              </a:rPr>
              <a:t> </a:t>
            </a:r>
            <a:r>
              <a:rPr lang="sk-SK" b="1" dirty="0" err="1" smtClean="0">
                <a:solidFill>
                  <a:srgbClr val="C00000"/>
                </a:solidFill>
              </a:rPr>
              <a:t>logistic</a:t>
            </a:r>
            <a:r>
              <a:rPr lang="sk-SK" b="1" dirty="0" smtClean="0">
                <a:solidFill>
                  <a:srgbClr val="C00000"/>
                </a:solidFill>
              </a:rPr>
              <a:t> </a:t>
            </a:r>
            <a:r>
              <a:rPr lang="sk-SK" b="1" dirty="0" err="1" smtClean="0">
                <a:solidFill>
                  <a:srgbClr val="C00000"/>
                </a:solidFill>
              </a:rPr>
              <a:t>regression</a:t>
            </a:r>
            <a:endParaRPr lang="sk-SK" b="1" dirty="0">
              <a:solidFill>
                <a:srgbClr val="C00000"/>
              </a:solidFill>
            </a:endParaRPr>
          </a:p>
        </p:txBody>
      </p:sp>
      <p:graphicFrame>
        <p:nvGraphicFramePr>
          <p:cNvPr id="4" name="Zástupný objekt pre obsah 3"/>
          <p:cNvGraphicFramePr>
            <a:graphicFrameLocks noGrp="1"/>
          </p:cNvGraphicFramePr>
          <p:nvPr>
            <p:ph idx="1"/>
            <p:extLst>
              <p:ext uri="{D42A27DB-BD31-4B8C-83A1-F6EECF244321}">
                <p14:modId xmlns:p14="http://schemas.microsoft.com/office/powerpoint/2010/main" val="3352649272"/>
              </p:ext>
            </p:extLst>
          </p:nvPr>
        </p:nvGraphicFramePr>
        <p:xfrm>
          <a:off x="4705815" y="3691057"/>
          <a:ext cx="6099716" cy="2212326"/>
        </p:xfrm>
        <a:graphic>
          <a:graphicData uri="http://schemas.openxmlformats.org/drawingml/2006/table">
            <a:tbl>
              <a:tblPr/>
              <a:tblGrid>
                <a:gridCol w="1131337">
                  <a:extLst>
                    <a:ext uri="{9D8B030D-6E8A-4147-A177-3AD203B41FA5}">
                      <a16:colId xmlns:a16="http://schemas.microsoft.com/office/drawing/2014/main" val="3199932571"/>
                    </a:ext>
                  </a:extLst>
                </a:gridCol>
                <a:gridCol w="1131337">
                  <a:extLst>
                    <a:ext uri="{9D8B030D-6E8A-4147-A177-3AD203B41FA5}">
                      <a16:colId xmlns:a16="http://schemas.microsoft.com/office/drawing/2014/main" val="2929211064"/>
                    </a:ext>
                  </a:extLst>
                </a:gridCol>
                <a:gridCol w="649014">
                  <a:extLst>
                    <a:ext uri="{9D8B030D-6E8A-4147-A177-3AD203B41FA5}">
                      <a16:colId xmlns:a16="http://schemas.microsoft.com/office/drawing/2014/main" val="4178668140"/>
                    </a:ext>
                  </a:extLst>
                </a:gridCol>
                <a:gridCol w="268731">
                  <a:extLst>
                    <a:ext uri="{9D8B030D-6E8A-4147-A177-3AD203B41FA5}">
                      <a16:colId xmlns:a16="http://schemas.microsoft.com/office/drawing/2014/main" val="940974221"/>
                    </a:ext>
                  </a:extLst>
                </a:gridCol>
                <a:gridCol w="585634">
                  <a:extLst>
                    <a:ext uri="{9D8B030D-6E8A-4147-A177-3AD203B41FA5}">
                      <a16:colId xmlns:a16="http://schemas.microsoft.com/office/drawing/2014/main" val="3372871497"/>
                    </a:ext>
                  </a:extLst>
                </a:gridCol>
                <a:gridCol w="782113">
                  <a:extLst>
                    <a:ext uri="{9D8B030D-6E8A-4147-A177-3AD203B41FA5}">
                      <a16:colId xmlns:a16="http://schemas.microsoft.com/office/drawing/2014/main" val="3243096213"/>
                    </a:ext>
                  </a:extLst>
                </a:gridCol>
                <a:gridCol w="782113">
                  <a:extLst>
                    <a:ext uri="{9D8B030D-6E8A-4147-A177-3AD203B41FA5}">
                      <a16:colId xmlns:a16="http://schemas.microsoft.com/office/drawing/2014/main" val="31902224"/>
                    </a:ext>
                  </a:extLst>
                </a:gridCol>
                <a:gridCol w="769437">
                  <a:extLst>
                    <a:ext uri="{9D8B030D-6E8A-4147-A177-3AD203B41FA5}">
                      <a16:colId xmlns:a16="http://schemas.microsoft.com/office/drawing/2014/main" val="1876012368"/>
                    </a:ext>
                  </a:extLst>
                </a:gridCol>
              </a:tblGrid>
              <a:tr h="178213">
                <a:tc gridSpan="8">
                  <a:txBody>
                    <a:bodyPr/>
                    <a:lstStyle/>
                    <a:p>
                      <a:pPr algn="ctr">
                        <a:lnSpc>
                          <a:spcPct val="107000"/>
                        </a:lnSpc>
                        <a:spcBef>
                          <a:spcPts val="300"/>
                        </a:spcBef>
                        <a:spcAft>
                          <a:spcPts val="300"/>
                        </a:spcAft>
                      </a:pP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Summary of Stepwise Selection</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extLst>
                  <a:ext uri="{0D108BD9-81ED-4DB2-BD59-A6C34878D82A}">
                    <a16:rowId xmlns:a16="http://schemas.microsoft.com/office/drawing/2014/main" val="2211149886"/>
                  </a:ext>
                </a:extLst>
              </a:tr>
              <a:tr h="178213">
                <a:tc rowSpan="2">
                  <a:txBody>
                    <a:bodyPr/>
                    <a:lstStyle/>
                    <a:p>
                      <a:pPr algn="r">
                        <a:lnSpc>
                          <a:spcPct val="107000"/>
                        </a:lnSpc>
                        <a:spcBef>
                          <a:spcPts val="300"/>
                        </a:spcBef>
                        <a:spcAft>
                          <a:spcPts val="300"/>
                        </a:spcAft>
                      </a:pP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Step</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gridSpan="2">
                  <a:txBody>
                    <a:bodyPr/>
                    <a:lstStyle/>
                    <a:p>
                      <a:pPr algn="ctr">
                        <a:lnSpc>
                          <a:spcPct val="107000"/>
                        </a:lnSpc>
                        <a:spcBef>
                          <a:spcPts val="300"/>
                        </a:spcBef>
                        <a:spcAft>
                          <a:spcPts val="300"/>
                        </a:spcAft>
                      </a:pP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Effect</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hMerge="1">
                  <a:txBody>
                    <a:bodyPr/>
                    <a:lstStyle/>
                    <a:p>
                      <a:endParaRPr lang="sk-SK"/>
                    </a:p>
                  </a:txBody>
                  <a:tcPr/>
                </a:tc>
                <a:tc rowSpan="2">
                  <a:txBody>
                    <a:bodyPr/>
                    <a:lstStyle/>
                    <a:p>
                      <a:pPr algn="r">
                        <a:lnSpc>
                          <a:spcPct val="107000"/>
                        </a:lnSpc>
                        <a:spcBef>
                          <a:spcPts val="300"/>
                        </a:spcBef>
                        <a:spcAft>
                          <a:spcPts val="300"/>
                        </a:spcAft>
                      </a:pP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DF</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rowSpan="2">
                  <a:txBody>
                    <a:bodyPr/>
                    <a:lstStyle/>
                    <a:p>
                      <a:pPr algn="r">
                        <a:lnSpc>
                          <a:spcPct val="107000"/>
                        </a:lnSpc>
                        <a:spcBef>
                          <a:spcPts val="300"/>
                        </a:spcBef>
                        <a:spcAft>
                          <a:spcPts val="300"/>
                        </a:spcAft>
                      </a:pP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Number</a:t>
                      </a:r>
                      <a:b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rowSpan="2">
                  <a:txBody>
                    <a:bodyPr/>
                    <a:lstStyle/>
                    <a:p>
                      <a:pPr algn="r">
                        <a:lnSpc>
                          <a:spcPct val="107000"/>
                        </a:lnSpc>
                        <a:spcBef>
                          <a:spcPts val="300"/>
                        </a:spcBef>
                        <a:spcAft>
                          <a:spcPts val="300"/>
                        </a:spcAft>
                      </a:pP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Score</a:t>
                      </a:r>
                      <a:b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Chi-Square</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rowSpan="2">
                  <a:txBody>
                    <a:bodyPr/>
                    <a:lstStyle/>
                    <a:p>
                      <a:pPr algn="r">
                        <a:lnSpc>
                          <a:spcPct val="107000"/>
                        </a:lnSpc>
                        <a:spcBef>
                          <a:spcPts val="300"/>
                        </a:spcBef>
                        <a:spcAft>
                          <a:spcPts val="300"/>
                        </a:spcAft>
                      </a:pP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Wald</a:t>
                      </a:r>
                      <a:b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Chi-Square</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rowSpan="2">
                  <a:txBody>
                    <a:bodyPr/>
                    <a:lstStyle/>
                    <a:p>
                      <a:pPr algn="r">
                        <a:lnSpc>
                          <a:spcPct val="107000"/>
                        </a:lnSpc>
                        <a:spcBef>
                          <a:spcPts val="300"/>
                        </a:spcBef>
                        <a:spcAft>
                          <a:spcPts val="300"/>
                        </a:spcAft>
                      </a:pP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 &gt; ChiSq</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extLst>
                  <a:ext uri="{0D108BD9-81ED-4DB2-BD59-A6C34878D82A}">
                    <a16:rowId xmlns:a16="http://schemas.microsoft.com/office/drawing/2014/main" val="909044750"/>
                  </a:ext>
                </a:extLst>
              </a:tr>
              <a:tr h="298917">
                <a:tc vMerge="1">
                  <a:txBody>
                    <a:bodyPr/>
                    <a:lstStyle/>
                    <a:p>
                      <a:endParaRPr lang="sk-SK"/>
                    </a:p>
                  </a:txBody>
                  <a:tcPr/>
                </a:tc>
                <a:tc>
                  <a:txBody>
                    <a:bodyPr/>
                    <a:lstStyle/>
                    <a:p>
                      <a:pPr>
                        <a:lnSpc>
                          <a:spcPct val="107000"/>
                        </a:lnSpc>
                        <a:spcBef>
                          <a:spcPts val="300"/>
                        </a:spcBef>
                        <a:spcAft>
                          <a:spcPts val="300"/>
                        </a:spcAft>
                      </a:pP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Entered</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a:txBody>
                    <a:bodyPr/>
                    <a:lstStyle/>
                    <a:p>
                      <a:pPr>
                        <a:lnSpc>
                          <a:spcPct val="107000"/>
                        </a:lnSpc>
                        <a:spcBef>
                          <a:spcPts val="300"/>
                        </a:spcBef>
                        <a:spcAft>
                          <a:spcPts val="300"/>
                        </a:spcAft>
                      </a:pP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Removed</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vMerge="1">
                  <a:txBody>
                    <a:bodyPr/>
                    <a:lstStyle/>
                    <a:p>
                      <a:endParaRPr lang="sk-SK"/>
                    </a:p>
                  </a:txBody>
                  <a:tcPr/>
                </a:tc>
                <a:tc vMerge="1">
                  <a:txBody>
                    <a:bodyPr/>
                    <a:lstStyle/>
                    <a:p>
                      <a:endParaRPr lang="sk-SK"/>
                    </a:p>
                  </a:txBody>
                  <a:tcPr/>
                </a:tc>
                <a:tc vMerge="1">
                  <a:txBody>
                    <a:bodyPr/>
                    <a:lstStyle/>
                    <a:p>
                      <a:endParaRPr lang="sk-SK"/>
                    </a:p>
                  </a:txBody>
                  <a:tcPr/>
                </a:tc>
                <a:tc vMerge="1">
                  <a:txBody>
                    <a:bodyPr/>
                    <a:lstStyle/>
                    <a:p>
                      <a:endParaRPr lang="sk-SK"/>
                    </a:p>
                  </a:txBody>
                  <a:tcPr/>
                </a:tc>
                <a:tc vMerge="1">
                  <a:txBody>
                    <a:bodyPr/>
                    <a:lstStyle/>
                    <a:p>
                      <a:endParaRPr lang="sk-SK"/>
                    </a:p>
                  </a:txBody>
                  <a:tcPr/>
                </a:tc>
                <a:extLst>
                  <a:ext uri="{0D108BD9-81ED-4DB2-BD59-A6C34878D82A}">
                    <a16:rowId xmlns:a16="http://schemas.microsoft.com/office/drawing/2014/main" val="386001933"/>
                  </a:ext>
                </a:extLst>
              </a:tr>
              <a:tr h="178213">
                <a:tc>
                  <a:txBody>
                    <a:bodyPr/>
                    <a:lstStyle/>
                    <a:p>
                      <a:pPr algn="r">
                        <a:lnSpc>
                          <a:spcPct val="107000"/>
                        </a:lnSpc>
                        <a:spcBef>
                          <a:spcPts val="300"/>
                        </a:spcBef>
                        <a:spcAft>
                          <a:spcPts val="300"/>
                        </a:spcAft>
                      </a:pP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a:txBody>
                    <a:bodyPr/>
                    <a:lstStyle/>
                    <a:p>
                      <a:pPr>
                        <a:lnSpc>
                          <a:spcPct val="107000"/>
                        </a:lnSpc>
                        <a:spcBef>
                          <a:spcPts val="300"/>
                        </a:spcBef>
                        <a:spcAft>
                          <a:spcPts val="300"/>
                        </a:spcAft>
                      </a:pP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SUB_STATE</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a:txBody>
                    <a:bodyPr/>
                    <a:lstStyle/>
                    <a:p>
                      <a:pPr>
                        <a:lnSpc>
                          <a:spcPct val="107000"/>
                        </a:lnSpc>
                        <a:spcBef>
                          <a:spcPts val="300"/>
                        </a:spcBef>
                        <a:spcAft>
                          <a:spcPts val="300"/>
                        </a:spcAft>
                      </a:pP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1503.8054</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&lt;.0001</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56110878"/>
                  </a:ext>
                </a:extLst>
              </a:tr>
              <a:tr h="178213">
                <a:tc>
                  <a:txBody>
                    <a:bodyPr/>
                    <a:lstStyle/>
                    <a:p>
                      <a:pPr algn="r">
                        <a:lnSpc>
                          <a:spcPct val="107000"/>
                        </a:lnSpc>
                        <a:spcBef>
                          <a:spcPts val="300"/>
                        </a:spcBef>
                        <a:spcAft>
                          <a:spcPts val="300"/>
                        </a:spcAft>
                      </a:pP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a:txBody>
                    <a:bodyPr/>
                    <a:lstStyle/>
                    <a:p>
                      <a:pPr>
                        <a:lnSpc>
                          <a:spcPct val="107000"/>
                        </a:lnSpc>
                        <a:spcBef>
                          <a:spcPts val="300"/>
                        </a:spcBef>
                        <a:spcAft>
                          <a:spcPts val="300"/>
                        </a:spcAft>
                      </a:pP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DRUGS</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a:txBody>
                    <a:bodyPr/>
                    <a:lstStyle/>
                    <a:p>
                      <a:pPr>
                        <a:lnSpc>
                          <a:spcPct val="107000"/>
                        </a:lnSpc>
                        <a:spcBef>
                          <a:spcPts val="300"/>
                        </a:spcBef>
                        <a:spcAft>
                          <a:spcPts val="300"/>
                        </a:spcAft>
                      </a:pP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342.0971</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&lt;.0001</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4124173"/>
                  </a:ext>
                </a:extLst>
              </a:tr>
              <a:tr h="178213">
                <a:tc>
                  <a:txBody>
                    <a:bodyPr/>
                    <a:lstStyle/>
                    <a:p>
                      <a:pPr algn="r">
                        <a:lnSpc>
                          <a:spcPct val="107000"/>
                        </a:lnSpc>
                        <a:spcBef>
                          <a:spcPts val="300"/>
                        </a:spcBef>
                        <a:spcAft>
                          <a:spcPts val="300"/>
                        </a:spcAft>
                      </a:pP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a:txBody>
                    <a:bodyPr/>
                    <a:lstStyle/>
                    <a:p>
                      <a:pPr>
                        <a:lnSpc>
                          <a:spcPct val="107000"/>
                        </a:lnSpc>
                        <a:spcBef>
                          <a:spcPts val="300"/>
                        </a:spcBef>
                        <a:spcAft>
                          <a:spcPts val="300"/>
                        </a:spcAft>
                      </a:pP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AGE</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a:txBody>
                    <a:bodyPr/>
                    <a:lstStyle/>
                    <a:p>
                      <a:pPr>
                        <a:lnSpc>
                          <a:spcPct val="107000"/>
                        </a:lnSpc>
                        <a:spcBef>
                          <a:spcPts val="300"/>
                        </a:spcBef>
                        <a:spcAft>
                          <a:spcPts val="300"/>
                        </a:spcAft>
                      </a:pP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sk-SK"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91.1625</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&lt;.0001</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30915288"/>
                  </a:ext>
                </a:extLst>
              </a:tr>
              <a:tr h="178213">
                <a:tc>
                  <a:txBody>
                    <a:bodyPr/>
                    <a:lstStyle/>
                    <a:p>
                      <a:pPr algn="r">
                        <a:lnSpc>
                          <a:spcPct val="107000"/>
                        </a:lnSpc>
                        <a:spcBef>
                          <a:spcPts val="300"/>
                        </a:spcBef>
                        <a:spcAft>
                          <a:spcPts val="300"/>
                        </a:spcAft>
                      </a:pP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a:txBody>
                    <a:bodyPr/>
                    <a:lstStyle/>
                    <a:p>
                      <a:pPr>
                        <a:lnSpc>
                          <a:spcPct val="107000"/>
                        </a:lnSpc>
                        <a:spcBef>
                          <a:spcPts val="300"/>
                        </a:spcBef>
                        <a:spcAft>
                          <a:spcPts val="300"/>
                        </a:spcAft>
                      </a:pP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VISIT_DOCT</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a:txBody>
                    <a:bodyPr/>
                    <a:lstStyle/>
                    <a:p>
                      <a:pPr>
                        <a:lnSpc>
                          <a:spcPct val="107000"/>
                        </a:lnSpc>
                        <a:spcBef>
                          <a:spcPts val="300"/>
                        </a:spcBef>
                        <a:spcAft>
                          <a:spcPts val="300"/>
                        </a:spcAft>
                      </a:pP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37.4329</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&lt;.0001</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7483960"/>
                  </a:ext>
                </a:extLst>
              </a:tr>
              <a:tr h="178213">
                <a:tc>
                  <a:txBody>
                    <a:bodyPr/>
                    <a:lstStyle/>
                    <a:p>
                      <a:pPr algn="r">
                        <a:lnSpc>
                          <a:spcPct val="107000"/>
                        </a:lnSpc>
                        <a:spcBef>
                          <a:spcPts val="300"/>
                        </a:spcBef>
                        <a:spcAft>
                          <a:spcPts val="300"/>
                        </a:spcAft>
                      </a:pP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a:txBody>
                    <a:bodyPr/>
                    <a:lstStyle/>
                    <a:p>
                      <a:pPr>
                        <a:lnSpc>
                          <a:spcPct val="107000"/>
                        </a:lnSpc>
                        <a:spcBef>
                          <a:spcPts val="300"/>
                        </a:spcBef>
                        <a:spcAft>
                          <a:spcPts val="300"/>
                        </a:spcAft>
                      </a:pP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HOSPITAL</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a:txBody>
                    <a:bodyPr/>
                    <a:lstStyle/>
                    <a:p>
                      <a:pPr>
                        <a:lnSpc>
                          <a:spcPct val="107000"/>
                        </a:lnSpc>
                        <a:spcBef>
                          <a:spcPts val="300"/>
                        </a:spcBef>
                        <a:spcAft>
                          <a:spcPts val="300"/>
                        </a:spcAft>
                      </a:pP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9.8606</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0.0017</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43688902"/>
                  </a:ext>
                </a:extLst>
              </a:tr>
              <a:tr h="178213">
                <a:tc>
                  <a:txBody>
                    <a:bodyPr/>
                    <a:lstStyle/>
                    <a:p>
                      <a:pPr algn="r">
                        <a:lnSpc>
                          <a:spcPct val="107000"/>
                        </a:lnSpc>
                        <a:spcBef>
                          <a:spcPts val="300"/>
                        </a:spcBef>
                        <a:spcAft>
                          <a:spcPts val="300"/>
                        </a:spcAft>
                      </a:pP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a:txBody>
                    <a:bodyPr/>
                    <a:lstStyle/>
                    <a:p>
                      <a:pPr>
                        <a:lnSpc>
                          <a:spcPct val="107000"/>
                        </a:lnSpc>
                        <a:spcBef>
                          <a:spcPts val="300"/>
                        </a:spcBef>
                        <a:spcAft>
                          <a:spcPts val="300"/>
                        </a:spcAft>
                      </a:pP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BMI</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a:txBody>
                    <a:bodyPr/>
                    <a:lstStyle/>
                    <a:p>
                      <a:pPr>
                        <a:lnSpc>
                          <a:spcPct val="107000"/>
                        </a:lnSpc>
                        <a:spcBef>
                          <a:spcPts val="300"/>
                        </a:spcBef>
                        <a:spcAft>
                          <a:spcPts val="300"/>
                        </a:spcAft>
                      </a:pP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13.1248</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0.0014</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26286086"/>
                  </a:ext>
                </a:extLst>
              </a:tr>
              <a:tr h="178213">
                <a:tc>
                  <a:txBody>
                    <a:bodyPr/>
                    <a:lstStyle/>
                    <a:p>
                      <a:pPr algn="r">
                        <a:lnSpc>
                          <a:spcPct val="107000"/>
                        </a:lnSpc>
                        <a:spcBef>
                          <a:spcPts val="300"/>
                        </a:spcBef>
                        <a:spcAft>
                          <a:spcPts val="300"/>
                        </a:spcAft>
                      </a:pP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a:txBody>
                    <a:bodyPr/>
                    <a:lstStyle/>
                    <a:p>
                      <a:pPr>
                        <a:lnSpc>
                          <a:spcPct val="107000"/>
                        </a:lnSpc>
                        <a:spcBef>
                          <a:spcPts val="300"/>
                        </a:spcBef>
                        <a:spcAft>
                          <a:spcPts val="300"/>
                        </a:spcAft>
                      </a:pP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SEX</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a:txBody>
                    <a:bodyPr/>
                    <a:lstStyle/>
                    <a:p>
                      <a:pPr>
                        <a:lnSpc>
                          <a:spcPct val="107000"/>
                        </a:lnSpc>
                        <a:spcBef>
                          <a:spcPts val="300"/>
                        </a:spcBef>
                        <a:spcAft>
                          <a:spcPts val="300"/>
                        </a:spcAft>
                      </a:pP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9.1719</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0.0025</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63845036"/>
                  </a:ext>
                </a:extLst>
              </a:tr>
              <a:tr h="298917">
                <a:tc>
                  <a:txBody>
                    <a:bodyPr/>
                    <a:lstStyle/>
                    <a:p>
                      <a:pPr algn="r">
                        <a:lnSpc>
                          <a:spcPct val="107000"/>
                        </a:lnSpc>
                        <a:spcBef>
                          <a:spcPts val="300"/>
                        </a:spcBef>
                        <a:spcAft>
                          <a:spcPts val="300"/>
                        </a:spcAft>
                      </a:pP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a:txBody>
                    <a:bodyPr/>
                    <a:lstStyle/>
                    <a:p>
                      <a:pPr>
                        <a:lnSpc>
                          <a:spcPct val="107000"/>
                        </a:lnSpc>
                        <a:spcBef>
                          <a:spcPts val="300"/>
                        </a:spcBef>
                        <a:spcAft>
                          <a:spcPts val="300"/>
                        </a:spcAft>
                      </a:pP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EMPLOYMENT</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a:txBody>
                    <a:bodyPr/>
                    <a:lstStyle/>
                    <a:p>
                      <a:pPr>
                        <a:lnSpc>
                          <a:spcPct val="107000"/>
                        </a:lnSpc>
                        <a:spcBef>
                          <a:spcPts val="300"/>
                        </a:spcBef>
                        <a:spcAft>
                          <a:spcPts val="300"/>
                        </a:spcAft>
                      </a:pP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14.8053</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0.0051</a:t>
                      </a:r>
                      <a:endParaRPr lang="sk-SK"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61507545"/>
                  </a:ext>
                </a:extLst>
              </a:tr>
            </a:tbl>
          </a:graphicData>
        </a:graphic>
      </p:graphicFrame>
      <p:graphicFrame>
        <p:nvGraphicFramePr>
          <p:cNvPr id="5" name="Tabuľka 4"/>
          <p:cNvGraphicFramePr>
            <a:graphicFrameLocks noGrp="1"/>
          </p:cNvGraphicFramePr>
          <p:nvPr>
            <p:extLst>
              <p:ext uri="{D42A27DB-BD31-4B8C-83A1-F6EECF244321}">
                <p14:modId xmlns:p14="http://schemas.microsoft.com/office/powerpoint/2010/main" val="3395025269"/>
              </p:ext>
            </p:extLst>
          </p:nvPr>
        </p:nvGraphicFramePr>
        <p:xfrm>
          <a:off x="838202" y="1806500"/>
          <a:ext cx="3087026" cy="1098332"/>
        </p:xfrm>
        <a:graphic>
          <a:graphicData uri="http://schemas.openxmlformats.org/drawingml/2006/table">
            <a:tbl>
              <a:tblPr/>
              <a:tblGrid>
                <a:gridCol w="1167576">
                  <a:extLst>
                    <a:ext uri="{9D8B030D-6E8A-4147-A177-3AD203B41FA5}">
                      <a16:colId xmlns:a16="http://schemas.microsoft.com/office/drawing/2014/main" val="2358239663"/>
                    </a:ext>
                  </a:extLst>
                </a:gridCol>
                <a:gridCol w="824722">
                  <a:extLst>
                    <a:ext uri="{9D8B030D-6E8A-4147-A177-3AD203B41FA5}">
                      <a16:colId xmlns:a16="http://schemas.microsoft.com/office/drawing/2014/main" val="2572409428"/>
                    </a:ext>
                  </a:extLst>
                </a:gridCol>
                <a:gridCol w="283373">
                  <a:extLst>
                    <a:ext uri="{9D8B030D-6E8A-4147-A177-3AD203B41FA5}">
                      <a16:colId xmlns:a16="http://schemas.microsoft.com/office/drawing/2014/main" val="3519449196"/>
                    </a:ext>
                  </a:extLst>
                </a:gridCol>
                <a:gridCol w="811355">
                  <a:extLst>
                    <a:ext uri="{9D8B030D-6E8A-4147-A177-3AD203B41FA5}">
                      <a16:colId xmlns:a16="http://schemas.microsoft.com/office/drawing/2014/main" val="1783010003"/>
                    </a:ext>
                  </a:extLst>
                </a:gridCol>
              </a:tblGrid>
              <a:tr h="173874">
                <a:tc gridSpan="4">
                  <a:txBody>
                    <a:bodyPr/>
                    <a:lstStyle/>
                    <a:p>
                      <a:pPr algn="ctr">
                        <a:lnSpc>
                          <a:spcPct val="107000"/>
                        </a:lnSpc>
                        <a:spcBef>
                          <a:spcPts val="300"/>
                        </a:spcBef>
                        <a:spcAft>
                          <a:spcPts val="300"/>
                        </a:spcAft>
                      </a:pP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Testing Global Null Hypothesis: BETA=0</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hMerge="1">
                  <a:txBody>
                    <a:bodyPr/>
                    <a:lstStyle/>
                    <a:p>
                      <a:endParaRPr lang="sk-SK"/>
                    </a:p>
                  </a:txBody>
                  <a:tcPr/>
                </a:tc>
                <a:tc hMerge="1">
                  <a:txBody>
                    <a:bodyPr/>
                    <a:lstStyle/>
                    <a:p>
                      <a:endParaRPr lang="sk-SK"/>
                    </a:p>
                  </a:txBody>
                  <a:tcPr/>
                </a:tc>
                <a:tc hMerge="1">
                  <a:txBody>
                    <a:bodyPr/>
                    <a:lstStyle/>
                    <a:p>
                      <a:endParaRPr lang="sk-SK"/>
                    </a:p>
                  </a:txBody>
                  <a:tcPr/>
                </a:tc>
                <a:extLst>
                  <a:ext uri="{0D108BD9-81ED-4DB2-BD59-A6C34878D82A}">
                    <a16:rowId xmlns:a16="http://schemas.microsoft.com/office/drawing/2014/main" val="4118614089"/>
                  </a:ext>
                </a:extLst>
              </a:tr>
              <a:tr h="273060">
                <a:tc>
                  <a:txBody>
                    <a:bodyPr/>
                    <a:lstStyle/>
                    <a:p>
                      <a:pPr>
                        <a:lnSpc>
                          <a:spcPct val="107000"/>
                        </a:lnSpc>
                        <a:spcBef>
                          <a:spcPts val="300"/>
                        </a:spcBef>
                        <a:spcAft>
                          <a:spcPts val="300"/>
                        </a:spcAft>
                      </a:pP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Test</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a:txBody>
                    <a:bodyPr/>
                    <a:lstStyle/>
                    <a:p>
                      <a:pPr algn="r">
                        <a:lnSpc>
                          <a:spcPct val="107000"/>
                        </a:lnSpc>
                        <a:spcBef>
                          <a:spcPts val="300"/>
                        </a:spcBef>
                        <a:spcAft>
                          <a:spcPts val="300"/>
                        </a:spcAft>
                      </a:pP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Chi-Square</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a:txBody>
                    <a:bodyPr/>
                    <a:lstStyle/>
                    <a:p>
                      <a:pPr algn="r">
                        <a:lnSpc>
                          <a:spcPct val="107000"/>
                        </a:lnSpc>
                        <a:spcBef>
                          <a:spcPts val="300"/>
                        </a:spcBef>
                        <a:spcAft>
                          <a:spcPts val="300"/>
                        </a:spcAft>
                      </a:pP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DF</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a:txBody>
                    <a:bodyPr/>
                    <a:lstStyle/>
                    <a:p>
                      <a:pPr algn="r">
                        <a:lnSpc>
                          <a:spcPct val="107000"/>
                        </a:lnSpc>
                        <a:spcBef>
                          <a:spcPts val="300"/>
                        </a:spcBef>
                        <a:spcAft>
                          <a:spcPts val="300"/>
                        </a:spcAft>
                      </a:pP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 &gt; ChiSq</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extLst>
                  <a:ext uri="{0D108BD9-81ED-4DB2-BD59-A6C34878D82A}">
                    <a16:rowId xmlns:a16="http://schemas.microsoft.com/office/drawing/2014/main" val="4047309149"/>
                  </a:ext>
                </a:extLst>
              </a:tr>
              <a:tr h="273060">
                <a:tc>
                  <a:txBody>
                    <a:bodyPr/>
                    <a:lstStyle/>
                    <a:p>
                      <a:pPr>
                        <a:lnSpc>
                          <a:spcPct val="107000"/>
                        </a:lnSpc>
                        <a:spcBef>
                          <a:spcPts val="300"/>
                        </a:spcBef>
                        <a:spcAft>
                          <a:spcPts val="300"/>
                        </a:spcAft>
                      </a:pP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Likelihood Ratio</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a:txBody>
                    <a:bodyPr/>
                    <a:lstStyle/>
                    <a:p>
                      <a:pPr algn="r">
                        <a:lnSpc>
                          <a:spcPct val="107000"/>
                        </a:lnSpc>
                        <a:spcBef>
                          <a:spcPts val="300"/>
                        </a:spcBef>
                        <a:spcAft>
                          <a:spcPts val="300"/>
                        </a:spcAft>
                      </a:pPr>
                      <a:r>
                        <a:rPr lang="sk-SK"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2256.1751</a:t>
                      </a:r>
                      <a:endParaRPr lang="sk-SK"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&lt;.0001</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65713782"/>
                  </a:ext>
                </a:extLst>
              </a:tr>
              <a:tr h="186412">
                <a:tc>
                  <a:txBody>
                    <a:bodyPr/>
                    <a:lstStyle/>
                    <a:p>
                      <a:pPr>
                        <a:lnSpc>
                          <a:spcPct val="107000"/>
                        </a:lnSpc>
                        <a:spcBef>
                          <a:spcPts val="300"/>
                        </a:spcBef>
                        <a:spcAft>
                          <a:spcPts val="300"/>
                        </a:spcAft>
                      </a:pP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Score</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1876.4279</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&lt;.0001</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76669706"/>
                  </a:ext>
                </a:extLst>
              </a:tr>
              <a:tr h="186412">
                <a:tc>
                  <a:txBody>
                    <a:bodyPr/>
                    <a:lstStyle/>
                    <a:p>
                      <a:pPr>
                        <a:lnSpc>
                          <a:spcPct val="107000"/>
                        </a:lnSpc>
                        <a:spcBef>
                          <a:spcPts val="300"/>
                        </a:spcBef>
                        <a:spcAft>
                          <a:spcPts val="300"/>
                        </a:spcAft>
                      </a:pP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Wald</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915.1768</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&lt;.0001</a:t>
                      </a:r>
                      <a:endParaRPr lang="sk-SK"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4272867"/>
                  </a:ext>
                </a:extLst>
              </a:tr>
            </a:tbl>
          </a:graphicData>
        </a:graphic>
      </p:graphicFrame>
      <p:sp>
        <p:nvSpPr>
          <p:cNvPr id="8" name="BlokTextu 7"/>
          <p:cNvSpPr txBox="1"/>
          <p:nvPr/>
        </p:nvSpPr>
        <p:spPr>
          <a:xfrm>
            <a:off x="4259766" y="1806500"/>
            <a:ext cx="6289288" cy="646331"/>
          </a:xfrm>
          <a:prstGeom prst="rect">
            <a:avLst/>
          </a:prstGeom>
          <a:noFill/>
        </p:spPr>
        <p:txBody>
          <a:bodyPr wrap="square" rtlCol="0">
            <a:spAutoFit/>
          </a:bodyPr>
          <a:lstStyle/>
          <a:p>
            <a:pPr>
              <a:spcAft>
                <a:spcPts val="0"/>
              </a:spcAft>
            </a:pPr>
            <a:r>
              <a:rPr lang="sk-SK" b="1">
                <a:solidFill>
                  <a:srgbClr val="000000"/>
                </a:solidFill>
                <a:latin typeface="Times New Roman" panose="02020603050405020304" pitchFamily="18" charset="0"/>
                <a:ea typeface="Times New Roman" panose="02020603050405020304" pitchFamily="18" charset="0"/>
              </a:rPr>
              <a:t>H</a:t>
            </a:r>
            <a:r>
              <a:rPr lang="sk-SK" b="1" baseline="-25000">
                <a:solidFill>
                  <a:srgbClr val="000000"/>
                </a:solidFill>
                <a:latin typeface="Times New Roman" panose="02020603050405020304" pitchFamily="18" charset="0"/>
                <a:ea typeface="Times New Roman" panose="02020603050405020304" pitchFamily="18" charset="0"/>
              </a:rPr>
              <a:t>0</a:t>
            </a:r>
            <a:r>
              <a:rPr lang="sk-SK">
                <a:solidFill>
                  <a:srgbClr val="000000"/>
                </a:solidFill>
                <a:latin typeface="Times New Roman" panose="02020603050405020304" pitchFamily="18" charset="0"/>
                <a:ea typeface="Times New Roman" panose="02020603050405020304" pitchFamily="18" charset="0"/>
              </a:rPr>
              <a:t>: Model of LR is not significant</a:t>
            </a:r>
            <a:endParaRPr lang="sk-SK">
              <a:latin typeface="Times New Roman" panose="02020603050405020304" pitchFamily="18" charset="0"/>
              <a:ea typeface="Times New Roman" panose="02020603050405020304" pitchFamily="18" charset="0"/>
            </a:endParaRPr>
          </a:p>
          <a:p>
            <a:pPr>
              <a:spcAft>
                <a:spcPts val="0"/>
              </a:spcAft>
            </a:pPr>
            <a:r>
              <a:rPr lang="sk-SK" b="1">
                <a:solidFill>
                  <a:srgbClr val="000000"/>
                </a:solidFill>
                <a:latin typeface="Times New Roman" panose="02020603050405020304" pitchFamily="18" charset="0"/>
                <a:ea typeface="Times New Roman" panose="02020603050405020304" pitchFamily="18" charset="0"/>
              </a:rPr>
              <a:t>H</a:t>
            </a:r>
            <a:r>
              <a:rPr lang="sk-SK" b="1" baseline="-25000">
                <a:solidFill>
                  <a:srgbClr val="000000"/>
                </a:solidFill>
                <a:latin typeface="Times New Roman" panose="02020603050405020304" pitchFamily="18" charset="0"/>
                <a:ea typeface="Times New Roman" panose="02020603050405020304" pitchFamily="18" charset="0"/>
              </a:rPr>
              <a:t>1</a:t>
            </a:r>
            <a:r>
              <a:rPr lang="sk-SK">
                <a:solidFill>
                  <a:srgbClr val="000000"/>
                </a:solidFill>
                <a:latin typeface="Times New Roman" panose="02020603050405020304" pitchFamily="18" charset="0"/>
                <a:ea typeface="Times New Roman" panose="02020603050405020304" pitchFamily="18" charset="0"/>
              </a:rPr>
              <a:t>: Model of LR is significant</a:t>
            </a:r>
            <a:endParaRPr lang="sk-SK">
              <a:latin typeface="Times New Roman" panose="02020603050405020304" pitchFamily="18" charset="0"/>
              <a:ea typeface="Times New Roman" panose="02020603050405020304" pitchFamily="18" charset="0"/>
            </a:endParaRPr>
          </a:p>
        </p:txBody>
      </p:sp>
      <p:sp>
        <p:nvSpPr>
          <p:cNvPr id="9" name="BlokTextu 8"/>
          <p:cNvSpPr txBox="1"/>
          <p:nvPr/>
        </p:nvSpPr>
        <p:spPr>
          <a:xfrm>
            <a:off x="2129882" y="3691054"/>
            <a:ext cx="1795345" cy="646331"/>
          </a:xfrm>
          <a:prstGeom prst="rect">
            <a:avLst/>
          </a:prstGeom>
          <a:noFill/>
        </p:spPr>
        <p:txBody>
          <a:bodyPr wrap="square" rtlCol="0">
            <a:spAutoFit/>
          </a:bodyPr>
          <a:lstStyle/>
          <a:p>
            <a:pPr>
              <a:spcAft>
                <a:spcPts val="0"/>
              </a:spcAft>
            </a:pPr>
            <a:r>
              <a:rPr lang="sk-SK" b="1" dirty="0">
                <a:solidFill>
                  <a:srgbClr val="000000"/>
                </a:solidFill>
                <a:latin typeface="Times New Roman" panose="02020603050405020304" pitchFamily="18" charset="0"/>
                <a:ea typeface="Times New Roman" panose="02020603050405020304" pitchFamily="18" charset="0"/>
              </a:rPr>
              <a:t>H</a:t>
            </a:r>
            <a:r>
              <a:rPr lang="sk-SK" b="1" baseline="-25000" dirty="0">
                <a:solidFill>
                  <a:srgbClr val="000000"/>
                </a:solidFill>
                <a:latin typeface="Times New Roman" panose="02020603050405020304" pitchFamily="18" charset="0"/>
                <a:ea typeface="Times New Roman" panose="02020603050405020304" pitchFamily="18" charset="0"/>
              </a:rPr>
              <a:t>0</a:t>
            </a:r>
            <a:r>
              <a:rPr lang="sk-SK" dirty="0">
                <a:solidFill>
                  <a:srgbClr val="000000"/>
                </a:solidFill>
                <a:latin typeface="Times New Roman" panose="02020603050405020304" pitchFamily="18" charset="0"/>
                <a:ea typeface="Times New Roman" panose="02020603050405020304" pitchFamily="18" charset="0"/>
              </a:rPr>
              <a:t>: </a:t>
            </a:r>
            <a:r>
              <a:rPr lang="sk-SK" i="1" dirty="0">
                <a:solidFill>
                  <a:srgbClr val="000000"/>
                </a:solidFill>
                <a:latin typeface="Times New Roman" panose="02020603050405020304" pitchFamily="18" charset="0"/>
                <a:ea typeface="Times New Roman" panose="02020603050405020304" pitchFamily="18" charset="0"/>
              </a:rPr>
              <a:t>βj</a:t>
            </a:r>
            <a:r>
              <a:rPr lang="sk-SK" dirty="0">
                <a:solidFill>
                  <a:srgbClr val="000000"/>
                </a:solidFill>
                <a:latin typeface="Times New Roman" panose="02020603050405020304" pitchFamily="18" charset="0"/>
                <a:ea typeface="Times New Roman" panose="02020603050405020304" pitchFamily="18" charset="0"/>
              </a:rPr>
              <a:t> = </a:t>
            </a:r>
            <a:r>
              <a:rPr lang="sk-SK" i="1" dirty="0">
                <a:solidFill>
                  <a:srgbClr val="000000"/>
                </a:solidFill>
                <a:latin typeface="Times New Roman" panose="02020603050405020304" pitchFamily="18" charset="0"/>
                <a:ea typeface="Times New Roman" panose="02020603050405020304" pitchFamily="18" charset="0"/>
              </a:rPr>
              <a:t>β0j</a:t>
            </a:r>
            <a:r>
              <a:rPr lang="sk-SK" dirty="0">
                <a:solidFill>
                  <a:srgbClr val="000000"/>
                </a:solidFill>
                <a:latin typeface="Times New Roman" panose="02020603050405020304" pitchFamily="18" charset="0"/>
                <a:ea typeface="Times New Roman" panose="02020603050405020304" pitchFamily="18" charset="0"/>
              </a:rPr>
              <a:t> = 0 </a:t>
            </a:r>
            <a:endParaRPr lang="sk-SK" dirty="0">
              <a:latin typeface="Times New Roman" panose="02020603050405020304" pitchFamily="18" charset="0"/>
              <a:ea typeface="Times New Roman" panose="02020603050405020304" pitchFamily="18" charset="0"/>
            </a:endParaRPr>
          </a:p>
          <a:p>
            <a:pPr>
              <a:spcAft>
                <a:spcPts val="0"/>
              </a:spcAft>
            </a:pPr>
            <a:r>
              <a:rPr lang="sk-SK" b="1" dirty="0">
                <a:solidFill>
                  <a:srgbClr val="000000"/>
                </a:solidFill>
                <a:latin typeface="Times New Roman" panose="02020603050405020304" pitchFamily="18" charset="0"/>
                <a:ea typeface="Times New Roman" panose="02020603050405020304" pitchFamily="18" charset="0"/>
              </a:rPr>
              <a:t>H</a:t>
            </a:r>
            <a:r>
              <a:rPr lang="sk-SK" b="1" baseline="-25000" dirty="0">
                <a:solidFill>
                  <a:srgbClr val="000000"/>
                </a:solidFill>
                <a:latin typeface="Times New Roman" panose="02020603050405020304" pitchFamily="18" charset="0"/>
                <a:ea typeface="Times New Roman" panose="02020603050405020304" pitchFamily="18" charset="0"/>
              </a:rPr>
              <a:t>1</a:t>
            </a:r>
            <a:r>
              <a:rPr lang="sk-SK" dirty="0">
                <a:solidFill>
                  <a:srgbClr val="000000"/>
                </a:solidFill>
                <a:latin typeface="Times New Roman" panose="02020603050405020304" pitchFamily="18" charset="0"/>
                <a:ea typeface="Times New Roman" panose="02020603050405020304" pitchFamily="18" charset="0"/>
              </a:rPr>
              <a:t>: </a:t>
            </a:r>
            <a:r>
              <a:rPr lang="sk-SK" i="1" dirty="0">
                <a:solidFill>
                  <a:srgbClr val="000000"/>
                </a:solidFill>
                <a:latin typeface="Times New Roman" panose="02020603050405020304" pitchFamily="18" charset="0"/>
                <a:ea typeface="Times New Roman" panose="02020603050405020304" pitchFamily="18" charset="0"/>
              </a:rPr>
              <a:t>βj</a:t>
            </a:r>
            <a:r>
              <a:rPr lang="sk-SK" dirty="0">
                <a:solidFill>
                  <a:srgbClr val="000000"/>
                </a:solidFill>
                <a:latin typeface="Times New Roman" panose="02020603050405020304" pitchFamily="18" charset="0"/>
                <a:ea typeface="Times New Roman" panose="02020603050405020304" pitchFamily="18" charset="0"/>
              </a:rPr>
              <a:t> ≠ 0 </a:t>
            </a:r>
            <a:endParaRPr lang="sk-SK"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33394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Obrázok 1"/>
          <p:cNvPicPr>
            <a:picLocks noChangeAspect="1"/>
          </p:cNvPicPr>
          <p:nvPr/>
        </p:nvPicPr>
        <p:blipFill>
          <a:blip r:embed="rId2"/>
          <a:stretch>
            <a:fillRect/>
          </a:stretch>
        </p:blipFill>
        <p:spPr>
          <a:xfrm>
            <a:off x="1304693" y="1003610"/>
            <a:ext cx="9029932" cy="5754029"/>
          </a:xfrm>
          <a:prstGeom prst="rect">
            <a:avLst/>
          </a:prstGeom>
        </p:spPr>
      </p:pic>
      <p:sp>
        <p:nvSpPr>
          <p:cNvPr id="3" name="BlokTextu 2"/>
          <p:cNvSpPr txBox="1"/>
          <p:nvPr/>
        </p:nvSpPr>
        <p:spPr>
          <a:xfrm>
            <a:off x="1809946" y="282804"/>
            <a:ext cx="8418136" cy="646331"/>
          </a:xfrm>
          <a:prstGeom prst="rect">
            <a:avLst/>
          </a:prstGeom>
          <a:noFill/>
        </p:spPr>
        <p:txBody>
          <a:bodyPr wrap="square" rtlCol="0">
            <a:spAutoFit/>
          </a:bodyPr>
          <a:lstStyle/>
          <a:p>
            <a:pPr algn="ctr"/>
            <a:r>
              <a:rPr lang="sk-SK" sz="3600" b="1" dirty="0" err="1" smtClean="0">
                <a:solidFill>
                  <a:srgbClr val="C00000"/>
                </a:solidFill>
              </a:rPr>
              <a:t>Node</a:t>
            </a:r>
            <a:r>
              <a:rPr lang="sk-SK" sz="3600" b="1" dirty="0" smtClean="0">
                <a:solidFill>
                  <a:srgbClr val="C00000"/>
                </a:solidFill>
              </a:rPr>
              <a:t>: </a:t>
            </a:r>
            <a:r>
              <a:rPr lang="sk-SK" sz="3600" b="1" dirty="0" err="1">
                <a:solidFill>
                  <a:srgbClr val="C00000"/>
                </a:solidFill>
              </a:rPr>
              <a:t>Decision</a:t>
            </a:r>
            <a:r>
              <a:rPr lang="sk-SK" sz="3600" b="1" dirty="0">
                <a:solidFill>
                  <a:srgbClr val="C00000"/>
                </a:solidFill>
              </a:rPr>
              <a:t> </a:t>
            </a:r>
            <a:r>
              <a:rPr lang="sk-SK" sz="3600" b="1" dirty="0" err="1">
                <a:solidFill>
                  <a:srgbClr val="C00000"/>
                </a:solidFill>
              </a:rPr>
              <a:t>tree</a:t>
            </a:r>
            <a:endParaRPr lang="sk-SK" sz="3600" dirty="0"/>
          </a:p>
        </p:txBody>
      </p:sp>
    </p:spTree>
    <p:extLst>
      <p:ext uri="{BB962C8B-B14F-4D97-AF65-F5344CB8AC3E}">
        <p14:creationId xmlns:p14="http://schemas.microsoft.com/office/powerpoint/2010/main" val="2669938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Obrázok 4"/>
          <p:cNvPicPr>
            <a:picLocks noChangeAspect="1"/>
          </p:cNvPicPr>
          <p:nvPr/>
        </p:nvPicPr>
        <p:blipFill>
          <a:blip r:embed="rId2"/>
          <a:stretch>
            <a:fillRect/>
          </a:stretch>
        </p:blipFill>
        <p:spPr>
          <a:xfrm>
            <a:off x="3222702" y="1081669"/>
            <a:ext cx="6177776" cy="1483111"/>
          </a:xfrm>
          <a:prstGeom prst="rect">
            <a:avLst/>
          </a:prstGeom>
        </p:spPr>
      </p:pic>
      <p:sp>
        <p:nvSpPr>
          <p:cNvPr id="3" name="Zástupný objekt pre obsah 2"/>
          <p:cNvSpPr>
            <a:spLocks noGrp="1"/>
          </p:cNvSpPr>
          <p:nvPr>
            <p:ph idx="1"/>
          </p:nvPr>
        </p:nvSpPr>
        <p:spPr>
          <a:xfrm>
            <a:off x="838200" y="211873"/>
            <a:ext cx="10515600" cy="5965090"/>
          </a:xfrm>
        </p:spPr>
        <p:txBody>
          <a:bodyPr>
            <a:normAutofit/>
          </a:bodyPr>
          <a:lstStyle/>
          <a:p>
            <a:pPr marL="0" indent="0" algn="ctr">
              <a:buNone/>
            </a:pPr>
            <a:r>
              <a:rPr lang="sk-SK" sz="4000" b="1" dirty="0" smtClean="0">
                <a:solidFill>
                  <a:srgbClr val="C00000"/>
                </a:solidFill>
              </a:rPr>
              <a:t>Model </a:t>
            </a:r>
            <a:r>
              <a:rPr lang="sk-SK" sz="4000" b="1" dirty="0" err="1" smtClean="0">
                <a:solidFill>
                  <a:srgbClr val="C00000"/>
                </a:solidFill>
              </a:rPr>
              <a:t>comparison</a:t>
            </a:r>
            <a:endParaRPr lang="sk-SK" sz="4000" b="1" dirty="0">
              <a:solidFill>
                <a:srgbClr val="C00000"/>
              </a:solidFill>
            </a:endParaRPr>
          </a:p>
        </p:txBody>
      </p:sp>
      <p:pic>
        <p:nvPicPr>
          <p:cNvPr id="4" name="Obrázok 3"/>
          <p:cNvPicPr>
            <a:picLocks noChangeAspect="1"/>
          </p:cNvPicPr>
          <p:nvPr/>
        </p:nvPicPr>
        <p:blipFill>
          <a:blip r:embed="rId3"/>
          <a:stretch>
            <a:fillRect/>
          </a:stretch>
        </p:blipFill>
        <p:spPr>
          <a:xfrm>
            <a:off x="1182029" y="2776654"/>
            <a:ext cx="10171771" cy="3816454"/>
          </a:xfrm>
          <a:prstGeom prst="rect">
            <a:avLst/>
          </a:prstGeom>
        </p:spPr>
      </p:pic>
    </p:spTree>
    <p:extLst>
      <p:ext uri="{BB962C8B-B14F-4D97-AF65-F5344CB8AC3E}">
        <p14:creationId xmlns:p14="http://schemas.microsoft.com/office/powerpoint/2010/main" val="383394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Obrázok 1"/>
          <p:cNvPicPr>
            <a:picLocks noChangeAspect="1"/>
          </p:cNvPicPr>
          <p:nvPr/>
        </p:nvPicPr>
        <p:blipFill>
          <a:blip r:embed="rId2"/>
          <a:stretch>
            <a:fillRect/>
          </a:stretch>
        </p:blipFill>
        <p:spPr>
          <a:xfrm>
            <a:off x="770364" y="1728438"/>
            <a:ext cx="5150934" cy="4382429"/>
          </a:xfrm>
          <a:prstGeom prst="rect">
            <a:avLst/>
          </a:prstGeom>
        </p:spPr>
      </p:pic>
      <mc:AlternateContent xmlns:mc="http://schemas.openxmlformats.org/markup-compatibility/2006" xmlns:a14="http://schemas.microsoft.com/office/drawing/2010/main">
        <mc:Choice Requires="a14">
          <p:sp>
            <p:nvSpPr>
              <p:cNvPr id="4" name="Obdĺžnik 3"/>
              <p:cNvSpPr/>
              <p:nvPr/>
            </p:nvSpPr>
            <p:spPr>
              <a:xfrm>
                <a:off x="6110867" y="2152186"/>
                <a:ext cx="5330284" cy="476862"/>
              </a:xfrm>
              <a:prstGeom prst="rect">
                <a:avLst/>
              </a:prstGeom>
            </p:spPr>
            <p:txBody>
              <a:bodyPr wrap="square">
                <a:spAutoFit/>
              </a:bodyPr>
              <a:lstStyle/>
              <a:p>
                <a:pPr>
                  <a:lnSpc>
                    <a:spcPct val="107000"/>
                  </a:lnSpc>
                  <a:spcAft>
                    <a:spcPts val="800"/>
                  </a:spcAft>
                </a:pPr>
                <a:r>
                  <a:rPr lang="sk-SK" sz="1600" b="1" dirty="0" err="1" smtClean="0">
                    <a:effectLst/>
                    <a:latin typeface="Calibri" panose="020F0502020204030204" pitchFamily="34" charset="0"/>
                    <a:ea typeface="Calibri" panose="020F0502020204030204" pitchFamily="34" charset="0"/>
                    <a:cs typeface="Times New Roman" panose="02020603050405020304" pitchFamily="18" charset="0"/>
                  </a:rPr>
                  <a:t>Total</a:t>
                </a:r>
                <a:r>
                  <a:rPr lang="sk-SK"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sk-SK" sz="1600" b="1" dirty="0" err="1" smtClean="0">
                    <a:effectLst/>
                    <a:latin typeface="Calibri" panose="020F0502020204030204" pitchFamily="34" charset="0"/>
                    <a:ea typeface="Calibri" panose="020F0502020204030204" pitchFamily="34" charset="0"/>
                    <a:cs typeface="Times New Roman" panose="02020603050405020304" pitchFamily="18" charset="0"/>
                  </a:rPr>
                  <a:t>error</a:t>
                </a:r>
                <a:r>
                  <a:rPr lang="sk-SK" sz="1600" b="1" dirty="0" smtClean="0">
                    <a:effectLst/>
                    <a:latin typeface="Calibri" panose="020F0502020204030204" pitchFamily="34" charset="0"/>
                    <a:ea typeface="Calibri" panose="020F0502020204030204" pitchFamily="34" charset="0"/>
                    <a:cs typeface="Times New Roman" panose="02020603050405020304" pitchFamily="18" charset="0"/>
                  </a:rPr>
                  <a:t> = </a:t>
                </a:r>
                <a14:m>
                  <m:oMath xmlns:m="http://schemas.openxmlformats.org/officeDocument/2006/math">
                    <m:f>
                      <m:fPr>
                        <m:ctrlPr>
                          <a:rPr lang="sk-SK" sz="16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sk-SK" sz="1600" b="1" i="1">
                            <a:effectLst/>
                            <a:latin typeface="Cambria Math" panose="02040503050406030204" pitchFamily="18" charset="0"/>
                            <a:ea typeface="Calibri" panose="020F0502020204030204" pitchFamily="34" charset="0"/>
                            <a:cs typeface="Cambria Math" panose="02040503050406030204" pitchFamily="18" charset="0"/>
                          </a:rPr>
                          <m:t>𝐅𝐏</m:t>
                        </m:r>
                        <m:r>
                          <a:rPr lang="sk-SK" sz="1600" b="1">
                            <a:effectLst/>
                            <a:latin typeface="Cambria Math" panose="02040503050406030204" pitchFamily="18" charset="0"/>
                            <a:ea typeface="Calibri" panose="020F0502020204030204" pitchFamily="34" charset="0"/>
                            <a:cs typeface="Times New Roman" panose="02020603050405020304" pitchFamily="18" charset="0"/>
                          </a:rPr>
                          <m:t>+</m:t>
                        </m:r>
                        <m:r>
                          <a:rPr lang="sk-SK" sz="1600" b="1" i="1">
                            <a:effectLst/>
                            <a:latin typeface="Cambria Math" panose="02040503050406030204" pitchFamily="18" charset="0"/>
                            <a:ea typeface="Calibri" panose="020F0502020204030204" pitchFamily="34" charset="0"/>
                            <a:cs typeface="Cambria Math" panose="02040503050406030204" pitchFamily="18" charset="0"/>
                          </a:rPr>
                          <m:t>𝑭𝑵</m:t>
                        </m:r>
                      </m:num>
                      <m:den>
                        <m:r>
                          <a:rPr lang="sk-SK" sz="1600" b="1" i="1">
                            <a:effectLst/>
                            <a:latin typeface="Cambria Math" panose="02040503050406030204" pitchFamily="18" charset="0"/>
                            <a:ea typeface="Calibri" panose="020F0502020204030204" pitchFamily="34" charset="0"/>
                            <a:cs typeface="Cambria Math" panose="02040503050406030204" pitchFamily="18" charset="0"/>
                          </a:rPr>
                          <m:t>𝐓𝐏</m:t>
                        </m:r>
                        <m:r>
                          <a:rPr lang="sk-SK" sz="1600" b="1">
                            <a:effectLst/>
                            <a:latin typeface="Cambria Math" panose="02040503050406030204" pitchFamily="18" charset="0"/>
                            <a:ea typeface="Calibri" panose="020F0502020204030204" pitchFamily="34" charset="0"/>
                            <a:cs typeface="Times New Roman" panose="02020603050405020304" pitchFamily="18" charset="0"/>
                          </a:rPr>
                          <m:t>+</m:t>
                        </m:r>
                        <m:r>
                          <a:rPr lang="sk-SK" sz="1600" b="1" i="1">
                            <a:effectLst/>
                            <a:latin typeface="Cambria Math" panose="02040503050406030204" pitchFamily="18" charset="0"/>
                            <a:ea typeface="Calibri" panose="020F0502020204030204" pitchFamily="34" charset="0"/>
                            <a:cs typeface="Cambria Math" panose="02040503050406030204" pitchFamily="18" charset="0"/>
                          </a:rPr>
                          <m:t>𝐓𝐍</m:t>
                        </m:r>
                        <m:r>
                          <a:rPr lang="sk-SK" sz="1600" b="1">
                            <a:effectLst/>
                            <a:latin typeface="Cambria Math" panose="02040503050406030204" pitchFamily="18" charset="0"/>
                            <a:ea typeface="Calibri" panose="020F0502020204030204" pitchFamily="34" charset="0"/>
                            <a:cs typeface="Times New Roman" panose="02020603050405020304" pitchFamily="18" charset="0"/>
                          </a:rPr>
                          <m:t>+</m:t>
                        </m:r>
                        <m:r>
                          <a:rPr lang="sk-SK" sz="1600" b="1" i="1">
                            <a:effectLst/>
                            <a:latin typeface="Cambria Math" panose="02040503050406030204" pitchFamily="18" charset="0"/>
                            <a:ea typeface="Calibri" panose="020F0502020204030204" pitchFamily="34" charset="0"/>
                            <a:cs typeface="Cambria Math" panose="02040503050406030204" pitchFamily="18" charset="0"/>
                          </a:rPr>
                          <m:t>𝐅𝐏</m:t>
                        </m:r>
                        <m:r>
                          <a:rPr lang="sk-SK" sz="1600" b="1">
                            <a:effectLst/>
                            <a:latin typeface="Cambria Math" panose="02040503050406030204" pitchFamily="18" charset="0"/>
                            <a:ea typeface="Calibri" panose="020F0502020204030204" pitchFamily="34" charset="0"/>
                            <a:cs typeface="Times New Roman" panose="02020603050405020304" pitchFamily="18" charset="0"/>
                          </a:rPr>
                          <m:t>+</m:t>
                        </m:r>
                        <m:r>
                          <a:rPr lang="sk-SK" sz="1600" b="1" i="1">
                            <a:effectLst/>
                            <a:latin typeface="Cambria Math" panose="02040503050406030204" pitchFamily="18" charset="0"/>
                            <a:ea typeface="Calibri" panose="020F0502020204030204" pitchFamily="34" charset="0"/>
                            <a:cs typeface="Cambria Math" panose="02040503050406030204" pitchFamily="18" charset="0"/>
                          </a:rPr>
                          <m:t>𝑭𝑵</m:t>
                        </m:r>
                      </m:den>
                    </m:f>
                  </m:oMath>
                </a14:m>
                <a:r>
                  <a:rPr lang="sk-SK" sz="1600" b="1" dirty="0">
                    <a:effectLst/>
                    <a:latin typeface="Calibri" panose="020F0502020204030204" pitchFamily="34" charset="0"/>
                    <a:ea typeface="Times New Roman" panose="02020603050405020304" pitchFamily="18" charset="0"/>
                    <a:cs typeface="Times New Roman" panose="02020603050405020304" pitchFamily="18" charset="0"/>
                  </a:rPr>
                  <a:t> = </a:t>
                </a:r>
                <a14:m>
                  <m:oMath xmlns:m="http://schemas.openxmlformats.org/officeDocument/2006/math">
                    <m:f>
                      <m:fPr>
                        <m:ctrlPr>
                          <a:rPr lang="sk-SK" sz="16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sk-SK" sz="1600" b="1" i="1">
                            <a:effectLst/>
                            <a:latin typeface="Cambria Math" panose="02040503050406030204" pitchFamily="18" charset="0"/>
                            <a:ea typeface="Calibri" panose="020F0502020204030204" pitchFamily="34" charset="0"/>
                            <a:cs typeface="Cambria Math" panose="02040503050406030204" pitchFamily="18" charset="0"/>
                          </a:rPr>
                          <m:t>𝟏𝟎𝟏</m:t>
                        </m:r>
                        <m:r>
                          <a:rPr lang="sk-SK" sz="1600" b="1">
                            <a:effectLst/>
                            <a:latin typeface="Cambria Math" panose="02040503050406030204" pitchFamily="18" charset="0"/>
                            <a:ea typeface="Calibri" panose="020F0502020204030204" pitchFamily="34" charset="0"/>
                            <a:cs typeface="Times New Roman" panose="02020603050405020304" pitchFamily="18" charset="0"/>
                          </a:rPr>
                          <m:t>+</m:t>
                        </m:r>
                        <m:r>
                          <a:rPr lang="sk-SK" sz="1600" b="1" i="1">
                            <a:effectLst/>
                            <a:latin typeface="Cambria Math" panose="02040503050406030204" pitchFamily="18" charset="0"/>
                            <a:ea typeface="Calibri" panose="020F0502020204030204" pitchFamily="34" charset="0"/>
                            <a:cs typeface="Cambria Math" panose="02040503050406030204" pitchFamily="18" charset="0"/>
                          </a:rPr>
                          <m:t>𝟏𝟓𝟑</m:t>
                        </m:r>
                        <m:r>
                          <a:rPr lang="sk-SK" sz="1600" b="1">
                            <a:effectLst/>
                            <a:latin typeface="Cambria Math" panose="02040503050406030204" pitchFamily="18" charset="0"/>
                            <a:ea typeface="Calibri" panose="020F0502020204030204" pitchFamily="34" charset="0"/>
                            <a:cs typeface="Times New Roman" panose="02020603050405020304" pitchFamily="18" charset="0"/>
                          </a:rPr>
                          <m:t> </m:t>
                        </m:r>
                      </m:num>
                      <m:den>
                        <m:r>
                          <a:rPr lang="sk-SK" sz="1600" b="1" i="1">
                            <a:effectLst/>
                            <a:latin typeface="Cambria Math" panose="02040503050406030204" pitchFamily="18" charset="0"/>
                            <a:ea typeface="Calibri" panose="020F0502020204030204" pitchFamily="34" charset="0"/>
                            <a:cs typeface="Cambria Math" panose="02040503050406030204" pitchFamily="18" charset="0"/>
                          </a:rPr>
                          <m:t>𝟔𝟒𝟖</m:t>
                        </m:r>
                        <m:r>
                          <a:rPr lang="sk-SK" sz="1600" b="1">
                            <a:effectLst/>
                            <a:latin typeface="Cambria Math" panose="02040503050406030204" pitchFamily="18" charset="0"/>
                            <a:ea typeface="Calibri" panose="020F0502020204030204" pitchFamily="34" charset="0"/>
                            <a:cs typeface="Times New Roman" panose="02020603050405020304" pitchFamily="18" charset="0"/>
                          </a:rPr>
                          <m:t>+</m:t>
                        </m:r>
                        <m:r>
                          <a:rPr lang="sk-SK" sz="1600" b="1" i="1">
                            <a:effectLst/>
                            <a:latin typeface="Cambria Math" panose="02040503050406030204" pitchFamily="18" charset="0"/>
                            <a:ea typeface="Calibri" panose="020F0502020204030204" pitchFamily="34" charset="0"/>
                            <a:cs typeface="Cambria Math" panose="02040503050406030204" pitchFamily="18" charset="0"/>
                          </a:rPr>
                          <m:t>𝟒𝟕𝟑</m:t>
                        </m:r>
                        <m:r>
                          <a:rPr lang="sk-SK" sz="1600" b="1">
                            <a:effectLst/>
                            <a:latin typeface="Cambria Math" panose="02040503050406030204" pitchFamily="18" charset="0"/>
                            <a:ea typeface="Calibri" panose="020F0502020204030204" pitchFamily="34" charset="0"/>
                            <a:cs typeface="Times New Roman" panose="02020603050405020304" pitchFamily="18" charset="0"/>
                          </a:rPr>
                          <m:t>+</m:t>
                        </m:r>
                        <m:r>
                          <a:rPr lang="sk-SK" sz="1600" b="1" i="1">
                            <a:effectLst/>
                            <a:latin typeface="Cambria Math" panose="02040503050406030204" pitchFamily="18" charset="0"/>
                            <a:ea typeface="Calibri" panose="020F0502020204030204" pitchFamily="34" charset="0"/>
                            <a:cs typeface="Cambria Math" panose="02040503050406030204" pitchFamily="18" charset="0"/>
                          </a:rPr>
                          <m:t>𝟏𝟎𝟏</m:t>
                        </m:r>
                        <m:r>
                          <a:rPr lang="sk-SK" sz="1600" b="1">
                            <a:effectLst/>
                            <a:latin typeface="Cambria Math" panose="02040503050406030204" pitchFamily="18" charset="0"/>
                            <a:ea typeface="Calibri" panose="020F0502020204030204" pitchFamily="34" charset="0"/>
                            <a:cs typeface="Times New Roman" panose="02020603050405020304" pitchFamily="18" charset="0"/>
                          </a:rPr>
                          <m:t>+</m:t>
                        </m:r>
                        <m:r>
                          <a:rPr lang="sk-SK" sz="1600" b="1" i="1">
                            <a:effectLst/>
                            <a:latin typeface="Cambria Math" panose="02040503050406030204" pitchFamily="18" charset="0"/>
                            <a:ea typeface="Calibri" panose="020F0502020204030204" pitchFamily="34" charset="0"/>
                            <a:cs typeface="Cambria Math" panose="02040503050406030204" pitchFamily="18" charset="0"/>
                          </a:rPr>
                          <m:t>𝟏𝟓𝟑</m:t>
                        </m:r>
                      </m:den>
                    </m:f>
                  </m:oMath>
                </a14:m>
                <a:r>
                  <a:rPr lang="sk-SK" sz="1600" b="1" dirty="0">
                    <a:effectLst/>
                    <a:latin typeface="Calibri" panose="020F0502020204030204" pitchFamily="34" charset="0"/>
                    <a:ea typeface="Times New Roman" panose="02020603050405020304" pitchFamily="18" charset="0"/>
                    <a:cs typeface="Times New Roman" panose="02020603050405020304" pitchFamily="18" charset="0"/>
                  </a:rPr>
                  <a:t> = </a:t>
                </a:r>
                <a:r>
                  <a:rPr lang="sk-SK" sz="1600" b="1" dirty="0">
                    <a:effectLst/>
                    <a:latin typeface="Calibri" panose="020F0502020204030204" pitchFamily="34" charset="0"/>
                    <a:ea typeface="Calibri" panose="020F0502020204030204" pitchFamily="34" charset="0"/>
                    <a:cs typeface="Times New Roman" panose="02020603050405020304" pitchFamily="18" charset="0"/>
                  </a:rPr>
                  <a:t>0,1847</a:t>
                </a:r>
              </a:p>
            </p:txBody>
          </p:sp>
        </mc:Choice>
        <mc:Fallback xmlns="">
          <p:sp>
            <p:nvSpPr>
              <p:cNvPr id="4" name="Obdĺžnik 3"/>
              <p:cNvSpPr>
                <a:spLocks noRot="1" noChangeAspect="1" noMove="1" noResize="1" noEditPoints="1" noAdjustHandles="1" noChangeArrowheads="1" noChangeShapeType="1" noTextEdit="1"/>
              </p:cNvSpPr>
              <p:nvPr/>
            </p:nvSpPr>
            <p:spPr>
              <a:xfrm>
                <a:off x="6110867" y="2152186"/>
                <a:ext cx="5330284" cy="476862"/>
              </a:xfrm>
              <a:prstGeom prst="rect">
                <a:avLst/>
              </a:prstGeom>
              <a:blipFill>
                <a:blip r:embed="rId3"/>
                <a:stretch>
                  <a:fillRect l="-571" b="-6410"/>
                </a:stretch>
              </a:blipFill>
            </p:spPr>
            <p:txBody>
              <a:bodyPr/>
              <a:lstStyle/>
              <a:p>
                <a:r>
                  <a:rPr lang="sk-SK">
                    <a:noFill/>
                  </a:rPr>
                  <a:t> </a:t>
                </a:r>
              </a:p>
            </p:txBody>
          </p:sp>
        </mc:Fallback>
      </mc:AlternateContent>
      <mc:AlternateContent xmlns:mc="http://schemas.openxmlformats.org/markup-compatibility/2006" xmlns:a14="http://schemas.microsoft.com/office/drawing/2010/main">
        <mc:Choice Requires="a14">
          <p:sp>
            <p:nvSpPr>
              <p:cNvPr id="5" name="Obdĺžnik 4"/>
              <p:cNvSpPr/>
              <p:nvPr/>
            </p:nvSpPr>
            <p:spPr>
              <a:xfrm>
                <a:off x="6110867" y="3190569"/>
                <a:ext cx="5508703" cy="472950"/>
              </a:xfrm>
              <a:prstGeom prst="rect">
                <a:avLst/>
              </a:prstGeom>
            </p:spPr>
            <p:txBody>
              <a:bodyPr wrap="square">
                <a:spAutoFit/>
              </a:bodyPr>
              <a:lstStyle/>
              <a:p>
                <a:pPr lvl="0">
                  <a:lnSpc>
                    <a:spcPct val="107000"/>
                  </a:lnSpc>
                  <a:spcAft>
                    <a:spcPts val="800"/>
                  </a:spcAft>
                </a:pPr>
                <a:r>
                  <a:rPr lang="sk-SK" sz="1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Overall </a:t>
                </a:r>
                <a:r>
                  <a:rPr lang="sk-SK" sz="1600" b="1" dirty="0" err="1"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accuracy</a:t>
                </a:r>
                <a:r>
                  <a:rPr lang="sk-SK" sz="1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k-SK"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sk-SK"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sk-SK" sz="1600"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𝑻𝑷</m:t>
                        </m:r>
                        <m:r>
                          <a:rPr lang="sk-SK" sz="1600" b="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sk-SK" sz="1600"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𝑻</m:t>
                        </m:r>
                        <m:r>
                          <a:rPr lang="sk-SK" sz="1600" b="1" i="1">
                            <a:solidFill>
                              <a:prstClr val="black"/>
                            </a:solidFill>
                            <a:latin typeface="Cambria Math" panose="02040503050406030204" pitchFamily="18" charset="0"/>
                            <a:ea typeface="Calibri" panose="020F0502020204030204" pitchFamily="34" charset="0"/>
                            <a:cs typeface="Cambria Math" panose="02040503050406030204" pitchFamily="18" charset="0"/>
                          </a:rPr>
                          <m:t>𝑵</m:t>
                        </m:r>
                      </m:num>
                      <m:den>
                        <m:r>
                          <a:rPr lang="sk-SK" sz="1600" b="1" i="1">
                            <a:solidFill>
                              <a:prstClr val="black"/>
                            </a:solidFill>
                            <a:latin typeface="Cambria Math" panose="02040503050406030204" pitchFamily="18" charset="0"/>
                            <a:ea typeface="Calibri" panose="020F0502020204030204" pitchFamily="34" charset="0"/>
                            <a:cs typeface="Cambria Math" panose="02040503050406030204" pitchFamily="18" charset="0"/>
                          </a:rPr>
                          <m:t>𝐓𝐏</m:t>
                        </m:r>
                        <m:r>
                          <a:rPr lang="sk-SK" sz="1600" b="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sk-SK" sz="1600" b="1" i="1">
                            <a:solidFill>
                              <a:prstClr val="black"/>
                            </a:solidFill>
                            <a:latin typeface="Cambria Math" panose="02040503050406030204" pitchFamily="18" charset="0"/>
                            <a:ea typeface="Calibri" panose="020F0502020204030204" pitchFamily="34" charset="0"/>
                            <a:cs typeface="Cambria Math" panose="02040503050406030204" pitchFamily="18" charset="0"/>
                          </a:rPr>
                          <m:t>𝐓𝐍</m:t>
                        </m:r>
                        <m:r>
                          <a:rPr lang="sk-SK" sz="1600" b="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sk-SK" sz="1600" b="1" i="1">
                            <a:solidFill>
                              <a:prstClr val="black"/>
                            </a:solidFill>
                            <a:latin typeface="Cambria Math" panose="02040503050406030204" pitchFamily="18" charset="0"/>
                            <a:ea typeface="Calibri" panose="020F0502020204030204" pitchFamily="34" charset="0"/>
                            <a:cs typeface="Cambria Math" panose="02040503050406030204" pitchFamily="18" charset="0"/>
                          </a:rPr>
                          <m:t>𝐅𝐏</m:t>
                        </m:r>
                        <m:r>
                          <a:rPr lang="sk-SK" sz="1600" b="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sk-SK" sz="1600" b="1" i="1">
                            <a:solidFill>
                              <a:prstClr val="black"/>
                            </a:solidFill>
                            <a:latin typeface="Cambria Math" panose="02040503050406030204" pitchFamily="18" charset="0"/>
                            <a:ea typeface="Calibri" panose="020F0502020204030204" pitchFamily="34" charset="0"/>
                            <a:cs typeface="Cambria Math" panose="02040503050406030204" pitchFamily="18" charset="0"/>
                          </a:rPr>
                          <m:t>𝑭𝑵</m:t>
                        </m:r>
                      </m:den>
                    </m:f>
                  </m:oMath>
                </a14:m>
                <a:r>
                  <a:rPr lang="sk-SK" sz="16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 </a:t>
                </a:r>
                <a14:m>
                  <m:oMath xmlns:m="http://schemas.openxmlformats.org/officeDocument/2006/math">
                    <m:f>
                      <m:fPr>
                        <m:ctrlPr>
                          <a:rPr lang="sk-SK" sz="16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sk-SK" sz="1600"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𝟔𝟒𝟖</m:t>
                        </m:r>
                        <m:r>
                          <a:rPr lang="sk-SK" sz="1600" b="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sk-SK" sz="1600" b="1"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𝟒𝟕𝟑</m:t>
                        </m:r>
                      </m:num>
                      <m:den>
                        <m:r>
                          <a:rPr lang="sk-SK" sz="1600" b="1" i="1">
                            <a:solidFill>
                              <a:prstClr val="black"/>
                            </a:solidFill>
                            <a:latin typeface="Cambria Math" panose="02040503050406030204" pitchFamily="18" charset="0"/>
                            <a:ea typeface="Calibri" panose="020F0502020204030204" pitchFamily="34" charset="0"/>
                            <a:cs typeface="Cambria Math" panose="02040503050406030204" pitchFamily="18" charset="0"/>
                          </a:rPr>
                          <m:t>𝟔𝟒𝟖</m:t>
                        </m:r>
                        <m:r>
                          <a:rPr lang="sk-SK" sz="1600" b="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sk-SK" sz="1600" b="1" i="1">
                            <a:solidFill>
                              <a:prstClr val="black"/>
                            </a:solidFill>
                            <a:latin typeface="Cambria Math" panose="02040503050406030204" pitchFamily="18" charset="0"/>
                            <a:ea typeface="Calibri" panose="020F0502020204030204" pitchFamily="34" charset="0"/>
                            <a:cs typeface="Cambria Math" panose="02040503050406030204" pitchFamily="18" charset="0"/>
                          </a:rPr>
                          <m:t>𝟒𝟕𝟑</m:t>
                        </m:r>
                        <m:r>
                          <a:rPr lang="sk-SK" sz="1600" b="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sk-SK" sz="1600" b="1" i="1">
                            <a:solidFill>
                              <a:prstClr val="black"/>
                            </a:solidFill>
                            <a:latin typeface="Cambria Math" panose="02040503050406030204" pitchFamily="18" charset="0"/>
                            <a:ea typeface="Calibri" panose="020F0502020204030204" pitchFamily="34" charset="0"/>
                            <a:cs typeface="Cambria Math" panose="02040503050406030204" pitchFamily="18" charset="0"/>
                          </a:rPr>
                          <m:t>𝟏𝟎𝟏</m:t>
                        </m:r>
                        <m:r>
                          <a:rPr lang="sk-SK" sz="1600" b="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sk-SK" sz="1600" b="1" i="1">
                            <a:solidFill>
                              <a:prstClr val="black"/>
                            </a:solidFill>
                            <a:latin typeface="Cambria Math" panose="02040503050406030204" pitchFamily="18" charset="0"/>
                            <a:ea typeface="Calibri" panose="020F0502020204030204" pitchFamily="34" charset="0"/>
                            <a:cs typeface="Cambria Math" panose="02040503050406030204" pitchFamily="18" charset="0"/>
                          </a:rPr>
                          <m:t>𝟏𝟓𝟑</m:t>
                        </m:r>
                      </m:den>
                    </m:f>
                  </m:oMath>
                </a14:m>
                <a:r>
                  <a:rPr lang="sk-SK" sz="16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 </a:t>
                </a:r>
                <a:r>
                  <a:rPr lang="sk-SK" sz="1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0,8153</a:t>
                </a:r>
                <a:endParaRPr lang="sk-SK"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Obdĺžnik 4"/>
              <p:cNvSpPr>
                <a:spLocks noRot="1" noChangeAspect="1" noMove="1" noResize="1" noEditPoints="1" noAdjustHandles="1" noChangeArrowheads="1" noChangeShapeType="1" noTextEdit="1"/>
              </p:cNvSpPr>
              <p:nvPr/>
            </p:nvSpPr>
            <p:spPr>
              <a:xfrm>
                <a:off x="6110867" y="3190569"/>
                <a:ext cx="5508703" cy="472950"/>
              </a:xfrm>
              <a:prstGeom prst="rect">
                <a:avLst/>
              </a:prstGeom>
              <a:blipFill>
                <a:blip r:embed="rId4"/>
                <a:stretch>
                  <a:fillRect l="-553" b="-5128"/>
                </a:stretch>
              </a:blipFill>
            </p:spPr>
            <p:txBody>
              <a:bodyPr/>
              <a:lstStyle/>
              <a:p>
                <a:r>
                  <a:rPr lang="sk-SK">
                    <a:noFill/>
                  </a:rPr>
                  <a:t> </a:t>
                </a:r>
              </a:p>
            </p:txBody>
          </p:sp>
        </mc:Fallback>
      </mc:AlternateContent>
      <p:sp>
        <p:nvSpPr>
          <p:cNvPr id="6" name="BlokTextu 5"/>
          <p:cNvSpPr txBox="1"/>
          <p:nvPr/>
        </p:nvSpPr>
        <p:spPr>
          <a:xfrm>
            <a:off x="468351" y="485351"/>
            <a:ext cx="11151219" cy="646331"/>
          </a:xfrm>
          <a:prstGeom prst="rect">
            <a:avLst/>
          </a:prstGeom>
          <a:noFill/>
        </p:spPr>
        <p:txBody>
          <a:bodyPr wrap="square" rtlCol="0">
            <a:spAutoFit/>
          </a:bodyPr>
          <a:lstStyle/>
          <a:p>
            <a:pPr algn="ctr"/>
            <a:r>
              <a:rPr lang="sk-SK" sz="3600" b="1" dirty="0" err="1" smtClean="0">
                <a:solidFill>
                  <a:srgbClr val="C00000"/>
                </a:solidFill>
              </a:rPr>
              <a:t>Evaluation</a:t>
            </a:r>
            <a:r>
              <a:rPr lang="sk-SK" sz="3600" b="1" dirty="0" smtClean="0">
                <a:solidFill>
                  <a:srgbClr val="C00000"/>
                </a:solidFill>
              </a:rPr>
              <a:t> of model LR</a:t>
            </a:r>
            <a:endParaRPr lang="sk-SK" sz="3600" b="1" dirty="0">
              <a:solidFill>
                <a:srgbClr val="C00000"/>
              </a:solidFill>
            </a:endParaRPr>
          </a:p>
        </p:txBody>
      </p:sp>
    </p:spTree>
    <p:extLst>
      <p:ext uri="{BB962C8B-B14F-4D97-AF65-F5344CB8AC3E}">
        <p14:creationId xmlns:p14="http://schemas.microsoft.com/office/powerpoint/2010/main" val="1887215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5" name="Objekt 4"/>
          <p:cNvGraphicFramePr>
            <a:graphicFrameLocks noChangeAspect="1"/>
          </p:cNvGraphicFramePr>
          <p:nvPr>
            <p:extLst>
              <p:ext uri="{D42A27DB-BD31-4B8C-83A1-F6EECF244321}">
                <p14:modId xmlns:p14="http://schemas.microsoft.com/office/powerpoint/2010/main" val="3494104396"/>
              </p:ext>
            </p:extLst>
          </p:nvPr>
        </p:nvGraphicFramePr>
        <p:xfrm>
          <a:off x="858838" y="1385740"/>
          <a:ext cx="9353550" cy="5128182"/>
        </p:xfrm>
        <a:graphic>
          <a:graphicData uri="http://schemas.openxmlformats.org/presentationml/2006/ole">
            <mc:AlternateContent xmlns:mc="http://schemas.openxmlformats.org/markup-compatibility/2006">
              <mc:Choice xmlns:v="urn:schemas-microsoft-com:vml" Requires="v">
                <p:oleObj spid="_x0000_s6158" name="Hárok" r:id="rId3" imgW="7429500" imgH="5619840" progId="Excel.Sheet.12">
                  <p:embed/>
                </p:oleObj>
              </mc:Choice>
              <mc:Fallback>
                <p:oleObj name="Hárok" r:id="rId3" imgW="7429500" imgH="5619840" progId="Excel.Sheet.12">
                  <p:embed/>
                  <p:pic>
                    <p:nvPicPr>
                      <p:cNvPr id="0" name=""/>
                      <p:cNvPicPr/>
                      <p:nvPr/>
                    </p:nvPicPr>
                    <p:blipFill>
                      <a:blip r:embed="rId4"/>
                      <a:stretch>
                        <a:fillRect/>
                      </a:stretch>
                    </p:blipFill>
                    <p:spPr>
                      <a:xfrm>
                        <a:off x="858838" y="1385740"/>
                        <a:ext cx="9353550" cy="5128182"/>
                      </a:xfrm>
                      <a:prstGeom prst="rect">
                        <a:avLst/>
                      </a:prstGeom>
                    </p:spPr>
                  </p:pic>
                </p:oleObj>
              </mc:Fallback>
            </mc:AlternateContent>
          </a:graphicData>
        </a:graphic>
      </p:graphicFrame>
      <p:sp>
        <p:nvSpPr>
          <p:cNvPr id="6" name="BlokTextu 5"/>
          <p:cNvSpPr txBox="1"/>
          <p:nvPr/>
        </p:nvSpPr>
        <p:spPr>
          <a:xfrm>
            <a:off x="1683834" y="490654"/>
            <a:ext cx="8619893" cy="646331"/>
          </a:xfrm>
          <a:prstGeom prst="rect">
            <a:avLst/>
          </a:prstGeom>
          <a:noFill/>
        </p:spPr>
        <p:txBody>
          <a:bodyPr wrap="square" rtlCol="0">
            <a:spAutoFit/>
          </a:bodyPr>
          <a:lstStyle/>
          <a:p>
            <a:pPr algn="ctr"/>
            <a:r>
              <a:rPr lang="sk-SK" sz="3600" b="1" dirty="0" err="1" smtClean="0">
                <a:solidFill>
                  <a:srgbClr val="C00000"/>
                </a:solidFill>
              </a:rPr>
              <a:t>Categories</a:t>
            </a:r>
            <a:r>
              <a:rPr lang="sk-SK" sz="3600" b="1" dirty="0" smtClean="0">
                <a:solidFill>
                  <a:srgbClr val="C00000"/>
                </a:solidFill>
              </a:rPr>
              <a:t> of </a:t>
            </a:r>
            <a:r>
              <a:rPr lang="sk-SK" sz="3600" b="1" dirty="0" err="1" smtClean="0">
                <a:solidFill>
                  <a:srgbClr val="C00000"/>
                </a:solidFill>
              </a:rPr>
              <a:t>selected</a:t>
            </a:r>
            <a:r>
              <a:rPr lang="sk-SK" sz="3600" b="1" dirty="0" smtClean="0">
                <a:solidFill>
                  <a:srgbClr val="C00000"/>
                </a:solidFill>
              </a:rPr>
              <a:t> </a:t>
            </a:r>
            <a:r>
              <a:rPr lang="sk-SK" sz="3600" b="1" dirty="0" err="1" smtClean="0">
                <a:solidFill>
                  <a:srgbClr val="C00000"/>
                </a:solidFill>
              </a:rPr>
              <a:t>variables</a:t>
            </a:r>
            <a:endParaRPr lang="sk-SK" sz="3600" b="1" dirty="0">
              <a:solidFill>
                <a:srgbClr val="C00000"/>
              </a:solidFill>
            </a:endParaRPr>
          </a:p>
        </p:txBody>
      </p:sp>
    </p:spTree>
    <p:extLst>
      <p:ext uri="{BB962C8B-B14F-4D97-AF65-F5344CB8AC3E}">
        <p14:creationId xmlns:p14="http://schemas.microsoft.com/office/powerpoint/2010/main" val="2605363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4" name="Tabuľka 3"/>
          <p:cNvGraphicFramePr>
            <a:graphicFrameLocks noGrp="1"/>
          </p:cNvGraphicFramePr>
          <p:nvPr>
            <p:extLst>
              <p:ext uri="{D42A27DB-BD31-4B8C-83A1-F6EECF244321}">
                <p14:modId xmlns:p14="http://schemas.microsoft.com/office/powerpoint/2010/main" val="3953657088"/>
              </p:ext>
            </p:extLst>
          </p:nvPr>
        </p:nvGraphicFramePr>
        <p:xfrm>
          <a:off x="646770" y="1527724"/>
          <a:ext cx="10772078" cy="4400160"/>
        </p:xfrm>
        <a:graphic>
          <a:graphicData uri="http://schemas.openxmlformats.org/drawingml/2006/table">
            <a:tbl>
              <a:tblPr/>
              <a:tblGrid>
                <a:gridCol w="1269478">
                  <a:extLst>
                    <a:ext uri="{9D8B030D-6E8A-4147-A177-3AD203B41FA5}">
                      <a16:colId xmlns:a16="http://schemas.microsoft.com/office/drawing/2014/main" val="1348506992"/>
                    </a:ext>
                  </a:extLst>
                </a:gridCol>
                <a:gridCol w="788802">
                  <a:extLst>
                    <a:ext uri="{9D8B030D-6E8A-4147-A177-3AD203B41FA5}">
                      <a16:colId xmlns:a16="http://schemas.microsoft.com/office/drawing/2014/main" val="4121907858"/>
                    </a:ext>
                  </a:extLst>
                </a:gridCol>
                <a:gridCol w="788802">
                  <a:extLst>
                    <a:ext uri="{9D8B030D-6E8A-4147-A177-3AD203B41FA5}">
                      <a16:colId xmlns:a16="http://schemas.microsoft.com/office/drawing/2014/main" val="3948062628"/>
                    </a:ext>
                  </a:extLst>
                </a:gridCol>
                <a:gridCol w="788802">
                  <a:extLst>
                    <a:ext uri="{9D8B030D-6E8A-4147-A177-3AD203B41FA5}">
                      <a16:colId xmlns:a16="http://schemas.microsoft.com/office/drawing/2014/main" val="636473413"/>
                    </a:ext>
                  </a:extLst>
                </a:gridCol>
                <a:gridCol w="788802">
                  <a:extLst>
                    <a:ext uri="{9D8B030D-6E8A-4147-A177-3AD203B41FA5}">
                      <a16:colId xmlns:a16="http://schemas.microsoft.com/office/drawing/2014/main" val="4035557979"/>
                    </a:ext>
                  </a:extLst>
                </a:gridCol>
                <a:gridCol w="788802">
                  <a:extLst>
                    <a:ext uri="{9D8B030D-6E8A-4147-A177-3AD203B41FA5}">
                      <a16:colId xmlns:a16="http://schemas.microsoft.com/office/drawing/2014/main" val="4225814430"/>
                    </a:ext>
                  </a:extLst>
                </a:gridCol>
                <a:gridCol w="788802">
                  <a:extLst>
                    <a:ext uri="{9D8B030D-6E8A-4147-A177-3AD203B41FA5}">
                      <a16:colId xmlns:a16="http://schemas.microsoft.com/office/drawing/2014/main" val="1528066013"/>
                    </a:ext>
                  </a:extLst>
                </a:gridCol>
                <a:gridCol w="1836430">
                  <a:extLst>
                    <a:ext uri="{9D8B030D-6E8A-4147-A177-3AD203B41FA5}">
                      <a16:colId xmlns:a16="http://schemas.microsoft.com/office/drawing/2014/main" val="925188804"/>
                    </a:ext>
                  </a:extLst>
                </a:gridCol>
                <a:gridCol w="1355754">
                  <a:extLst>
                    <a:ext uri="{9D8B030D-6E8A-4147-A177-3AD203B41FA5}">
                      <a16:colId xmlns:a16="http://schemas.microsoft.com/office/drawing/2014/main" val="2840705082"/>
                    </a:ext>
                  </a:extLst>
                </a:gridCol>
                <a:gridCol w="788802">
                  <a:extLst>
                    <a:ext uri="{9D8B030D-6E8A-4147-A177-3AD203B41FA5}">
                      <a16:colId xmlns:a16="http://schemas.microsoft.com/office/drawing/2014/main" val="1896161011"/>
                    </a:ext>
                  </a:extLst>
                </a:gridCol>
                <a:gridCol w="788802">
                  <a:extLst>
                    <a:ext uri="{9D8B030D-6E8A-4147-A177-3AD203B41FA5}">
                      <a16:colId xmlns:a16="http://schemas.microsoft.com/office/drawing/2014/main" val="2032194250"/>
                    </a:ext>
                  </a:extLst>
                </a:gridCol>
              </a:tblGrid>
              <a:tr h="217543">
                <a:tc gridSpan="7">
                  <a:txBody>
                    <a:bodyPr/>
                    <a:lstStyle/>
                    <a:p>
                      <a:pPr algn="ctr" fontAlgn="b"/>
                      <a:r>
                        <a:rPr lang="sk-SK" sz="1100" b="1" i="0" u="none" strike="noStrike" dirty="0" err="1">
                          <a:solidFill>
                            <a:srgbClr val="000000"/>
                          </a:solidFill>
                          <a:effectLst/>
                          <a:latin typeface="Calibri" panose="020F0502020204030204" pitchFamily="34" charset="0"/>
                        </a:rPr>
                        <a:t>Analysis</a:t>
                      </a:r>
                      <a:r>
                        <a:rPr lang="sk-SK" sz="1100" b="1" i="0" u="none" strike="noStrike" dirty="0">
                          <a:solidFill>
                            <a:srgbClr val="000000"/>
                          </a:solidFill>
                          <a:effectLst/>
                          <a:latin typeface="Calibri" panose="020F0502020204030204" pitchFamily="34" charset="0"/>
                        </a:rPr>
                        <a:t> of Maximum </a:t>
                      </a:r>
                      <a:r>
                        <a:rPr lang="sk-SK" sz="1100" b="1" i="0" u="none" strike="noStrike" dirty="0" err="1">
                          <a:solidFill>
                            <a:srgbClr val="000000"/>
                          </a:solidFill>
                          <a:effectLst/>
                          <a:latin typeface="Calibri" panose="020F0502020204030204" pitchFamily="34" charset="0"/>
                        </a:rPr>
                        <a:t>Likelihood</a:t>
                      </a:r>
                      <a:r>
                        <a:rPr lang="sk-SK" sz="1100" b="1" i="0" u="none" strike="noStrike" dirty="0">
                          <a:solidFill>
                            <a:srgbClr val="000000"/>
                          </a:solidFill>
                          <a:effectLst/>
                          <a:latin typeface="Calibri" panose="020F0502020204030204" pitchFamily="34" charset="0"/>
                        </a:rPr>
                        <a:t> </a:t>
                      </a:r>
                      <a:r>
                        <a:rPr lang="sk-SK" sz="1100" b="1" i="0" u="none" strike="noStrike" dirty="0" err="1">
                          <a:solidFill>
                            <a:srgbClr val="000000"/>
                          </a:solidFill>
                          <a:effectLst/>
                          <a:latin typeface="Calibri" panose="020F0502020204030204" pitchFamily="34" charset="0"/>
                        </a:rPr>
                        <a:t>Estimates</a:t>
                      </a:r>
                      <a:endParaRPr lang="sk-SK" sz="11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gridSpan="4">
                  <a:txBody>
                    <a:bodyPr/>
                    <a:lstStyle/>
                    <a:p>
                      <a:pPr algn="ctr" fontAlgn="b"/>
                      <a:r>
                        <a:rPr lang="sk-SK" sz="1100" b="1" i="0" u="none" strike="noStrike">
                          <a:solidFill>
                            <a:srgbClr val="000000"/>
                          </a:solidFill>
                          <a:effectLst/>
                          <a:latin typeface="Calibri" panose="020F0502020204030204" pitchFamily="34" charset="0"/>
                        </a:rPr>
                        <a:t>Odds Ratio Estimates</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sk-SK"/>
                    </a:p>
                  </a:txBody>
                  <a:tcPr/>
                </a:tc>
                <a:tc hMerge="1">
                  <a:txBody>
                    <a:bodyPr/>
                    <a:lstStyle/>
                    <a:p>
                      <a:endParaRPr lang="sk-SK"/>
                    </a:p>
                  </a:txBody>
                  <a:tcPr/>
                </a:tc>
                <a:tc hMerge="1">
                  <a:txBody>
                    <a:bodyPr/>
                    <a:lstStyle/>
                    <a:p>
                      <a:endParaRPr lang="sk-SK"/>
                    </a:p>
                  </a:txBody>
                  <a:tcPr/>
                </a:tc>
                <a:extLst>
                  <a:ext uri="{0D108BD9-81ED-4DB2-BD59-A6C34878D82A}">
                    <a16:rowId xmlns:a16="http://schemas.microsoft.com/office/drawing/2014/main" val="1253250940"/>
                  </a:ext>
                </a:extLst>
              </a:tr>
              <a:tr h="210291">
                <a:tc>
                  <a:txBody>
                    <a:bodyPr/>
                    <a:lstStyle/>
                    <a:p>
                      <a:pPr algn="l" fontAlgn="b"/>
                      <a:r>
                        <a:rPr lang="sk-SK" sz="1100" b="0" i="0" u="none" strike="noStrike">
                          <a:solidFill>
                            <a:srgbClr val="000000"/>
                          </a:solidFill>
                          <a:effectLst/>
                          <a:latin typeface="Calibri" panose="020F0502020204030204" pitchFamily="34" charset="0"/>
                        </a:rPr>
                        <a:t>Parameter</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sk-SK"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sk-SK" sz="1100" b="0" i="0" u="none" strike="noStrike">
                          <a:solidFill>
                            <a:srgbClr val="000000"/>
                          </a:solidFill>
                          <a:effectLst/>
                          <a:latin typeface="Calibri" panose="020F0502020204030204" pitchFamily="34" charset="0"/>
                        </a:rPr>
                        <a:t>DF</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sk-SK" sz="1100" b="0" i="0" u="none" strike="noStrike">
                          <a:solidFill>
                            <a:srgbClr val="000000"/>
                          </a:solidFill>
                          <a:effectLst/>
                          <a:latin typeface="Calibri" panose="020F0502020204030204" pitchFamily="34" charset="0"/>
                        </a:rPr>
                        <a:t>Estimate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sk-SK" sz="1100" b="0" i="0" u="none" strike="noStrike">
                          <a:solidFill>
                            <a:srgbClr val="000000"/>
                          </a:solidFill>
                          <a:effectLst/>
                          <a:latin typeface="Calibri" panose="020F0502020204030204" pitchFamily="34" charset="0"/>
                        </a:rPr>
                        <a:t>Standard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sk-SK" sz="1100" b="0" i="0" u="none" strike="noStrike">
                          <a:solidFill>
                            <a:srgbClr val="000000"/>
                          </a:solidFill>
                          <a:effectLst/>
                          <a:latin typeface="Calibri" panose="020F0502020204030204" pitchFamily="34" charset="0"/>
                        </a:rPr>
                        <a:t>Wald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sk-SK" sz="1100" b="0" i="0" u="none" strike="noStrike">
                          <a:solidFill>
                            <a:srgbClr val="000000"/>
                          </a:solidFill>
                          <a:effectLst/>
                          <a:latin typeface="Calibri" panose="020F0502020204030204" pitchFamily="34" charset="0"/>
                        </a:rPr>
                        <a:t>Pr &gt; ChiSq</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sk-SK" sz="1100" b="0" i="0" u="none" strike="noStrike">
                          <a:solidFill>
                            <a:srgbClr val="000000"/>
                          </a:solidFill>
                          <a:effectLst/>
                          <a:latin typeface="Calibri" panose="020F0502020204030204" pitchFamily="34" charset="0"/>
                        </a:rPr>
                        <a:t>Effect</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sk-SK" sz="1100" b="0" i="0" u="none" strike="noStrike">
                          <a:solidFill>
                            <a:srgbClr val="000000"/>
                          </a:solidFill>
                          <a:effectLst/>
                          <a:latin typeface="Calibri" panose="020F0502020204030204" pitchFamily="34" charset="0"/>
                        </a:rPr>
                        <a:t>Point Estimate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gridSpan="2">
                  <a:txBody>
                    <a:bodyPr/>
                    <a:lstStyle/>
                    <a:p>
                      <a:pPr algn="ctr" fontAlgn="b"/>
                      <a:r>
                        <a:rPr lang="sk-SK" sz="1100" b="0" i="0" u="none" strike="noStrike">
                          <a:solidFill>
                            <a:srgbClr val="000000"/>
                          </a:solidFill>
                          <a:effectLst/>
                          <a:latin typeface="Calibri" panose="020F0502020204030204" pitchFamily="34" charset="0"/>
                        </a:rPr>
                        <a:t>95% Wald</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hMerge="1">
                  <a:txBody>
                    <a:bodyPr/>
                    <a:lstStyle/>
                    <a:p>
                      <a:endParaRPr lang="sk-SK"/>
                    </a:p>
                  </a:txBody>
                  <a:tcPr/>
                </a:tc>
                <a:extLst>
                  <a:ext uri="{0D108BD9-81ED-4DB2-BD59-A6C34878D82A}">
                    <a16:rowId xmlns:a16="http://schemas.microsoft.com/office/drawing/2014/main" val="3856193281"/>
                  </a:ext>
                </a:extLst>
              </a:tr>
              <a:tr h="390127">
                <a:tc>
                  <a:txBody>
                    <a:bodyPr/>
                    <a:lstStyle/>
                    <a:p>
                      <a:pPr algn="l" fontAlgn="b"/>
                      <a:r>
                        <a:rPr lang="sk-SK"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sk-SK"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sk-SK"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sk-SK"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sk-SK" sz="1100" b="0" i="0" u="none" strike="noStrike">
                          <a:solidFill>
                            <a:srgbClr val="000000"/>
                          </a:solidFill>
                          <a:effectLst/>
                          <a:latin typeface="Calibri" panose="020F0502020204030204" pitchFamily="34" charset="0"/>
                        </a:rPr>
                        <a:t>Error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sk-SK" sz="1100" b="0" i="0" u="none" strike="noStrike">
                          <a:solidFill>
                            <a:srgbClr val="000000"/>
                          </a:solidFill>
                          <a:effectLst/>
                          <a:latin typeface="Calibri" panose="020F0502020204030204" pitchFamily="34" charset="0"/>
                        </a:rPr>
                        <a:t>Chi-Square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sk-SK"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sk-SK"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sk-SK"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sk-SK" sz="1100" b="0" i="0" u="none" strike="noStrike">
                          <a:solidFill>
                            <a:srgbClr val="000000"/>
                          </a:solidFill>
                          <a:effectLst/>
                          <a:latin typeface="Calibri" panose="020F0502020204030204" pitchFamily="34" charset="0"/>
                        </a:rPr>
                        <a:t>Confidence Limits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sk-SK"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642935647"/>
                  </a:ext>
                </a:extLst>
              </a:tr>
              <a:tr h="210291">
                <a:tc>
                  <a:txBody>
                    <a:bodyPr/>
                    <a:lstStyle/>
                    <a:p>
                      <a:pPr algn="l" fontAlgn="b"/>
                      <a:r>
                        <a:rPr lang="sk-SK" sz="1100" b="0" i="0" u="none" strike="noStrike">
                          <a:solidFill>
                            <a:srgbClr val="000000"/>
                          </a:solidFill>
                          <a:effectLst/>
                          <a:latin typeface="Calibri" panose="020F0502020204030204" pitchFamily="34" charset="0"/>
                        </a:rPr>
                        <a:t>Intercept</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sk-SK"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sk-SK"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sk-SK" sz="1100" b="0" i="0" u="none" strike="noStrike">
                          <a:solidFill>
                            <a:srgbClr val="000000"/>
                          </a:solidFill>
                          <a:effectLst/>
                          <a:latin typeface="Calibri" panose="020F0502020204030204" pitchFamily="34" charset="0"/>
                        </a:rPr>
                        <a:t>-0,1873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sk-SK" sz="1100" b="0" i="0" u="none" strike="noStrike">
                          <a:solidFill>
                            <a:srgbClr val="000000"/>
                          </a:solidFill>
                          <a:effectLst/>
                          <a:latin typeface="Calibri" panose="020F0502020204030204" pitchFamily="34" charset="0"/>
                        </a:rPr>
                        <a:t>0,3445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sk-SK" sz="1100" b="0" i="0" u="none" strike="noStrike">
                          <a:solidFill>
                            <a:srgbClr val="000000"/>
                          </a:solidFill>
                          <a:effectLst/>
                          <a:latin typeface="Calibri" panose="020F0502020204030204" pitchFamily="34" charset="0"/>
                        </a:rPr>
                        <a:t>0,2958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sk-SK" sz="1100" b="0" i="0" u="none" strike="noStrike">
                          <a:solidFill>
                            <a:srgbClr val="000000"/>
                          </a:solidFill>
                          <a:effectLst/>
                          <a:latin typeface="Calibri" panose="020F0502020204030204" pitchFamily="34" charset="0"/>
                        </a:rPr>
                        <a:t>0,5866</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sk-SK"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50767553"/>
                  </a:ext>
                </a:extLst>
              </a:tr>
              <a:tr h="210291">
                <a:tc>
                  <a:txBody>
                    <a:bodyPr/>
                    <a:lstStyle/>
                    <a:p>
                      <a:pPr algn="l" fontAlgn="b"/>
                      <a:r>
                        <a:rPr lang="sk-SK" sz="1100" b="0" i="0" u="none" strike="noStrike">
                          <a:solidFill>
                            <a:srgbClr val="000000"/>
                          </a:solidFill>
                          <a:effectLst/>
                          <a:latin typeface="Calibri" panose="020F0502020204030204" pitchFamily="34" charset="0"/>
                        </a:rPr>
                        <a:t>AGE</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sk-SK"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0,0237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0,00558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18,1404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0,0001</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k-SK" sz="1100" b="0" i="0" u="none" strike="noStrike">
                          <a:solidFill>
                            <a:srgbClr val="000000"/>
                          </a:solidFill>
                          <a:effectLst/>
                          <a:latin typeface="Calibri" panose="020F0502020204030204" pitchFamily="34" charset="0"/>
                        </a:rPr>
                        <a:t>AGE</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1,024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1,013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1,035</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45394078"/>
                  </a:ext>
                </a:extLst>
              </a:tr>
              <a:tr h="210291">
                <a:tc>
                  <a:txBody>
                    <a:bodyPr/>
                    <a:lstStyle/>
                    <a:p>
                      <a:pPr algn="l" fontAlgn="b"/>
                      <a:r>
                        <a:rPr lang="sk-SK" sz="1100" b="0" i="0" u="none" strike="noStrike">
                          <a:solidFill>
                            <a:srgbClr val="000000"/>
                          </a:solidFill>
                          <a:effectLst/>
                          <a:latin typeface="Calibri" panose="020F0502020204030204" pitchFamily="34" charset="0"/>
                        </a:rPr>
                        <a:t>SEX</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sk-SK"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-0,1491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0,0523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8,1349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0,0043</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k-SK" sz="1100" b="0" i="0" u="none" strike="noStrike">
                          <a:solidFill>
                            <a:srgbClr val="000000"/>
                          </a:solidFill>
                          <a:effectLst/>
                          <a:latin typeface="Calibri" panose="020F0502020204030204" pitchFamily="34" charset="0"/>
                        </a:rPr>
                        <a:t>SEX        1 vs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0,742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0,605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0,911</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37150905"/>
                  </a:ext>
                </a:extLst>
              </a:tr>
              <a:tr h="210291">
                <a:tc>
                  <a:txBody>
                    <a:bodyPr/>
                    <a:lstStyle/>
                    <a:p>
                      <a:pPr algn="l" fontAlgn="b"/>
                      <a:r>
                        <a:rPr lang="sk-SK" sz="1100" b="0" i="0" u="none" strike="noStrike">
                          <a:solidFill>
                            <a:srgbClr val="000000"/>
                          </a:solidFill>
                          <a:effectLst/>
                          <a:latin typeface="Calibri" panose="020F0502020204030204" pitchFamily="34" charset="0"/>
                        </a:rPr>
                        <a:t>EMPLOYMENT</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sk-SK" sz="1100" b="0" i="0" u="none" strike="noStrike">
                          <a:solidFill>
                            <a:srgbClr val="000000"/>
                          </a:solidFill>
                          <a:effectLst/>
                          <a:latin typeface="Calibri" panose="020F0502020204030204" pitchFamily="34" charset="0"/>
                        </a:rPr>
                        <a:t>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-0,3339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0,1357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6,0554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0,0139</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k-SK" sz="1100" b="0" i="0" u="none" strike="noStrike">
                          <a:solidFill>
                            <a:srgbClr val="000000"/>
                          </a:solidFill>
                          <a:effectLst/>
                          <a:latin typeface="Calibri" panose="020F0502020204030204" pitchFamily="34" charset="0"/>
                        </a:rPr>
                        <a:t>EMPLOYMENT 20 vs 99</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1,018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0,771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1,343</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43364119"/>
                  </a:ext>
                </a:extLst>
              </a:tr>
              <a:tr h="210291">
                <a:tc>
                  <a:txBody>
                    <a:bodyPr/>
                    <a:lstStyle/>
                    <a:p>
                      <a:pPr algn="l" fontAlgn="b"/>
                      <a:r>
                        <a:rPr lang="sk-SK" sz="1100" b="0" i="0" u="none" strike="noStrike">
                          <a:solidFill>
                            <a:srgbClr val="000000"/>
                          </a:solidFill>
                          <a:effectLst/>
                          <a:latin typeface="Calibri" panose="020F0502020204030204" pitchFamily="34" charset="0"/>
                        </a:rPr>
                        <a:t>EMPLOYMENT</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sk-SK" sz="1100" b="0" i="0" u="none" strike="noStrike">
                          <a:solidFill>
                            <a:srgbClr val="000000"/>
                          </a:solidFill>
                          <a:effectLst/>
                          <a:latin typeface="Calibri" panose="020F0502020204030204" pitchFamily="34" charset="0"/>
                        </a:rPr>
                        <a:t>31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sk-SK"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sk-SK" sz="1100" b="0" i="0" u="none" strike="noStrike">
                          <a:solidFill>
                            <a:srgbClr val="000000"/>
                          </a:solidFill>
                          <a:effectLst/>
                          <a:latin typeface="Calibri" panose="020F0502020204030204" pitchFamily="34" charset="0"/>
                        </a:rPr>
                        <a:t>0,0567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sk-SK" sz="1100" b="0" i="0" u="none" strike="noStrike">
                          <a:solidFill>
                            <a:srgbClr val="000000"/>
                          </a:solidFill>
                          <a:effectLst/>
                          <a:latin typeface="Calibri" panose="020F0502020204030204" pitchFamily="34" charset="0"/>
                        </a:rPr>
                        <a:t>0,2781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sk-SK" sz="1100" b="0" i="0" u="none" strike="noStrike">
                          <a:solidFill>
                            <a:srgbClr val="000000"/>
                          </a:solidFill>
                          <a:effectLst/>
                          <a:latin typeface="Calibri" panose="020F0502020204030204" pitchFamily="34" charset="0"/>
                        </a:rPr>
                        <a:t>0,0416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sk-SK" sz="1100" b="0" i="0" u="none" strike="noStrike">
                          <a:solidFill>
                            <a:srgbClr val="000000"/>
                          </a:solidFill>
                          <a:effectLst/>
                          <a:latin typeface="Calibri" panose="020F0502020204030204" pitchFamily="34" charset="0"/>
                        </a:rPr>
                        <a:t>0,8385</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sk-SK" sz="1100" b="0" i="0" u="none" strike="noStrike">
                          <a:solidFill>
                            <a:srgbClr val="000000"/>
                          </a:solidFill>
                          <a:effectLst/>
                          <a:latin typeface="Calibri" panose="020F0502020204030204" pitchFamily="34" charset="0"/>
                        </a:rPr>
                        <a:t>EMPLOYMENT 31 vs 99</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sk-SK" sz="1100" b="0" i="0" u="none" strike="noStrike">
                          <a:solidFill>
                            <a:srgbClr val="000000"/>
                          </a:solidFill>
                          <a:effectLst/>
                          <a:latin typeface="Calibri" panose="020F0502020204030204" pitchFamily="34" charset="0"/>
                        </a:rPr>
                        <a:t>1,504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sk-SK" sz="1100" b="0" i="0" u="none" strike="noStrike">
                          <a:solidFill>
                            <a:srgbClr val="000000"/>
                          </a:solidFill>
                          <a:effectLst/>
                          <a:latin typeface="Calibri" panose="020F0502020204030204" pitchFamily="34" charset="0"/>
                        </a:rPr>
                        <a:t>0,779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sk-SK" sz="1100" b="0" i="0" u="none" strike="noStrike">
                          <a:solidFill>
                            <a:srgbClr val="000000"/>
                          </a:solidFill>
                          <a:effectLst/>
                          <a:latin typeface="Calibri" panose="020F0502020204030204" pitchFamily="34" charset="0"/>
                        </a:rPr>
                        <a:t>2,902</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760848367"/>
                  </a:ext>
                </a:extLst>
              </a:tr>
              <a:tr h="210291">
                <a:tc>
                  <a:txBody>
                    <a:bodyPr/>
                    <a:lstStyle/>
                    <a:p>
                      <a:pPr algn="l" fontAlgn="b"/>
                      <a:r>
                        <a:rPr lang="sk-SK" sz="1100" b="0" i="0" u="none" strike="noStrike">
                          <a:solidFill>
                            <a:srgbClr val="000000"/>
                          </a:solidFill>
                          <a:effectLst/>
                          <a:latin typeface="Calibri" panose="020F0502020204030204" pitchFamily="34" charset="0"/>
                        </a:rPr>
                        <a:t>EMPLOYMENT</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sk-SK" sz="1100" b="0" i="0" u="none" strike="noStrike">
                          <a:solidFill>
                            <a:srgbClr val="000000"/>
                          </a:solidFill>
                          <a:effectLst/>
                          <a:latin typeface="Calibri" panose="020F0502020204030204" pitchFamily="34" charset="0"/>
                        </a:rPr>
                        <a:t>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sk-SK"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sk-SK" sz="1100" b="0" i="0" u="none" strike="noStrike">
                          <a:solidFill>
                            <a:srgbClr val="000000"/>
                          </a:solidFill>
                          <a:effectLst/>
                          <a:latin typeface="Calibri" panose="020F0502020204030204" pitchFamily="34" charset="0"/>
                        </a:rPr>
                        <a:t>0,0738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sk-SK" sz="1100" b="0" i="0" u="none" strike="noStrike">
                          <a:solidFill>
                            <a:srgbClr val="000000"/>
                          </a:solidFill>
                          <a:effectLst/>
                          <a:latin typeface="Calibri" panose="020F0502020204030204" pitchFamily="34" charset="0"/>
                        </a:rPr>
                        <a:t>0,1888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sk-SK" sz="1100" b="0" i="0" u="none" strike="noStrike">
                          <a:solidFill>
                            <a:srgbClr val="000000"/>
                          </a:solidFill>
                          <a:effectLst/>
                          <a:latin typeface="Calibri" panose="020F0502020204030204" pitchFamily="34" charset="0"/>
                        </a:rPr>
                        <a:t>0,1525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sk-SK" sz="1100" b="0" i="0" u="none" strike="noStrike">
                          <a:solidFill>
                            <a:srgbClr val="000000"/>
                          </a:solidFill>
                          <a:effectLst/>
                          <a:latin typeface="Calibri" panose="020F0502020204030204" pitchFamily="34" charset="0"/>
                        </a:rPr>
                        <a:t>0,6961</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sk-SK" sz="1100" b="0" i="0" u="none" strike="noStrike">
                          <a:solidFill>
                            <a:srgbClr val="000000"/>
                          </a:solidFill>
                          <a:effectLst/>
                          <a:latin typeface="Calibri" panose="020F0502020204030204" pitchFamily="34" charset="0"/>
                        </a:rPr>
                        <a:t>EMPLOYMENT 32 vs 99</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sk-SK" sz="1100" b="0" i="0" u="none" strike="noStrike" dirty="0" smtClean="0">
                          <a:solidFill>
                            <a:srgbClr val="000000"/>
                          </a:solidFill>
                          <a:effectLst/>
                          <a:latin typeface="Calibri" panose="020F0502020204030204" pitchFamily="34" charset="0"/>
                        </a:rPr>
                        <a:t>1,530</a:t>
                      </a:r>
                      <a:endParaRPr lang="sk-SK" sz="11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sk-SK" sz="1100" b="0" i="0" u="none" strike="noStrike">
                          <a:solidFill>
                            <a:srgbClr val="000000"/>
                          </a:solidFill>
                          <a:effectLst/>
                          <a:latin typeface="Calibri" panose="020F0502020204030204" pitchFamily="34" charset="0"/>
                        </a:rPr>
                        <a:t>1,072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sk-SK" sz="1100" b="0" i="0" u="none" strike="noStrike">
                          <a:solidFill>
                            <a:srgbClr val="000000"/>
                          </a:solidFill>
                          <a:effectLst/>
                          <a:latin typeface="Calibri" panose="020F0502020204030204" pitchFamily="34" charset="0"/>
                        </a:rPr>
                        <a:t>2,183</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761980120"/>
                  </a:ext>
                </a:extLst>
              </a:tr>
              <a:tr h="210291">
                <a:tc>
                  <a:txBody>
                    <a:bodyPr/>
                    <a:lstStyle/>
                    <a:p>
                      <a:pPr algn="l" fontAlgn="b"/>
                      <a:r>
                        <a:rPr lang="sk-SK" sz="1100" b="0" i="0" u="none" strike="noStrike">
                          <a:solidFill>
                            <a:srgbClr val="000000"/>
                          </a:solidFill>
                          <a:effectLst/>
                          <a:latin typeface="Calibri" panose="020F0502020204030204" pitchFamily="34" charset="0"/>
                        </a:rPr>
                        <a:t>EMPLOYMENT</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sk-SK" sz="1100" b="0" i="0" u="none" strike="noStrike">
                          <a:solidFill>
                            <a:srgbClr val="000000"/>
                          </a:solidFill>
                          <a:effectLst/>
                          <a:latin typeface="Calibri" panose="020F0502020204030204" pitchFamily="34" charset="0"/>
                        </a:rPr>
                        <a:t>33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0,5548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0,2768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4,0175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0,0450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k-SK" sz="1100" b="0" i="0" u="none" strike="noStrike">
                          <a:solidFill>
                            <a:srgbClr val="000000"/>
                          </a:solidFill>
                          <a:effectLst/>
                          <a:latin typeface="Calibri" panose="020F0502020204030204" pitchFamily="34" charset="0"/>
                        </a:rPr>
                        <a:t>EMPLOYMENT 33 vs 99</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2,475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1,263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4,849</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36444648"/>
                  </a:ext>
                </a:extLst>
              </a:tr>
              <a:tr h="210291">
                <a:tc>
                  <a:txBody>
                    <a:bodyPr/>
                    <a:lstStyle/>
                    <a:p>
                      <a:pPr algn="l" fontAlgn="b"/>
                      <a:r>
                        <a:rPr lang="sk-SK" sz="1100" b="0" i="0" u="none" strike="noStrike" dirty="0">
                          <a:solidFill>
                            <a:srgbClr val="000000"/>
                          </a:solidFill>
                          <a:effectLst/>
                          <a:latin typeface="Calibri" panose="020F0502020204030204" pitchFamily="34" charset="0"/>
                        </a:rPr>
                        <a:t>SUB_STATE</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sk-SK"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-2,5511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0,1812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198,1461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0,0001</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k-SK" sz="1100" b="0" i="0" u="none" strike="noStrike">
                          <a:solidFill>
                            <a:srgbClr val="000000"/>
                          </a:solidFill>
                          <a:effectLst/>
                          <a:latin typeface="Calibri" panose="020F0502020204030204" pitchFamily="34" charset="0"/>
                        </a:rPr>
                        <a:t>SUB_STATE  1 vs 9</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0,209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0,150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0,293</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52765"/>
                  </a:ext>
                </a:extLst>
              </a:tr>
              <a:tr h="210291">
                <a:tc>
                  <a:txBody>
                    <a:bodyPr/>
                    <a:lstStyle/>
                    <a:p>
                      <a:pPr algn="l" fontAlgn="b"/>
                      <a:r>
                        <a:rPr lang="sk-SK" sz="1100" b="0" i="0" u="none" strike="noStrike" dirty="0">
                          <a:solidFill>
                            <a:srgbClr val="000000"/>
                          </a:solidFill>
                          <a:effectLst/>
                          <a:latin typeface="Calibri" panose="020F0502020204030204" pitchFamily="34" charset="0"/>
                        </a:rPr>
                        <a:t>SUB_STATE</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sk-SK" sz="11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0,6594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0,1568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17,6943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0,0001</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k-SK" sz="1100" b="0" i="0" u="none" strike="noStrike">
                          <a:solidFill>
                            <a:srgbClr val="000000"/>
                          </a:solidFill>
                          <a:effectLst/>
                          <a:latin typeface="Calibri" panose="020F0502020204030204" pitchFamily="34" charset="0"/>
                        </a:rPr>
                        <a:t>SUB_STATE  3 vs 9</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5,189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4,037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6,669</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3320275"/>
                  </a:ext>
                </a:extLst>
              </a:tr>
              <a:tr h="210291">
                <a:tc>
                  <a:txBody>
                    <a:bodyPr/>
                    <a:lstStyle/>
                    <a:p>
                      <a:pPr algn="l" fontAlgn="b"/>
                      <a:r>
                        <a:rPr lang="sk-SK" sz="1100" b="0" i="0" u="none" strike="noStrike">
                          <a:solidFill>
                            <a:srgbClr val="000000"/>
                          </a:solidFill>
                          <a:effectLst/>
                          <a:latin typeface="Calibri" panose="020F0502020204030204" pitchFamily="34" charset="0"/>
                        </a:rPr>
                        <a:t>SUB_STATE</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sk-SK" sz="1100" b="0" i="0" u="none" strike="noStrike">
                          <a:solidFill>
                            <a:srgbClr val="000000"/>
                          </a:solidFill>
                          <a:effectLst/>
                          <a:latin typeface="Calibri" panose="020F0502020204030204" pitchFamily="34" charset="0"/>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2,8787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0,3856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55,7362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0,0001</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k-SK" sz="1100" b="0" i="0" u="none" strike="noStrike">
                          <a:solidFill>
                            <a:srgbClr val="000000"/>
                          </a:solidFill>
                          <a:effectLst/>
                          <a:latin typeface="Calibri" panose="020F0502020204030204" pitchFamily="34" charset="0"/>
                        </a:rPr>
                        <a:t>SUB_STATE  4 vs 9</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47,741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17,437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130,708</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67990394"/>
                  </a:ext>
                </a:extLst>
              </a:tr>
              <a:tr h="210291">
                <a:tc>
                  <a:txBody>
                    <a:bodyPr/>
                    <a:lstStyle/>
                    <a:p>
                      <a:pPr algn="l" fontAlgn="b"/>
                      <a:r>
                        <a:rPr lang="sk-SK" sz="1100" b="0" i="0" u="none" strike="noStrike">
                          <a:solidFill>
                            <a:srgbClr val="000000"/>
                          </a:solidFill>
                          <a:effectLst/>
                          <a:latin typeface="Calibri" panose="020F0502020204030204" pitchFamily="34" charset="0"/>
                        </a:rPr>
                        <a:t>HOSPITAL</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sk-SK"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0,3175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0,0952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11,1236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0,0009</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k-SK" sz="1100" b="0" i="0" u="none" strike="noStrike">
                          <a:solidFill>
                            <a:srgbClr val="000000"/>
                          </a:solidFill>
                          <a:effectLst/>
                          <a:latin typeface="Calibri" panose="020F0502020204030204" pitchFamily="34" charset="0"/>
                        </a:rPr>
                        <a:t>HOSPITAL   1 vs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1,887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1,299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2,741</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55599918"/>
                  </a:ext>
                </a:extLst>
              </a:tr>
              <a:tr h="210291">
                <a:tc>
                  <a:txBody>
                    <a:bodyPr/>
                    <a:lstStyle/>
                    <a:p>
                      <a:pPr algn="l" fontAlgn="b"/>
                      <a:r>
                        <a:rPr lang="sk-SK" sz="1100" b="0" i="0" u="none" strike="noStrike">
                          <a:solidFill>
                            <a:srgbClr val="000000"/>
                          </a:solidFill>
                          <a:effectLst/>
                          <a:latin typeface="Calibri" panose="020F0502020204030204" pitchFamily="34" charset="0"/>
                        </a:rPr>
                        <a:t>VISIT_DOCT</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sk-SK" sz="11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sk-SK"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sk-SK" sz="1100" b="0" i="0" u="none" strike="noStrike">
                          <a:solidFill>
                            <a:srgbClr val="000000"/>
                          </a:solidFill>
                          <a:effectLst/>
                          <a:latin typeface="Calibri" panose="020F0502020204030204" pitchFamily="34" charset="0"/>
                        </a:rPr>
                        <a:t>0,0157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sk-SK" sz="1100" b="0" i="0" u="none" strike="noStrike">
                          <a:solidFill>
                            <a:srgbClr val="000000"/>
                          </a:solidFill>
                          <a:effectLst/>
                          <a:latin typeface="Calibri" panose="020F0502020204030204" pitchFamily="34" charset="0"/>
                        </a:rPr>
                        <a:t>0,1475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sk-SK" sz="1100" b="0" i="0" u="none" strike="noStrike">
                          <a:solidFill>
                            <a:srgbClr val="000000"/>
                          </a:solidFill>
                          <a:effectLst/>
                          <a:latin typeface="Calibri" panose="020F0502020204030204" pitchFamily="34" charset="0"/>
                        </a:rPr>
                        <a:t>0,0114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sk-SK" sz="1100" b="0" i="0" u="none" strike="noStrike">
                          <a:solidFill>
                            <a:srgbClr val="000000"/>
                          </a:solidFill>
                          <a:effectLst/>
                          <a:latin typeface="Calibri" panose="020F0502020204030204" pitchFamily="34" charset="0"/>
                        </a:rPr>
                        <a:t>0,9151</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sk-SK" sz="1100" b="0" i="0" u="none" strike="noStrike">
                          <a:solidFill>
                            <a:srgbClr val="000000"/>
                          </a:solidFill>
                          <a:effectLst/>
                          <a:latin typeface="Calibri" panose="020F0502020204030204" pitchFamily="34" charset="0"/>
                        </a:rPr>
                        <a:t>VISIT_DOCT 2 vs 9</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sk-SK" sz="1100" b="0" i="0" u="none" strike="noStrike">
                          <a:solidFill>
                            <a:srgbClr val="000000"/>
                          </a:solidFill>
                          <a:effectLst/>
                          <a:latin typeface="Calibri" panose="020F0502020204030204" pitchFamily="34" charset="0"/>
                        </a:rPr>
                        <a:t>0,562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sk-SK" sz="1100" b="0" i="0" u="none" strike="noStrike">
                          <a:solidFill>
                            <a:srgbClr val="000000"/>
                          </a:solidFill>
                          <a:effectLst/>
                          <a:latin typeface="Calibri" panose="020F0502020204030204" pitchFamily="34" charset="0"/>
                        </a:rPr>
                        <a:t>0,447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sk-SK" sz="1100" b="0" i="0" u="none" strike="noStrike">
                          <a:solidFill>
                            <a:srgbClr val="000000"/>
                          </a:solidFill>
                          <a:effectLst/>
                          <a:latin typeface="Calibri" panose="020F0502020204030204" pitchFamily="34" charset="0"/>
                        </a:rPr>
                        <a:t>0,706</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252090758"/>
                  </a:ext>
                </a:extLst>
              </a:tr>
              <a:tr h="210291">
                <a:tc>
                  <a:txBody>
                    <a:bodyPr/>
                    <a:lstStyle/>
                    <a:p>
                      <a:pPr algn="l" fontAlgn="b"/>
                      <a:r>
                        <a:rPr lang="sk-SK" sz="1100" b="0" i="0" u="none" strike="noStrike">
                          <a:solidFill>
                            <a:srgbClr val="000000"/>
                          </a:solidFill>
                          <a:effectLst/>
                          <a:latin typeface="Calibri" panose="020F0502020204030204" pitchFamily="34" charset="0"/>
                        </a:rPr>
                        <a:t>VISIT_DOCT</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sk-SK" sz="11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-0,6086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0,2648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5,2809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0,0216</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k-SK" sz="1100" b="0" i="0" u="none" strike="noStrike">
                          <a:solidFill>
                            <a:srgbClr val="000000"/>
                          </a:solidFill>
                          <a:effectLst/>
                          <a:latin typeface="Calibri" panose="020F0502020204030204" pitchFamily="34" charset="0"/>
                        </a:rPr>
                        <a:t>VISIT_DOCT 3 vs 9</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0,301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0,138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0,657</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74511750"/>
                  </a:ext>
                </a:extLst>
              </a:tr>
              <a:tr h="210291">
                <a:tc>
                  <a:txBody>
                    <a:bodyPr/>
                    <a:lstStyle/>
                    <a:p>
                      <a:pPr algn="l" fontAlgn="b"/>
                      <a:r>
                        <a:rPr lang="sk-SK" sz="1100" b="0" i="0" u="none" strike="noStrike">
                          <a:solidFill>
                            <a:srgbClr val="000000"/>
                          </a:solidFill>
                          <a:effectLst/>
                          <a:latin typeface="Calibri" panose="020F0502020204030204" pitchFamily="34" charset="0"/>
                        </a:rPr>
                        <a:t>BMI</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sk-SK"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sk-SK"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sk-SK" sz="1100" b="0" i="0" u="none" strike="noStrike">
                          <a:solidFill>
                            <a:srgbClr val="000000"/>
                          </a:solidFill>
                          <a:effectLst/>
                          <a:latin typeface="Calibri" panose="020F0502020204030204" pitchFamily="34" charset="0"/>
                        </a:rPr>
                        <a:t>-0,1803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sk-SK" sz="1100" b="0" i="0" u="none" strike="noStrike">
                          <a:solidFill>
                            <a:srgbClr val="000000"/>
                          </a:solidFill>
                          <a:effectLst/>
                          <a:latin typeface="Calibri" panose="020F0502020204030204" pitchFamily="34" charset="0"/>
                        </a:rPr>
                        <a:t>0,2481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sk-SK" sz="1100" b="0" i="0" u="none" strike="noStrike">
                          <a:solidFill>
                            <a:srgbClr val="000000"/>
                          </a:solidFill>
                          <a:effectLst/>
                          <a:latin typeface="Calibri" panose="020F0502020204030204" pitchFamily="34" charset="0"/>
                        </a:rPr>
                        <a:t>0,5280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sk-SK" sz="1100" b="0" i="0" u="none" strike="noStrike">
                          <a:solidFill>
                            <a:srgbClr val="000000"/>
                          </a:solidFill>
                          <a:effectLst/>
                          <a:latin typeface="Calibri" panose="020F0502020204030204" pitchFamily="34" charset="0"/>
                        </a:rPr>
                        <a:t>0,4674</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sk-SK" sz="1100" b="0" i="0" u="none" strike="noStrike">
                          <a:solidFill>
                            <a:srgbClr val="000000"/>
                          </a:solidFill>
                          <a:effectLst/>
                          <a:latin typeface="Calibri" panose="020F0502020204030204" pitchFamily="34" charset="0"/>
                        </a:rPr>
                        <a:t>BMI        1 vs 9</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sk-SK" sz="1100" b="0" i="0" u="none" strike="noStrike">
                          <a:solidFill>
                            <a:srgbClr val="000000"/>
                          </a:solidFill>
                          <a:effectLst/>
                          <a:latin typeface="Calibri" panose="020F0502020204030204" pitchFamily="34" charset="0"/>
                        </a:rPr>
                        <a:t>0,965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sk-SK" sz="1100" b="0" i="0" u="none" strike="noStrike">
                          <a:solidFill>
                            <a:srgbClr val="000000"/>
                          </a:solidFill>
                          <a:effectLst/>
                          <a:latin typeface="Calibri" panose="020F0502020204030204" pitchFamily="34" charset="0"/>
                        </a:rPr>
                        <a:t>0,463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sk-SK" sz="1100" b="0" i="0" u="none" strike="noStrike">
                          <a:solidFill>
                            <a:srgbClr val="000000"/>
                          </a:solidFill>
                          <a:effectLst/>
                          <a:latin typeface="Calibri" panose="020F0502020204030204" pitchFamily="34" charset="0"/>
                        </a:rPr>
                        <a:t>2,010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412159469"/>
                  </a:ext>
                </a:extLst>
              </a:tr>
              <a:tr h="210291">
                <a:tc>
                  <a:txBody>
                    <a:bodyPr/>
                    <a:lstStyle/>
                    <a:p>
                      <a:pPr algn="l" fontAlgn="b"/>
                      <a:r>
                        <a:rPr lang="sk-SK" sz="1100" b="0" i="0" u="none" strike="noStrike">
                          <a:solidFill>
                            <a:srgbClr val="000000"/>
                          </a:solidFill>
                          <a:effectLst/>
                          <a:latin typeface="Calibri" panose="020F0502020204030204" pitchFamily="34" charset="0"/>
                        </a:rPr>
                        <a:t>BMI</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sk-SK" sz="11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0,3245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0,1366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5,6416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0,0175</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k-SK" sz="1100" b="0" i="0" u="none" strike="noStrike">
                          <a:solidFill>
                            <a:srgbClr val="000000"/>
                          </a:solidFill>
                          <a:effectLst/>
                          <a:latin typeface="Calibri" panose="020F0502020204030204" pitchFamily="34" charset="0"/>
                        </a:rPr>
                        <a:t>BMI        3 vs 9</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1,598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1,293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1,975</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44215507"/>
                  </a:ext>
                </a:extLst>
              </a:tr>
              <a:tr h="210291">
                <a:tc>
                  <a:txBody>
                    <a:bodyPr/>
                    <a:lstStyle/>
                    <a:p>
                      <a:pPr algn="l" fontAlgn="b"/>
                      <a:r>
                        <a:rPr lang="sk-SK" sz="1100" b="0" i="0" u="none" strike="noStrike">
                          <a:solidFill>
                            <a:srgbClr val="000000"/>
                          </a:solidFill>
                          <a:effectLst/>
                          <a:latin typeface="Calibri" panose="020F0502020204030204" pitchFamily="34" charset="0"/>
                        </a:rPr>
                        <a:t>DRUGS</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sk-SK"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0,426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0,2183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3,8065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0,0511</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k-SK" sz="1100" b="0" i="0" u="none" strike="noStrike">
                          <a:solidFill>
                            <a:srgbClr val="000000"/>
                          </a:solidFill>
                          <a:effectLst/>
                          <a:latin typeface="Calibri" panose="020F0502020204030204" pitchFamily="34" charset="0"/>
                        </a:rPr>
                        <a:t>DRUGS      1 vs 3</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3,810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1,973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7,359</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5721314"/>
                  </a:ext>
                </a:extLst>
              </a:tr>
              <a:tr h="217543">
                <a:tc>
                  <a:txBody>
                    <a:bodyPr/>
                    <a:lstStyle/>
                    <a:p>
                      <a:pPr algn="l" fontAlgn="b"/>
                      <a:r>
                        <a:rPr lang="sk-SK" sz="1100" b="0" i="0" u="none" strike="noStrike">
                          <a:solidFill>
                            <a:srgbClr val="000000"/>
                          </a:solidFill>
                          <a:effectLst/>
                          <a:latin typeface="Calibri" panose="020F0502020204030204" pitchFamily="34" charset="0"/>
                        </a:rPr>
                        <a:t>DRUGS</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fontAlgn="b"/>
                      <a:r>
                        <a:rPr lang="sk-SK" sz="11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0,4857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0,1202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16,3304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0,0001</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sk-SK" sz="1100" b="0" i="0" u="none" strike="noStrike">
                          <a:solidFill>
                            <a:srgbClr val="000000"/>
                          </a:solidFill>
                          <a:effectLst/>
                          <a:latin typeface="Calibri" panose="020F0502020204030204" pitchFamily="34" charset="0"/>
                        </a:rPr>
                        <a:t>DRUGS      2 vs 3</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4,044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a:solidFill>
                            <a:srgbClr val="000000"/>
                          </a:solidFill>
                          <a:effectLst/>
                          <a:latin typeface="Calibri" panose="020F0502020204030204" pitchFamily="34" charset="0"/>
                        </a:rPr>
                        <a:t>3,231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sk-SK" sz="1100" b="0" i="0" u="none" strike="noStrike" dirty="0">
                          <a:solidFill>
                            <a:srgbClr val="000000"/>
                          </a:solidFill>
                          <a:effectLst/>
                          <a:latin typeface="Calibri" panose="020F0502020204030204" pitchFamily="34" charset="0"/>
                        </a:rPr>
                        <a:t>5,062</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2010792"/>
                  </a:ext>
                </a:extLst>
              </a:tr>
            </a:tbl>
          </a:graphicData>
        </a:graphic>
      </p:graphicFrame>
      <p:sp>
        <p:nvSpPr>
          <p:cNvPr id="5" name="BlokTextu 4"/>
          <p:cNvSpPr txBox="1"/>
          <p:nvPr/>
        </p:nvSpPr>
        <p:spPr>
          <a:xfrm>
            <a:off x="1204332" y="535259"/>
            <a:ext cx="9445083" cy="646331"/>
          </a:xfrm>
          <a:prstGeom prst="rect">
            <a:avLst/>
          </a:prstGeom>
          <a:noFill/>
        </p:spPr>
        <p:txBody>
          <a:bodyPr wrap="square" rtlCol="0">
            <a:spAutoFit/>
          </a:bodyPr>
          <a:lstStyle/>
          <a:p>
            <a:pPr algn="ctr"/>
            <a:r>
              <a:rPr lang="sk-SK" sz="3600" b="1" dirty="0" err="1" smtClean="0">
                <a:solidFill>
                  <a:srgbClr val="C00000"/>
                </a:solidFill>
              </a:rPr>
              <a:t>Results</a:t>
            </a:r>
            <a:r>
              <a:rPr lang="sk-SK" sz="3600" b="1" dirty="0" smtClean="0">
                <a:solidFill>
                  <a:srgbClr val="C00000"/>
                </a:solidFill>
              </a:rPr>
              <a:t> of model </a:t>
            </a:r>
            <a:r>
              <a:rPr lang="sk-SK" sz="3600" b="1" dirty="0" err="1" smtClean="0">
                <a:solidFill>
                  <a:srgbClr val="C00000"/>
                </a:solidFill>
              </a:rPr>
              <a:t>logistic</a:t>
            </a:r>
            <a:r>
              <a:rPr lang="sk-SK" sz="3600" b="1" dirty="0" smtClean="0">
                <a:solidFill>
                  <a:srgbClr val="C00000"/>
                </a:solidFill>
              </a:rPr>
              <a:t> </a:t>
            </a:r>
            <a:r>
              <a:rPr lang="sk-SK" sz="3600" b="1" dirty="0" err="1" smtClean="0">
                <a:solidFill>
                  <a:srgbClr val="C00000"/>
                </a:solidFill>
              </a:rPr>
              <a:t>regression</a:t>
            </a:r>
            <a:endParaRPr lang="sk-SK" sz="3600" b="1" dirty="0">
              <a:solidFill>
                <a:srgbClr val="C00000"/>
              </a:solidFill>
            </a:endParaRPr>
          </a:p>
        </p:txBody>
      </p:sp>
    </p:spTree>
    <p:extLst>
      <p:ext uri="{BB962C8B-B14F-4D97-AF65-F5344CB8AC3E}">
        <p14:creationId xmlns:p14="http://schemas.microsoft.com/office/powerpoint/2010/main" val="37921463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9727" y="1657436"/>
            <a:ext cx="9635695" cy="485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lokTextu 1"/>
          <p:cNvSpPr txBox="1"/>
          <p:nvPr/>
        </p:nvSpPr>
        <p:spPr>
          <a:xfrm>
            <a:off x="1159727" y="635620"/>
            <a:ext cx="10259122" cy="646331"/>
          </a:xfrm>
          <a:prstGeom prst="rect">
            <a:avLst/>
          </a:prstGeom>
          <a:noFill/>
        </p:spPr>
        <p:txBody>
          <a:bodyPr wrap="square" rtlCol="0">
            <a:spAutoFit/>
          </a:bodyPr>
          <a:lstStyle/>
          <a:p>
            <a:pPr algn="ctr"/>
            <a:r>
              <a:rPr lang="sk-SK" sz="3600" b="1" dirty="0" err="1" smtClean="0">
                <a:solidFill>
                  <a:srgbClr val="C00000"/>
                </a:solidFill>
              </a:rPr>
              <a:t>Simulated</a:t>
            </a:r>
            <a:r>
              <a:rPr lang="sk-SK" sz="3600" b="1" dirty="0" smtClean="0">
                <a:solidFill>
                  <a:srgbClr val="C00000"/>
                </a:solidFill>
              </a:rPr>
              <a:t> </a:t>
            </a:r>
            <a:r>
              <a:rPr lang="sk-SK" sz="3600" b="1" dirty="0" err="1" smtClean="0">
                <a:solidFill>
                  <a:srgbClr val="C00000"/>
                </a:solidFill>
              </a:rPr>
              <a:t>case</a:t>
            </a:r>
            <a:r>
              <a:rPr lang="sk-SK" sz="3600" b="1" dirty="0" smtClean="0">
                <a:solidFill>
                  <a:srgbClr val="C00000"/>
                </a:solidFill>
              </a:rPr>
              <a:t> </a:t>
            </a:r>
            <a:endParaRPr lang="sk-SK" sz="3600" b="1" dirty="0">
              <a:solidFill>
                <a:srgbClr val="C00000"/>
              </a:solidFill>
            </a:endParaRPr>
          </a:p>
        </p:txBody>
      </p:sp>
    </p:spTree>
    <p:extLst>
      <p:ext uri="{BB962C8B-B14F-4D97-AF65-F5344CB8AC3E}">
        <p14:creationId xmlns:p14="http://schemas.microsoft.com/office/powerpoint/2010/main" val="3631063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b="1" dirty="0" smtClean="0">
                <a:solidFill>
                  <a:srgbClr val="C00000"/>
                </a:solidFill>
              </a:rPr>
              <a:t>EHIS – </a:t>
            </a:r>
            <a:r>
              <a:rPr lang="sk-SK" b="1" dirty="0" err="1" smtClean="0">
                <a:solidFill>
                  <a:srgbClr val="C00000"/>
                </a:solidFill>
              </a:rPr>
              <a:t>source</a:t>
            </a:r>
            <a:r>
              <a:rPr lang="sk-SK" b="1" dirty="0" smtClean="0">
                <a:solidFill>
                  <a:srgbClr val="C00000"/>
                </a:solidFill>
              </a:rPr>
              <a:t> of </a:t>
            </a:r>
            <a:r>
              <a:rPr lang="sk-SK" b="1" dirty="0" err="1" smtClean="0">
                <a:solidFill>
                  <a:srgbClr val="C00000"/>
                </a:solidFill>
              </a:rPr>
              <a:t>data</a:t>
            </a:r>
            <a:endParaRPr lang="sk-SK" b="1" dirty="0">
              <a:solidFill>
                <a:srgbClr val="C00000"/>
              </a:solidFill>
            </a:endParaRPr>
          </a:p>
        </p:txBody>
      </p:sp>
      <p:sp>
        <p:nvSpPr>
          <p:cNvPr id="3" name="Zástupný objekt pre obsah 2"/>
          <p:cNvSpPr>
            <a:spLocks noGrp="1"/>
          </p:cNvSpPr>
          <p:nvPr>
            <p:ph idx="1"/>
          </p:nvPr>
        </p:nvSpPr>
        <p:spPr/>
        <p:txBody>
          <a:bodyPr>
            <a:normAutofit fontScale="85000" lnSpcReduction="10000"/>
          </a:bodyPr>
          <a:lstStyle/>
          <a:p>
            <a:r>
              <a:rPr lang="en-US" dirty="0"/>
              <a:t>The European Health Interview Survey (EHIS) aims at measuring on a </a:t>
            </a:r>
            <a:r>
              <a:rPr lang="en-US" dirty="0" err="1"/>
              <a:t>harmonised</a:t>
            </a:r>
            <a:r>
              <a:rPr lang="en-US" dirty="0"/>
              <a:t> basis and with a high degree of comparability among Member States (MS) the health status (including disability), health determinants (including environment) and use and limitations in access to health care services of the EU citizens.</a:t>
            </a:r>
          </a:p>
          <a:p>
            <a:r>
              <a:rPr lang="en-US" dirty="0"/>
              <a:t>The general coverage of the survey is the population aged 15 or over living in private households residing in the territory of the country.</a:t>
            </a:r>
          </a:p>
          <a:p>
            <a:r>
              <a:rPr lang="en-US" dirty="0"/>
              <a:t>EHIS was developed between 2003 and 2006. It consists of four modules on health status, health determinants, health care, and background variables.</a:t>
            </a:r>
          </a:p>
          <a:p>
            <a:r>
              <a:rPr lang="en-US" dirty="0"/>
              <a:t>The first wave of EHIS (EHIS wave 1 or EHIS round 2008) was conducted between 2006 and 2009 in 17 EU Member States as well as Switzerland and Turkey.</a:t>
            </a:r>
          </a:p>
          <a:p>
            <a:r>
              <a:rPr lang="en-US" dirty="0"/>
              <a:t>The second wave (EHIS wave 2 or EHIS round 2014) was conducted between 2013 and 2015 in all EU Member States, Iceland and Norway. </a:t>
            </a:r>
          </a:p>
        </p:txBody>
      </p:sp>
      <p:pic>
        <p:nvPicPr>
          <p:cNvPr id="5" name="Obrázo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00832"/>
            <a:ext cx="2341947" cy="1524793"/>
          </a:xfrm>
          <a:prstGeom prst="rect">
            <a:avLst/>
          </a:prstGeom>
        </p:spPr>
      </p:pic>
    </p:spTree>
    <p:extLst>
      <p:ext uri="{BB962C8B-B14F-4D97-AF65-F5344CB8AC3E}">
        <p14:creationId xmlns:p14="http://schemas.microsoft.com/office/powerpoint/2010/main" val="13425367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1159727" y="635620"/>
            <a:ext cx="10259122" cy="646331"/>
          </a:xfrm>
          <a:prstGeom prst="rect">
            <a:avLst/>
          </a:prstGeom>
          <a:noFill/>
        </p:spPr>
        <p:txBody>
          <a:bodyPr wrap="square" rtlCol="0">
            <a:spAutoFit/>
          </a:bodyPr>
          <a:lstStyle/>
          <a:p>
            <a:pPr algn="ctr"/>
            <a:r>
              <a:rPr lang="sk-SK" sz="3600" b="1" dirty="0" err="1" smtClean="0">
                <a:solidFill>
                  <a:srgbClr val="C00000"/>
                </a:solidFill>
              </a:rPr>
              <a:t>Conclusions</a:t>
            </a:r>
            <a:r>
              <a:rPr lang="sk-SK" sz="3600" b="1" dirty="0" smtClean="0">
                <a:solidFill>
                  <a:srgbClr val="C00000"/>
                </a:solidFill>
              </a:rPr>
              <a:t> </a:t>
            </a:r>
            <a:endParaRPr lang="sk-SK" sz="3600" b="1" dirty="0">
              <a:solidFill>
                <a:srgbClr val="C00000"/>
              </a:solidFill>
            </a:endParaRPr>
          </a:p>
        </p:txBody>
      </p:sp>
      <p:sp>
        <p:nvSpPr>
          <p:cNvPr id="3" name="Obdĺžnik 2"/>
          <p:cNvSpPr/>
          <p:nvPr/>
        </p:nvSpPr>
        <p:spPr>
          <a:xfrm>
            <a:off x="1386086" y="2127903"/>
            <a:ext cx="10032763" cy="1200329"/>
          </a:xfrm>
          <a:prstGeom prst="rect">
            <a:avLst/>
          </a:prstGeom>
        </p:spPr>
        <p:txBody>
          <a:bodyPr wrap="square">
            <a:spAutoFit/>
          </a:bodyPr>
          <a:lstStyle/>
          <a:p>
            <a:pPr algn="just"/>
            <a:r>
              <a:rPr lang="en-US" dirty="0"/>
              <a:t>The highest risk that a person will suffer from a long-term health problem is in an </a:t>
            </a:r>
            <a:r>
              <a:rPr lang="sk-SK" dirty="0" err="1" smtClean="0"/>
              <a:t>older</a:t>
            </a:r>
            <a:r>
              <a:rPr lang="en-US" dirty="0" smtClean="0"/>
              <a:t> </a:t>
            </a:r>
            <a:r>
              <a:rPr lang="sk-SK" dirty="0" err="1" smtClean="0"/>
              <a:t>women</a:t>
            </a:r>
            <a:r>
              <a:rPr lang="en-US" dirty="0" smtClean="0"/>
              <a:t> </a:t>
            </a:r>
            <a:r>
              <a:rPr lang="en-US" dirty="0"/>
              <a:t>who is in the category of employment other (doing housework, disabled, soldier), perceives </a:t>
            </a:r>
            <a:r>
              <a:rPr lang="en-US" dirty="0" smtClean="0"/>
              <a:t>h</a:t>
            </a:r>
            <a:r>
              <a:rPr lang="sk-SK" dirty="0" err="1" smtClean="0"/>
              <a:t>er</a:t>
            </a:r>
            <a:r>
              <a:rPr lang="en-US" dirty="0" smtClean="0"/>
              <a:t> </a:t>
            </a:r>
            <a:r>
              <a:rPr lang="en-US" dirty="0"/>
              <a:t>subjective condition as bad or very bad, visited the doctor less than 12 months ago , could not afford prescription </a:t>
            </a:r>
            <a:r>
              <a:rPr lang="en-US" dirty="0" smtClean="0"/>
              <a:t>drugs</a:t>
            </a:r>
            <a:r>
              <a:rPr lang="sk-SK" dirty="0" smtClean="0"/>
              <a:t>, s</a:t>
            </a:r>
            <a:r>
              <a:rPr lang="en-US" dirty="0" smtClean="0"/>
              <a:t>he </a:t>
            </a:r>
            <a:r>
              <a:rPr lang="en-US" dirty="0"/>
              <a:t>is overweight and obese</a:t>
            </a:r>
            <a:r>
              <a:rPr lang="en-US" dirty="0" smtClean="0"/>
              <a:t>.</a:t>
            </a:r>
            <a:endParaRPr lang="sk-SK" dirty="0"/>
          </a:p>
        </p:txBody>
      </p:sp>
    </p:spTree>
    <p:extLst>
      <p:ext uri="{BB962C8B-B14F-4D97-AF65-F5344CB8AC3E}">
        <p14:creationId xmlns:p14="http://schemas.microsoft.com/office/powerpoint/2010/main" val="41646781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b="1" dirty="0" err="1" smtClean="0">
                <a:solidFill>
                  <a:srgbClr val="C00000"/>
                </a:solidFill>
              </a:rPr>
              <a:t>Conclusions</a:t>
            </a:r>
            <a:r>
              <a:rPr lang="sk-SK" b="1" dirty="0" smtClean="0">
                <a:solidFill>
                  <a:srgbClr val="C00000"/>
                </a:solidFill>
              </a:rPr>
              <a:t> </a:t>
            </a:r>
            <a:endParaRPr lang="sk-SK" b="1" dirty="0">
              <a:solidFill>
                <a:srgbClr val="C00000"/>
              </a:solidFill>
            </a:endParaRPr>
          </a:p>
        </p:txBody>
      </p:sp>
      <p:sp>
        <p:nvSpPr>
          <p:cNvPr id="3" name="Zástupný objekt pre obsah 2"/>
          <p:cNvSpPr>
            <a:spLocks noGrp="1"/>
          </p:cNvSpPr>
          <p:nvPr>
            <p:ph idx="1"/>
          </p:nvPr>
        </p:nvSpPr>
        <p:spPr/>
        <p:txBody>
          <a:bodyPr numCol="2">
            <a:normAutofit fontScale="70000" lnSpcReduction="20000"/>
          </a:bodyPr>
          <a:lstStyle/>
          <a:p>
            <a:pPr marL="0" indent="0">
              <a:buNone/>
            </a:pPr>
            <a:r>
              <a:rPr lang="sk-SK" b="1" dirty="0" err="1" smtClean="0">
                <a:solidFill>
                  <a:srgbClr val="002060"/>
                </a:solidFill>
              </a:rPr>
              <a:t>Social-economic</a:t>
            </a:r>
            <a:r>
              <a:rPr lang="sk-SK" b="1" dirty="0" smtClean="0">
                <a:solidFill>
                  <a:srgbClr val="002060"/>
                </a:solidFill>
              </a:rPr>
              <a:t> </a:t>
            </a:r>
            <a:r>
              <a:rPr lang="sk-SK" b="1" dirty="0" err="1" smtClean="0">
                <a:solidFill>
                  <a:srgbClr val="002060"/>
                </a:solidFill>
              </a:rPr>
              <a:t>variables</a:t>
            </a:r>
            <a:r>
              <a:rPr lang="sk-SK" b="1" dirty="0" smtClean="0">
                <a:solidFill>
                  <a:srgbClr val="002060"/>
                </a:solidFill>
              </a:rPr>
              <a:t>:</a:t>
            </a:r>
          </a:p>
          <a:p>
            <a:r>
              <a:rPr lang="sk-SK" dirty="0" smtClean="0">
                <a:solidFill>
                  <a:srgbClr val="FF0000"/>
                </a:solidFill>
              </a:rPr>
              <a:t>Sex</a:t>
            </a:r>
          </a:p>
          <a:p>
            <a:r>
              <a:rPr lang="sk-SK" dirty="0" err="1" smtClean="0">
                <a:solidFill>
                  <a:srgbClr val="FF0000"/>
                </a:solidFill>
              </a:rPr>
              <a:t>Age</a:t>
            </a:r>
            <a:r>
              <a:rPr lang="sk-SK" dirty="0" smtClean="0">
                <a:solidFill>
                  <a:srgbClr val="FF0000"/>
                </a:solidFill>
              </a:rPr>
              <a:t> of respondent</a:t>
            </a:r>
          </a:p>
          <a:p>
            <a:r>
              <a:rPr lang="sk-SK" dirty="0" err="1" smtClean="0"/>
              <a:t>Legal</a:t>
            </a:r>
            <a:r>
              <a:rPr lang="sk-SK" dirty="0" smtClean="0"/>
              <a:t> </a:t>
            </a:r>
            <a:r>
              <a:rPr lang="sk-SK" dirty="0" err="1" smtClean="0"/>
              <a:t>marital</a:t>
            </a:r>
            <a:r>
              <a:rPr lang="sk-SK" dirty="0" smtClean="0"/>
              <a:t> status</a:t>
            </a:r>
          </a:p>
          <a:p>
            <a:r>
              <a:rPr lang="en-US" dirty="0" smtClean="0"/>
              <a:t>Highest level of educational attainment</a:t>
            </a:r>
            <a:endParaRPr lang="sk-SK" dirty="0" smtClean="0"/>
          </a:p>
          <a:p>
            <a:r>
              <a:rPr lang="en-US" dirty="0" smtClean="0">
                <a:solidFill>
                  <a:srgbClr val="FF0000"/>
                </a:solidFill>
              </a:rPr>
              <a:t>Status of respondents in terms of employment</a:t>
            </a:r>
            <a:endParaRPr lang="sk-SK" dirty="0" smtClean="0">
              <a:solidFill>
                <a:srgbClr val="FF0000"/>
              </a:solidFill>
            </a:endParaRPr>
          </a:p>
          <a:p>
            <a:pPr marL="0" indent="0">
              <a:buNone/>
            </a:pPr>
            <a:endParaRPr lang="sk-SK" dirty="0" smtClean="0"/>
          </a:p>
          <a:p>
            <a:pPr marL="0" indent="0">
              <a:buNone/>
            </a:pPr>
            <a:endParaRPr lang="sk-SK" dirty="0" smtClean="0"/>
          </a:p>
          <a:p>
            <a:pPr marL="0" indent="0">
              <a:buNone/>
            </a:pPr>
            <a:r>
              <a:rPr lang="sk-SK" b="1" dirty="0" err="1">
                <a:solidFill>
                  <a:srgbClr val="002060"/>
                </a:solidFill>
              </a:rPr>
              <a:t>Life</a:t>
            </a:r>
            <a:r>
              <a:rPr lang="sk-SK" b="1" dirty="0">
                <a:solidFill>
                  <a:srgbClr val="002060"/>
                </a:solidFill>
              </a:rPr>
              <a:t> </a:t>
            </a:r>
            <a:r>
              <a:rPr lang="sk-SK" b="1" dirty="0" err="1">
                <a:solidFill>
                  <a:srgbClr val="002060"/>
                </a:solidFill>
              </a:rPr>
              <a:t>style-based</a:t>
            </a:r>
            <a:r>
              <a:rPr lang="sk-SK" b="1" dirty="0">
                <a:solidFill>
                  <a:srgbClr val="002060"/>
                </a:solidFill>
              </a:rPr>
              <a:t> </a:t>
            </a:r>
            <a:r>
              <a:rPr lang="sk-SK" b="1" dirty="0" err="1">
                <a:solidFill>
                  <a:srgbClr val="002060"/>
                </a:solidFill>
              </a:rPr>
              <a:t>variables</a:t>
            </a:r>
            <a:r>
              <a:rPr lang="sk-SK" b="1" dirty="0">
                <a:solidFill>
                  <a:srgbClr val="002060"/>
                </a:solidFill>
              </a:rPr>
              <a:t>:</a:t>
            </a:r>
          </a:p>
          <a:p>
            <a:r>
              <a:rPr lang="sk-SK" dirty="0"/>
              <a:t>are </a:t>
            </a:r>
            <a:r>
              <a:rPr lang="sk-SK" dirty="0" err="1"/>
              <a:t>proved</a:t>
            </a:r>
            <a:r>
              <a:rPr lang="sk-SK" dirty="0"/>
              <a:t> to </a:t>
            </a:r>
            <a:r>
              <a:rPr lang="sk-SK" dirty="0" err="1"/>
              <a:t>be</a:t>
            </a:r>
            <a:r>
              <a:rPr lang="sk-SK" dirty="0"/>
              <a:t> </a:t>
            </a:r>
            <a:r>
              <a:rPr lang="sk-SK" dirty="0" err="1"/>
              <a:t>insignificant</a:t>
            </a:r>
            <a:endParaRPr lang="sk-SK" dirty="0"/>
          </a:p>
          <a:p>
            <a:pPr marL="0" indent="0">
              <a:buNone/>
            </a:pPr>
            <a:endParaRPr lang="sk-SK" dirty="0" smtClean="0"/>
          </a:p>
          <a:p>
            <a:pPr marL="0" indent="0">
              <a:buNone/>
            </a:pPr>
            <a:endParaRPr lang="sk-SK" dirty="0" smtClean="0"/>
          </a:p>
          <a:p>
            <a:pPr marL="0" indent="0">
              <a:buNone/>
            </a:pPr>
            <a:r>
              <a:rPr lang="sk-SK" b="1" dirty="0" err="1" smtClean="0">
                <a:solidFill>
                  <a:srgbClr val="002060"/>
                </a:solidFill>
              </a:rPr>
              <a:t>Health</a:t>
            </a:r>
            <a:r>
              <a:rPr lang="sk-SK" b="1" dirty="0" smtClean="0">
                <a:solidFill>
                  <a:srgbClr val="002060"/>
                </a:solidFill>
              </a:rPr>
              <a:t> </a:t>
            </a:r>
            <a:r>
              <a:rPr lang="sk-SK" b="1" dirty="0" err="1" smtClean="0">
                <a:solidFill>
                  <a:srgbClr val="002060"/>
                </a:solidFill>
              </a:rPr>
              <a:t>care</a:t>
            </a:r>
            <a:r>
              <a:rPr lang="sk-SK" b="1" dirty="0" smtClean="0">
                <a:solidFill>
                  <a:srgbClr val="002060"/>
                </a:solidFill>
              </a:rPr>
              <a:t> - </a:t>
            </a:r>
            <a:r>
              <a:rPr lang="sk-SK" b="1" dirty="0" err="1" smtClean="0">
                <a:solidFill>
                  <a:srgbClr val="002060"/>
                </a:solidFill>
              </a:rPr>
              <a:t>based</a:t>
            </a:r>
            <a:r>
              <a:rPr lang="sk-SK" b="1" dirty="0" smtClean="0">
                <a:solidFill>
                  <a:srgbClr val="002060"/>
                </a:solidFill>
              </a:rPr>
              <a:t> </a:t>
            </a:r>
            <a:r>
              <a:rPr lang="sk-SK" b="1" dirty="0" err="1" smtClean="0">
                <a:solidFill>
                  <a:srgbClr val="002060"/>
                </a:solidFill>
              </a:rPr>
              <a:t>variables</a:t>
            </a:r>
            <a:r>
              <a:rPr lang="sk-SK" b="1" dirty="0" smtClean="0">
                <a:solidFill>
                  <a:srgbClr val="002060"/>
                </a:solidFill>
              </a:rPr>
              <a:t>:</a:t>
            </a:r>
          </a:p>
          <a:p>
            <a:r>
              <a:rPr lang="sk-SK" dirty="0" smtClean="0">
                <a:solidFill>
                  <a:srgbClr val="FF0000"/>
                </a:solidFill>
              </a:rPr>
              <a:t>H</a:t>
            </a:r>
            <a:r>
              <a:rPr lang="en-US" dirty="0" err="1" smtClean="0">
                <a:solidFill>
                  <a:srgbClr val="FF0000"/>
                </a:solidFill>
              </a:rPr>
              <a:t>ospitalization</a:t>
            </a:r>
            <a:r>
              <a:rPr lang="en-US" dirty="0" smtClean="0">
                <a:solidFill>
                  <a:srgbClr val="FF0000"/>
                </a:solidFill>
              </a:rPr>
              <a:t> in hospital over the last 12 months</a:t>
            </a:r>
            <a:endParaRPr lang="sk-SK" dirty="0" smtClean="0">
              <a:solidFill>
                <a:srgbClr val="FF0000"/>
              </a:solidFill>
            </a:endParaRPr>
          </a:p>
          <a:p>
            <a:r>
              <a:rPr lang="en-US" dirty="0" smtClean="0">
                <a:solidFill>
                  <a:srgbClr val="FF0000"/>
                </a:solidFill>
              </a:rPr>
              <a:t>Last visit in general (practice) doctor</a:t>
            </a:r>
            <a:endParaRPr lang="sk-SK" dirty="0" smtClean="0">
              <a:solidFill>
                <a:srgbClr val="FF0000"/>
              </a:solidFill>
            </a:endParaRPr>
          </a:p>
          <a:p>
            <a:r>
              <a:rPr lang="en-US" dirty="0" smtClean="0">
                <a:solidFill>
                  <a:srgbClr val="FF0000"/>
                </a:solidFill>
              </a:rPr>
              <a:t>The respondent could not afford drugs over the last 12 months</a:t>
            </a:r>
            <a:r>
              <a:rPr lang="sk-SK" dirty="0" smtClean="0">
                <a:solidFill>
                  <a:srgbClr val="FF0000"/>
                </a:solidFill>
              </a:rPr>
              <a:t> </a:t>
            </a:r>
            <a:r>
              <a:rPr lang="en-US" dirty="0" smtClean="0">
                <a:solidFill>
                  <a:srgbClr val="FF0000"/>
                </a:solidFill>
              </a:rPr>
              <a:t>on prescription</a:t>
            </a:r>
            <a:endParaRPr lang="sk-SK" dirty="0" smtClean="0">
              <a:solidFill>
                <a:srgbClr val="FF0000"/>
              </a:solidFill>
            </a:endParaRPr>
          </a:p>
          <a:p>
            <a:pPr marL="0" indent="0">
              <a:buNone/>
            </a:pPr>
            <a:endParaRPr lang="sk-SK" dirty="0" smtClean="0"/>
          </a:p>
          <a:p>
            <a:endParaRPr lang="sk-SK" dirty="0" smtClean="0"/>
          </a:p>
          <a:p>
            <a:pPr marL="0" indent="0">
              <a:buNone/>
            </a:pPr>
            <a:r>
              <a:rPr lang="sk-SK" b="1" dirty="0" err="1" smtClean="0">
                <a:solidFill>
                  <a:srgbClr val="002060"/>
                </a:solidFill>
              </a:rPr>
              <a:t>Genetic</a:t>
            </a:r>
            <a:r>
              <a:rPr lang="sk-SK" b="1" dirty="0" smtClean="0">
                <a:solidFill>
                  <a:srgbClr val="002060"/>
                </a:solidFill>
              </a:rPr>
              <a:t> -</a:t>
            </a:r>
            <a:r>
              <a:rPr lang="sk-SK" b="1" dirty="0" err="1" smtClean="0">
                <a:solidFill>
                  <a:srgbClr val="002060"/>
                </a:solidFill>
              </a:rPr>
              <a:t>based</a:t>
            </a:r>
            <a:r>
              <a:rPr lang="sk-SK" b="1" dirty="0" smtClean="0">
                <a:solidFill>
                  <a:srgbClr val="002060"/>
                </a:solidFill>
              </a:rPr>
              <a:t> </a:t>
            </a:r>
            <a:r>
              <a:rPr lang="sk-SK" b="1" dirty="0" err="1" smtClean="0">
                <a:solidFill>
                  <a:srgbClr val="002060"/>
                </a:solidFill>
              </a:rPr>
              <a:t>variables</a:t>
            </a:r>
            <a:r>
              <a:rPr lang="sk-SK" b="1" dirty="0" smtClean="0">
                <a:solidFill>
                  <a:srgbClr val="002060"/>
                </a:solidFill>
              </a:rPr>
              <a:t>:</a:t>
            </a:r>
          </a:p>
          <a:p>
            <a:r>
              <a:rPr lang="sk-SK" dirty="0" smtClean="0">
                <a:solidFill>
                  <a:srgbClr val="FF0000"/>
                </a:solidFill>
              </a:rPr>
              <a:t>BMI (</a:t>
            </a:r>
            <a:r>
              <a:rPr lang="sk-SK" dirty="0" err="1" smtClean="0">
                <a:solidFill>
                  <a:srgbClr val="FF0000"/>
                </a:solidFill>
              </a:rPr>
              <a:t>weight</a:t>
            </a:r>
            <a:r>
              <a:rPr lang="sk-SK" dirty="0" smtClean="0">
                <a:solidFill>
                  <a:srgbClr val="FF0000"/>
                </a:solidFill>
              </a:rPr>
              <a:t>/height</a:t>
            </a:r>
            <a:r>
              <a:rPr lang="sk-SK" baseline="30000" dirty="0" smtClean="0">
                <a:solidFill>
                  <a:srgbClr val="FF0000"/>
                </a:solidFill>
              </a:rPr>
              <a:t>2</a:t>
            </a:r>
            <a:r>
              <a:rPr lang="sk-SK" dirty="0" smtClean="0">
                <a:solidFill>
                  <a:srgbClr val="FF0000"/>
                </a:solidFill>
              </a:rPr>
              <a:t>)</a:t>
            </a:r>
          </a:p>
          <a:p>
            <a:r>
              <a:rPr lang="en-US" dirty="0" smtClean="0">
                <a:solidFill>
                  <a:srgbClr val="FF0000"/>
                </a:solidFill>
              </a:rPr>
              <a:t>General health condition perceived by the respondent</a:t>
            </a:r>
            <a:endParaRPr lang="sk-SK" dirty="0" smtClean="0">
              <a:solidFill>
                <a:srgbClr val="FF0000"/>
              </a:solidFill>
            </a:endParaRPr>
          </a:p>
          <a:p>
            <a:endParaRPr lang="sk-SK" dirty="0"/>
          </a:p>
        </p:txBody>
      </p:sp>
    </p:spTree>
    <p:extLst>
      <p:ext uri="{BB962C8B-B14F-4D97-AF65-F5344CB8AC3E}">
        <p14:creationId xmlns:p14="http://schemas.microsoft.com/office/powerpoint/2010/main" val="4677123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BlokTextu 1"/>
          <p:cNvSpPr txBox="1"/>
          <p:nvPr/>
        </p:nvSpPr>
        <p:spPr>
          <a:xfrm>
            <a:off x="2910468" y="2575932"/>
            <a:ext cx="7582830" cy="1384995"/>
          </a:xfrm>
          <a:prstGeom prst="rect">
            <a:avLst/>
          </a:prstGeom>
          <a:noFill/>
        </p:spPr>
        <p:txBody>
          <a:bodyPr wrap="square" rtlCol="0">
            <a:spAutoFit/>
          </a:bodyPr>
          <a:lstStyle/>
          <a:p>
            <a:endParaRPr lang="sk-SK" sz="4000" b="1" i="1" dirty="0" smtClean="0">
              <a:solidFill>
                <a:srgbClr val="C00000"/>
              </a:solidFill>
              <a:effectLst>
                <a:outerShdw blurRad="38100" dist="38100" dir="2700000" algn="tl">
                  <a:srgbClr val="000000">
                    <a:alpha val="43137"/>
                  </a:srgbClr>
                </a:outerShdw>
              </a:effectLst>
            </a:endParaRPr>
          </a:p>
          <a:p>
            <a:r>
              <a:rPr lang="sk-SK" sz="4000" b="1" i="1" dirty="0" smtClean="0">
                <a:solidFill>
                  <a:srgbClr val="C00000"/>
                </a:solidFill>
                <a:effectLst>
                  <a:outerShdw blurRad="38100" dist="38100" dir="2700000" algn="tl">
                    <a:srgbClr val="000000">
                      <a:alpha val="43137"/>
                    </a:srgbClr>
                  </a:outerShdw>
                </a:effectLst>
              </a:rPr>
              <a:t>   </a:t>
            </a:r>
            <a:r>
              <a:rPr lang="sk-SK" sz="4400" b="1" i="1" dirty="0" err="1" smtClean="0">
                <a:solidFill>
                  <a:srgbClr val="C00000"/>
                </a:solidFill>
                <a:effectLst>
                  <a:outerShdw blurRad="38100" dist="38100" dir="2700000" algn="tl">
                    <a:srgbClr val="000000">
                      <a:alpha val="43137"/>
                    </a:srgbClr>
                  </a:outerShdw>
                </a:effectLst>
              </a:rPr>
              <a:t>Thank</a:t>
            </a:r>
            <a:r>
              <a:rPr lang="sk-SK" sz="4400" b="1" i="1" dirty="0" smtClean="0">
                <a:solidFill>
                  <a:srgbClr val="C00000"/>
                </a:solidFill>
                <a:effectLst>
                  <a:outerShdw blurRad="38100" dist="38100" dir="2700000" algn="tl">
                    <a:srgbClr val="000000">
                      <a:alpha val="43137"/>
                    </a:srgbClr>
                  </a:outerShdw>
                </a:effectLst>
              </a:rPr>
              <a:t> </a:t>
            </a:r>
            <a:r>
              <a:rPr lang="sk-SK" sz="4400" b="1" i="1" dirty="0" err="1" smtClean="0">
                <a:solidFill>
                  <a:srgbClr val="C00000"/>
                </a:solidFill>
                <a:effectLst>
                  <a:outerShdw blurRad="38100" dist="38100" dir="2700000" algn="tl">
                    <a:srgbClr val="000000">
                      <a:alpha val="43137"/>
                    </a:srgbClr>
                  </a:outerShdw>
                </a:effectLst>
              </a:rPr>
              <a:t>you</a:t>
            </a:r>
            <a:r>
              <a:rPr lang="sk-SK" sz="4400" b="1" i="1" dirty="0" smtClean="0">
                <a:solidFill>
                  <a:srgbClr val="C00000"/>
                </a:solidFill>
                <a:effectLst>
                  <a:outerShdw blurRad="38100" dist="38100" dir="2700000" algn="tl">
                    <a:srgbClr val="000000">
                      <a:alpha val="43137"/>
                    </a:srgbClr>
                  </a:outerShdw>
                </a:effectLst>
              </a:rPr>
              <a:t> </a:t>
            </a:r>
            <a:r>
              <a:rPr lang="sk-SK" sz="4400" b="1" i="1" dirty="0" err="1" smtClean="0">
                <a:solidFill>
                  <a:srgbClr val="C00000"/>
                </a:solidFill>
                <a:effectLst>
                  <a:outerShdw blurRad="38100" dist="38100" dir="2700000" algn="tl">
                    <a:srgbClr val="000000">
                      <a:alpha val="43137"/>
                    </a:srgbClr>
                  </a:outerShdw>
                </a:effectLst>
              </a:rPr>
              <a:t>for</a:t>
            </a:r>
            <a:r>
              <a:rPr lang="sk-SK" sz="4400" b="1" i="1" dirty="0" smtClean="0">
                <a:solidFill>
                  <a:srgbClr val="C00000"/>
                </a:solidFill>
                <a:effectLst>
                  <a:outerShdw blurRad="38100" dist="38100" dir="2700000" algn="tl">
                    <a:srgbClr val="000000">
                      <a:alpha val="43137"/>
                    </a:srgbClr>
                  </a:outerShdw>
                </a:effectLst>
              </a:rPr>
              <a:t> </a:t>
            </a:r>
            <a:r>
              <a:rPr lang="sk-SK" sz="4400" b="1" i="1" dirty="0" err="1" smtClean="0">
                <a:solidFill>
                  <a:srgbClr val="C00000"/>
                </a:solidFill>
                <a:effectLst>
                  <a:outerShdw blurRad="38100" dist="38100" dir="2700000" algn="tl">
                    <a:srgbClr val="000000">
                      <a:alpha val="43137"/>
                    </a:srgbClr>
                  </a:outerShdw>
                </a:effectLst>
              </a:rPr>
              <a:t>attention</a:t>
            </a:r>
            <a:r>
              <a:rPr lang="sk-SK" sz="4400" b="1" i="1" dirty="0" smtClean="0">
                <a:solidFill>
                  <a:srgbClr val="C00000"/>
                </a:solidFill>
                <a:effectLst>
                  <a:outerShdw blurRad="38100" dist="38100" dir="2700000" algn="tl">
                    <a:srgbClr val="000000">
                      <a:alpha val="43137"/>
                    </a:srgbClr>
                  </a:outerShdw>
                </a:effectLst>
              </a:rPr>
              <a:t> </a:t>
            </a:r>
            <a:r>
              <a:rPr lang="sk-SK" sz="4400" b="1" dirty="0" smtClean="0">
                <a:solidFill>
                  <a:srgbClr val="C00000"/>
                </a:solidFill>
                <a:effectLst>
                  <a:outerShdw blurRad="38100" dist="38100" dir="2700000" algn="tl">
                    <a:srgbClr val="000000">
                      <a:alpha val="43137"/>
                    </a:srgbClr>
                  </a:outerShdw>
                </a:effectLst>
              </a:rPr>
              <a:t>...</a:t>
            </a:r>
            <a:endParaRPr lang="sk-SK" sz="4400" b="1" dirty="0">
              <a:solidFill>
                <a:srgbClr val="C00000"/>
              </a:solidFill>
              <a:effectLst>
                <a:outerShdw blurRad="38100" dist="38100" dir="2700000" algn="tl">
                  <a:srgbClr val="000000">
                    <a:alpha val="43137"/>
                  </a:srgbClr>
                </a:outerShdw>
              </a:effectLst>
            </a:endParaRPr>
          </a:p>
        </p:txBody>
      </p:sp>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4566" y="273293"/>
            <a:ext cx="3533891" cy="2507780"/>
          </a:xfrm>
          <a:prstGeom prst="rect">
            <a:avLst/>
          </a:prstGeom>
        </p:spPr>
      </p:pic>
      <p:pic>
        <p:nvPicPr>
          <p:cNvPr id="6" name="Obrázo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409" y="4170554"/>
            <a:ext cx="3378819" cy="2267183"/>
          </a:xfrm>
          <a:prstGeom prst="rect">
            <a:avLst/>
          </a:prstGeom>
        </p:spPr>
      </p:pic>
    </p:spTree>
    <p:extLst>
      <p:ext uri="{BB962C8B-B14F-4D97-AF65-F5344CB8AC3E}">
        <p14:creationId xmlns:p14="http://schemas.microsoft.com/office/powerpoint/2010/main" val="2538840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objekt pre obsah 2"/>
          <p:cNvSpPr>
            <a:spLocks noGrp="1"/>
          </p:cNvSpPr>
          <p:nvPr>
            <p:ph idx="1"/>
          </p:nvPr>
        </p:nvSpPr>
        <p:spPr>
          <a:xfrm>
            <a:off x="838200" y="1081668"/>
            <a:ext cx="10515600" cy="5095295"/>
          </a:xfrm>
        </p:spPr>
        <p:txBody>
          <a:bodyPr>
            <a:normAutofit/>
          </a:bodyPr>
          <a:lstStyle/>
          <a:p>
            <a:r>
              <a:rPr lang="en-US" b="1" dirty="0" smtClean="0">
                <a:solidFill>
                  <a:srgbClr val="C00000"/>
                </a:solidFill>
              </a:rPr>
              <a:t>The aim </a:t>
            </a:r>
            <a:r>
              <a:rPr lang="en-US" dirty="0" smtClean="0"/>
              <a:t>of the </a:t>
            </a:r>
            <a:r>
              <a:rPr lang="sk-SK" dirty="0" err="1" smtClean="0"/>
              <a:t>presentation</a:t>
            </a:r>
            <a:r>
              <a:rPr lang="en-US" dirty="0" smtClean="0"/>
              <a:t> is </a:t>
            </a:r>
            <a:r>
              <a:rPr lang="en-US" b="1" dirty="0" smtClean="0">
                <a:solidFill>
                  <a:srgbClr val="C00000"/>
                </a:solidFill>
              </a:rPr>
              <a:t>to identify factors that affect human health in Slovakia</a:t>
            </a:r>
            <a:r>
              <a:rPr lang="en-US" dirty="0" smtClean="0"/>
              <a:t>. We will characterize human health based on the respondent's opinion whether he suffers from a long-term health problem</a:t>
            </a:r>
            <a:r>
              <a:rPr lang="sk-SK" dirty="0" smtClean="0"/>
              <a:t> – </a:t>
            </a:r>
            <a:r>
              <a:rPr lang="sk-SK" dirty="0" err="1" smtClean="0"/>
              <a:t>dependent</a:t>
            </a:r>
            <a:r>
              <a:rPr lang="sk-SK" dirty="0" smtClean="0"/>
              <a:t> </a:t>
            </a:r>
            <a:r>
              <a:rPr lang="sk-SK" dirty="0" err="1" smtClean="0"/>
              <a:t>variable</a:t>
            </a:r>
            <a:r>
              <a:rPr lang="en-US" dirty="0" smtClean="0"/>
              <a:t>.</a:t>
            </a:r>
            <a:r>
              <a:rPr lang="sk-SK" dirty="0" smtClean="0"/>
              <a:t> </a:t>
            </a:r>
            <a:r>
              <a:rPr lang="sk-SK" dirty="0" err="1" smtClean="0"/>
              <a:t>Selected</a:t>
            </a:r>
            <a:r>
              <a:rPr lang="sk-SK" dirty="0" smtClean="0"/>
              <a:t> </a:t>
            </a:r>
            <a:r>
              <a:rPr lang="sk-SK" dirty="0" err="1" smtClean="0"/>
              <a:t>health</a:t>
            </a:r>
            <a:r>
              <a:rPr lang="sk-SK" dirty="0" smtClean="0"/>
              <a:t> </a:t>
            </a:r>
            <a:r>
              <a:rPr lang="sk-SK" dirty="0" err="1" smtClean="0"/>
              <a:t>determinants</a:t>
            </a:r>
            <a:r>
              <a:rPr lang="sk-SK" dirty="0" smtClean="0"/>
              <a:t> </a:t>
            </a:r>
            <a:r>
              <a:rPr lang="sk-SK" dirty="0" err="1" smtClean="0"/>
              <a:t>will</a:t>
            </a:r>
            <a:r>
              <a:rPr lang="sk-SK" dirty="0" smtClean="0"/>
              <a:t> </a:t>
            </a:r>
            <a:r>
              <a:rPr lang="sk-SK" dirty="0" err="1" smtClean="0"/>
              <a:t>be</a:t>
            </a:r>
            <a:r>
              <a:rPr lang="sk-SK" dirty="0" smtClean="0"/>
              <a:t> </a:t>
            </a:r>
            <a:r>
              <a:rPr lang="sk-SK" dirty="0" err="1" smtClean="0"/>
              <a:t>independent</a:t>
            </a:r>
            <a:r>
              <a:rPr lang="sk-SK" dirty="0" smtClean="0"/>
              <a:t> </a:t>
            </a:r>
            <a:r>
              <a:rPr lang="sk-SK" dirty="0" err="1" smtClean="0"/>
              <a:t>variables</a:t>
            </a:r>
            <a:r>
              <a:rPr lang="sk-SK" dirty="0" smtClean="0"/>
              <a:t>.</a:t>
            </a:r>
          </a:p>
          <a:p>
            <a:pPr marL="0" indent="0">
              <a:buNone/>
            </a:pPr>
            <a:endParaRPr lang="sk-SK" dirty="0"/>
          </a:p>
          <a:p>
            <a:r>
              <a:rPr lang="sk-SK" dirty="0" err="1" smtClean="0"/>
              <a:t>Methods</a:t>
            </a:r>
            <a:r>
              <a:rPr lang="sk-SK" dirty="0" smtClean="0"/>
              <a:t> </a:t>
            </a:r>
            <a:r>
              <a:rPr lang="sk-SK" dirty="0" err="1" smtClean="0"/>
              <a:t>used</a:t>
            </a:r>
            <a:r>
              <a:rPr lang="sk-SK" dirty="0" smtClean="0"/>
              <a:t>:</a:t>
            </a:r>
          </a:p>
          <a:p>
            <a:pPr lvl="1"/>
            <a:r>
              <a:rPr lang="en-US" dirty="0" smtClean="0"/>
              <a:t>logistic regression</a:t>
            </a:r>
            <a:endParaRPr lang="sk-SK" dirty="0" smtClean="0"/>
          </a:p>
          <a:p>
            <a:pPr lvl="1"/>
            <a:r>
              <a:rPr lang="en-US" dirty="0" smtClean="0"/>
              <a:t>decision trees </a:t>
            </a:r>
            <a:endParaRPr lang="sk-SK" dirty="0"/>
          </a:p>
          <a:p>
            <a:pPr lvl="1"/>
            <a:endParaRPr lang="sk-SK" dirty="0" smtClean="0"/>
          </a:p>
          <a:p>
            <a:pPr lvl="1"/>
            <a:r>
              <a:rPr lang="en-US" dirty="0" smtClean="0"/>
              <a:t>Both of these models will be created in the SAS E</a:t>
            </a:r>
            <a:r>
              <a:rPr lang="sk-SK" dirty="0" smtClean="0"/>
              <a:t>M 12.1 (E</a:t>
            </a:r>
            <a:r>
              <a:rPr lang="en-US" dirty="0" err="1" smtClean="0"/>
              <a:t>nterprise</a:t>
            </a:r>
            <a:r>
              <a:rPr lang="en-US" dirty="0" smtClean="0"/>
              <a:t> Miner</a:t>
            </a:r>
            <a:r>
              <a:rPr lang="sk-SK" dirty="0" smtClean="0"/>
              <a:t>)</a:t>
            </a:r>
            <a:endParaRPr lang="sk-SK" dirty="0"/>
          </a:p>
        </p:txBody>
      </p:sp>
      <p:pic>
        <p:nvPicPr>
          <p:cNvPr id="5" name="Obrázo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4759" y="3077736"/>
            <a:ext cx="2846529" cy="1899924"/>
          </a:xfrm>
          <a:prstGeom prst="rect">
            <a:avLst/>
          </a:prstGeom>
        </p:spPr>
      </p:pic>
    </p:spTree>
    <p:extLst>
      <p:ext uri="{BB962C8B-B14F-4D97-AF65-F5344CB8AC3E}">
        <p14:creationId xmlns:p14="http://schemas.microsoft.com/office/powerpoint/2010/main" val="2939793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b="1" dirty="0" err="1">
                <a:solidFill>
                  <a:srgbClr val="C00000"/>
                </a:solidFill>
              </a:rPr>
              <a:t>Health</a:t>
            </a:r>
            <a:r>
              <a:rPr lang="sk-SK" b="1" dirty="0">
                <a:solidFill>
                  <a:srgbClr val="C00000"/>
                </a:solidFill>
              </a:rPr>
              <a:t> </a:t>
            </a:r>
            <a:r>
              <a:rPr lang="sk-SK" b="1" dirty="0" err="1">
                <a:solidFill>
                  <a:srgbClr val="C00000"/>
                </a:solidFill>
              </a:rPr>
              <a:t>determinants</a:t>
            </a:r>
            <a:endParaRPr lang="sk-SK" b="1" dirty="0">
              <a:solidFill>
                <a:srgbClr val="C00000"/>
              </a:solidFill>
            </a:endParaRPr>
          </a:p>
        </p:txBody>
      </p:sp>
      <p:sp>
        <p:nvSpPr>
          <p:cNvPr id="3" name="Zástupný objekt pre obsah 2"/>
          <p:cNvSpPr>
            <a:spLocks noGrp="1"/>
          </p:cNvSpPr>
          <p:nvPr>
            <p:ph idx="1"/>
          </p:nvPr>
        </p:nvSpPr>
        <p:spPr/>
        <p:txBody>
          <a:bodyPr>
            <a:normAutofit fontScale="92500" lnSpcReduction="10000"/>
          </a:bodyPr>
          <a:lstStyle/>
          <a:p>
            <a:pPr fontAlgn="base">
              <a:buFont typeface="Wingdings" panose="05000000000000000000" pitchFamily="2" charset="2"/>
              <a:buChar char="Ø"/>
            </a:pPr>
            <a:r>
              <a:rPr lang="en-US" dirty="0"/>
              <a:t>Height and weight</a:t>
            </a:r>
          </a:p>
          <a:p>
            <a:pPr fontAlgn="base">
              <a:buFont typeface="Wingdings" panose="05000000000000000000" pitchFamily="2" charset="2"/>
              <a:buChar char="Ø"/>
            </a:pPr>
            <a:r>
              <a:rPr lang="en-US" dirty="0"/>
              <a:t>Physical activity/exercise</a:t>
            </a:r>
          </a:p>
          <a:p>
            <a:pPr fontAlgn="base">
              <a:buFont typeface="Wingdings" panose="05000000000000000000" pitchFamily="2" charset="2"/>
              <a:buChar char="Ø"/>
            </a:pPr>
            <a:r>
              <a:rPr lang="en-US" dirty="0"/>
              <a:t>Consumption of fruits, vegetables and juice</a:t>
            </a:r>
          </a:p>
          <a:p>
            <a:pPr fontAlgn="base">
              <a:buFont typeface="Wingdings" panose="05000000000000000000" pitchFamily="2" charset="2"/>
              <a:buChar char="Ø"/>
            </a:pPr>
            <a:r>
              <a:rPr lang="en-US" dirty="0"/>
              <a:t>Smoking </a:t>
            </a:r>
            <a:r>
              <a:rPr lang="en-US" dirty="0" err="1"/>
              <a:t>behaviour</a:t>
            </a:r>
            <a:r>
              <a:rPr lang="en-US" dirty="0"/>
              <a:t> and exposure to tobacco smoke</a:t>
            </a:r>
          </a:p>
          <a:p>
            <a:pPr fontAlgn="base">
              <a:buFont typeface="Wingdings" panose="05000000000000000000" pitchFamily="2" charset="2"/>
              <a:buChar char="Ø"/>
            </a:pPr>
            <a:r>
              <a:rPr lang="en-US" dirty="0"/>
              <a:t>Alcohol consumption</a:t>
            </a:r>
          </a:p>
          <a:p>
            <a:pPr fontAlgn="base">
              <a:buFont typeface="Wingdings" panose="05000000000000000000" pitchFamily="2" charset="2"/>
              <a:buChar char="Ø"/>
            </a:pPr>
            <a:r>
              <a:rPr lang="en-US" dirty="0"/>
              <a:t>Social support</a:t>
            </a:r>
          </a:p>
          <a:p>
            <a:pPr fontAlgn="base">
              <a:buFont typeface="Wingdings" panose="05000000000000000000" pitchFamily="2" charset="2"/>
              <a:buChar char="Ø"/>
            </a:pPr>
            <a:r>
              <a:rPr lang="en-US" dirty="0"/>
              <a:t>Provision of informal care or assistance (only in the second wave)</a:t>
            </a:r>
          </a:p>
          <a:p>
            <a:pPr fontAlgn="base">
              <a:buFont typeface="Wingdings" panose="05000000000000000000" pitchFamily="2" charset="2"/>
              <a:buChar char="Ø"/>
            </a:pPr>
            <a:r>
              <a:rPr lang="en-US" dirty="0"/>
              <a:t>Illicit drug use (only in the first wave)</a:t>
            </a:r>
          </a:p>
          <a:p>
            <a:pPr fontAlgn="base">
              <a:buFont typeface="Wingdings" panose="05000000000000000000" pitchFamily="2" charset="2"/>
              <a:buChar char="Ø"/>
            </a:pPr>
            <a:r>
              <a:rPr lang="en-US" dirty="0"/>
              <a:t>Environment (home and workplace exposures, criminality exposure) (only in the first wave).</a:t>
            </a:r>
          </a:p>
          <a:p>
            <a:endParaRPr lang="sk-SK" dirty="0"/>
          </a:p>
        </p:txBody>
      </p:sp>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2330" y="619125"/>
            <a:ext cx="2143125" cy="2143125"/>
          </a:xfrm>
          <a:prstGeom prst="rect">
            <a:avLst/>
          </a:prstGeom>
        </p:spPr>
      </p:pic>
    </p:spTree>
    <p:extLst>
      <p:ext uri="{BB962C8B-B14F-4D97-AF65-F5344CB8AC3E}">
        <p14:creationId xmlns:p14="http://schemas.microsoft.com/office/powerpoint/2010/main" val="2374017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b="1" dirty="0" err="1" smtClean="0">
                <a:solidFill>
                  <a:srgbClr val="C00000"/>
                </a:solidFill>
              </a:rPr>
              <a:t>Life</a:t>
            </a:r>
            <a:r>
              <a:rPr lang="sk-SK" b="1" dirty="0" smtClean="0">
                <a:solidFill>
                  <a:srgbClr val="C00000"/>
                </a:solidFill>
              </a:rPr>
              <a:t> </a:t>
            </a:r>
            <a:r>
              <a:rPr lang="sk-SK" b="1" dirty="0" err="1" smtClean="0">
                <a:solidFill>
                  <a:srgbClr val="C00000"/>
                </a:solidFill>
              </a:rPr>
              <a:t>expactancy</a:t>
            </a:r>
            <a:r>
              <a:rPr lang="sk-SK" b="1" dirty="0" smtClean="0">
                <a:solidFill>
                  <a:srgbClr val="C00000"/>
                </a:solidFill>
              </a:rPr>
              <a:t> in EU- 28 +</a:t>
            </a:r>
            <a:endParaRPr lang="sk-SK" b="1" dirty="0">
              <a:solidFill>
                <a:srgbClr val="C00000"/>
              </a:solidFill>
            </a:endParaRPr>
          </a:p>
        </p:txBody>
      </p:sp>
      <p:pic>
        <p:nvPicPr>
          <p:cNvPr id="4" name="Zástupný objekt pre obsah 3"/>
          <p:cNvPicPr>
            <a:picLocks noGrp="1" noChangeAspect="1"/>
          </p:cNvPicPr>
          <p:nvPr>
            <p:ph idx="1"/>
          </p:nvPr>
        </p:nvPicPr>
        <p:blipFill>
          <a:blip r:embed="rId2"/>
          <a:stretch>
            <a:fillRect/>
          </a:stretch>
        </p:blipFill>
        <p:spPr>
          <a:xfrm>
            <a:off x="2536208" y="1825625"/>
            <a:ext cx="7119584" cy="4351338"/>
          </a:xfrm>
          <a:prstGeom prst="rect">
            <a:avLst/>
          </a:prstGeom>
        </p:spPr>
      </p:pic>
    </p:spTree>
    <p:extLst>
      <p:ext uri="{BB962C8B-B14F-4D97-AF65-F5344CB8AC3E}">
        <p14:creationId xmlns:p14="http://schemas.microsoft.com/office/powerpoint/2010/main" val="4057983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b="1" dirty="0" err="1" smtClean="0">
                <a:solidFill>
                  <a:srgbClr val="C00000"/>
                </a:solidFill>
              </a:rPr>
              <a:t>Life</a:t>
            </a:r>
            <a:r>
              <a:rPr lang="sk-SK" b="1" dirty="0" smtClean="0">
                <a:solidFill>
                  <a:srgbClr val="C00000"/>
                </a:solidFill>
              </a:rPr>
              <a:t> </a:t>
            </a:r>
            <a:r>
              <a:rPr lang="sk-SK" b="1" dirty="0" err="1" smtClean="0">
                <a:solidFill>
                  <a:srgbClr val="C00000"/>
                </a:solidFill>
              </a:rPr>
              <a:t>expactancy</a:t>
            </a:r>
            <a:r>
              <a:rPr lang="sk-SK" b="1" dirty="0" smtClean="0">
                <a:solidFill>
                  <a:srgbClr val="C00000"/>
                </a:solidFill>
              </a:rPr>
              <a:t> </a:t>
            </a:r>
            <a:r>
              <a:rPr lang="sk-SK" b="1" dirty="0" err="1" smtClean="0">
                <a:solidFill>
                  <a:srgbClr val="C00000"/>
                </a:solidFill>
              </a:rPr>
              <a:t>vs</a:t>
            </a:r>
            <a:r>
              <a:rPr lang="sk-SK" b="1" dirty="0" smtClean="0">
                <a:solidFill>
                  <a:srgbClr val="C00000"/>
                </a:solidFill>
              </a:rPr>
              <a:t> GDP in EU-28 +</a:t>
            </a:r>
            <a:endParaRPr lang="sk-SK" dirty="0"/>
          </a:p>
        </p:txBody>
      </p:sp>
      <p:pic>
        <p:nvPicPr>
          <p:cNvPr id="4" name="Zástupný objekt pre obsah 3"/>
          <p:cNvPicPr>
            <a:picLocks noGrp="1" noChangeAspect="1"/>
          </p:cNvPicPr>
          <p:nvPr>
            <p:ph idx="1"/>
          </p:nvPr>
        </p:nvPicPr>
        <p:blipFill>
          <a:blip r:embed="rId2"/>
          <a:stretch>
            <a:fillRect/>
          </a:stretch>
        </p:blipFill>
        <p:spPr>
          <a:xfrm>
            <a:off x="3776383" y="1825625"/>
            <a:ext cx="4639233" cy="4351338"/>
          </a:xfrm>
          <a:prstGeom prst="rect">
            <a:avLst/>
          </a:prstGeom>
        </p:spPr>
      </p:pic>
    </p:spTree>
    <p:extLst>
      <p:ext uri="{BB962C8B-B14F-4D97-AF65-F5344CB8AC3E}">
        <p14:creationId xmlns:p14="http://schemas.microsoft.com/office/powerpoint/2010/main" val="3660562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b="1" dirty="0" err="1" smtClean="0">
                <a:solidFill>
                  <a:srgbClr val="C00000"/>
                </a:solidFill>
              </a:rPr>
              <a:t>Perceived</a:t>
            </a:r>
            <a:r>
              <a:rPr lang="sk-SK" b="1" dirty="0" smtClean="0">
                <a:solidFill>
                  <a:srgbClr val="C00000"/>
                </a:solidFill>
              </a:rPr>
              <a:t> </a:t>
            </a:r>
            <a:r>
              <a:rPr lang="sk-SK" b="1" dirty="0" err="1" smtClean="0">
                <a:solidFill>
                  <a:srgbClr val="C00000"/>
                </a:solidFill>
              </a:rPr>
              <a:t>healt</a:t>
            </a:r>
            <a:r>
              <a:rPr lang="sk-SK" b="1" dirty="0" smtClean="0">
                <a:solidFill>
                  <a:srgbClr val="C00000"/>
                </a:solidFill>
              </a:rPr>
              <a:t> status</a:t>
            </a:r>
            <a:endParaRPr lang="sk-SK" b="1" dirty="0">
              <a:solidFill>
                <a:srgbClr val="C00000"/>
              </a:solidFill>
            </a:endParaRPr>
          </a:p>
        </p:txBody>
      </p:sp>
      <p:pic>
        <p:nvPicPr>
          <p:cNvPr id="4" name="Zástupný objekt pre obsah 3"/>
          <p:cNvPicPr>
            <a:picLocks noGrp="1" noChangeAspect="1"/>
          </p:cNvPicPr>
          <p:nvPr>
            <p:ph idx="1"/>
          </p:nvPr>
        </p:nvPicPr>
        <p:blipFill>
          <a:blip r:embed="rId2"/>
          <a:stretch>
            <a:fillRect/>
          </a:stretch>
        </p:blipFill>
        <p:spPr>
          <a:xfrm>
            <a:off x="600363" y="2024218"/>
            <a:ext cx="8525164" cy="3552825"/>
          </a:xfrm>
          <a:prstGeom prst="rect">
            <a:avLst/>
          </a:prstGeom>
        </p:spPr>
      </p:pic>
      <p:graphicFrame>
        <p:nvGraphicFramePr>
          <p:cNvPr id="5" name="Tabuľka 4"/>
          <p:cNvGraphicFramePr>
            <a:graphicFrameLocks noGrp="1"/>
          </p:cNvGraphicFramePr>
          <p:nvPr>
            <p:extLst>
              <p:ext uri="{D42A27DB-BD31-4B8C-83A1-F6EECF244321}">
                <p14:modId xmlns:p14="http://schemas.microsoft.com/office/powerpoint/2010/main" val="2523085945"/>
              </p:ext>
            </p:extLst>
          </p:nvPr>
        </p:nvGraphicFramePr>
        <p:xfrm>
          <a:off x="8041064" y="4958498"/>
          <a:ext cx="3809192" cy="1564847"/>
        </p:xfrm>
        <a:graphic>
          <a:graphicData uri="http://schemas.openxmlformats.org/drawingml/2006/table">
            <a:tbl>
              <a:tblPr/>
              <a:tblGrid>
                <a:gridCol w="902561">
                  <a:extLst>
                    <a:ext uri="{9D8B030D-6E8A-4147-A177-3AD203B41FA5}">
                      <a16:colId xmlns:a16="http://schemas.microsoft.com/office/drawing/2014/main" val="2729288131"/>
                    </a:ext>
                  </a:extLst>
                </a:gridCol>
                <a:gridCol w="729040">
                  <a:extLst>
                    <a:ext uri="{9D8B030D-6E8A-4147-A177-3AD203B41FA5}">
                      <a16:colId xmlns:a16="http://schemas.microsoft.com/office/drawing/2014/main" val="2727410544"/>
                    </a:ext>
                  </a:extLst>
                </a:gridCol>
                <a:gridCol w="582853">
                  <a:extLst>
                    <a:ext uri="{9D8B030D-6E8A-4147-A177-3AD203B41FA5}">
                      <a16:colId xmlns:a16="http://schemas.microsoft.com/office/drawing/2014/main" val="988805968"/>
                    </a:ext>
                  </a:extLst>
                </a:gridCol>
                <a:gridCol w="792603">
                  <a:extLst>
                    <a:ext uri="{9D8B030D-6E8A-4147-A177-3AD203B41FA5}">
                      <a16:colId xmlns:a16="http://schemas.microsoft.com/office/drawing/2014/main" val="1819733405"/>
                    </a:ext>
                  </a:extLst>
                </a:gridCol>
                <a:gridCol w="802135">
                  <a:extLst>
                    <a:ext uri="{9D8B030D-6E8A-4147-A177-3AD203B41FA5}">
                      <a16:colId xmlns:a16="http://schemas.microsoft.com/office/drawing/2014/main" val="574920844"/>
                    </a:ext>
                  </a:extLst>
                </a:gridCol>
              </a:tblGrid>
              <a:tr h="653907">
                <a:tc>
                  <a:txBody>
                    <a:bodyPr/>
                    <a:lstStyle/>
                    <a:p>
                      <a:pPr algn="r">
                        <a:lnSpc>
                          <a:spcPct val="107000"/>
                        </a:lnSpc>
                        <a:spcBef>
                          <a:spcPts val="300"/>
                        </a:spcBef>
                        <a:spcAft>
                          <a:spcPts val="300"/>
                        </a:spcAft>
                      </a:pPr>
                      <a:r>
                        <a:rPr lang="sk-SK"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SUB_STATE</a:t>
                      </a:r>
                      <a:endParaRPr lang="sk-SK"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a:txBody>
                    <a:bodyPr/>
                    <a:lstStyle/>
                    <a:p>
                      <a:pPr algn="r">
                        <a:lnSpc>
                          <a:spcPct val="107000"/>
                        </a:lnSpc>
                        <a:spcBef>
                          <a:spcPts val="300"/>
                        </a:spcBef>
                        <a:spcAft>
                          <a:spcPts val="300"/>
                        </a:spcAft>
                      </a:pP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Frequency</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a:txBody>
                    <a:bodyPr/>
                    <a:lstStyle/>
                    <a:p>
                      <a:pPr algn="r">
                        <a:lnSpc>
                          <a:spcPct val="107000"/>
                        </a:lnSpc>
                        <a:spcBef>
                          <a:spcPts val="300"/>
                        </a:spcBef>
                        <a:spcAft>
                          <a:spcPts val="300"/>
                        </a:spcAft>
                      </a:pP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Percent</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a:txBody>
                    <a:bodyPr/>
                    <a:lstStyle/>
                    <a:p>
                      <a:pPr algn="r">
                        <a:lnSpc>
                          <a:spcPct val="107000"/>
                        </a:lnSpc>
                        <a:spcBef>
                          <a:spcPts val="300"/>
                        </a:spcBef>
                        <a:spcAft>
                          <a:spcPts val="300"/>
                        </a:spcAft>
                      </a:pP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Cumulative</a:t>
                      </a:r>
                      <a:b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Frequency</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a:txBody>
                    <a:bodyPr/>
                    <a:lstStyle/>
                    <a:p>
                      <a:pPr algn="r">
                        <a:lnSpc>
                          <a:spcPct val="107000"/>
                        </a:lnSpc>
                        <a:spcBef>
                          <a:spcPts val="300"/>
                        </a:spcBef>
                        <a:spcAft>
                          <a:spcPts val="300"/>
                        </a:spcAft>
                      </a:pP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Cumulative</a:t>
                      </a:r>
                      <a:b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Percent</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extLst>
                  <a:ext uri="{0D108BD9-81ED-4DB2-BD59-A6C34878D82A}">
                    <a16:rowId xmlns:a16="http://schemas.microsoft.com/office/drawing/2014/main" val="3520981574"/>
                  </a:ext>
                </a:extLst>
              </a:tr>
              <a:tr h="182188">
                <a:tc>
                  <a:txBody>
                    <a:bodyPr/>
                    <a:lstStyle/>
                    <a:p>
                      <a:pPr algn="r">
                        <a:lnSpc>
                          <a:spcPct val="107000"/>
                        </a:lnSpc>
                        <a:spcBef>
                          <a:spcPts val="300"/>
                        </a:spcBef>
                        <a:spcAft>
                          <a:spcPts val="300"/>
                        </a:spcAft>
                      </a:pPr>
                      <a:r>
                        <a:rPr lang="sk-SK"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sk-SK"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1134</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20.66</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1134</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20.66</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0210268"/>
                  </a:ext>
                </a:extLst>
              </a:tr>
              <a:tr h="182188">
                <a:tc>
                  <a:txBody>
                    <a:bodyPr/>
                    <a:lstStyle/>
                    <a:p>
                      <a:pPr algn="r">
                        <a:lnSpc>
                          <a:spcPct val="107000"/>
                        </a:lnSpc>
                        <a:spcBef>
                          <a:spcPts val="300"/>
                        </a:spcBef>
                        <a:spcAft>
                          <a:spcPts val="300"/>
                        </a:spcAft>
                      </a:pPr>
                      <a:r>
                        <a:rPr lang="sk-SK"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sk-SK"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2196</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40.00</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3330</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60.66</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61164631"/>
                  </a:ext>
                </a:extLst>
              </a:tr>
              <a:tr h="182188">
                <a:tc>
                  <a:txBody>
                    <a:bodyPr/>
                    <a:lstStyle/>
                    <a:p>
                      <a:pPr algn="r">
                        <a:lnSpc>
                          <a:spcPct val="107000"/>
                        </a:lnSpc>
                        <a:spcBef>
                          <a:spcPts val="300"/>
                        </a:spcBef>
                        <a:spcAft>
                          <a:spcPts val="300"/>
                        </a:spcAft>
                      </a:pP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1378</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25.10</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4708</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85.76</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488451"/>
                  </a:ext>
                </a:extLst>
              </a:tr>
              <a:tr h="182188">
                <a:tc>
                  <a:txBody>
                    <a:bodyPr/>
                    <a:lstStyle/>
                    <a:p>
                      <a:pPr algn="r">
                        <a:lnSpc>
                          <a:spcPct val="107000"/>
                        </a:lnSpc>
                        <a:spcBef>
                          <a:spcPts val="300"/>
                        </a:spcBef>
                        <a:spcAft>
                          <a:spcPts val="300"/>
                        </a:spcAft>
                      </a:pP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620</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11.29</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5328</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97.05</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94229085"/>
                  </a:ext>
                </a:extLst>
              </a:tr>
              <a:tr h="182188">
                <a:tc>
                  <a:txBody>
                    <a:bodyPr/>
                    <a:lstStyle/>
                    <a:p>
                      <a:pPr algn="r">
                        <a:lnSpc>
                          <a:spcPct val="107000"/>
                        </a:lnSpc>
                        <a:spcBef>
                          <a:spcPts val="300"/>
                        </a:spcBef>
                        <a:spcAft>
                          <a:spcPts val="300"/>
                        </a:spcAft>
                      </a:pPr>
                      <a:r>
                        <a:rPr lang="sk-SK"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162</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2.95</a:t>
                      </a:r>
                      <a:endParaRPr lang="sk-SK"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5490</a:t>
                      </a:r>
                      <a:endParaRPr lang="sk-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Bef>
                          <a:spcPts val="300"/>
                        </a:spcBef>
                        <a:spcAft>
                          <a:spcPts val="300"/>
                        </a:spcAft>
                      </a:pPr>
                      <a:r>
                        <a:rPr lang="sk-SK"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100.00</a:t>
                      </a:r>
                      <a:endParaRPr lang="sk-SK"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83018077"/>
                  </a:ext>
                </a:extLst>
              </a:tr>
            </a:tbl>
          </a:graphicData>
        </a:graphic>
      </p:graphicFrame>
    </p:spTree>
    <p:extLst>
      <p:ext uri="{BB962C8B-B14F-4D97-AF65-F5344CB8AC3E}">
        <p14:creationId xmlns:p14="http://schemas.microsoft.com/office/powerpoint/2010/main" val="1276847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
            <a:ext cx="10515600" cy="1690688"/>
          </a:xfrm>
        </p:spPr>
        <p:txBody>
          <a:bodyPr/>
          <a:lstStyle/>
          <a:p>
            <a:pPr algn="ctr"/>
            <a:r>
              <a:rPr lang="sk-SK" b="1" dirty="0" err="1" smtClean="0">
                <a:solidFill>
                  <a:srgbClr val="C00000"/>
                </a:solidFill>
              </a:rPr>
              <a:t>Health</a:t>
            </a:r>
            <a:r>
              <a:rPr lang="sk-SK" b="1" dirty="0" smtClean="0">
                <a:solidFill>
                  <a:srgbClr val="C00000"/>
                </a:solidFill>
              </a:rPr>
              <a:t> </a:t>
            </a:r>
            <a:r>
              <a:rPr lang="sk-SK" b="1" dirty="0" err="1" smtClean="0">
                <a:solidFill>
                  <a:srgbClr val="C00000"/>
                </a:solidFill>
              </a:rPr>
              <a:t>problem</a:t>
            </a:r>
            <a:r>
              <a:rPr lang="sk-SK" b="1" dirty="0" smtClean="0">
                <a:solidFill>
                  <a:srgbClr val="C00000"/>
                </a:solidFill>
              </a:rPr>
              <a:t> by </a:t>
            </a:r>
            <a:r>
              <a:rPr lang="sk-SK" b="1" dirty="0" err="1" smtClean="0">
                <a:solidFill>
                  <a:srgbClr val="C00000"/>
                </a:solidFill>
              </a:rPr>
              <a:t>income</a:t>
            </a:r>
            <a:endParaRPr lang="sk-SK" b="1" dirty="0">
              <a:solidFill>
                <a:srgbClr val="C00000"/>
              </a:solidFill>
            </a:endParaRPr>
          </a:p>
        </p:txBody>
      </p:sp>
      <p:pic>
        <p:nvPicPr>
          <p:cNvPr id="4" name="Zástupný objekt pre obsah 3"/>
          <p:cNvPicPr>
            <a:picLocks noGrp="1" noChangeAspect="1"/>
          </p:cNvPicPr>
          <p:nvPr>
            <p:ph idx="1"/>
          </p:nvPr>
        </p:nvPicPr>
        <p:blipFill>
          <a:blip r:embed="rId2"/>
          <a:stretch>
            <a:fillRect/>
          </a:stretch>
        </p:blipFill>
        <p:spPr>
          <a:xfrm>
            <a:off x="1614387" y="1546310"/>
            <a:ext cx="9223660" cy="4628890"/>
          </a:xfrm>
          <a:prstGeom prst="rect">
            <a:avLst/>
          </a:prstGeom>
        </p:spPr>
      </p:pic>
    </p:spTree>
    <p:extLst>
      <p:ext uri="{BB962C8B-B14F-4D97-AF65-F5344CB8AC3E}">
        <p14:creationId xmlns:p14="http://schemas.microsoft.com/office/powerpoint/2010/main" val="2866588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b="1" dirty="0" err="1" smtClean="0">
                <a:solidFill>
                  <a:srgbClr val="C00000"/>
                </a:solidFill>
              </a:rPr>
              <a:t>Selected</a:t>
            </a:r>
            <a:r>
              <a:rPr lang="sk-SK" b="1" dirty="0" smtClean="0">
                <a:solidFill>
                  <a:srgbClr val="C00000"/>
                </a:solidFill>
              </a:rPr>
              <a:t> </a:t>
            </a:r>
            <a:r>
              <a:rPr lang="sk-SK" b="1" dirty="0" err="1" smtClean="0">
                <a:solidFill>
                  <a:srgbClr val="C00000"/>
                </a:solidFill>
              </a:rPr>
              <a:t>variables</a:t>
            </a:r>
            <a:r>
              <a:rPr lang="sk-SK" b="1" dirty="0" smtClean="0">
                <a:solidFill>
                  <a:srgbClr val="C00000"/>
                </a:solidFill>
              </a:rPr>
              <a:t> </a:t>
            </a:r>
            <a:r>
              <a:rPr lang="sk-SK" b="1" dirty="0" err="1" smtClean="0">
                <a:solidFill>
                  <a:srgbClr val="C00000"/>
                </a:solidFill>
              </a:rPr>
              <a:t>from</a:t>
            </a:r>
            <a:r>
              <a:rPr lang="sk-SK" b="1" dirty="0" smtClean="0">
                <a:solidFill>
                  <a:srgbClr val="C00000"/>
                </a:solidFill>
              </a:rPr>
              <a:t> EHIS </a:t>
            </a:r>
            <a:endParaRPr lang="sk-SK" b="1" dirty="0">
              <a:solidFill>
                <a:srgbClr val="C00000"/>
              </a:solidFill>
            </a:endParaRPr>
          </a:p>
        </p:txBody>
      </p:sp>
      <p:sp>
        <p:nvSpPr>
          <p:cNvPr id="3" name="Zástupný objekt pre obsah 2"/>
          <p:cNvSpPr>
            <a:spLocks noGrp="1"/>
          </p:cNvSpPr>
          <p:nvPr>
            <p:ph idx="1"/>
          </p:nvPr>
        </p:nvSpPr>
        <p:spPr/>
        <p:txBody>
          <a:bodyPr numCol="2">
            <a:normAutofit fontScale="62500" lnSpcReduction="20000"/>
          </a:bodyPr>
          <a:lstStyle/>
          <a:p>
            <a:pPr marL="0" indent="0">
              <a:buNone/>
            </a:pPr>
            <a:r>
              <a:rPr lang="sk-SK" b="1" dirty="0" err="1" smtClean="0">
                <a:solidFill>
                  <a:srgbClr val="002060"/>
                </a:solidFill>
              </a:rPr>
              <a:t>Social-economic</a:t>
            </a:r>
            <a:r>
              <a:rPr lang="sk-SK" b="1" dirty="0" smtClean="0">
                <a:solidFill>
                  <a:srgbClr val="002060"/>
                </a:solidFill>
              </a:rPr>
              <a:t> </a:t>
            </a:r>
            <a:r>
              <a:rPr lang="sk-SK" b="1" dirty="0" err="1" smtClean="0">
                <a:solidFill>
                  <a:srgbClr val="002060"/>
                </a:solidFill>
              </a:rPr>
              <a:t>variables</a:t>
            </a:r>
            <a:r>
              <a:rPr lang="sk-SK" b="1" dirty="0" smtClean="0">
                <a:solidFill>
                  <a:srgbClr val="002060"/>
                </a:solidFill>
              </a:rPr>
              <a:t>:</a:t>
            </a:r>
          </a:p>
          <a:p>
            <a:r>
              <a:rPr lang="sk-SK" dirty="0" smtClean="0"/>
              <a:t>Sex</a:t>
            </a:r>
          </a:p>
          <a:p>
            <a:r>
              <a:rPr lang="sk-SK" dirty="0" err="1" smtClean="0"/>
              <a:t>Age</a:t>
            </a:r>
            <a:r>
              <a:rPr lang="sk-SK" dirty="0" smtClean="0"/>
              <a:t> of respondent</a:t>
            </a:r>
          </a:p>
          <a:p>
            <a:r>
              <a:rPr lang="sk-SK" dirty="0" err="1" smtClean="0"/>
              <a:t>Legal</a:t>
            </a:r>
            <a:r>
              <a:rPr lang="sk-SK" dirty="0" smtClean="0"/>
              <a:t> </a:t>
            </a:r>
            <a:r>
              <a:rPr lang="sk-SK" dirty="0" err="1" smtClean="0"/>
              <a:t>marital</a:t>
            </a:r>
            <a:r>
              <a:rPr lang="sk-SK" dirty="0" smtClean="0"/>
              <a:t> status</a:t>
            </a:r>
          </a:p>
          <a:p>
            <a:r>
              <a:rPr lang="en-US" dirty="0" smtClean="0"/>
              <a:t>Highest level of educational attainment</a:t>
            </a:r>
            <a:endParaRPr lang="sk-SK" dirty="0" smtClean="0"/>
          </a:p>
          <a:p>
            <a:r>
              <a:rPr lang="en-US" dirty="0" smtClean="0"/>
              <a:t>Status of respondents in terms of employment</a:t>
            </a:r>
            <a:endParaRPr lang="sk-SK" dirty="0" smtClean="0"/>
          </a:p>
          <a:p>
            <a:pPr marL="0" indent="0">
              <a:buNone/>
            </a:pPr>
            <a:endParaRPr lang="sk-SK" dirty="0" smtClean="0"/>
          </a:p>
          <a:p>
            <a:pPr marL="0" indent="0">
              <a:buNone/>
            </a:pPr>
            <a:endParaRPr lang="sk-SK" dirty="0" smtClean="0"/>
          </a:p>
          <a:p>
            <a:pPr marL="0" indent="0">
              <a:buNone/>
            </a:pPr>
            <a:r>
              <a:rPr lang="sk-SK" b="1" dirty="0" err="1" smtClean="0">
                <a:solidFill>
                  <a:srgbClr val="002060"/>
                </a:solidFill>
              </a:rPr>
              <a:t>Health</a:t>
            </a:r>
            <a:r>
              <a:rPr lang="sk-SK" b="1" dirty="0" smtClean="0">
                <a:solidFill>
                  <a:srgbClr val="002060"/>
                </a:solidFill>
              </a:rPr>
              <a:t> </a:t>
            </a:r>
            <a:r>
              <a:rPr lang="sk-SK" b="1" dirty="0" err="1" smtClean="0">
                <a:solidFill>
                  <a:srgbClr val="002060"/>
                </a:solidFill>
              </a:rPr>
              <a:t>care</a:t>
            </a:r>
            <a:r>
              <a:rPr lang="sk-SK" b="1" dirty="0" smtClean="0">
                <a:solidFill>
                  <a:srgbClr val="002060"/>
                </a:solidFill>
              </a:rPr>
              <a:t> - </a:t>
            </a:r>
            <a:r>
              <a:rPr lang="sk-SK" b="1" dirty="0" err="1" smtClean="0">
                <a:solidFill>
                  <a:srgbClr val="002060"/>
                </a:solidFill>
              </a:rPr>
              <a:t>based</a:t>
            </a:r>
            <a:r>
              <a:rPr lang="sk-SK" b="1" dirty="0" smtClean="0">
                <a:solidFill>
                  <a:srgbClr val="002060"/>
                </a:solidFill>
              </a:rPr>
              <a:t> </a:t>
            </a:r>
            <a:r>
              <a:rPr lang="sk-SK" b="1" dirty="0" err="1" smtClean="0">
                <a:solidFill>
                  <a:srgbClr val="002060"/>
                </a:solidFill>
              </a:rPr>
              <a:t>variables</a:t>
            </a:r>
            <a:r>
              <a:rPr lang="sk-SK" b="1" dirty="0" smtClean="0">
                <a:solidFill>
                  <a:srgbClr val="002060"/>
                </a:solidFill>
              </a:rPr>
              <a:t>:</a:t>
            </a:r>
          </a:p>
          <a:p>
            <a:r>
              <a:rPr lang="sk-SK" dirty="0" smtClean="0"/>
              <a:t>H</a:t>
            </a:r>
            <a:r>
              <a:rPr lang="en-US" dirty="0" err="1" smtClean="0"/>
              <a:t>ospitalization</a:t>
            </a:r>
            <a:r>
              <a:rPr lang="en-US" dirty="0" smtClean="0"/>
              <a:t> in hospital over the last 12 months</a:t>
            </a:r>
            <a:endParaRPr lang="sk-SK" dirty="0" smtClean="0"/>
          </a:p>
          <a:p>
            <a:r>
              <a:rPr lang="en-US" dirty="0" smtClean="0"/>
              <a:t>Last visit in general (practice) doctor</a:t>
            </a:r>
            <a:endParaRPr lang="sk-SK" dirty="0" smtClean="0"/>
          </a:p>
          <a:p>
            <a:r>
              <a:rPr lang="en-US" dirty="0" smtClean="0"/>
              <a:t>The respondent could not afford drugs over the last 12 months</a:t>
            </a:r>
            <a:r>
              <a:rPr lang="sk-SK" dirty="0" smtClean="0"/>
              <a:t> </a:t>
            </a:r>
            <a:r>
              <a:rPr lang="en-US" dirty="0" smtClean="0"/>
              <a:t>on prescription</a:t>
            </a:r>
            <a:endParaRPr lang="sk-SK" dirty="0" smtClean="0"/>
          </a:p>
          <a:p>
            <a:pPr marL="0" indent="0">
              <a:buNone/>
            </a:pPr>
            <a:endParaRPr lang="sk-SK" dirty="0" smtClean="0"/>
          </a:p>
          <a:p>
            <a:pPr marL="0" indent="0">
              <a:buNone/>
            </a:pPr>
            <a:r>
              <a:rPr lang="sk-SK" b="1" dirty="0" err="1" smtClean="0">
                <a:solidFill>
                  <a:srgbClr val="002060"/>
                </a:solidFill>
              </a:rPr>
              <a:t>Life</a:t>
            </a:r>
            <a:r>
              <a:rPr lang="sk-SK" b="1" dirty="0" smtClean="0">
                <a:solidFill>
                  <a:srgbClr val="002060"/>
                </a:solidFill>
              </a:rPr>
              <a:t> </a:t>
            </a:r>
            <a:r>
              <a:rPr lang="sk-SK" b="1" dirty="0" err="1" smtClean="0">
                <a:solidFill>
                  <a:srgbClr val="002060"/>
                </a:solidFill>
              </a:rPr>
              <a:t>style-based</a:t>
            </a:r>
            <a:r>
              <a:rPr lang="sk-SK" b="1" dirty="0" smtClean="0">
                <a:solidFill>
                  <a:srgbClr val="002060"/>
                </a:solidFill>
              </a:rPr>
              <a:t> </a:t>
            </a:r>
            <a:r>
              <a:rPr lang="sk-SK" b="1" dirty="0" err="1" smtClean="0">
                <a:solidFill>
                  <a:srgbClr val="002060"/>
                </a:solidFill>
              </a:rPr>
              <a:t>variables</a:t>
            </a:r>
            <a:r>
              <a:rPr lang="sk-SK" b="1" dirty="0" smtClean="0">
                <a:solidFill>
                  <a:srgbClr val="002060"/>
                </a:solidFill>
              </a:rPr>
              <a:t>:</a:t>
            </a:r>
          </a:p>
          <a:p>
            <a:r>
              <a:rPr lang="en-US" dirty="0" smtClean="0"/>
              <a:t>The number of days a week the respondent is engaged in sports</a:t>
            </a:r>
            <a:endParaRPr lang="sk-SK" dirty="0" smtClean="0"/>
          </a:p>
          <a:p>
            <a:r>
              <a:rPr lang="sk-SK" dirty="0" err="1" smtClean="0"/>
              <a:t>Frequency</a:t>
            </a:r>
            <a:r>
              <a:rPr lang="sk-SK" dirty="0" smtClean="0"/>
              <a:t> of </a:t>
            </a:r>
            <a:r>
              <a:rPr lang="sk-SK" dirty="0" err="1" smtClean="0"/>
              <a:t>fruit</a:t>
            </a:r>
            <a:r>
              <a:rPr lang="sk-SK" dirty="0" smtClean="0"/>
              <a:t> </a:t>
            </a:r>
            <a:r>
              <a:rPr lang="sk-SK" dirty="0" err="1" smtClean="0"/>
              <a:t>consumption</a:t>
            </a:r>
            <a:endParaRPr lang="sk-SK" dirty="0" smtClean="0"/>
          </a:p>
          <a:p>
            <a:r>
              <a:rPr lang="sk-SK" dirty="0" err="1" smtClean="0"/>
              <a:t>Frequency</a:t>
            </a:r>
            <a:r>
              <a:rPr lang="sk-SK" dirty="0" smtClean="0"/>
              <a:t> of </a:t>
            </a:r>
            <a:r>
              <a:rPr lang="sk-SK" dirty="0" err="1" smtClean="0"/>
              <a:t>vegetable</a:t>
            </a:r>
            <a:r>
              <a:rPr lang="sk-SK" dirty="0" smtClean="0"/>
              <a:t> </a:t>
            </a:r>
            <a:r>
              <a:rPr lang="sk-SK" dirty="0" err="1" smtClean="0"/>
              <a:t>consumption</a:t>
            </a:r>
            <a:endParaRPr lang="sk-SK" dirty="0" smtClean="0"/>
          </a:p>
          <a:p>
            <a:r>
              <a:rPr lang="sk-SK" dirty="0" err="1" smtClean="0"/>
              <a:t>Frequency</a:t>
            </a:r>
            <a:r>
              <a:rPr lang="sk-SK" dirty="0" smtClean="0"/>
              <a:t> of </a:t>
            </a:r>
            <a:r>
              <a:rPr lang="sk-SK" dirty="0" err="1" smtClean="0"/>
              <a:t>alcohol</a:t>
            </a:r>
            <a:r>
              <a:rPr lang="sk-SK" dirty="0" smtClean="0"/>
              <a:t> </a:t>
            </a:r>
            <a:r>
              <a:rPr lang="sk-SK" dirty="0" err="1" smtClean="0"/>
              <a:t>consumption</a:t>
            </a:r>
            <a:endParaRPr lang="sk-SK" dirty="0" smtClean="0"/>
          </a:p>
          <a:p>
            <a:r>
              <a:rPr lang="sk-SK" dirty="0" err="1" smtClean="0"/>
              <a:t>The</a:t>
            </a:r>
            <a:r>
              <a:rPr lang="sk-SK" dirty="0" smtClean="0"/>
              <a:t> </a:t>
            </a:r>
            <a:r>
              <a:rPr lang="sk-SK" dirty="0" err="1" smtClean="0"/>
              <a:t>average</a:t>
            </a:r>
            <a:r>
              <a:rPr lang="sk-SK" dirty="0" smtClean="0"/>
              <a:t> </a:t>
            </a:r>
            <a:r>
              <a:rPr lang="sk-SK" dirty="0" err="1" smtClean="0"/>
              <a:t>number</a:t>
            </a:r>
            <a:r>
              <a:rPr lang="sk-SK" dirty="0" smtClean="0"/>
              <a:t> of </a:t>
            </a:r>
            <a:r>
              <a:rPr lang="sk-SK" dirty="0" err="1" smtClean="0"/>
              <a:t>cigarettes</a:t>
            </a:r>
            <a:r>
              <a:rPr lang="sk-SK" dirty="0" smtClean="0"/>
              <a:t> </a:t>
            </a:r>
            <a:r>
              <a:rPr lang="sk-SK" dirty="0" err="1" smtClean="0"/>
              <a:t>smoked</a:t>
            </a:r>
            <a:r>
              <a:rPr lang="sk-SK" dirty="0" smtClean="0"/>
              <a:t> per </a:t>
            </a:r>
            <a:r>
              <a:rPr lang="sk-SK" dirty="0" err="1" smtClean="0"/>
              <a:t>day</a:t>
            </a:r>
            <a:endParaRPr lang="sk-SK" dirty="0" smtClean="0"/>
          </a:p>
          <a:p>
            <a:endParaRPr lang="sk-SK" dirty="0" smtClean="0"/>
          </a:p>
          <a:p>
            <a:pPr marL="0" indent="0">
              <a:buNone/>
            </a:pPr>
            <a:r>
              <a:rPr lang="sk-SK" b="1" dirty="0" err="1" smtClean="0">
                <a:solidFill>
                  <a:srgbClr val="002060"/>
                </a:solidFill>
              </a:rPr>
              <a:t>Genetic</a:t>
            </a:r>
            <a:r>
              <a:rPr lang="sk-SK" b="1" dirty="0" smtClean="0">
                <a:solidFill>
                  <a:srgbClr val="002060"/>
                </a:solidFill>
              </a:rPr>
              <a:t> -</a:t>
            </a:r>
            <a:r>
              <a:rPr lang="sk-SK" b="1" dirty="0" err="1" smtClean="0">
                <a:solidFill>
                  <a:srgbClr val="002060"/>
                </a:solidFill>
              </a:rPr>
              <a:t>based</a:t>
            </a:r>
            <a:r>
              <a:rPr lang="sk-SK" b="1" dirty="0" smtClean="0">
                <a:solidFill>
                  <a:srgbClr val="002060"/>
                </a:solidFill>
              </a:rPr>
              <a:t> </a:t>
            </a:r>
            <a:r>
              <a:rPr lang="sk-SK" b="1" dirty="0" err="1" smtClean="0">
                <a:solidFill>
                  <a:srgbClr val="002060"/>
                </a:solidFill>
              </a:rPr>
              <a:t>variables</a:t>
            </a:r>
            <a:r>
              <a:rPr lang="sk-SK" b="1" dirty="0" smtClean="0">
                <a:solidFill>
                  <a:srgbClr val="002060"/>
                </a:solidFill>
              </a:rPr>
              <a:t>:</a:t>
            </a:r>
          </a:p>
          <a:p>
            <a:r>
              <a:rPr lang="sk-SK" dirty="0" smtClean="0"/>
              <a:t>BMI (</a:t>
            </a:r>
            <a:r>
              <a:rPr lang="sk-SK" dirty="0" err="1" smtClean="0"/>
              <a:t>weight</a:t>
            </a:r>
            <a:r>
              <a:rPr lang="sk-SK" dirty="0" smtClean="0"/>
              <a:t>/height</a:t>
            </a:r>
            <a:r>
              <a:rPr lang="sk-SK" baseline="30000" dirty="0" smtClean="0"/>
              <a:t>2</a:t>
            </a:r>
            <a:r>
              <a:rPr lang="sk-SK" dirty="0" smtClean="0"/>
              <a:t>)</a:t>
            </a:r>
          </a:p>
          <a:p>
            <a:r>
              <a:rPr lang="en-US" dirty="0" smtClean="0"/>
              <a:t>General health condition perceived by the respondent</a:t>
            </a:r>
            <a:endParaRPr lang="sk-SK" dirty="0" smtClean="0"/>
          </a:p>
          <a:p>
            <a:endParaRPr lang="sk-SK" dirty="0"/>
          </a:p>
        </p:txBody>
      </p:sp>
    </p:spTree>
    <p:extLst>
      <p:ext uri="{BB962C8B-B14F-4D97-AF65-F5344CB8AC3E}">
        <p14:creationId xmlns:p14="http://schemas.microsoft.com/office/powerpoint/2010/main" val="1821617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otív balíka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ív balíka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ív balíka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887</TotalTime>
  <Words>1064</Words>
  <Application>Microsoft Office PowerPoint</Application>
  <PresentationFormat>Širokouhlá</PresentationFormat>
  <Paragraphs>426</Paragraphs>
  <Slides>22</Slides>
  <Notes>0</Notes>
  <HiddenSlides>0</HiddenSlides>
  <MMClips>0</MMClips>
  <ScaleCrop>false</ScaleCrop>
  <HeadingPairs>
    <vt:vector size="8" baseType="variant">
      <vt:variant>
        <vt:lpstr>Použité písma</vt:lpstr>
      </vt:variant>
      <vt:variant>
        <vt:i4>6</vt:i4>
      </vt:variant>
      <vt:variant>
        <vt:lpstr>Motív</vt:lpstr>
      </vt:variant>
      <vt:variant>
        <vt:i4>1</vt:i4>
      </vt:variant>
      <vt:variant>
        <vt:lpstr>Vložené servery OLE</vt:lpstr>
      </vt:variant>
      <vt:variant>
        <vt:i4>1</vt:i4>
      </vt:variant>
      <vt:variant>
        <vt:lpstr>Nadpisy snímok</vt:lpstr>
      </vt:variant>
      <vt:variant>
        <vt:i4>22</vt:i4>
      </vt:variant>
    </vt:vector>
  </HeadingPairs>
  <TitlesOfParts>
    <vt:vector size="30" baseType="lpstr">
      <vt:lpstr>Arial</vt:lpstr>
      <vt:lpstr>Calibri</vt:lpstr>
      <vt:lpstr>Calibri Light</vt:lpstr>
      <vt:lpstr>Cambria Math</vt:lpstr>
      <vt:lpstr>Times New Roman</vt:lpstr>
      <vt:lpstr>Wingdings</vt:lpstr>
      <vt:lpstr>Office Theme</vt:lpstr>
      <vt:lpstr>Hárok</vt:lpstr>
      <vt:lpstr>Factors affecting the health  of the Slovak population Assoc. Prof. Dipl. Ing. Mária Vojtková, PhD.  26th Ukrainian-Polish-Slovak scientific seminar 8.- 9. October 2019, Kyiv </vt:lpstr>
      <vt:lpstr>EHIS – source of data</vt:lpstr>
      <vt:lpstr>Prezentácia programu PowerPoint</vt:lpstr>
      <vt:lpstr>Health determinants</vt:lpstr>
      <vt:lpstr>Life expactancy in EU- 28 +</vt:lpstr>
      <vt:lpstr>Life expactancy vs GDP in EU-28 +</vt:lpstr>
      <vt:lpstr>Perceived healt status</vt:lpstr>
      <vt:lpstr>Health problem by income</vt:lpstr>
      <vt:lpstr>Selected variables from EHIS </vt:lpstr>
      <vt:lpstr>Process flow diagram in SAS EM 12.1</vt:lpstr>
      <vt:lpstr>Node: StatExplore</vt:lpstr>
      <vt:lpstr>Nodes: Data partition and Impute</vt:lpstr>
      <vt:lpstr>Stepwise logistic regression</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Conclusions </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Používateľ systému Windows</dc:creator>
  <cp:lastModifiedBy>Používateľ systému Windows</cp:lastModifiedBy>
  <cp:revision>39</cp:revision>
  <cp:lastPrinted>2019-10-06T20:25:51Z</cp:lastPrinted>
  <dcterms:created xsi:type="dcterms:W3CDTF">2019-07-24T11:46:16Z</dcterms:created>
  <dcterms:modified xsi:type="dcterms:W3CDTF">2019-10-08T21:50:32Z</dcterms:modified>
</cp:coreProperties>
</file>