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30"/>
  </p:notesMasterIdLst>
  <p:handoutMasterIdLst>
    <p:handoutMasterId r:id="rId31"/>
  </p:handoutMasterIdLst>
  <p:sldIdLst>
    <p:sldId id="480" r:id="rId2"/>
    <p:sldId id="509" r:id="rId3"/>
    <p:sldId id="541" r:id="rId4"/>
    <p:sldId id="510" r:id="rId5"/>
    <p:sldId id="529" r:id="rId6"/>
    <p:sldId id="530" r:id="rId7"/>
    <p:sldId id="532" r:id="rId8"/>
    <p:sldId id="533" r:id="rId9"/>
    <p:sldId id="534" r:id="rId10"/>
    <p:sldId id="531" r:id="rId11"/>
    <p:sldId id="542" r:id="rId12"/>
    <p:sldId id="511" r:id="rId13"/>
    <p:sldId id="540" r:id="rId14"/>
    <p:sldId id="513" r:id="rId15"/>
    <p:sldId id="535" r:id="rId16"/>
    <p:sldId id="514" r:id="rId17"/>
    <p:sldId id="515" r:id="rId18"/>
    <p:sldId id="539" r:id="rId19"/>
    <p:sldId id="516" r:id="rId20"/>
    <p:sldId id="519" r:id="rId21"/>
    <p:sldId id="517" r:id="rId22"/>
    <p:sldId id="518" r:id="rId23"/>
    <p:sldId id="536" r:id="rId24"/>
    <p:sldId id="520" r:id="rId25"/>
    <p:sldId id="538" r:id="rId26"/>
    <p:sldId id="526" r:id="rId27"/>
    <p:sldId id="537" r:id="rId28"/>
    <p:sldId id="522" r:id="rId29"/>
  </p:sldIdLst>
  <p:sldSz cx="9144000" cy="6858000" type="screen4x3"/>
  <p:notesSz cx="6794500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66FF66"/>
    <a:srgbClr val="336600"/>
    <a:srgbClr val="084C0B"/>
    <a:srgbClr val="BA7246"/>
    <a:srgbClr val="808000"/>
    <a:srgbClr val="EAEAEA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69" autoAdjust="0"/>
    <p:restoredTop sz="86462" autoAdjust="0"/>
  </p:normalViewPr>
  <p:slideViewPr>
    <p:cSldViewPr snapToGrid="0">
      <p:cViewPr varScale="1">
        <p:scale>
          <a:sx n="58" d="100"/>
          <a:sy n="58" d="100"/>
        </p:scale>
        <p:origin x="48" y="17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86D28F-B58C-4D62-9381-800CE4842A70}" type="doc">
      <dgm:prSet loTypeId="urn:microsoft.com/office/officeart/2005/8/layout/radial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6AB87CC-2B7A-44B1-AF07-72AAFDB1C8B0}">
      <dgm:prSet phldrT="[Текст]"/>
      <dgm:spPr/>
      <dgm:t>
        <a:bodyPr/>
        <a:lstStyle/>
        <a:p>
          <a:r>
            <a:rPr lang="uk-UA" dirty="0" smtClean="0">
              <a:solidFill>
                <a:srgbClr val="000099"/>
              </a:solidFill>
            </a:rPr>
            <a:t>Сталий людський розвиток</a:t>
          </a:r>
          <a:endParaRPr lang="uk-UA" dirty="0">
            <a:solidFill>
              <a:srgbClr val="000099"/>
            </a:solidFill>
          </a:endParaRPr>
        </a:p>
      </dgm:t>
    </dgm:pt>
    <dgm:pt modelId="{A69AB5DB-1EE3-4FAE-85F6-5EF9EFCC8AF8}" type="parTrans" cxnId="{FC1BAFB7-E3D6-459C-90B4-C10419E6D16B}">
      <dgm:prSet/>
      <dgm:spPr/>
      <dgm:t>
        <a:bodyPr/>
        <a:lstStyle/>
        <a:p>
          <a:endParaRPr lang="uk-UA"/>
        </a:p>
      </dgm:t>
    </dgm:pt>
    <dgm:pt modelId="{64318135-7D8B-46BF-A306-D36A8CA5EAA1}" type="sibTrans" cxnId="{FC1BAFB7-E3D6-459C-90B4-C10419E6D16B}">
      <dgm:prSet/>
      <dgm:spPr/>
      <dgm:t>
        <a:bodyPr/>
        <a:lstStyle/>
        <a:p>
          <a:endParaRPr lang="uk-UA"/>
        </a:p>
      </dgm:t>
    </dgm:pt>
    <dgm:pt modelId="{32099460-A2A8-400F-BCCA-0F7DAF7AB39F}">
      <dgm:prSet phldrT="[Текст]"/>
      <dgm:spPr/>
      <dgm:t>
        <a:bodyPr/>
        <a:lstStyle/>
        <a:p>
          <a:r>
            <a:rPr lang="uk-UA" dirty="0" smtClean="0">
              <a:solidFill>
                <a:srgbClr val="000099"/>
              </a:solidFill>
            </a:rPr>
            <a:t>Рівність можливостей і соціальна справедливість</a:t>
          </a:r>
          <a:endParaRPr lang="uk-UA" dirty="0">
            <a:solidFill>
              <a:srgbClr val="000099"/>
            </a:solidFill>
          </a:endParaRPr>
        </a:p>
      </dgm:t>
    </dgm:pt>
    <dgm:pt modelId="{10923A65-0925-44AE-9B37-231EFBC3564B}" type="parTrans" cxnId="{E2A55976-D438-4CB6-8929-00991A322EE2}">
      <dgm:prSet/>
      <dgm:spPr/>
      <dgm:t>
        <a:bodyPr/>
        <a:lstStyle/>
        <a:p>
          <a:endParaRPr lang="uk-UA"/>
        </a:p>
      </dgm:t>
    </dgm:pt>
    <dgm:pt modelId="{8C0F440A-34D8-426F-B8B8-23CD6A5626F2}" type="sibTrans" cxnId="{E2A55976-D438-4CB6-8929-00991A322EE2}">
      <dgm:prSet/>
      <dgm:spPr/>
      <dgm:t>
        <a:bodyPr/>
        <a:lstStyle/>
        <a:p>
          <a:endParaRPr lang="uk-UA"/>
        </a:p>
      </dgm:t>
    </dgm:pt>
    <dgm:pt modelId="{39416452-18C0-489E-9C80-E4122F386CC7}">
      <dgm:prSet phldrT="[Текст]"/>
      <dgm:spPr/>
      <dgm:t>
        <a:bodyPr/>
        <a:lstStyle/>
        <a:p>
          <a:r>
            <a:rPr lang="uk-UA" dirty="0" smtClean="0">
              <a:solidFill>
                <a:srgbClr val="000099"/>
              </a:solidFill>
            </a:rPr>
            <a:t>Економічне</a:t>
          </a:r>
          <a:r>
            <a:rPr lang="uk-UA" dirty="0" smtClean="0"/>
            <a:t> </a:t>
          </a:r>
          <a:r>
            <a:rPr lang="uk-UA" dirty="0" smtClean="0">
              <a:solidFill>
                <a:srgbClr val="000099"/>
              </a:solidFill>
            </a:rPr>
            <a:t>зростання</a:t>
          </a:r>
          <a:endParaRPr lang="uk-UA" dirty="0">
            <a:solidFill>
              <a:srgbClr val="000099"/>
            </a:solidFill>
          </a:endParaRPr>
        </a:p>
      </dgm:t>
    </dgm:pt>
    <dgm:pt modelId="{8FD8FBE1-04AC-44DC-A359-252FEDB07B45}" type="parTrans" cxnId="{0DA66BCD-43F9-4125-93FA-DF143D6BCC71}">
      <dgm:prSet/>
      <dgm:spPr/>
      <dgm:t>
        <a:bodyPr/>
        <a:lstStyle/>
        <a:p>
          <a:endParaRPr lang="uk-UA"/>
        </a:p>
      </dgm:t>
    </dgm:pt>
    <dgm:pt modelId="{909AC50D-2361-42AA-80CF-71CED056992C}" type="sibTrans" cxnId="{0DA66BCD-43F9-4125-93FA-DF143D6BCC71}">
      <dgm:prSet/>
      <dgm:spPr/>
      <dgm:t>
        <a:bodyPr/>
        <a:lstStyle/>
        <a:p>
          <a:endParaRPr lang="uk-UA"/>
        </a:p>
      </dgm:t>
    </dgm:pt>
    <dgm:pt modelId="{BAAB8F81-473E-4B7C-A73C-00518E48B025}">
      <dgm:prSet phldrT="[Текст]"/>
      <dgm:spPr/>
      <dgm:t>
        <a:bodyPr/>
        <a:lstStyle/>
        <a:p>
          <a:r>
            <a:rPr lang="uk-UA" dirty="0" smtClean="0">
              <a:solidFill>
                <a:srgbClr val="000099"/>
              </a:solidFill>
            </a:rPr>
            <a:t>Здорове</a:t>
          </a:r>
          <a:r>
            <a:rPr lang="uk-UA" dirty="0" smtClean="0"/>
            <a:t> </a:t>
          </a:r>
          <a:r>
            <a:rPr lang="uk-UA" dirty="0" smtClean="0">
              <a:solidFill>
                <a:srgbClr val="000099"/>
              </a:solidFill>
            </a:rPr>
            <a:t>навколишнє</a:t>
          </a:r>
          <a:r>
            <a:rPr lang="uk-UA" dirty="0" smtClean="0"/>
            <a:t> </a:t>
          </a:r>
          <a:r>
            <a:rPr lang="uk-UA" dirty="0" smtClean="0">
              <a:solidFill>
                <a:srgbClr val="000099"/>
              </a:solidFill>
            </a:rPr>
            <a:t>середовище</a:t>
          </a:r>
          <a:endParaRPr lang="uk-UA" dirty="0">
            <a:solidFill>
              <a:srgbClr val="000099"/>
            </a:solidFill>
          </a:endParaRPr>
        </a:p>
      </dgm:t>
    </dgm:pt>
    <dgm:pt modelId="{1C24E29E-D268-4210-8BE8-3CD61D7B5BD5}" type="parTrans" cxnId="{BB1868A2-7908-4FAD-871B-1BCC61AA31BB}">
      <dgm:prSet/>
      <dgm:spPr/>
      <dgm:t>
        <a:bodyPr/>
        <a:lstStyle/>
        <a:p>
          <a:endParaRPr lang="uk-UA"/>
        </a:p>
      </dgm:t>
    </dgm:pt>
    <dgm:pt modelId="{451251C5-7683-48F7-8B7C-7CF2DB47C42B}" type="sibTrans" cxnId="{BB1868A2-7908-4FAD-871B-1BCC61AA31BB}">
      <dgm:prSet/>
      <dgm:spPr/>
      <dgm:t>
        <a:bodyPr/>
        <a:lstStyle/>
        <a:p>
          <a:endParaRPr lang="uk-UA"/>
        </a:p>
      </dgm:t>
    </dgm:pt>
    <dgm:pt modelId="{FD801374-4B53-4F2E-A607-63DC24131875}" type="pres">
      <dgm:prSet presAssocID="{EE86D28F-B58C-4D62-9381-800CE4842A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3946553-2EA0-4535-81DE-5388D7C0241E}" type="pres">
      <dgm:prSet presAssocID="{A6AB87CC-2B7A-44B1-AF07-72AAFDB1C8B0}" presName="centerShape" presStyleLbl="node0" presStyleIdx="0" presStyleCnt="1"/>
      <dgm:spPr/>
      <dgm:t>
        <a:bodyPr/>
        <a:lstStyle/>
        <a:p>
          <a:endParaRPr lang="uk-UA"/>
        </a:p>
      </dgm:t>
    </dgm:pt>
    <dgm:pt modelId="{94222564-4722-47AF-8C91-A192D6FB67D5}" type="pres">
      <dgm:prSet presAssocID="{10923A65-0925-44AE-9B37-231EFBC3564B}" presName="parTrans" presStyleLbl="bgSibTrans2D1" presStyleIdx="0" presStyleCnt="3" custLinFactNeighborX="0" custLinFactNeighborY="0"/>
      <dgm:spPr/>
      <dgm:t>
        <a:bodyPr/>
        <a:lstStyle/>
        <a:p>
          <a:endParaRPr lang="uk-UA"/>
        </a:p>
      </dgm:t>
    </dgm:pt>
    <dgm:pt modelId="{B87DB31A-814A-40D2-864F-EC2627BC784E}" type="pres">
      <dgm:prSet presAssocID="{32099460-A2A8-400F-BCCA-0F7DAF7AB39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31B621-AB8C-4275-90F4-BF7ACF47B1AE}" type="pres">
      <dgm:prSet presAssocID="{8FD8FBE1-04AC-44DC-A359-252FEDB07B45}" presName="parTrans" presStyleLbl="bgSibTrans2D1" presStyleIdx="1" presStyleCnt="3"/>
      <dgm:spPr/>
      <dgm:t>
        <a:bodyPr/>
        <a:lstStyle/>
        <a:p>
          <a:endParaRPr lang="uk-UA"/>
        </a:p>
      </dgm:t>
    </dgm:pt>
    <dgm:pt modelId="{EE663B1B-C54A-4B16-BF1E-58BFFBDB7A26}" type="pres">
      <dgm:prSet presAssocID="{39416452-18C0-489E-9C80-E4122F386C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F396D9-5013-4DB5-A7AA-80199778C156}" type="pres">
      <dgm:prSet presAssocID="{1C24E29E-D268-4210-8BE8-3CD61D7B5BD5}" presName="parTrans" presStyleLbl="bgSibTrans2D1" presStyleIdx="2" presStyleCnt="3"/>
      <dgm:spPr/>
      <dgm:t>
        <a:bodyPr/>
        <a:lstStyle/>
        <a:p>
          <a:endParaRPr lang="uk-UA"/>
        </a:p>
      </dgm:t>
    </dgm:pt>
    <dgm:pt modelId="{87F85D77-356C-4BF6-A196-AF8A0DA2461B}" type="pres">
      <dgm:prSet presAssocID="{BAAB8F81-473E-4B7C-A73C-00518E48B0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24EB0DB-B81A-4E9F-A1B8-9E7377F5EA15}" type="presOf" srcId="{A6AB87CC-2B7A-44B1-AF07-72AAFDB1C8B0}" destId="{43946553-2EA0-4535-81DE-5388D7C0241E}" srcOrd="0" destOrd="0" presId="urn:microsoft.com/office/officeart/2005/8/layout/radial4"/>
    <dgm:cxn modelId="{732B284B-C258-42EF-842C-4A62C60A4B4C}" type="presOf" srcId="{1C24E29E-D268-4210-8BE8-3CD61D7B5BD5}" destId="{C0F396D9-5013-4DB5-A7AA-80199778C156}" srcOrd="0" destOrd="0" presId="urn:microsoft.com/office/officeart/2005/8/layout/radial4"/>
    <dgm:cxn modelId="{FC1BAFB7-E3D6-459C-90B4-C10419E6D16B}" srcId="{EE86D28F-B58C-4D62-9381-800CE4842A70}" destId="{A6AB87CC-2B7A-44B1-AF07-72AAFDB1C8B0}" srcOrd="0" destOrd="0" parTransId="{A69AB5DB-1EE3-4FAE-85F6-5EF9EFCC8AF8}" sibTransId="{64318135-7D8B-46BF-A306-D36A8CA5EAA1}"/>
    <dgm:cxn modelId="{74A7B6DD-797A-43BC-9404-071C7E778227}" type="presOf" srcId="{39416452-18C0-489E-9C80-E4122F386CC7}" destId="{EE663B1B-C54A-4B16-BF1E-58BFFBDB7A26}" srcOrd="0" destOrd="0" presId="urn:microsoft.com/office/officeart/2005/8/layout/radial4"/>
    <dgm:cxn modelId="{AB4A598D-ABE4-4F83-A2AF-F712C602F979}" type="presOf" srcId="{EE86D28F-B58C-4D62-9381-800CE4842A70}" destId="{FD801374-4B53-4F2E-A607-63DC24131875}" srcOrd="0" destOrd="0" presId="urn:microsoft.com/office/officeart/2005/8/layout/radial4"/>
    <dgm:cxn modelId="{A616B249-89DD-4328-A143-A337D2F79941}" type="presOf" srcId="{8FD8FBE1-04AC-44DC-A359-252FEDB07B45}" destId="{6B31B621-AB8C-4275-90F4-BF7ACF47B1AE}" srcOrd="0" destOrd="0" presId="urn:microsoft.com/office/officeart/2005/8/layout/radial4"/>
    <dgm:cxn modelId="{BB1868A2-7908-4FAD-871B-1BCC61AA31BB}" srcId="{A6AB87CC-2B7A-44B1-AF07-72AAFDB1C8B0}" destId="{BAAB8F81-473E-4B7C-A73C-00518E48B025}" srcOrd="2" destOrd="0" parTransId="{1C24E29E-D268-4210-8BE8-3CD61D7B5BD5}" sibTransId="{451251C5-7683-48F7-8B7C-7CF2DB47C42B}"/>
    <dgm:cxn modelId="{70549085-483E-40EC-8D7F-752C369961AF}" type="presOf" srcId="{BAAB8F81-473E-4B7C-A73C-00518E48B025}" destId="{87F85D77-356C-4BF6-A196-AF8A0DA2461B}" srcOrd="0" destOrd="0" presId="urn:microsoft.com/office/officeart/2005/8/layout/radial4"/>
    <dgm:cxn modelId="{9353AEBF-6A95-42E5-B90E-B07536DF4BF0}" type="presOf" srcId="{10923A65-0925-44AE-9B37-231EFBC3564B}" destId="{94222564-4722-47AF-8C91-A192D6FB67D5}" srcOrd="0" destOrd="0" presId="urn:microsoft.com/office/officeart/2005/8/layout/radial4"/>
    <dgm:cxn modelId="{0DA66BCD-43F9-4125-93FA-DF143D6BCC71}" srcId="{A6AB87CC-2B7A-44B1-AF07-72AAFDB1C8B0}" destId="{39416452-18C0-489E-9C80-E4122F386CC7}" srcOrd="1" destOrd="0" parTransId="{8FD8FBE1-04AC-44DC-A359-252FEDB07B45}" sibTransId="{909AC50D-2361-42AA-80CF-71CED056992C}"/>
    <dgm:cxn modelId="{E2A55976-D438-4CB6-8929-00991A322EE2}" srcId="{A6AB87CC-2B7A-44B1-AF07-72AAFDB1C8B0}" destId="{32099460-A2A8-400F-BCCA-0F7DAF7AB39F}" srcOrd="0" destOrd="0" parTransId="{10923A65-0925-44AE-9B37-231EFBC3564B}" sibTransId="{8C0F440A-34D8-426F-B8B8-23CD6A5626F2}"/>
    <dgm:cxn modelId="{423B9936-E004-4C26-A95D-1DBE77716F0C}" type="presOf" srcId="{32099460-A2A8-400F-BCCA-0F7DAF7AB39F}" destId="{B87DB31A-814A-40D2-864F-EC2627BC784E}" srcOrd="0" destOrd="0" presId="urn:microsoft.com/office/officeart/2005/8/layout/radial4"/>
    <dgm:cxn modelId="{4D6E1223-B566-49EF-B86E-A838F6FCFDF4}" type="presParOf" srcId="{FD801374-4B53-4F2E-A607-63DC24131875}" destId="{43946553-2EA0-4535-81DE-5388D7C0241E}" srcOrd="0" destOrd="0" presId="urn:microsoft.com/office/officeart/2005/8/layout/radial4"/>
    <dgm:cxn modelId="{227CB73F-5849-47AA-996F-929D8F314F7D}" type="presParOf" srcId="{FD801374-4B53-4F2E-A607-63DC24131875}" destId="{94222564-4722-47AF-8C91-A192D6FB67D5}" srcOrd="1" destOrd="0" presId="urn:microsoft.com/office/officeart/2005/8/layout/radial4"/>
    <dgm:cxn modelId="{813EEFEE-4A4C-4B54-8CB0-D0C977BCEE78}" type="presParOf" srcId="{FD801374-4B53-4F2E-A607-63DC24131875}" destId="{B87DB31A-814A-40D2-864F-EC2627BC784E}" srcOrd="2" destOrd="0" presId="urn:microsoft.com/office/officeart/2005/8/layout/radial4"/>
    <dgm:cxn modelId="{68412A85-D1AB-4C95-A02B-B9904A7B651F}" type="presParOf" srcId="{FD801374-4B53-4F2E-A607-63DC24131875}" destId="{6B31B621-AB8C-4275-90F4-BF7ACF47B1AE}" srcOrd="3" destOrd="0" presId="urn:microsoft.com/office/officeart/2005/8/layout/radial4"/>
    <dgm:cxn modelId="{7E9A5468-641A-42DA-AB85-E8B121F84C64}" type="presParOf" srcId="{FD801374-4B53-4F2E-A607-63DC24131875}" destId="{EE663B1B-C54A-4B16-BF1E-58BFFBDB7A26}" srcOrd="4" destOrd="0" presId="urn:microsoft.com/office/officeart/2005/8/layout/radial4"/>
    <dgm:cxn modelId="{7C2D91B8-6454-4BB6-AFE7-BA671F3A40DC}" type="presParOf" srcId="{FD801374-4B53-4F2E-A607-63DC24131875}" destId="{C0F396D9-5013-4DB5-A7AA-80199778C156}" srcOrd="5" destOrd="0" presId="urn:microsoft.com/office/officeart/2005/8/layout/radial4"/>
    <dgm:cxn modelId="{E72EFBAA-C7C9-4528-8E2D-638FDEC13EE3}" type="presParOf" srcId="{FD801374-4B53-4F2E-A607-63DC24131875}" destId="{87F85D77-356C-4BF6-A196-AF8A0DA2461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</a:defRPr>
            </a:lvl1pPr>
          </a:lstStyle>
          <a:p>
            <a:fld id="{143BFA06-0153-4C08-A251-7131A0912E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38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</a:defRPr>
            </a:lvl1pPr>
          </a:lstStyle>
          <a:p>
            <a:fld id="{A18ED1A0-BD03-41DB-9A8A-DC44A67C67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27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B4C76-3FEB-4407-BD84-8A904E979D40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1BA65-109A-47DD-AF01-703DD22F29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49956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B56E9-CEB1-42B5-BDDB-BB1BE22988BA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504F4-D9A0-4DD8-8962-340DC6DF16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76032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AD24-5B8F-4923-BD27-81FE084894DD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EA1B4-2992-4C36-9449-3E05C8BB04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328804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40391-676A-4DA4-B550-F821DD7BE955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483D1-8766-4594-97CE-DF5760307D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49806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4B06D-9398-4847-8215-879038499A55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BAC8F-411D-4C32-85E5-67F48F97D5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004950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EBA31-E85D-4442-817F-ABCB5EC85149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CE162-5875-494A-8851-B6B0FA6B6C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82406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58CE1-B475-491D-B84D-E92C19C4037F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6E6C0-FBA4-4B81-B7AA-E10A3B82BE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65798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6F7A-87C2-428C-99C9-70BA9C0FF655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CA77A-1A06-4CBB-B7F3-20579AA254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25529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FA930-B8F7-4090-9B67-BE73D304DD69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5EB26-4603-4093-A496-423EC02841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35879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4411F-FB7C-4F20-9217-368783877C98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47168-2E88-4B89-95AC-52A3C62B46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82965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369F4-2945-4827-95FD-55053BE31014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80719-C509-426E-A54E-125CB38D6F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324471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D5C6-AC5C-4E70-8B4E-AF763C296E59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44829-FEB3-4F2F-A1B6-8D8F15C7E1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53326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C679-DFCE-400F-9ECC-39A6180E7DD8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22357-7431-46CB-9811-0F34EFBC1D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692173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2546-26B4-4561-A23B-21EC6B0F4FED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132B8-FB38-44E3-A55F-7E41B0D23F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05810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73FED39-F141-41A3-A983-B3C46C56BDB6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2A24A2-42C9-453C-AE2B-DD1958DAC07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4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4 w 2447"/>
                <a:gd name="T11" fmla="*/ 41 h 62"/>
                <a:gd name="T12" fmla="*/ 574 w 2447"/>
                <a:gd name="T13" fmla="*/ 15 h 62"/>
                <a:gd name="T14" fmla="*/ 620 w 2447"/>
                <a:gd name="T15" fmla="*/ 5 h 62"/>
                <a:gd name="T16" fmla="*/ 702 w 2447"/>
                <a:gd name="T17" fmla="*/ 29 h 62"/>
                <a:gd name="T18" fmla="*/ 795 w 2447"/>
                <a:gd name="T19" fmla="*/ 37 h 62"/>
                <a:gd name="T20" fmla="*/ 892 w 2447"/>
                <a:gd name="T21" fmla="*/ 8 h 62"/>
                <a:gd name="T22" fmla="*/ 954 w 2447"/>
                <a:gd name="T23" fmla="*/ 8 h 62"/>
                <a:gd name="T24" fmla="*/ 1036 w 2447"/>
                <a:gd name="T25" fmla="*/ 35 h 62"/>
                <a:gd name="T26" fmla="*/ 1133 w 2447"/>
                <a:gd name="T27" fmla="*/ 30 h 62"/>
                <a:gd name="T28" fmla="*/ 1224 w 2447"/>
                <a:gd name="T29" fmla="*/ 3 h 62"/>
                <a:gd name="T30" fmla="*/ 1267 w 2447"/>
                <a:gd name="T31" fmla="*/ 6 h 62"/>
                <a:gd name="T32" fmla="*/ 1348 w 2447"/>
                <a:gd name="T33" fmla="*/ 34 h 62"/>
                <a:gd name="T34" fmla="*/ 1445 w 2447"/>
                <a:gd name="T35" fmla="*/ 30 h 62"/>
                <a:gd name="T36" fmla="*/ 1538 w 2447"/>
                <a:gd name="T37" fmla="*/ 3 h 62"/>
                <a:gd name="T38" fmla="*/ 1617 w 2447"/>
                <a:gd name="T39" fmla="*/ 19 h 62"/>
                <a:gd name="T40" fmla="*/ 1704 w 2447"/>
                <a:gd name="T41" fmla="*/ 38 h 62"/>
                <a:gd name="T42" fmla="*/ 1803 w 2447"/>
                <a:gd name="T43" fmla="*/ 15 h 62"/>
                <a:gd name="T44" fmla="*/ 1849 w 2447"/>
                <a:gd name="T45" fmla="*/ 1 h 62"/>
                <a:gd name="T46" fmla="*/ 1932 w 2447"/>
                <a:gd name="T47" fmla="*/ 24 h 62"/>
                <a:gd name="T48" fmla="*/ 2022 w 2447"/>
                <a:gd name="T49" fmla="*/ 35 h 62"/>
                <a:gd name="T50" fmla="*/ 2114 w 2447"/>
                <a:gd name="T51" fmla="*/ 9 h 62"/>
                <a:gd name="T52" fmla="*/ 2194 w 2447"/>
                <a:gd name="T53" fmla="*/ 6 h 62"/>
                <a:gd name="T54" fmla="*/ 2275 w 2447"/>
                <a:gd name="T55" fmla="*/ 33 h 62"/>
                <a:gd name="T56" fmla="*/ 2381 w 2447"/>
                <a:gd name="T57" fmla="*/ 23 h 62"/>
                <a:gd name="T58" fmla="*/ 2369 w 2447"/>
                <a:gd name="T59" fmla="*/ 45 h 62"/>
                <a:gd name="T60" fmla="*/ 2266 w 2447"/>
                <a:gd name="T61" fmla="*/ 50 h 62"/>
                <a:gd name="T62" fmla="*/ 2185 w 2447"/>
                <a:gd name="T63" fmla="*/ 22 h 62"/>
                <a:gd name="T64" fmla="*/ 2104 w 2447"/>
                <a:gd name="T65" fmla="*/ 31 h 62"/>
                <a:gd name="T66" fmla="*/ 2011 w 2447"/>
                <a:gd name="T67" fmla="*/ 55 h 62"/>
                <a:gd name="T68" fmla="*/ 1923 w 2447"/>
                <a:gd name="T69" fmla="*/ 39 h 62"/>
                <a:gd name="T70" fmla="*/ 1842 w 2447"/>
                <a:gd name="T71" fmla="*/ 20 h 62"/>
                <a:gd name="T72" fmla="*/ 1771 w 2447"/>
                <a:gd name="T73" fmla="*/ 45 h 62"/>
                <a:gd name="T74" fmla="*/ 1673 w 2447"/>
                <a:gd name="T75" fmla="*/ 54 h 62"/>
                <a:gd name="T76" fmla="*/ 1591 w 2447"/>
                <a:gd name="T77" fmla="*/ 27 h 62"/>
                <a:gd name="T78" fmla="*/ 1510 w 2447"/>
                <a:gd name="T79" fmla="*/ 30 h 62"/>
                <a:gd name="T80" fmla="*/ 1412 w 2447"/>
                <a:gd name="T81" fmla="*/ 56 h 62"/>
                <a:gd name="T82" fmla="*/ 1321 w 2447"/>
                <a:gd name="T83" fmla="*/ 45 h 62"/>
                <a:gd name="T84" fmla="*/ 1240 w 2447"/>
                <a:gd name="T85" fmla="*/ 21 h 62"/>
                <a:gd name="T86" fmla="*/ 1197 w 2447"/>
                <a:gd name="T87" fmla="*/ 29 h 62"/>
                <a:gd name="T88" fmla="*/ 1099 w 2447"/>
                <a:gd name="T89" fmla="*/ 57 h 62"/>
                <a:gd name="T90" fmla="*/ 1008 w 2447"/>
                <a:gd name="T91" fmla="*/ 44 h 62"/>
                <a:gd name="T92" fmla="*/ 925 w 2447"/>
                <a:gd name="T93" fmla="*/ 22 h 62"/>
                <a:gd name="T94" fmla="*/ 840 w 2447"/>
                <a:gd name="T95" fmla="*/ 44 h 62"/>
                <a:gd name="T96" fmla="*/ 740 w 2447"/>
                <a:gd name="T97" fmla="*/ 58 h 62"/>
                <a:gd name="T98" fmla="*/ 657 w 2447"/>
                <a:gd name="T99" fmla="*/ 31 h 62"/>
                <a:gd name="T100" fmla="*/ 594 w 2447"/>
                <a:gd name="T101" fmla="*/ 29 h 62"/>
                <a:gd name="T102" fmla="*/ 497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4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4 w 2447"/>
                <a:gd name="T11" fmla="*/ 41 h 62"/>
                <a:gd name="T12" fmla="*/ 574 w 2447"/>
                <a:gd name="T13" fmla="*/ 15 h 62"/>
                <a:gd name="T14" fmla="*/ 639 w 2447"/>
                <a:gd name="T15" fmla="*/ 7 h 62"/>
                <a:gd name="T16" fmla="*/ 721 w 2447"/>
                <a:gd name="T17" fmla="*/ 35 h 62"/>
                <a:gd name="T18" fmla="*/ 818 w 2447"/>
                <a:gd name="T19" fmla="*/ 31 h 62"/>
                <a:gd name="T20" fmla="*/ 910 w 2447"/>
                <a:gd name="T21" fmla="*/ 4 h 62"/>
                <a:gd name="T22" fmla="*/ 990 w 2447"/>
                <a:gd name="T23" fmla="*/ 19 h 62"/>
                <a:gd name="T24" fmla="*/ 1076 w 2447"/>
                <a:gd name="T25" fmla="*/ 40 h 62"/>
                <a:gd name="T26" fmla="*/ 1178 w 2447"/>
                <a:gd name="T27" fmla="*/ 16 h 62"/>
                <a:gd name="T28" fmla="*/ 1239 w 2447"/>
                <a:gd name="T29" fmla="*/ 2 h 62"/>
                <a:gd name="T30" fmla="*/ 1320 w 2447"/>
                <a:gd name="T31" fmla="*/ 25 h 62"/>
                <a:gd name="T32" fmla="*/ 1412 w 2447"/>
                <a:gd name="T33" fmla="*/ 38 h 62"/>
                <a:gd name="T34" fmla="*/ 1511 w 2447"/>
                <a:gd name="T35" fmla="*/ 10 h 62"/>
                <a:gd name="T36" fmla="*/ 1591 w 2447"/>
                <a:gd name="T37" fmla="*/ 9 h 62"/>
                <a:gd name="T38" fmla="*/ 1673 w 2447"/>
                <a:gd name="T39" fmla="*/ 35 h 62"/>
                <a:gd name="T40" fmla="*/ 1771 w 2447"/>
                <a:gd name="T41" fmla="*/ 26 h 62"/>
                <a:gd name="T42" fmla="*/ 1843 w 2447"/>
                <a:gd name="T43" fmla="*/ 1 h 62"/>
                <a:gd name="T44" fmla="*/ 1923 w 2447"/>
                <a:gd name="T45" fmla="*/ 20 h 62"/>
                <a:gd name="T46" fmla="*/ 2011 w 2447"/>
                <a:gd name="T47" fmla="*/ 37 h 62"/>
                <a:gd name="T48" fmla="*/ 2105 w 2447"/>
                <a:gd name="T49" fmla="*/ 12 h 62"/>
                <a:gd name="T50" fmla="*/ 2185 w 2447"/>
                <a:gd name="T51" fmla="*/ 3 h 62"/>
                <a:gd name="T52" fmla="*/ 2267 w 2447"/>
                <a:gd name="T53" fmla="*/ 31 h 62"/>
                <a:gd name="T54" fmla="*/ 2369 w 2447"/>
                <a:gd name="T55" fmla="*/ 26 h 62"/>
                <a:gd name="T56" fmla="*/ 2381 w 2447"/>
                <a:gd name="T57" fmla="*/ 42 h 62"/>
                <a:gd name="T58" fmla="*/ 2276 w 2447"/>
                <a:gd name="T59" fmla="*/ 52 h 62"/>
                <a:gd name="T60" fmla="*/ 2194 w 2447"/>
                <a:gd name="T61" fmla="*/ 25 h 62"/>
                <a:gd name="T62" fmla="*/ 2115 w 2447"/>
                <a:gd name="T63" fmla="*/ 28 h 62"/>
                <a:gd name="T64" fmla="*/ 2022 w 2447"/>
                <a:gd name="T65" fmla="*/ 54 h 62"/>
                <a:gd name="T66" fmla="*/ 1932 w 2447"/>
                <a:gd name="T67" fmla="*/ 42 h 62"/>
                <a:gd name="T68" fmla="*/ 1850 w 2447"/>
                <a:gd name="T69" fmla="*/ 20 h 62"/>
                <a:gd name="T70" fmla="*/ 1782 w 2447"/>
                <a:gd name="T71" fmla="*/ 41 h 62"/>
                <a:gd name="T72" fmla="*/ 1683 w 2447"/>
                <a:gd name="T73" fmla="*/ 56 h 62"/>
                <a:gd name="T74" fmla="*/ 1600 w 2447"/>
                <a:gd name="T75" fmla="*/ 29 h 62"/>
                <a:gd name="T76" fmla="*/ 1520 w 2447"/>
                <a:gd name="T77" fmla="*/ 27 h 62"/>
                <a:gd name="T78" fmla="*/ 1423 w 2447"/>
                <a:gd name="T79" fmla="*/ 55 h 62"/>
                <a:gd name="T80" fmla="*/ 1330 w 2447"/>
                <a:gd name="T81" fmla="*/ 48 h 62"/>
                <a:gd name="T82" fmla="*/ 1249 w 2447"/>
                <a:gd name="T83" fmla="*/ 23 h 62"/>
                <a:gd name="T84" fmla="*/ 1207 w 2447"/>
                <a:gd name="T85" fmla="*/ 27 h 62"/>
                <a:gd name="T86" fmla="*/ 1110 w 2447"/>
                <a:gd name="T87" fmla="*/ 55 h 62"/>
                <a:gd name="T88" fmla="*/ 1017 w 2447"/>
                <a:gd name="T89" fmla="*/ 47 h 62"/>
                <a:gd name="T90" fmla="*/ 935 w 2447"/>
                <a:gd name="T91" fmla="*/ 23 h 62"/>
                <a:gd name="T92" fmla="*/ 852 w 2447"/>
                <a:gd name="T93" fmla="*/ 41 h 62"/>
                <a:gd name="T94" fmla="*/ 751 w 2447"/>
                <a:gd name="T95" fmla="*/ 59 h 62"/>
                <a:gd name="T96" fmla="*/ 667 w 2447"/>
                <a:gd name="T97" fmla="*/ 34 h 62"/>
                <a:gd name="T98" fmla="*/ 603 w 2447"/>
                <a:gd name="T99" fmla="*/ 26 h 62"/>
                <a:gd name="T100" fmla="*/ 509 w 2447"/>
                <a:gd name="T101" fmla="*/ 55 h 62"/>
                <a:gd name="T102" fmla="*/ 414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77 w 2447"/>
                <a:gd name="T15" fmla="*/ 27 h 61"/>
                <a:gd name="T16" fmla="*/ 759 w 2447"/>
                <a:gd name="T17" fmla="*/ 54 h 61"/>
                <a:gd name="T18" fmla="*/ 856 w 2447"/>
                <a:gd name="T19" fmla="*/ 50 h 61"/>
                <a:gd name="T20" fmla="*/ 948 w 2447"/>
                <a:gd name="T21" fmla="*/ 24 h 61"/>
                <a:gd name="T22" fmla="*/ 1027 w 2447"/>
                <a:gd name="T23" fmla="*/ 38 h 61"/>
                <a:gd name="T24" fmla="*/ 1114 w 2447"/>
                <a:gd name="T25" fmla="*/ 58 h 61"/>
                <a:gd name="T26" fmla="*/ 1214 w 2447"/>
                <a:gd name="T27" fmla="*/ 35 h 61"/>
                <a:gd name="T28" fmla="*/ 1279 w 2447"/>
                <a:gd name="T29" fmla="*/ 22 h 61"/>
                <a:gd name="T30" fmla="*/ 1345 w 2447"/>
                <a:gd name="T31" fmla="*/ 38 h 61"/>
                <a:gd name="T32" fmla="*/ 1430 w 2447"/>
                <a:gd name="T33" fmla="*/ 58 h 61"/>
                <a:gd name="T34" fmla="*/ 1531 w 2447"/>
                <a:gd name="T35" fmla="*/ 35 h 61"/>
                <a:gd name="T36" fmla="*/ 1613 w 2447"/>
                <a:gd name="T37" fmla="*/ 24 h 61"/>
                <a:gd name="T38" fmla="*/ 1695 w 2447"/>
                <a:gd name="T39" fmla="*/ 49 h 61"/>
                <a:gd name="T40" fmla="*/ 1789 w 2447"/>
                <a:gd name="T41" fmla="*/ 51 h 61"/>
                <a:gd name="T42" fmla="*/ 1902 w 2447"/>
                <a:gd name="T43" fmla="*/ 23 h 61"/>
                <a:gd name="T44" fmla="*/ 1981 w 2447"/>
                <a:gd name="T45" fmla="*/ 32 h 61"/>
                <a:gd name="T46" fmla="*/ 2065 w 2447"/>
                <a:gd name="T47" fmla="*/ 55 h 61"/>
                <a:gd name="T48" fmla="*/ 2163 w 2447"/>
                <a:gd name="T49" fmla="*/ 38 h 61"/>
                <a:gd name="T50" fmla="*/ 2245 w 2447"/>
                <a:gd name="T51" fmla="*/ 19 h 61"/>
                <a:gd name="T52" fmla="*/ 2326 w 2447"/>
                <a:gd name="T53" fmla="*/ 44 h 61"/>
                <a:gd name="T54" fmla="*/ 2423 w 2447"/>
                <a:gd name="T55" fmla="*/ 51 h 61"/>
                <a:gd name="T56" fmla="*/ 2483 w 2447"/>
                <a:gd name="T57" fmla="*/ 16 h 61"/>
                <a:gd name="T58" fmla="*/ 2375 w 2447"/>
                <a:gd name="T59" fmla="*/ 37 h 61"/>
                <a:gd name="T60" fmla="*/ 2290 w 2447"/>
                <a:gd name="T61" fmla="*/ 12 h 61"/>
                <a:gd name="T62" fmla="*/ 2212 w 2447"/>
                <a:gd name="T63" fmla="*/ 3 h 61"/>
                <a:gd name="T64" fmla="*/ 2120 w 2447"/>
                <a:gd name="T65" fmla="*/ 31 h 61"/>
                <a:gd name="T66" fmla="*/ 2026 w 2447"/>
                <a:gd name="T67" fmla="*/ 29 h 61"/>
                <a:gd name="T68" fmla="*/ 1944 w 2447"/>
                <a:gd name="T69" fmla="*/ 3 h 61"/>
                <a:gd name="T70" fmla="*/ 1854 w 2447"/>
                <a:gd name="T71" fmla="*/ 16 h 61"/>
                <a:gd name="T72" fmla="*/ 1745 w 2447"/>
                <a:gd name="T73" fmla="*/ 39 h 61"/>
                <a:gd name="T74" fmla="*/ 1659 w 2447"/>
                <a:gd name="T75" fmla="*/ 17 h 61"/>
                <a:gd name="T76" fmla="*/ 1579 w 2447"/>
                <a:gd name="T77" fmla="*/ 4 h 61"/>
                <a:gd name="T78" fmla="*/ 1486 w 2447"/>
                <a:gd name="T79" fmla="*/ 31 h 61"/>
                <a:gd name="T80" fmla="*/ 1389 w 2447"/>
                <a:gd name="T81" fmla="*/ 33 h 61"/>
                <a:gd name="T82" fmla="*/ 1308 w 2447"/>
                <a:gd name="T83" fmla="*/ 6 h 61"/>
                <a:gd name="T84" fmla="*/ 1261 w 2447"/>
                <a:gd name="T85" fmla="*/ 4 h 61"/>
                <a:gd name="T86" fmla="*/ 1170 w 2447"/>
                <a:gd name="T87" fmla="*/ 31 h 61"/>
                <a:gd name="T88" fmla="*/ 1074 w 2447"/>
                <a:gd name="T89" fmla="*/ 35 h 61"/>
                <a:gd name="T90" fmla="*/ 991 w 2447"/>
                <a:gd name="T91" fmla="*/ 7 h 61"/>
                <a:gd name="T92" fmla="*/ 910 w 2447"/>
                <a:gd name="T93" fmla="*/ 15 h 61"/>
                <a:gd name="T94" fmla="*/ 810 w 2447"/>
                <a:gd name="T95" fmla="*/ 40 h 61"/>
                <a:gd name="T96" fmla="*/ 722 w 2447"/>
                <a:gd name="T97" fmla="*/ 23 h 61"/>
                <a:gd name="T98" fmla="*/ 642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0"/>
          <p:cNvSpPr>
            <a:spLocks noGrp="1" noChangeArrowheads="1"/>
          </p:cNvSpPr>
          <p:nvPr>
            <p:ph type="ctrTitle"/>
          </p:nvPr>
        </p:nvSpPr>
        <p:spPr>
          <a:xfrm>
            <a:off x="1187450" y="1700213"/>
            <a:ext cx="7772400" cy="1470025"/>
          </a:xfrm>
        </p:spPr>
        <p:txBody>
          <a:bodyPr/>
          <a:lstStyle/>
          <a:p>
            <a:r>
              <a:rPr lang="uk-UA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Від цілей розвитку до цілей сталого розвитку:</a:t>
            </a:r>
            <a:br>
              <a:rPr lang="uk-UA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</a:br>
            <a:r>
              <a:rPr lang="uk-UA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від 200</a:t>
            </a:r>
            <a:r>
              <a:rPr lang="en-US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0</a:t>
            </a:r>
            <a:r>
              <a:rPr lang="uk-UA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-2015 до 2015-2030</a:t>
            </a:r>
            <a:endParaRPr lang="ru-RU" sz="2400" dirty="0" smtClean="0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5045528"/>
            <a:ext cx="7192963" cy="999671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Елла </a:t>
            </a:r>
            <a:r>
              <a:rPr lang="uk-UA" altLang="ru-RU" sz="2000" i="1" dirty="0" err="1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Лібанова</a:t>
            </a:r>
            <a:r>
              <a:rPr lang="en-US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, </a:t>
            </a:r>
          </a:p>
          <a:p>
            <a:pPr algn="r" eaLnBrk="1" hangingPunct="1">
              <a:lnSpc>
                <a:spcPct val="80000"/>
              </a:lnSpc>
            </a:pP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академік НАНУ</a:t>
            </a:r>
            <a:r>
              <a:rPr lang="en-US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,</a:t>
            </a: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директор Інституту демографії</a:t>
            </a:r>
          </a:p>
          <a:p>
            <a:pPr algn="r" eaLnBrk="1" hangingPunct="1">
              <a:lnSpc>
                <a:spcPct val="80000"/>
              </a:lnSpc>
            </a:pP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та соціальних досліджень ім. </a:t>
            </a:r>
            <a:r>
              <a:rPr lang="uk-UA" altLang="ru-RU" sz="2000" i="1" dirty="0" err="1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М.В.Птухи</a:t>
            </a:r>
            <a:r>
              <a:rPr lang="uk-UA" altLang="ru-RU" sz="20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НАНУ</a:t>
            </a:r>
            <a:endParaRPr lang="ru-RU" altLang="ru-RU" sz="2000" i="1" dirty="0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1258888" y="1628775"/>
            <a:ext cx="73453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4476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buFont typeface="Wingdings" panose="05000000000000000000" pitchFamily="2" charset="2"/>
              <a:buNone/>
            </a:pPr>
            <a:endParaRPr lang="en-US" altLang="ru-RU" i="1">
              <a:cs typeface="Arial" panose="020B0604020202020204" pitchFamily="34" charset="0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702129"/>
            <a:ext cx="8278586" cy="767442"/>
          </a:xfrm>
        </p:spPr>
        <p:txBody>
          <a:bodyPr/>
          <a:lstStyle/>
          <a:p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uk-UA" sz="2400" i="1" dirty="0" smtClean="0">
                <a:solidFill>
                  <a:srgbClr val="000099"/>
                </a:solidFill>
              </a:rPr>
              <a:t>Стан </a:t>
            </a:r>
            <a:r>
              <a:rPr lang="uk-UA" sz="2400" i="1" dirty="0">
                <a:solidFill>
                  <a:srgbClr val="000099"/>
                </a:solidFill>
              </a:rPr>
              <a:t>досягнення ЦРТ в </a:t>
            </a:r>
            <a:r>
              <a:rPr lang="uk-UA" sz="2400" i="1" dirty="0" smtClean="0">
                <a:solidFill>
                  <a:srgbClr val="000099"/>
                </a:solidFill>
              </a:rPr>
              <a:t>Україні</a:t>
            </a:r>
            <a:r>
              <a:rPr lang="en-US" sz="2400" i="1" dirty="0" smtClean="0">
                <a:solidFill>
                  <a:srgbClr val="000099"/>
                </a:solidFill>
              </a:rPr>
              <a:t> - 6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898886"/>
              </p:ext>
            </p:extLst>
          </p:nvPr>
        </p:nvGraphicFramePr>
        <p:xfrm>
          <a:off x="212272" y="1322616"/>
          <a:ext cx="8703129" cy="5341402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77685"/>
                <a:gridCol w="7625444"/>
              </a:tblGrid>
              <a:tr h="890234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Ціль</a:t>
                      </a:r>
                      <a:r>
                        <a:rPr lang="uk-UA" sz="1600" dirty="0">
                          <a:effectLst/>
                        </a:rPr>
                        <a:t> 7: 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Сталий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розвиток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довкілля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Підвищити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міських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мешканців</a:t>
                      </a:r>
                      <a:r>
                        <a:rPr lang="ru-RU" sz="1600" b="1" dirty="0">
                          <a:effectLst/>
                        </a:rPr>
                        <a:t>, </a:t>
                      </a:r>
                      <a:r>
                        <a:rPr lang="ru-RU" sz="1600" b="1" dirty="0" err="1">
                          <a:effectLst/>
                        </a:rPr>
                        <a:t>які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мають</a:t>
                      </a:r>
                      <a:r>
                        <a:rPr lang="ru-RU" sz="1600" b="1" dirty="0">
                          <a:effectLst/>
                        </a:rPr>
                        <a:t> доступ до </a:t>
                      </a:r>
                      <a:r>
                        <a:rPr lang="ru-RU" sz="1600" b="1" dirty="0" err="1">
                          <a:effectLst/>
                        </a:rPr>
                        <a:t>централізованого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водопостачання</a:t>
                      </a:r>
                      <a:r>
                        <a:rPr lang="ru-RU" sz="1600" b="1" dirty="0">
                          <a:effectLst/>
                        </a:rPr>
                        <a:t>, до 90% </a:t>
                      </a:r>
                      <a:r>
                        <a:rPr lang="ru-RU" sz="1600" b="1" dirty="0" err="1">
                          <a:effectLst/>
                        </a:rPr>
                        <a:t>загальної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чисельності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міського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населення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89023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Підвищити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сільських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мешканців</a:t>
                      </a:r>
                      <a:r>
                        <a:rPr lang="ru-RU" sz="1600" b="1" dirty="0">
                          <a:effectLst/>
                        </a:rPr>
                        <a:t>, </a:t>
                      </a:r>
                      <a:r>
                        <a:rPr lang="ru-RU" sz="1600" b="1" dirty="0" err="1">
                          <a:effectLst/>
                        </a:rPr>
                        <a:t>які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мають</a:t>
                      </a:r>
                      <a:r>
                        <a:rPr lang="ru-RU" sz="1600" b="1" dirty="0">
                          <a:effectLst/>
                        </a:rPr>
                        <a:t> доступ до </a:t>
                      </a:r>
                      <a:r>
                        <a:rPr lang="ru-RU" sz="1600" b="1" dirty="0" err="1">
                          <a:effectLst/>
                        </a:rPr>
                        <a:t>централізованого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водопостачання</a:t>
                      </a:r>
                      <a:r>
                        <a:rPr lang="ru-RU" sz="1600" b="1" dirty="0">
                          <a:effectLst/>
                        </a:rPr>
                        <a:t>, до 30% </a:t>
                      </a:r>
                      <a:r>
                        <a:rPr lang="ru-RU" sz="1600" b="1" dirty="0" err="1">
                          <a:effectLst/>
                        </a:rPr>
                        <a:t>загальної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чисельності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сільського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населення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0000"/>
                    </a:solidFill>
                  </a:tcPr>
                </a:tc>
              </a:tr>
              <a:tr h="59348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обсяг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шкідливих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викидів</a:t>
                      </a:r>
                      <a:r>
                        <a:rPr lang="ru-RU" sz="1600" b="1" dirty="0">
                          <a:effectLst/>
                        </a:rPr>
                        <a:t> в атмосферу </a:t>
                      </a:r>
                      <a:r>
                        <a:rPr lang="ru-RU" sz="1600" b="1" dirty="0" err="1">
                          <a:effectLst/>
                        </a:rPr>
                        <a:t>від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стаціонарних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джерел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забруднення</a:t>
                      </a:r>
                      <a:r>
                        <a:rPr lang="ru-RU" sz="1600" b="1" dirty="0">
                          <a:effectLst/>
                        </a:rPr>
                        <a:t> до 4,70 млн. тон на </a:t>
                      </a:r>
                      <a:r>
                        <a:rPr lang="ru-RU" sz="1600" b="1" dirty="0" err="1">
                          <a:effectLst/>
                        </a:rPr>
                        <a:t>рік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59348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обсяг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шкідливих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викидів</a:t>
                      </a:r>
                      <a:r>
                        <a:rPr lang="ru-RU" sz="1600" b="1" dirty="0">
                          <a:effectLst/>
                        </a:rPr>
                        <a:t> в атмосферу </a:t>
                      </a:r>
                      <a:r>
                        <a:rPr lang="ru-RU" sz="1600" b="1" dirty="0" err="1">
                          <a:effectLst/>
                        </a:rPr>
                        <a:t>від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пересувних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джерел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забруднення</a:t>
                      </a:r>
                      <a:r>
                        <a:rPr lang="ru-RU" sz="1600" b="1" dirty="0">
                          <a:effectLst/>
                        </a:rPr>
                        <a:t> до 3,20 млн. тон на </a:t>
                      </a:r>
                      <a:r>
                        <a:rPr lang="ru-RU" sz="1600" b="1" dirty="0" err="1">
                          <a:effectLst/>
                        </a:rPr>
                        <a:t>рік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59348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обсяг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скидів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зворотних</a:t>
                      </a:r>
                      <a:r>
                        <a:rPr lang="ru-RU" sz="1600" b="1" dirty="0">
                          <a:effectLst/>
                        </a:rPr>
                        <a:t> вод у </a:t>
                      </a:r>
                      <a:r>
                        <a:rPr lang="ru-RU" sz="1600" b="1" dirty="0" err="1">
                          <a:effectLst/>
                        </a:rPr>
                        <a:t>поверхневі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водні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об’єкти</a:t>
                      </a:r>
                      <a:r>
                        <a:rPr lang="ru-RU" sz="1600" b="1" dirty="0">
                          <a:effectLst/>
                        </a:rPr>
                        <a:t> до 8500 млн. куб. м на </a:t>
                      </a:r>
                      <a:r>
                        <a:rPr lang="ru-RU" sz="1600" b="1" dirty="0" err="1">
                          <a:effectLst/>
                        </a:rPr>
                        <a:t>рік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59348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Підвищення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частки</a:t>
                      </a:r>
                      <a:r>
                        <a:rPr lang="ru-RU" sz="1600" b="1" dirty="0">
                          <a:effectLst/>
                        </a:rPr>
                        <a:t> земель, </a:t>
                      </a:r>
                      <a:r>
                        <a:rPr lang="ru-RU" sz="1600" b="1" dirty="0" err="1">
                          <a:effectLst/>
                        </a:rPr>
                        <a:t>вкритих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лісовою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рослинністю</a:t>
                      </a:r>
                      <a:r>
                        <a:rPr lang="ru-RU" sz="1600" b="1" dirty="0">
                          <a:effectLst/>
                        </a:rPr>
                        <a:t>, в </a:t>
                      </a:r>
                      <a:r>
                        <a:rPr lang="ru-RU" sz="1600" b="1" dirty="0" err="1">
                          <a:effectLst/>
                        </a:rPr>
                        <a:t>загальній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площі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України</a:t>
                      </a:r>
                      <a:r>
                        <a:rPr lang="ru-RU" sz="1600" b="1" dirty="0">
                          <a:effectLst/>
                        </a:rPr>
                        <a:t>, до 16,1%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C000"/>
                    </a:solidFill>
                  </a:tcPr>
                </a:tc>
              </a:tr>
              <a:tr h="59348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Підвищення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площі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заповідників</a:t>
                      </a:r>
                      <a:r>
                        <a:rPr lang="ru-RU" sz="1600" b="1" dirty="0">
                          <a:effectLst/>
                        </a:rPr>
                        <a:t>, </a:t>
                      </a:r>
                      <a:r>
                        <a:rPr lang="ru-RU" sz="1600" b="1" dirty="0" err="1">
                          <a:effectLst/>
                        </a:rPr>
                        <a:t>біосферних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заповідників</a:t>
                      </a:r>
                      <a:r>
                        <a:rPr lang="ru-RU" sz="1600" b="1" dirty="0">
                          <a:effectLst/>
                        </a:rPr>
                        <a:t>, </a:t>
                      </a:r>
                      <a:r>
                        <a:rPr lang="ru-RU" sz="1600" b="1" dirty="0" err="1">
                          <a:effectLst/>
                        </a:rPr>
                        <a:t>національних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природних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парків</a:t>
                      </a:r>
                      <a:r>
                        <a:rPr lang="ru-RU" sz="1600" b="1" dirty="0">
                          <a:effectLst/>
                        </a:rPr>
                        <a:t>, у </a:t>
                      </a:r>
                      <a:r>
                        <a:rPr lang="ru-RU" sz="1600" b="1" dirty="0" err="1">
                          <a:effectLst/>
                        </a:rPr>
                        <a:t>загальній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площі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України</a:t>
                      </a:r>
                      <a:r>
                        <a:rPr lang="ru-RU" sz="1600" b="1" dirty="0">
                          <a:effectLst/>
                        </a:rPr>
                        <a:t>, до 3,5% 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C000"/>
                    </a:solidFill>
                  </a:tcPr>
                </a:tc>
              </a:tr>
              <a:tr h="59348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Підвищення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територій</a:t>
                      </a:r>
                      <a:r>
                        <a:rPr lang="ru-RU" sz="1600" b="1" dirty="0">
                          <a:effectLst/>
                        </a:rPr>
                        <a:t> та </a:t>
                      </a:r>
                      <a:r>
                        <a:rPr lang="ru-RU" sz="1600" b="1" dirty="0" err="1">
                          <a:effectLst/>
                        </a:rPr>
                        <a:t>об’єктів</a:t>
                      </a:r>
                      <a:r>
                        <a:rPr lang="ru-RU" sz="1600" b="1" dirty="0">
                          <a:effectLst/>
                        </a:rPr>
                        <a:t> природно-</a:t>
                      </a:r>
                      <a:r>
                        <a:rPr lang="ru-RU" sz="1600" b="1" dirty="0" err="1">
                          <a:effectLst/>
                        </a:rPr>
                        <a:t>заповідного</a:t>
                      </a:r>
                      <a:r>
                        <a:rPr lang="ru-RU" sz="1600" b="1" dirty="0">
                          <a:effectLst/>
                        </a:rPr>
                        <a:t> фонду в </a:t>
                      </a:r>
                      <a:r>
                        <a:rPr lang="ru-RU" sz="1600" b="1" dirty="0" err="1">
                          <a:effectLst/>
                        </a:rPr>
                        <a:t>загальній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площі</a:t>
                      </a:r>
                      <a:r>
                        <a:rPr lang="ru-RU" sz="1600" b="1" dirty="0">
                          <a:effectLst/>
                        </a:rPr>
                        <a:t>  </a:t>
                      </a:r>
                      <a:r>
                        <a:rPr lang="ru-RU" sz="1600" b="1" dirty="0" err="1">
                          <a:effectLst/>
                        </a:rPr>
                        <a:t>України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584374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err="1" smtClean="0"/>
              <a:t>Отже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прогресу</a:t>
            </a:r>
            <a:r>
              <a:rPr lang="ru-RU" sz="2400" dirty="0" smtClean="0"/>
              <a:t> </a:t>
            </a:r>
            <a:r>
              <a:rPr lang="ru-RU" sz="2400" dirty="0" err="1" smtClean="0"/>
              <a:t>вдалося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досягти</a:t>
            </a:r>
            <a:r>
              <a:rPr lang="ru-RU" sz="2400" dirty="0" smtClean="0"/>
              <a:t> не у </a:t>
            </a:r>
            <a:r>
              <a:rPr lang="ru-RU" sz="2400" dirty="0" err="1" smtClean="0"/>
              <a:t>повній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мірі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err="1" smtClean="0"/>
              <a:t>Хоча</a:t>
            </a:r>
            <a:r>
              <a:rPr lang="ru-RU" sz="2400" dirty="0" smtClean="0"/>
              <a:t> </a:t>
            </a:r>
            <a:r>
              <a:rPr lang="ru-RU" sz="2400" dirty="0" err="1" smtClean="0"/>
              <a:t>слід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зазначити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відразу</a:t>
            </a:r>
            <a:r>
              <a:rPr lang="ru-RU" sz="2400" dirty="0" smtClean="0"/>
              <a:t> поставила перед собою </a:t>
            </a:r>
            <a:r>
              <a:rPr lang="ru-RU" sz="2400" dirty="0" err="1" smtClean="0"/>
              <a:t>значно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амбітні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</a:t>
            </a:r>
            <a:r>
              <a:rPr lang="ru-RU" sz="2400" dirty="0" err="1" smtClean="0"/>
              <a:t>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передбачені</a:t>
            </a:r>
            <a:r>
              <a:rPr lang="ru-RU" sz="2400" dirty="0" smtClean="0"/>
              <a:t> ЦРТ, та </a:t>
            </a:r>
            <a:r>
              <a:rPr lang="ru-RU" sz="2400" dirty="0" err="1" smtClean="0"/>
              <a:t>ще</a:t>
            </a:r>
            <a:r>
              <a:rPr lang="ru-RU" sz="2400" dirty="0" smtClean="0"/>
              <a:t> й </a:t>
            </a:r>
            <a:r>
              <a:rPr lang="ru-RU" sz="2400" dirty="0" err="1" smtClean="0"/>
              <a:t>переглядала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упродовж</a:t>
            </a:r>
            <a:r>
              <a:rPr lang="ru-RU" sz="2400" dirty="0" smtClean="0"/>
              <a:t> 2000-2015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піднімаючи</a:t>
            </a:r>
            <a:r>
              <a:rPr lang="ru-RU" sz="2400" dirty="0" smtClean="0"/>
              <a:t> планку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8566207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757" y="2049199"/>
            <a:ext cx="7331529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Визначений на 2015-2030 роки порядок денний, його конкретизація у 17 цілях та 169 завданнях, передбачають не тільки вимірювання загального прогресу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країни, а й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можливості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порівняння успіхів для окремих груп населення: різного віку і статі, різної етнічної приналежності, різної освіти, з різними доходами, з різних місць проживання.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0036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127612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8209671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" y="1240971"/>
            <a:ext cx="8507186" cy="523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dirty="0" smtClean="0">
                <a:solidFill>
                  <a:srgbClr val="000099"/>
                </a:solidFill>
              </a:rPr>
              <a:t>ЕКОНОМІЧНЕ ЗРОСТАННЯ - 1</a:t>
            </a:r>
            <a:r>
              <a:rPr lang="uk-UA" dirty="0" smtClean="0"/>
              <a:t>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Досягнення не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за будь-яку ціну і не в короткостроковій перспективі із загрозами чергової кризи, а бути сталим, довготривалим і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всеохоплюючим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Справедливий розподіл результатів між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усіма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мешканцями з метою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запобігання посиленню нерівності і поляризації суспільства, бідності та соціальному відторгненню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 не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хижацьким використанням природних ресурсів, а завдяки максимальній орієнтації на відновлювальні джерела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Перехід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від моделі розвитку, що базується на використанні ресурсних конкурентних переваг, до інноваційної моделі, пріоритетами якої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є: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технологічний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рівень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науковий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рівень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кваліфікована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робоча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сила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економія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усіх видів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новаторський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стиль управління</a:t>
            </a:r>
          </a:p>
        </p:txBody>
      </p:sp>
    </p:spTree>
    <p:extLst>
      <p:ext uri="{BB962C8B-B14F-4D97-AF65-F5344CB8AC3E}">
        <p14:creationId xmlns:p14="http://schemas.microsoft.com/office/powerpoint/2010/main" val="1221237411"/>
      </p:ext>
    </p:extLst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" y="1240971"/>
            <a:ext cx="8507186" cy="526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dirty="0" smtClean="0">
                <a:solidFill>
                  <a:srgbClr val="000099"/>
                </a:solidFill>
              </a:rPr>
              <a:t>ЕКОНОМІЧНЕ ЗРОСТАННЯ – 2 </a:t>
            </a:r>
            <a:r>
              <a:rPr lang="uk-UA" dirty="0" smtClean="0"/>
              <a:t>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Можливості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легального працевлаштування із гідними умовами та оплатою праці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 метою зниження бідності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нерівності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суспільстві та соціальної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інтеграції </a:t>
            </a:r>
            <a:endParaRPr lang="uk-UA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Підвищення продуктивності праці в усіх сферах економічної діяльності забезпечить поступальне економічне зростання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Масштабні інвестиції в інфраструктуру, передусім у дорожню, підтримка мікро, малого і середнього бізнесу.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 нових технологій не тільки традиційно в промисловість, а і в інтенсифікацію аграрного сектора, модернізацію транспорту і розвиток сучасних видів обслуговування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uk-UA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uk-U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29260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143" y="1992085"/>
            <a:ext cx="7478486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Україна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в силу своїх масштабів навряд чи може бути країною з вузько спеціалізованою економікою, тому наші перспективи пов’язані із різнобічним розвитком всієї економічної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сфери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08521"/>
      </p:ext>
    </p:extLst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3385" y="1289957"/>
            <a:ext cx="7854043" cy="5296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ЕКОНОМІЧНЕ ЗРОСТАННЯ – 3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Економічне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зростання має віддзеркалюватись у покращанні цілої низки соціальних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індикаторів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зниженні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смертності і зростанні середньої тривалості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підвищенні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рівня освіти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зниженні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масштабів, рівня та глибини бідності. </a:t>
            </a:r>
            <a:endParaRPr lang="uk-UA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якість медичних послуг, а спосіб життя визначають стан здоров’я і смертність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Враховуючи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те, що тривалість життя населення України поступається середнім показникам по світу, можливості ведення здорового способу життя набувають вирішального значення у порядку денному 2015+. 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62099"/>
      </p:ext>
    </p:extLst>
  </p:cSld>
  <p:clrMapOvr>
    <a:masterClrMapping/>
  </p:clrMapOvr>
  <p:transition spd="med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3142"/>
            <a:ext cx="8229600" cy="764495"/>
          </a:xfrm>
        </p:spPr>
        <p:txBody>
          <a:bodyPr/>
          <a:lstStyle/>
          <a:p>
            <a:r>
              <a:rPr lang="uk-UA" sz="2400" i="1" dirty="0" smtClean="0">
                <a:solidFill>
                  <a:srgbClr val="000099"/>
                </a:solidFill>
              </a:rPr>
              <a:t>ЦСР відповідно до напряму дій</a:t>
            </a:r>
            <a:endParaRPr lang="uk-UA" sz="2400" i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Сприяти невпинному, комплексному і сталому економічному зростанню, повної та продуктивної зайнятості і гідній роботі для всіх (ціль №8)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Створити гнучку інфраструктуру, сприяти всеохоплюючій і сталій індустріалізації, заохочувати інновації (ціль №9)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Забезпечити сталі моделі споживання і виробництва (ціль №12)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2000" dirty="0" smtClean="0"/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uk-UA" sz="2000" dirty="0">
                <a:ea typeface="ＭＳ Ｐゴシック" charset="0"/>
              </a:rPr>
              <a:t>Сприяти сталому розвиткові сільського господарства (ціль №2) 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096062260"/>
      </p:ext>
    </p:extLst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257299"/>
            <a:ext cx="7576457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Саме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динаміка соціальних індикаторів кваліфікує характер економічного зростання –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чи досягається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воно в інтересах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Однаковий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за кількісними показниками результат може бути досягнуто за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умов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підвищення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експлуатації найманих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працівників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зростання за рахунок тих видів економічної діяльності, які не впливають на споживання та рівень життя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вирішального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внеску до ВВП сервісних галузей, спрямованих на обслуговування передусім власного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87723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9352" y="1191986"/>
            <a:ext cx="6794938" cy="49341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Нова </a:t>
            </a:r>
            <a:r>
              <a:rPr lang="uk-UA" sz="2000" dirty="0" smtClean="0"/>
              <a:t>ера </a:t>
            </a:r>
            <a:r>
              <a:rPr lang="uk-UA" sz="2000" dirty="0"/>
              <a:t>вимагає нового бачення стратегії розвитку і нових, більш швидких та ефективних, механізмів реагування на виклики та </a:t>
            </a:r>
            <a:r>
              <a:rPr lang="uk-UA" sz="2000" dirty="0" smtClean="0"/>
              <a:t>загрози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Відповідно 25.09.2015 в Нью-Йорку </a:t>
            </a:r>
            <a:r>
              <a:rPr lang="uk-UA" sz="2000" dirty="0"/>
              <a:t>193 </a:t>
            </a:r>
            <a:r>
              <a:rPr lang="uk-UA" sz="2000" dirty="0" smtClean="0"/>
              <a:t>держави-члени ООН одностайно прийняли новий Порядок денний у сфері сталого розвитку на період 2015+ - сміливу глобальну програму викорінення бідності і забезпечення сталого майбутнього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Нові 17 цілей (ЦСР) розроблено на заміну ЦРТ, що діяли упродовж останніх 15 років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619224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9086" y="1534885"/>
            <a:ext cx="77887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Особиста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свобода, доступність правосуддя, свобода від дискримінації та участь у прийнятті рішень, що впливають на життя людей є, з одного боку, результатами людського розвитку, а з другого – чинниками майбутнього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прогресу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Відповідно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свобода має бути визнана не однією зі складових добробуту, а фундаментальною цінністю людського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розвитку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Задля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її забезпечення необхідні ефективні громадські інститути, чия діяльність спрямована на підтримку правової системи, свободи слова  і засобів масової інформації, відкритий і вільний політичний вибір і доступність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правосуддя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87345"/>
      </p:ext>
    </p:extLst>
  </p:cSld>
  <p:clrMapOvr>
    <a:masterClrMapping/>
  </p:clrMapOvr>
  <p:transition spd="med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614" y="1045029"/>
            <a:ext cx="8311243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РІВНІСТЬ МОЖЛИВОСТЕЙ І СОЦІАЛЬНА СПРАВЕДЛИВІСТЬ - 1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Викорінення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економічного, соціального, політичного і культурного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відторгнення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Суспільство має забезпечити кожній людині право на рівні шанси свого життєвого розвитку.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Це стосується доступності для всіх без винятку можливостей охорони здоров’я (включаючи не тільки медичні послуги, а й безпечне середовище, чисту питну воду тощо) і освіти, зайнятості та безпеки (особистості і власності)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Багато з тих, хто не може вибратися з пастки бідності, є заручниками захворювань, безробіття, поганої освіти, стихійних лих 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701721"/>
      </p:ext>
    </p:extLst>
  </p:cSld>
  <p:clrMapOvr>
    <a:masterClrMapping/>
  </p:clrMapOvr>
  <p:transition spd="med"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9087" y="1191986"/>
            <a:ext cx="7462156" cy="4856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РІВНІСТЬ МОЖЛИВОСТЕЙ І СОЦІАЛЬНА </a:t>
            </a:r>
            <a:r>
              <a:rPr lang="uk-UA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СПРАВЕДЛИВІСТЬ - 2</a:t>
            </a:r>
            <a:endParaRPr lang="uk-UA" b="1" dirty="0">
              <a:solidFill>
                <a:srgbClr val="0000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Справедливий розподіл результатів економічного зростання, рівно як і тягар економічних трансформацій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Неприпустимою є накопичення мільярдних статків вузьким колом осіб, які мають доступ до державного бюджету, на фоні тотального зубожіння.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Державна політика доходів має в кінцевому підсумку сприяти суспільству з потужним численним середнім класом, який здатен самостійно дбати про свої статки не тільки під час економічно активного періоду, а й після його завершення, розумно розподіляючи свої доходи між поточним та відкладеним споживанням.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Безальтернативно захищеними мають бути лише ті, хто від народження страждає від обмежень розвитку.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77068"/>
      </p:ext>
    </p:extLst>
  </p:cSld>
  <p:clrMapOvr>
    <a:masterClrMapping/>
  </p:clrMapOvr>
  <p:transition spd="med"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686" y="816428"/>
            <a:ext cx="6760028" cy="601209"/>
          </a:xfrm>
        </p:spPr>
        <p:txBody>
          <a:bodyPr/>
          <a:lstStyle/>
          <a:p>
            <a:r>
              <a:rPr lang="uk-UA" sz="2400" i="1" dirty="0" smtClean="0">
                <a:solidFill>
                  <a:srgbClr val="000099"/>
                </a:solidFill>
              </a:rPr>
              <a:t>ЦСР відповідно до напряму дій</a:t>
            </a:r>
            <a:endParaRPr lang="uk-UA" sz="2400" i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7587" y="1730828"/>
            <a:ext cx="9290957" cy="4395335"/>
          </a:xfrm>
        </p:spPr>
        <p:txBody>
          <a:bodyPr/>
          <a:lstStyle/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Покінчити з бідністю в усіх її формах (ціль №1)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Покінчити з голодом, забезпечити продовольчу безпеку і покращання харчування (ціль №2) 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Забезпечити здоровий спосіб життя і сприяти добробуту людей всіх вікових груп (ціль №3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Забезпечити комплексну і справедливу якісну освіту, заохочувати можливості навчання впродовж життя (ціль №4)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Досягти гендерної рівності і розширити права і можливості всіх жінок та дівчат (ціль №5) </a:t>
            </a:r>
            <a:endParaRPr lang="uk-U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7009931"/>
      </p:ext>
    </p:extLst>
  </p:cSld>
  <p:clrMapOvr>
    <a:masterClrMapping/>
  </p:clrMapOvr>
  <p:transition spd="med"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4257" y="2367643"/>
            <a:ext cx="6596743" cy="303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Настав час докорінних змін у прозорості дій влади – населення в цілому, і кожна людина мають право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знати: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де, на що і як витрачаються бюджетні кошти, сформовані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завдяки їхнім податкам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яким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чином розподіляються прибутки підприємств, насамперед добувної промисловості, яка витрачає ресурси, що належать всім.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75802"/>
      </p:ext>
    </p:extLst>
  </p:cSld>
  <p:clrMapOvr>
    <a:masterClrMapping/>
  </p:clrMapOvr>
  <p:transition spd="med"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617538"/>
          </a:xfrm>
        </p:spPr>
        <p:txBody>
          <a:bodyPr/>
          <a:lstStyle/>
          <a:p>
            <a:r>
              <a:rPr lang="uk-UA" sz="2400" i="1" dirty="0" smtClean="0">
                <a:solidFill>
                  <a:srgbClr val="000099"/>
                </a:solidFill>
              </a:rPr>
              <a:t>ЦСР відповідно до напряму дій</a:t>
            </a:r>
            <a:endParaRPr lang="uk-UA" sz="2400" i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Сприяти створенню мирних і вільних від соціальних перешкод суспільств в інтересах сталого розвитку, забезпечувати доступ до правосуддя для всіх і створювати ефективні, підзвітні і засновані на широкій участі заклади на всіх рівнях (ціль №16)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Укріплювати засоби досягнення сталого розвитку і активізувати роботу механізмів Глобального партнерства в інтересах сталого розвитку (ціль №17)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65234362"/>
      </p:ext>
    </p:extLst>
  </p:cSld>
  <p:clrMapOvr>
    <a:masterClrMapping/>
  </p:clrMapOvr>
  <p:transition spd="med"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6043" y="1456473"/>
            <a:ext cx="7266214" cy="3517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ЗДОРОВЕ НАВКОЛИШНЄ СЕРЕДОВИЩЕ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, яка пережила Чорнобильську трагедію, більше за жодну іншу країну світу відчуває значущість здорового середовища.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Економічні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збитки пов’язані із паводками на Закарпатті, хронічне ігнорування приватними компаніями інтересів територіальних громад – все це є наслідками неефективної системи управління природокористуванням.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цього слід додати і абсолютно непередбачувані наслідки подій на Донбасі, які даватимуться взнаки ще тривалий період. 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54263"/>
      </p:ext>
    </p:extLst>
  </p:cSld>
  <p:clrMapOvr>
    <a:masterClrMapping/>
  </p:clrMapOvr>
  <p:transition spd="med"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6814"/>
            <a:ext cx="8229600" cy="780824"/>
          </a:xfrm>
        </p:spPr>
        <p:txBody>
          <a:bodyPr/>
          <a:lstStyle/>
          <a:p>
            <a:r>
              <a:rPr lang="uk-UA" sz="2400" i="1" dirty="0">
                <a:solidFill>
                  <a:srgbClr val="000099"/>
                </a:solidFill>
              </a:rPr>
              <a:t>ЦСР відповідно до напряму дій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57" y="1600200"/>
            <a:ext cx="8539843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Забезпечити наявність і раціональне використання водних ресурсів і санітарії (ціль№6)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Забезпечити загальний доступ до недорогого, надійного, усталено і сучасного енергопостачання (ціль №7)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Запровадити термінові заходи щодо боротьби із кліматичними зрушеннями та їхніми наслідками (ціль №13)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Зберігати і раціонально використовувати океани, моря і морські ресурси в інтересах сталого розвитку (ціль №14)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Зберігати і відновлювати екосистеми суші і сприяти їхньому раціональному використанню, раціонально розпоряджатися лісами, боротися з опуст</a:t>
            </a:r>
            <a:r>
              <a:rPr lang="ru-RU" sz="2000" dirty="0" err="1" smtClean="0"/>
              <a:t>елюванням</a:t>
            </a:r>
            <a:r>
              <a:rPr lang="ru-RU" sz="2000" dirty="0" smtClean="0"/>
              <a:t>, </a:t>
            </a:r>
            <a:r>
              <a:rPr lang="ru-RU" sz="2000" dirty="0" err="1" smtClean="0"/>
              <a:t>зупинити</a:t>
            </a:r>
            <a:r>
              <a:rPr lang="ru-RU" sz="2000" dirty="0" smtClean="0"/>
              <a:t> і </a:t>
            </a:r>
            <a:r>
              <a:rPr lang="ru-RU" sz="2000" dirty="0" err="1" smtClean="0"/>
              <a:t>повернути</a:t>
            </a:r>
            <a:r>
              <a:rPr lang="ru-RU" sz="2000" dirty="0" smtClean="0"/>
              <a:t> назад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деградації</a:t>
            </a:r>
            <a:r>
              <a:rPr lang="ru-RU" sz="2000" dirty="0" smtClean="0"/>
              <a:t> земель і </a:t>
            </a:r>
            <a:r>
              <a:rPr lang="ru-RU" sz="2000" dirty="0" err="1" smtClean="0"/>
              <a:t>зупинити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біорозманіття</a:t>
            </a:r>
            <a:r>
              <a:rPr lang="ru-RU" sz="2000" dirty="0" smtClean="0"/>
              <a:t> (</a:t>
            </a:r>
            <a:r>
              <a:rPr lang="ru-RU" sz="2000" dirty="0" err="1" smtClean="0"/>
              <a:t>ціль</a:t>
            </a:r>
            <a:r>
              <a:rPr lang="ru-RU" sz="2000" dirty="0" smtClean="0"/>
              <a:t> №15)</a:t>
            </a:r>
            <a:r>
              <a:rPr lang="uk-UA" sz="2000" dirty="0" smtClean="0"/>
              <a:t>  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69653148"/>
      </p:ext>
    </p:extLst>
  </p:cSld>
  <p:clrMapOvr>
    <a:masterClrMapping/>
  </p:clrMapOvr>
  <p:transition spd="med"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1420585" y="1841686"/>
            <a:ext cx="6645727" cy="2474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Передумовою досягнення всіх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без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винятку цілей розвитку, як би їх не визначати, є якісне управління, викорінення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корупції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uk-UA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Глобальні цілі і відповідні ним завдання мають бути конкретизовані відповідно до особливостей національної ситуації </a:t>
            </a:r>
            <a:endParaRPr lang="uk-UA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40007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9352" y="1208314"/>
            <a:ext cx="6794938" cy="49178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Ключовою </a:t>
            </a:r>
            <a:r>
              <a:rPr lang="uk-UA" sz="2000" dirty="0"/>
              <a:t>складовою </a:t>
            </a:r>
            <a:r>
              <a:rPr lang="uk-UA" sz="2000" dirty="0" smtClean="0"/>
              <a:t>для України має </a:t>
            </a:r>
            <a:r>
              <a:rPr lang="uk-UA" sz="2000" dirty="0"/>
              <a:t>стати </a:t>
            </a:r>
            <a:r>
              <a:rPr lang="uk-UA" sz="2000" dirty="0" smtClean="0"/>
              <a:t>також суттєве </a:t>
            </a:r>
            <a:r>
              <a:rPr lang="uk-UA" sz="2000" dirty="0"/>
              <a:t>зростання тривалості життя українців.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Жодний </a:t>
            </a:r>
            <a:r>
              <a:rPr lang="uk-UA" sz="2000" dirty="0"/>
              <a:t>мешканець України незалежно від його статків, походження, освіти, статі, віку, етнічної приналежності та місця проживання не може бути обмежений щодо прав людини та базових економічних і соціальних можливостей.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Подолання </a:t>
            </a:r>
            <a:r>
              <a:rPr lang="uk-UA" sz="2000" dirty="0"/>
              <a:t>бідності має забезпечуватись переважно шляхом створення належних умов розвитку, активізації поведінки, включаючи поведінку на ринок праці, максимального залучення осіб, які з різних причин відсторонені від суспільного життя.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475991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29" y="863747"/>
            <a:ext cx="6890657" cy="51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Нові цілі і завдання, визначені ООН, враховують особливості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цивілізаційного розвитку впродовж 2000-2015 років – під час дії цілей, визначених світовою спільнотою на цей період, ступінь їх досягнення тощо.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Аналіз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досягнення Україною поставлених ЦРТ-2015 цілей свідчить, що досягнутий прогрес не є всеохоплюючим: 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беззаперечні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успіхи у зменшенні дитячої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смертності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значними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є досягнення у покращанні  здоров’я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матерів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вдалося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поліпшити розвиток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довкілля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беззаперечним успіхом є  обмеження епідемій ВІЛ-інфекції/СНІДу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туберкульозу</a:t>
            </a:r>
          </a:p>
          <a:p>
            <a:pPr marL="800100" lvl="1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натомість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не вдається забезпечити якісну освіту впродовж життя, досягти гендерної рівності і подолати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бідність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2373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702129"/>
            <a:ext cx="8278586" cy="767442"/>
          </a:xfrm>
        </p:spPr>
        <p:txBody>
          <a:bodyPr/>
          <a:lstStyle/>
          <a:p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uk-UA" sz="2400" i="1" dirty="0" smtClean="0">
                <a:solidFill>
                  <a:srgbClr val="000099"/>
                </a:solidFill>
              </a:rPr>
              <a:t>Стан </a:t>
            </a:r>
            <a:r>
              <a:rPr lang="uk-UA" sz="2400" i="1" dirty="0">
                <a:solidFill>
                  <a:srgbClr val="000099"/>
                </a:solidFill>
              </a:rPr>
              <a:t>досягнення ЦРТ в </a:t>
            </a:r>
            <a:r>
              <a:rPr lang="uk-UA" sz="2400" i="1" dirty="0" smtClean="0">
                <a:solidFill>
                  <a:srgbClr val="000099"/>
                </a:solidFill>
              </a:rPr>
              <a:t>Україні</a:t>
            </a:r>
            <a:r>
              <a:rPr lang="en-US" sz="2400" i="1" dirty="0" smtClean="0">
                <a:solidFill>
                  <a:srgbClr val="000099"/>
                </a:solidFill>
              </a:rPr>
              <a:t> -1</a:t>
            </a:r>
            <a:r>
              <a:rPr lang="uk-UA" i="1" dirty="0">
                <a:solidFill>
                  <a:srgbClr val="000099"/>
                </a:solidFill>
              </a:rPr>
              <a:t/>
            </a:r>
            <a:br>
              <a:rPr lang="uk-UA" i="1" dirty="0">
                <a:solidFill>
                  <a:srgbClr val="000099"/>
                </a:solidFill>
              </a:rPr>
            </a:br>
            <a:endParaRPr lang="uk-UA" i="1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846417"/>
              </p:ext>
            </p:extLst>
          </p:nvPr>
        </p:nvGraphicFramePr>
        <p:xfrm>
          <a:off x="457200" y="1600202"/>
          <a:ext cx="8409214" cy="476794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041071"/>
                <a:gridCol w="6368143"/>
              </a:tblGrid>
              <a:tr h="72792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Ціль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1: 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Подолання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бідності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Зменшити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населення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чиє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добове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споживання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є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нижчим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за 5,05 дол. США за ПКС до 0,5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% (2,7% за Ікв.2015)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0000"/>
                    </a:solidFill>
                  </a:tcPr>
                </a:tc>
              </a:tr>
              <a:tr h="11040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рівень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бідності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населення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за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критерієм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відносної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бідності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(75%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медіанного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споживання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умовного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дорослого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) до 25%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(25,2% за І кв.2015)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11040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рівень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бідності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за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критерієм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відносної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бідності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(75%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медіанного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споживання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умовного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дорослого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серед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дітей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до 29,0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% (30,6% за І кв. 2015)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FF00"/>
                    </a:solidFill>
                  </a:tcPr>
                </a:tc>
              </a:tr>
              <a:tr h="11040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рівень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бідності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за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критерієм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відносної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бідності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(75%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медіанного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споживання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умовного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дорослого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серед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працюючих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до 15,0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% (20,2% за І кв. 2015)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0000"/>
                    </a:solidFill>
                  </a:tcPr>
                </a:tc>
              </a:tr>
              <a:tr h="7279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рівень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бідності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за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критерієм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мінімуму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до 7,0%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(10,0% за І кв.2015)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18134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702129"/>
            <a:ext cx="8278586" cy="767442"/>
          </a:xfrm>
        </p:spPr>
        <p:txBody>
          <a:bodyPr/>
          <a:lstStyle/>
          <a:p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uk-UA" sz="2400" i="1" dirty="0" smtClean="0">
                <a:solidFill>
                  <a:srgbClr val="000099"/>
                </a:solidFill>
              </a:rPr>
              <a:t>Стан </a:t>
            </a:r>
            <a:r>
              <a:rPr lang="uk-UA" sz="2400" i="1" dirty="0">
                <a:solidFill>
                  <a:srgbClr val="000099"/>
                </a:solidFill>
              </a:rPr>
              <a:t>досягнення ЦРТ в </a:t>
            </a:r>
            <a:r>
              <a:rPr lang="uk-UA" sz="2400" i="1" dirty="0" smtClean="0">
                <a:solidFill>
                  <a:srgbClr val="000099"/>
                </a:solidFill>
              </a:rPr>
              <a:t>Україні</a:t>
            </a:r>
            <a:r>
              <a:rPr lang="en-US" sz="2400" i="1" dirty="0" smtClean="0">
                <a:solidFill>
                  <a:srgbClr val="000099"/>
                </a:solidFill>
              </a:rPr>
              <a:t> - 2</a:t>
            </a:r>
            <a:r>
              <a:rPr lang="uk-UA" dirty="0">
                <a:solidFill>
                  <a:srgbClr val="000099"/>
                </a:solidFill>
              </a:rPr>
              <a:t/>
            </a:r>
            <a:br>
              <a:rPr lang="uk-UA" dirty="0">
                <a:solidFill>
                  <a:srgbClr val="000099"/>
                </a:solidFill>
              </a:rPr>
            </a:br>
            <a:endParaRPr lang="uk-UA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19892"/>
              </p:ext>
            </p:extLst>
          </p:nvPr>
        </p:nvGraphicFramePr>
        <p:xfrm>
          <a:off x="457200" y="1600200"/>
          <a:ext cx="8294914" cy="5131058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139043"/>
                <a:gridCol w="6155871"/>
              </a:tblGrid>
              <a:tr h="794657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Ціль 2: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noProof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Забезпечення якісної освіти впродовж життя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Підвищити чистий показник охоплення освітою в ДНЗ дітей віком 3-5 років, які проживають у міських поселеннях до 95,0% </a:t>
                      </a:r>
                      <a:r>
                        <a:rPr lang="uk-UA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uk-UA" sz="1600" b="0" noProof="0" dirty="0" smtClean="0">
                          <a:solidFill>
                            <a:srgbClr val="0070C0"/>
                          </a:solidFill>
                          <a:effectLst/>
                        </a:rPr>
                        <a:t>82,5% на кінець 2014р.;</a:t>
                      </a:r>
                      <a:r>
                        <a:rPr lang="uk-UA" sz="1600" b="0" baseline="0" noProof="0" dirty="0" smtClean="0">
                          <a:solidFill>
                            <a:srgbClr val="0070C0"/>
                          </a:solidFill>
                          <a:effectLst/>
                        </a:rPr>
                        <a:t> 91,4% на кінець 2013р</a:t>
                      </a:r>
                      <a:r>
                        <a:rPr lang="uk-UA" sz="1600" b="0" baseline="0" noProof="0" dirty="0" smtClean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uk-UA" sz="16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92D050"/>
                    </a:solidFill>
                  </a:tcPr>
                </a:tc>
              </a:tr>
              <a:tr h="7946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Підвищити чистий показник охоплення освітою в ДНЗ дітей віком 3-5 років, які проживають у сільських поселеннях до 60,0% </a:t>
                      </a:r>
                      <a:r>
                        <a:rPr lang="uk-UA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uk-UA" sz="1600" b="0" noProof="0" dirty="0" smtClean="0">
                          <a:solidFill>
                            <a:srgbClr val="0070C0"/>
                          </a:solidFill>
                          <a:effectLst/>
                        </a:rPr>
                        <a:t>57,5% на кінець 2014р.;</a:t>
                      </a:r>
                      <a:r>
                        <a:rPr lang="uk-UA" sz="1600" b="0" baseline="0" noProof="0" dirty="0" smtClean="0">
                          <a:solidFill>
                            <a:srgbClr val="0070C0"/>
                          </a:solidFill>
                          <a:effectLst/>
                        </a:rPr>
                        <a:t> 57,1% на кінець 2013р</a:t>
                      </a:r>
                      <a:r>
                        <a:rPr lang="uk-UA" sz="1600" b="0" baseline="0" noProof="0" dirty="0" smtClean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uk-UA" sz="16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92D050"/>
                    </a:solidFill>
                  </a:tcPr>
                </a:tc>
              </a:tr>
              <a:tr h="7946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Підвищити чистий показник охоплення дітей повною загальною середньою освітою до 99,9%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( </a:t>
                      </a:r>
                      <a:r>
                        <a:rPr lang="uk-UA" sz="1600" b="0" noProof="0" dirty="0" smtClean="0">
                          <a:solidFill>
                            <a:srgbClr val="0070C0"/>
                          </a:solidFill>
                          <a:effectLst/>
                        </a:rPr>
                        <a:t>99,4% у</a:t>
                      </a:r>
                      <a:r>
                        <a:rPr lang="uk-UA" sz="1600" b="0" baseline="0" noProof="0" dirty="0" smtClean="0">
                          <a:solidFill>
                            <a:srgbClr val="0070C0"/>
                          </a:solidFill>
                          <a:effectLst/>
                        </a:rPr>
                        <a:t> 2014/15н.р.</a:t>
                      </a:r>
                      <a:r>
                        <a:rPr lang="uk-UA" sz="1600" b="0" baseline="0" noProof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uk-UA" sz="16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92D050"/>
                    </a:solidFill>
                  </a:tcPr>
                </a:tc>
              </a:tr>
              <a:tr h="7946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noProof="0" dirty="0" smtClean="0">
                          <a:effectLst/>
                        </a:rPr>
                        <a:t>Підвищити чистий показник охоплення вищою освітою осіб віком 17-22 років до 56,0%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noProof="0" dirty="0" smtClean="0">
                          <a:effectLst/>
                        </a:rPr>
                        <a:t>(</a:t>
                      </a:r>
                      <a:r>
                        <a:rPr lang="uk-UA" sz="1600" b="0" noProof="0" dirty="0" smtClean="0">
                          <a:solidFill>
                            <a:srgbClr val="0070C0"/>
                          </a:solidFill>
                          <a:effectLst/>
                        </a:rPr>
                        <a:t>43,0% на початок 2015р.; 46,1% на початок 2014р</a:t>
                      </a:r>
                      <a:r>
                        <a:rPr lang="uk-UA" sz="1600" b="0" noProof="0" dirty="0" smtClean="0">
                          <a:effectLst/>
                        </a:rPr>
                        <a:t>.)</a:t>
                      </a:r>
                      <a:endParaRPr lang="uk-UA" sz="1600" b="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C000"/>
                    </a:solidFill>
                  </a:tcPr>
                </a:tc>
              </a:tr>
              <a:tr h="120523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noProof="0" dirty="0" smtClean="0">
                          <a:effectLst/>
                        </a:rPr>
                        <a:t>Підвищити сукупний валовий показник кількості працівників, які пройшли перепідготовку та підвищили кваліфікацію, до 320 тис. осіб </a:t>
                      </a:r>
                      <a:r>
                        <a:rPr lang="uk-UA" sz="1600" b="0" noProof="0" dirty="0" smtClean="0">
                          <a:effectLst/>
                        </a:rPr>
                        <a:t>(</a:t>
                      </a:r>
                      <a:r>
                        <a:rPr lang="uk-UA" sz="1600" b="0" noProof="0" dirty="0" smtClean="0">
                          <a:solidFill>
                            <a:srgbClr val="0070C0"/>
                          </a:solidFill>
                          <a:effectLst/>
                        </a:rPr>
                        <a:t>дані відсутні у зв’язку зі зміною методології розрахунку показника</a:t>
                      </a:r>
                      <a:r>
                        <a:rPr lang="uk-UA" sz="1600" b="0" noProof="0" dirty="0" smtClean="0">
                          <a:effectLst/>
                        </a:rPr>
                        <a:t>)</a:t>
                      </a:r>
                      <a:endParaRPr lang="uk-UA" sz="1600" b="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C000"/>
                    </a:solidFill>
                  </a:tcPr>
                </a:tc>
              </a:tr>
              <a:tr h="3840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noProof="0" dirty="0" smtClean="0">
                          <a:effectLst/>
                        </a:rPr>
                        <a:t>Підвищити частку ЗНЗ, які мають доступ до Інтернету, до 90% </a:t>
                      </a:r>
                      <a:r>
                        <a:rPr lang="uk-UA" sz="1600" b="0" noProof="0" dirty="0" smtClean="0">
                          <a:effectLst/>
                        </a:rPr>
                        <a:t>(</a:t>
                      </a:r>
                      <a:r>
                        <a:rPr lang="uk-UA" sz="1600" b="0" noProof="0" dirty="0" smtClean="0">
                          <a:solidFill>
                            <a:srgbClr val="0070C0"/>
                          </a:solidFill>
                          <a:effectLst/>
                        </a:rPr>
                        <a:t>83,7% у 2014/15н.р</a:t>
                      </a:r>
                      <a:r>
                        <a:rPr lang="uk-UA" sz="1600" b="0" noProof="0" dirty="0" smtClean="0">
                          <a:effectLst/>
                        </a:rPr>
                        <a:t>.)</a:t>
                      </a:r>
                      <a:endParaRPr lang="uk-UA" sz="1600" b="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953124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702129"/>
            <a:ext cx="8278586" cy="767442"/>
          </a:xfrm>
        </p:spPr>
        <p:txBody>
          <a:bodyPr/>
          <a:lstStyle/>
          <a:p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uk-UA" sz="2400" i="1" dirty="0" smtClean="0">
                <a:solidFill>
                  <a:srgbClr val="000099"/>
                </a:solidFill>
              </a:rPr>
              <a:t>Стан </a:t>
            </a:r>
            <a:r>
              <a:rPr lang="uk-UA" sz="2400" i="1" dirty="0">
                <a:solidFill>
                  <a:srgbClr val="000099"/>
                </a:solidFill>
              </a:rPr>
              <a:t>досягнення ЦРТ в </a:t>
            </a:r>
            <a:r>
              <a:rPr lang="uk-UA" sz="2400" i="1" dirty="0" smtClean="0">
                <a:solidFill>
                  <a:srgbClr val="000099"/>
                </a:solidFill>
              </a:rPr>
              <a:t>Україні</a:t>
            </a:r>
            <a:r>
              <a:rPr lang="en-US" sz="2400" i="1" dirty="0" smtClean="0">
                <a:solidFill>
                  <a:srgbClr val="000099"/>
                </a:solidFill>
              </a:rPr>
              <a:t> - 3</a:t>
            </a:r>
            <a:r>
              <a:rPr lang="uk-UA" dirty="0">
                <a:solidFill>
                  <a:srgbClr val="000099"/>
                </a:solidFill>
              </a:rPr>
              <a:t/>
            </a:r>
            <a:br>
              <a:rPr lang="uk-UA" dirty="0">
                <a:solidFill>
                  <a:srgbClr val="000099"/>
                </a:solidFill>
              </a:rPr>
            </a:br>
            <a:endParaRPr lang="uk-UA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39035"/>
              </p:ext>
            </p:extLst>
          </p:nvPr>
        </p:nvGraphicFramePr>
        <p:xfrm>
          <a:off x="457200" y="1600201"/>
          <a:ext cx="8311243" cy="4490355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188029"/>
                <a:gridCol w="6123214"/>
              </a:tblGrid>
              <a:tr h="89807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Ціль</a:t>
                      </a:r>
                      <a:r>
                        <a:rPr lang="uk-UA" sz="1600" dirty="0">
                          <a:effectLst/>
                        </a:rPr>
                        <a:t> 3: 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Забезпечення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гендерної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рівності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Підвищити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жінок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серед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депутатів</a:t>
                      </a:r>
                      <a:r>
                        <a:rPr lang="ru-RU" sz="1600" b="1" dirty="0">
                          <a:effectLst/>
                        </a:rPr>
                        <a:t> ВРУ до 30</a:t>
                      </a:r>
                      <a:r>
                        <a:rPr lang="ru-RU" sz="1600" b="1" dirty="0" smtClean="0">
                          <a:effectLst/>
                        </a:rPr>
                        <a:t>% (12%)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0000"/>
                    </a:solidFill>
                  </a:tcPr>
                </a:tc>
              </a:tr>
              <a:tr h="8980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Підвищити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жінок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серед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депутатів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місцевих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органів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влади</a:t>
                      </a:r>
                      <a:r>
                        <a:rPr lang="ru-RU" sz="1600" b="1" dirty="0">
                          <a:effectLst/>
                        </a:rPr>
                        <a:t> до 50%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C000"/>
                    </a:solidFill>
                  </a:tcPr>
                </a:tc>
              </a:tr>
              <a:tr h="8980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Підвищити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жінок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серед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вищих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державних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службовців</a:t>
                      </a:r>
                      <a:r>
                        <a:rPr lang="ru-RU" sz="1600" b="1" dirty="0">
                          <a:effectLst/>
                        </a:rPr>
                        <a:t> до 30</a:t>
                      </a:r>
                      <a:r>
                        <a:rPr lang="ru-RU" sz="1600" b="1" dirty="0" smtClean="0">
                          <a:effectLst/>
                        </a:rPr>
                        <a:t>% (31% на 01.01.2015)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179614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Підвищити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співвідношення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середнього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рівня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заробітної</a:t>
                      </a:r>
                      <a:r>
                        <a:rPr lang="ru-RU" sz="1600" b="1" dirty="0">
                          <a:effectLst/>
                        </a:rPr>
                        <a:t> плати </a:t>
                      </a:r>
                      <a:r>
                        <a:rPr lang="ru-RU" sz="1600" b="1" dirty="0" err="1">
                          <a:effectLst/>
                        </a:rPr>
                        <a:t>жінок</a:t>
                      </a:r>
                      <a:r>
                        <a:rPr lang="ru-RU" sz="1600" b="1" dirty="0">
                          <a:effectLst/>
                        </a:rPr>
                        <a:t> і </a:t>
                      </a:r>
                      <a:r>
                        <a:rPr lang="ru-RU" sz="1600" b="1" dirty="0" err="1">
                          <a:effectLst/>
                        </a:rPr>
                        <a:t>чоловіків</a:t>
                      </a:r>
                      <a:r>
                        <a:rPr lang="ru-RU" sz="1600" b="1" dirty="0">
                          <a:effectLst/>
                        </a:rPr>
                        <a:t> до 86</a:t>
                      </a:r>
                      <a:r>
                        <a:rPr lang="ru-RU" sz="1600" b="1" dirty="0" smtClean="0">
                          <a:effectLst/>
                        </a:rPr>
                        <a:t>% (75,7% за І кв.2015) 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472523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702129"/>
            <a:ext cx="8278586" cy="767442"/>
          </a:xfrm>
        </p:spPr>
        <p:txBody>
          <a:bodyPr/>
          <a:lstStyle/>
          <a:p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uk-UA" sz="2000" i="1" dirty="0" smtClean="0">
                <a:solidFill>
                  <a:srgbClr val="000099"/>
                </a:solidFill>
              </a:rPr>
              <a:t>Стан </a:t>
            </a:r>
            <a:r>
              <a:rPr lang="uk-UA" sz="2000" i="1" dirty="0">
                <a:solidFill>
                  <a:srgbClr val="000099"/>
                </a:solidFill>
              </a:rPr>
              <a:t>досягнення ЦРТ в </a:t>
            </a:r>
            <a:r>
              <a:rPr lang="uk-UA" sz="2000" i="1" dirty="0" smtClean="0">
                <a:solidFill>
                  <a:srgbClr val="000099"/>
                </a:solidFill>
              </a:rPr>
              <a:t>Україні</a:t>
            </a:r>
            <a:r>
              <a:rPr lang="en-US" sz="2000" i="1" dirty="0" smtClean="0">
                <a:solidFill>
                  <a:srgbClr val="000099"/>
                </a:solidFill>
              </a:rPr>
              <a:t> - 4</a:t>
            </a:r>
            <a:r>
              <a:rPr lang="uk-UA" dirty="0">
                <a:solidFill>
                  <a:srgbClr val="000099"/>
                </a:solidFill>
              </a:rPr>
              <a:t/>
            </a:r>
            <a:br>
              <a:rPr lang="uk-UA" dirty="0">
                <a:solidFill>
                  <a:srgbClr val="000099"/>
                </a:solidFill>
              </a:rPr>
            </a:br>
            <a:endParaRPr lang="uk-UA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993409"/>
              </p:ext>
            </p:extLst>
          </p:nvPr>
        </p:nvGraphicFramePr>
        <p:xfrm>
          <a:off x="457200" y="1600202"/>
          <a:ext cx="8213271" cy="442504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041071"/>
                <a:gridCol w="6172200"/>
              </a:tblGrid>
              <a:tr h="8850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Ціль</a:t>
                      </a:r>
                      <a:r>
                        <a:rPr lang="uk-UA" sz="1600" dirty="0">
                          <a:effectLst/>
                        </a:rPr>
                        <a:t> 4: 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Зменшення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дитячої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смертності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Знизити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рівень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смертності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дітей</a:t>
                      </a:r>
                      <a:r>
                        <a:rPr lang="ru-RU" sz="1600" b="1" dirty="0">
                          <a:effectLst/>
                        </a:rPr>
                        <a:t> до 5 </a:t>
                      </a:r>
                      <a:r>
                        <a:rPr lang="ru-RU" sz="1600" b="1" dirty="0" err="1">
                          <a:effectLst/>
                        </a:rPr>
                        <a:t>років</a:t>
                      </a:r>
                      <a:r>
                        <a:rPr lang="ru-RU" sz="1600" b="1" dirty="0">
                          <a:effectLst/>
                        </a:rPr>
                        <a:t> до 11‰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8850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Знизити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рівень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смертності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немовлят</a:t>
                      </a:r>
                      <a:r>
                        <a:rPr lang="ru-RU" sz="1600" b="1" dirty="0">
                          <a:effectLst/>
                        </a:rPr>
                        <a:t> до 9,3‰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17700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Ціль</a:t>
                      </a:r>
                      <a:r>
                        <a:rPr lang="uk-UA" sz="1600" dirty="0">
                          <a:effectLst/>
                        </a:rPr>
                        <a:t> 5: 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Поліпшення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здоров’я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матерів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Знизити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рівень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материнської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смертності</a:t>
                      </a:r>
                      <a:r>
                        <a:rPr lang="ru-RU" sz="1600" b="1" dirty="0">
                          <a:effectLst/>
                        </a:rPr>
                        <a:t> до 13,0 смертей на 100 тис. </a:t>
                      </a:r>
                      <a:r>
                        <a:rPr lang="ru-RU" sz="1600" b="1" dirty="0" err="1">
                          <a:effectLst/>
                        </a:rPr>
                        <a:t>народжених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живими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8850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Знизити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рівень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абортів</a:t>
                      </a:r>
                      <a:r>
                        <a:rPr lang="ru-RU" sz="1600" b="1" dirty="0">
                          <a:effectLst/>
                        </a:rPr>
                        <a:t> до 15,1 на 1000 </a:t>
                      </a:r>
                      <a:r>
                        <a:rPr lang="ru-RU" sz="1600" b="1" dirty="0" err="1">
                          <a:effectLst/>
                        </a:rPr>
                        <a:t>жінок</a:t>
                      </a:r>
                      <a:r>
                        <a:rPr lang="ru-RU" sz="1600" b="1" dirty="0">
                          <a:effectLst/>
                        </a:rPr>
                        <a:t> фертильного </a:t>
                      </a:r>
                      <a:r>
                        <a:rPr lang="ru-RU" sz="1600" b="1" dirty="0" err="1">
                          <a:effectLst/>
                        </a:rPr>
                        <a:t>віку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694732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702129"/>
            <a:ext cx="8278586" cy="767442"/>
          </a:xfrm>
        </p:spPr>
        <p:txBody>
          <a:bodyPr/>
          <a:lstStyle/>
          <a:p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uk-UA" sz="2400" i="1" dirty="0" smtClean="0">
                <a:solidFill>
                  <a:srgbClr val="000099"/>
                </a:solidFill>
              </a:rPr>
              <a:t>Стан </a:t>
            </a:r>
            <a:r>
              <a:rPr lang="uk-UA" sz="2400" i="1" dirty="0">
                <a:solidFill>
                  <a:srgbClr val="000099"/>
                </a:solidFill>
              </a:rPr>
              <a:t>досягнення ЦРТ в </a:t>
            </a:r>
            <a:r>
              <a:rPr lang="uk-UA" sz="2400" i="1" dirty="0" smtClean="0">
                <a:solidFill>
                  <a:srgbClr val="000099"/>
                </a:solidFill>
              </a:rPr>
              <a:t>Україні</a:t>
            </a:r>
            <a:r>
              <a:rPr lang="en-US" sz="2400" i="1" dirty="0" smtClean="0">
                <a:solidFill>
                  <a:srgbClr val="000099"/>
                </a:solidFill>
              </a:rPr>
              <a:t> -5</a:t>
            </a:r>
            <a:r>
              <a:rPr lang="uk-UA" dirty="0">
                <a:solidFill>
                  <a:srgbClr val="000099"/>
                </a:solidFill>
              </a:rPr>
              <a:t/>
            </a:r>
            <a:br>
              <a:rPr lang="uk-UA" dirty="0">
                <a:solidFill>
                  <a:srgbClr val="000099"/>
                </a:solidFill>
              </a:rPr>
            </a:br>
            <a:endParaRPr lang="uk-UA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79472"/>
              </p:ext>
            </p:extLst>
          </p:nvPr>
        </p:nvGraphicFramePr>
        <p:xfrm>
          <a:off x="457200" y="1600202"/>
          <a:ext cx="8245929" cy="460215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959429"/>
                <a:gridCol w="6286500"/>
              </a:tblGrid>
              <a:tr h="734785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Ціль</a:t>
                      </a:r>
                      <a:r>
                        <a:rPr lang="uk-UA" sz="1600" dirty="0">
                          <a:effectLst/>
                        </a:rPr>
                        <a:t> 6: 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Обмеження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поширенні</a:t>
                      </a:r>
                      <a:r>
                        <a:rPr lang="ru-RU" sz="1600" dirty="0">
                          <a:effectLst/>
                        </a:rPr>
                        <a:t> ВІЛ-</a:t>
                      </a:r>
                      <a:r>
                        <a:rPr lang="ru-RU" sz="1600" dirty="0" err="1">
                          <a:effectLst/>
                        </a:rPr>
                        <a:t>інфекції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ru-RU" sz="1600" dirty="0" err="1">
                          <a:effectLst/>
                        </a:rPr>
                        <a:t>СНІДу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туберкульозу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Обмежити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осіб</a:t>
                      </a:r>
                      <a:r>
                        <a:rPr lang="ru-RU" sz="1600" b="1" dirty="0">
                          <a:effectLst/>
                        </a:rPr>
                        <a:t> з </a:t>
                      </a:r>
                      <a:r>
                        <a:rPr lang="ru-RU" sz="1600" b="1" dirty="0" err="1">
                          <a:effectLst/>
                        </a:rPr>
                        <a:t>уперше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встановленим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діагнозом</a:t>
                      </a:r>
                      <a:r>
                        <a:rPr lang="ru-RU" sz="1600" b="1" dirty="0">
                          <a:effectLst/>
                        </a:rPr>
                        <a:t> ВІЛ-</a:t>
                      </a:r>
                      <a:r>
                        <a:rPr lang="ru-RU" sz="1600" b="1" dirty="0" err="1">
                          <a:effectLst/>
                        </a:rPr>
                        <a:t>інфекції</a:t>
                      </a:r>
                      <a:r>
                        <a:rPr lang="ru-RU" sz="1600" b="1" dirty="0">
                          <a:effectLst/>
                        </a:rPr>
                        <a:t> 49,1 на 100 тис. </a:t>
                      </a:r>
                      <a:r>
                        <a:rPr lang="ru-RU" sz="1600" b="1" dirty="0" err="1">
                          <a:effectLst/>
                        </a:rPr>
                        <a:t>осіб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36739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темпи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поширення</a:t>
                      </a:r>
                      <a:r>
                        <a:rPr lang="ru-RU" sz="1600" b="1" dirty="0">
                          <a:effectLst/>
                        </a:rPr>
                        <a:t> ВІЛ-</a:t>
                      </a:r>
                      <a:r>
                        <a:rPr lang="ru-RU" sz="1600" b="1" dirty="0" err="1">
                          <a:effectLst/>
                        </a:rPr>
                        <a:t>інфекції</a:t>
                      </a:r>
                      <a:r>
                        <a:rPr lang="ru-RU" sz="1600" b="1" dirty="0">
                          <a:effectLst/>
                        </a:rPr>
                        <a:t>/</a:t>
                      </a:r>
                      <a:r>
                        <a:rPr lang="ru-RU" sz="1600" b="1" dirty="0" err="1">
                          <a:effectLst/>
                        </a:rPr>
                        <a:t>СНІДу</a:t>
                      </a:r>
                      <a:r>
                        <a:rPr lang="ru-RU" sz="1600" b="1" dirty="0">
                          <a:effectLst/>
                        </a:rPr>
                        <a:t> до 4,0% на </a:t>
                      </a:r>
                      <a:r>
                        <a:rPr lang="ru-RU" sz="1600" b="1" dirty="0" err="1">
                          <a:effectLst/>
                        </a:rPr>
                        <a:t>рік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7347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рівень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передачі</a:t>
                      </a:r>
                      <a:r>
                        <a:rPr lang="ru-RU" sz="1600" b="1" dirty="0">
                          <a:effectLst/>
                        </a:rPr>
                        <a:t> ВІЛ-</a:t>
                      </a:r>
                      <a:r>
                        <a:rPr lang="ru-RU" sz="1600" b="1" dirty="0" err="1">
                          <a:effectLst/>
                        </a:rPr>
                        <a:t>інфекції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від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матері</a:t>
                      </a:r>
                      <a:r>
                        <a:rPr lang="ru-RU" sz="1600" b="1" dirty="0">
                          <a:effectLst/>
                        </a:rPr>
                        <a:t> до </a:t>
                      </a:r>
                      <a:r>
                        <a:rPr lang="ru-RU" sz="1600" b="1" dirty="0" err="1">
                          <a:effectLst/>
                        </a:rPr>
                        <a:t>дитини</a:t>
                      </a:r>
                      <a:r>
                        <a:rPr lang="ru-RU" sz="1600" b="1" dirty="0">
                          <a:effectLst/>
                        </a:rPr>
                        <a:t> до 2,0%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C000"/>
                    </a:solidFill>
                  </a:tcPr>
                </a:tc>
              </a:tr>
              <a:tr h="7347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померлих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від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захворювань</a:t>
                      </a:r>
                      <a:r>
                        <a:rPr lang="ru-RU" sz="1600" b="1" dirty="0">
                          <a:effectLst/>
                        </a:rPr>
                        <a:t>, </a:t>
                      </a:r>
                      <a:r>
                        <a:rPr lang="ru-RU" sz="1600" b="1" dirty="0" err="1">
                          <a:effectLst/>
                        </a:rPr>
                        <a:t>зумовлених</a:t>
                      </a:r>
                      <a:r>
                        <a:rPr lang="ru-RU" sz="1600" b="1" dirty="0">
                          <a:effectLst/>
                        </a:rPr>
                        <a:t> ВІЛ, до 8,0 на 100 тис.  </a:t>
                      </a:r>
                      <a:r>
                        <a:rPr lang="ru-RU" sz="1600" b="1" dirty="0" err="1">
                          <a:effectLst/>
                        </a:rPr>
                        <a:t>осіб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FFC000"/>
                    </a:solidFill>
                  </a:tcPr>
                </a:tc>
              </a:tr>
              <a:tr h="110217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Знизити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осіб</a:t>
                      </a:r>
                      <a:r>
                        <a:rPr lang="ru-RU" sz="1600" b="1" dirty="0">
                          <a:effectLst/>
                        </a:rPr>
                        <a:t> з </a:t>
                      </a:r>
                      <a:r>
                        <a:rPr lang="ru-RU" sz="1600" b="1" dirty="0" err="1">
                          <a:effectLst/>
                        </a:rPr>
                        <a:t>уперше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встановленим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діагнозом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туберкульозу</a:t>
                      </a:r>
                      <a:r>
                        <a:rPr lang="ru-RU" sz="1600" b="1" dirty="0">
                          <a:effectLst/>
                        </a:rPr>
                        <a:t> (</a:t>
                      </a:r>
                      <a:r>
                        <a:rPr lang="ru-RU" sz="1600" b="1" dirty="0" err="1">
                          <a:effectLst/>
                        </a:rPr>
                        <a:t>включаючи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туберкульоз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органів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дихання</a:t>
                      </a:r>
                      <a:r>
                        <a:rPr lang="ru-RU" sz="1600" b="1" dirty="0">
                          <a:effectLst/>
                        </a:rPr>
                        <a:t>) до 67,5 на 100 тис. </a:t>
                      </a:r>
                      <a:r>
                        <a:rPr lang="ru-RU" sz="1600" b="1" dirty="0" err="1">
                          <a:effectLst/>
                        </a:rPr>
                        <a:t>осіб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  <a:tr h="7347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Скоротити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частку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померлих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від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туберкульозу</a:t>
                      </a:r>
                      <a:r>
                        <a:rPr lang="ru-RU" sz="1600" b="1" dirty="0">
                          <a:effectLst/>
                        </a:rPr>
                        <a:t> до 15,0 на 100 тис. </a:t>
                      </a:r>
                      <a:r>
                        <a:rPr lang="ru-RU" sz="1600" b="1" dirty="0" err="1">
                          <a:effectLst/>
                        </a:rPr>
                        <a:t>осіб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338" marR="21338" marT="0" marB="0" anchor="ctr"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647275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9704</TotalTime>
  <Words>2100</Words>
  <Application>Microsoft Office PowerPoint</Application>
  <PresentationFormat>Экран (4:3)</PresentationFormat>
  <Paragraphs>165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Оформление по умолчанию</vt:lpstr>
      <vt:lpstr>Від цілей розвитку до цілей сталого розвитку: від 2000-2015 до 2015-2030</vt:lpstr>
      <vt:lpstr>Презентация PowerPoint</vt:lpstr>
      <vt:lpstr>Презентация PowerPoint</vt:lpstr>
      <vt:lpstr>Презентация PowerPoint</vt:lpstr>
      <vt:lpstr>  Стан досягнення ЦРТ в Україні -1 </vt:lpstr>
      <vt:lpstr>  Стан досягнення ЦРТ в Україні - 2 </vt:lpstr>
      <vt:lpstr>  Стан досягнення ЦРТ в Україні - 3 </vt:lpstr>
      <vt:lpstr>  Стан досягнення ЦРТ в Україні - 4 </vt:lpstr>
      <vt:lpstr>  Стан досягнення ЦРТ в Україні -5 </vt:lpstr>
      <vt:lpstr>  Стан досягнення ЦРТ в Україні - 6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ЦСР відповідно до напряму дій</vt:lpstr>
      <vt:lpstr>Презентация PowerPoint</vt:lpstr>
      <vt:lpstr>Презентация PowerPoint</vt:lpstr>
      <vt:lpstr>Презентация PowerPoint</vt:lpstr>
      <vt:lpstr>Презентация PowerPoint</vt:lpstr>
      <vt:lpstr>ЦСР відповідно до напряму дій</vt:lpstr>
      <vt:lpstr>Презентация PowerPoint</vt:lpstr>
      <vt:lpstr>ЦСР відповідно до напряму дій</vt:lpstr>
      <vt:lpstr>Презентация PowerPoint</vt:lpstr>
      <vt:lpstr>ЦСР відповідно до напряму дій</vt:lpstr>
      <vt:lpstr>Презентация PowerPoint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257</cp:revision>
  <cp:lastPrinted>2015-07-03T11:14:30Z</cp:lastPrinted>
  <dcterms:created xsi:type="dcterms:W3CDTF">2011-11-08T12:25:38Z</dcterms:created>
  <dcterms:modified xsi:type="dcterms:W3CDTF">2015-12-04T13:11:16Z</dcterms:modified>
</cp:coreProperties>
</file>