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charts/chart13.xml" ContentType="application/vnd.openxmlformats-officedocument.drawingml.char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charts/chart16.xml" ContentType="application/vnd.openxmlformats-officedocument.drawingml.chart+xml"/>
  <Override PartName="/ppt/theme/themeOverride4.xml" ContentType="application/vnd.openxmlformats-officedocument.themeOverr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charts/chart14.xml" ContentType="application/vnd.openxmlformats-officedocument.drawingml.chart+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charts/chart12.xml" ContentType="application/vnd.openxmlformats-officedocument.drawingml.char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xls" ContentType="application/vnd.ms-exce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47"/>
  </p:notesMasterIdLst>
  <p:handoutMasterIdLst>
    <p:handoutMasterId r:id="rId48"/>
  </p:handoutMasterIdLst>
  <p:sldIdLst>
    <p:sldId id="762" r:id="rId2"/>
    <p:sldId id="763" r:id="rId3"/>
    <p:sldId id="764" r:id="rId4"/>
    <p:sldId id="765" r:id="rId5"/>
    <p:sldId id="766" r:id="rId6"/>
    <p:sldId id="767" r:id="rId7"/>
    <p:sldId id="849" r:id="rId8"/>
    <p:sldId id="771" r:id="rId9"/>
    <p:sldId id="814" r:id="rId10"/>
    <p:sldId id="773" r:id="rId11"/>
    <p:sldId id="817" r:id="rId12"/>
    <p:sldId id="819" r:id="rId13"/>
    <p:sldId id="776" r:id="rId14"/>
    <p:sldId id="846" r:id="rId15"/>
    <p:sldId id="778" r:id="rId16"/>
    <p:sldId id="779" r:id="rId17"/>
    <p:sldId id="780" r:id="rId18"/>
    <p:sldId id="782" r:id="rId19"/>
    <p:sldId id="847" r:id="rId20"/>
    <p:sldId id="784" r:id="rId21"/>
    <p:sldId id="785" r:id="rId22"/>
    <p:sldId id="786" r:id="rId23"/>
    <p:sldId id="787" r:id="rId24"/>
    <p:sldId id="788" r:id="rId25"/>
    <p:sldId id="789" r:id="rId26"/>
    <p:sldId id="821" r:id="rId27"/>
    <p:sldId id="839" r:id="rId28"/>
    <p:sldId id="851" r:id="rId29"/>
    <p:sldId id="823" r:id="rId30"/>
    <p:sldId id="825" r:id="rId31"/>
    <p:sldId id="826" r:id="rId32"/>
    <p:sldId id="827" r:id="rId33"/>
    <p:sldId id="828" r:id="rId34"/>
    <p:sldId id="829" r:id="rId35"/>
    <p:sldId id="830" r:id="rId36"/>
    <p:sldId id="831" r:id="rId37"/>
    <p:sldId id="832" r:id="rId38"/>
    <p:sldId id="833" r:id="rId39"/>
    <p:sldId id="834" r:id="rId40"/>
    <p:sldId id="835" r:id="rId41"/>
    <p:sldId id="836" r:id="rId42"/>
    <p:sldId id="850" r:id="rId43"/>
    <p:sldId id="842" r:id="rId44"/>
    <p:sldId id="845" r:id="rId45"/>
    <p:sldId id="813" r:id="rId46"/>
  </p:sldIdLst>
  <p:sldSz cx="9144000" cy="6858000" type="screen4x3"/>
  <p:notesSz cx="6794500" cy="9921875"/>
  <p:defaultTextStyle>
    <a:defPPr>
      <a:defRPr lang="ru-RU"/>
    </a:defPPr>
    <a:lvl1pPr algn="l" rtl="0" fontAlgn="base">
      <a:spcBef>
        <a:spcPct val="0"/>
      </a:spcBef>
      <a:spcAft>
        <a:spcPct val="0"/>
      </a:spcAft>
      <a:defRPr sz="1600" b="1"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1600" b="1"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1600" b="1"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1600" b="1"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1600" b="1" kern="1200">
        <a:solidFill>
          <a:schemeClr val="tx1"/>
        </a:solidFill>
        <a:latin typeface="Times New Roman" pitchFamily="18" charset="0"/>
        <a:ea typeface="MS PGothic" pitchFamily="34" charset="-128"/>
        <a:cs typeface="+mn-cs"/>
      </a:defRPr>
    </a:lvl5pPr>
    <a:lvl6pPr marL="2286000" algn="l" defTabSz="914400" rtl="0" eaLnBrk="1" latinLnBrk="0" hangingPunct="1">
      <a:defRPr sz="1600" b="1" kern="1200">
        <a:solidFill>
          <a:schemeClr val="tx1"/>
        </a:solidFill>
        <a:latin typeface="Times New Roman" pitchFamily="18" charset="0"/>
        <a:ea typeface="MS PGothic" pitchFamily="34" charset="-128"/>
        <a:cs typeface="+mn-cs"/>
      </a:defRPr>
    </a:lvl6pPr>
    <a:lvl7pPr marL="2743200" algn="l" defTabSz="914400" rtl="0" eaLnBrk="1" latinLnBrk="0" hangingPunct="1">
      <a:defRPr sz="1600" b="1" kern="1200">
        <a:solidFill>
          <a:schemeClr val="tx1"/>
        </a:solidFill>
        <a:latin typeface="Times New Roman" pitchFamily="18" charset="0"/>
        <a:ea typeface="MS PGothic" pitchFamily="34" charset="-128"/>
        <a:cs typeface="+mn-cs"/>
      </a:defRPr>
    </a:lvl7pPr>
    <a:lvl8pPr marL="3200400" algn="l" defTabSz="914400" rtl="0" eaLnBrk="1" latinLnBrk="0" hangingPunct="1">
      <a:defRPr sz="1600" b="1" kern="1200">
        <a:solidFill>
          <a:schemeClr val="tx1"/>
        </a:solidFill>
        <a:latin typeface="Times New Roman" pitchFamily="18" charset="0"/>
        <a:ea typeface="MS PGothic" pitchFamily="34" charset="-128"/>
        <a:cs typeface="+mn-cs"/>
      </a:defRPr>
    </a:lvl8pPr>
    <a:lvl9pPr marL="3657600" algn="l" defTabSz="914400" rtl="0" eaLnBrk="1" latinLnBrk="0" hangingPunct="1">
      <a:defRPr sz="1600" b="1" kern="1200">
        <a:solidFill>
          <a:schemeClr val="tx1"/>
        </a:solidFill>
        <a:latin typeface="Times New Roman"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ECFF"/>
    <a:srgbClr val="FF66CC"/>
    <a:srgbClr val="D86444"/>
    <a:srgbClr val="C27A5A"/>
    <a:srgbClr val="000099"/>
    <a:srgbClr val="FFFFBB"/>
    <a:srgbClr val="FF6600"/>
    <a:srgbClr val="FF66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63" autoAdjust="0"/>
    <p:restoredTop sz="81655" autoAdjust="0"/>
  </p:normalViewPr>
  <p:slideViewPr>
    <p:cSldViewPr snapToGrid="0">
      <p:cViewPr>
        <p:scale>
          <a:sx n="80" d="100"/>
          <a:sy n="80" d="100"/>
        </p:scale>
        <p:origin x="-1884" y="-324"/>
      </p:cViewPr>
      <p:guideLst>
        <p:guide orient="horz" pos="2160"/>
        <p:guide pos="2880"/>
      </p:guideLst>
    </p:cSldViewPr>
  </p:slideViewPr>
  <p:outlineViewPr>
    <p:cViewPr>
      <p:scale>
        <a:sx n="33" d="100"/>
        <a:sy n="33" d="100"/>
      </p:scale>
      <p:origin x="48" y="5148"/>
    </p:cViewPr>
  </p:outlineViewPr>
  <p:notesTextViewPr>
    <p:cViewPr>
      <p:scale>
        <a:sx n="100" d="100"/>
        <a:sy n="100" d="100"/>
      </p:scale>
      <p:origin x="0" y="0"/>
    </p:cViewPr>
  </p:notesTextViewPr>
  <p:notesViewPr>
    <p:cSldViewPr snapToGrid="0">
      <p:cViewPr varScale="1">
        <p:scale>
          <a:sx n="76" d="100"/>
          <a:sy n="76" d="100"/>
        </p:scale>
        <p:origin x="-1596" y="-90"/>
      </p:cViewPr>
      <p:guideLst>
        <p:guide orient="horz" pos="3125"/>
        <p:guide pos="214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Office_Excel9.xlsx"/></Relationships>
</file>

<file path=ppt/charts/_rels/chart11.xml.rels><?xml version="1.0" encoding="UTF-8" standalone="yes"?>
<Relationships xmlns="http://schemas.openxmlformats.org/package/2006/relationships"><Relationship Id="rId2" Type="http://schemas.openxmlformats.org/officeDocument/2006/relationships/package" Target="../embeddings/_____Microsoft_Office_Excel10.xlsx"/><Relationship Id="rId1" Type="http://schemas.openxmlformats.org/officeDocument/2006/relationships/image" Target="../media/image15.jpeg"/></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Office_Excel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Office_Excel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Office_Excel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Office_Excel14.xlsx"/></Relationships>
</file>

<file path=ppt/charts/_rels/chart16.xml.rels><?xml version="1.0" encoding="UTF-8" standalone="yes"?>
<Relationships xmlns="http://schemas.openxmlformats.org/package/2006/relationships"><Relationship Id="rId2" Type="http://schemas.openxmlformats.org/officeDocument/2006/relationships/package" Target="../embeddings/_____Microsoft_Office_Excel18.xlsx"/><Relationship Id="rId1" Type="http://schemas.openxmlformats.org/officeDocument/2006/relationships/themeOverride" Target="../theme/themeOverride4.xml"/></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Office_Excel4.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2" Type="http://schemas.openxmlformats.org/officeDocument/2006/relationships/package" Target="../embeddings/_____Microsoft_Office_Excel8.xlsx"/><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2" Type="http://schemas.openxmlformats.org/officeDocument/2006/relationships/oleObject" Target="file:///G:\&#1087;&#1086;&#1078;&#1080;&#1083;&#1099;&#1077;\&#1047;&#1076;&#1086;&#1088;&#1086;&#1074;_&#1085;&#1086;&#1074;&#1080;&#1081;2.docx!_1429512772"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9.2105272833113733E-2"/>
          <c:y val="4.721034039259505E-2"/>
          <c:w val="0.86842105263158154"/>
          <c:h val="0.68240343347639565"/>
        </c:manualLayout>
      </c:layout>
      <c:barChart>
        <c:barDir val="col"/>
        <c:grouping val="clustered"/>
        <c:ser>
          <c:idx val="0"/>
          <c:order val="0"/>
          <c:tx>
            <c:strRef>
              <c:f>Sheet1!$B$1</c:f>
              <c:strCache>
                <c:ptCount val="1"/>
              </c:strCache>
            </c:strRef>
          </c:tx>
          <c:spPr>
            <a:solidFill>
              <a:srgbClr val="9999FF"/>
            </a:solidFill>
            <a:ln w="23424">
              <a:solidFill>
                <a:srgbClr val="000000"/>
              </a:solidFill>
              <a:prstDash val="solid"/>
            </a:ln>
          </c:spPr>
          <c:dPt>
            <c:idx val="0"/>
            <c:spPr>
              <a:solidFill>
                <a:srgbClr val="339966"/>
              </a:solidFill>
              <a:ln w="23424">
                <a:solidFill>
                  <a:srgbClr val="000000"/>
                </a:solidFill>
                <a:prstDash val="solid"/>
              </a:ln>
            </c:spPr>
          </c:dPt>
          <c:dPt>
            <c:idx val="1"/>
            <c:spPr>
              <a:solidFill>
                <a:srgbClr val="339966"/>
              </a:solidFill>
              <a:ln w="23424">
                <a:solidFill>
                  <a:srgbClr val="000000"/>
                </a:solidFill>
                <a:prstDash val="solid"/>
              </a:ln>
            </c:spPr>
          </c:dPt>
          <c:dPt>
            <c:idx val="2"/>
            <c:spPr>
              <a:solidFill>
                <a:srgbClr val="339966"/>
              </a:solidFill>
              <a:ln w="23424">
                <a:solidFill>
                  <a:srgbClr val="000000"/>
                </a:solidFill>
                <a:prstDash val="solid"/>
              </a:ln>
            </c:spPr>
          </c:dPt>
          <c:dPt>
            <c:idx val="3"/>
            <c:spPr>
              <a:solidFill>
                <a:srgbClr val="339966"/>
              </a:solidFill>
              <a:ln w="23424">
                <a:solidFill>
                  <a:srgbClr val="000000"/>
                </a:solidFill>
                <a:prstDash val="solid"/>
              </a:ln>
            </c:spPr>
          </c:dPt>
          <c:dLbls>
            <c:dLbl>
              <c:idx val="0"/>
              <c:layout>
                <c:manualLayout>
                  <c:x val="1.0514578673774725E-2"/>
                  <c:y val="-4.3123293390653863E-2"/>
                </c:manualLayout>
              </c:layout>
              <c:dLblPos val="outEnd"/>
              <c:showVal val="1"/>
            </c:dLbl>
            <c:dLbl>
              <c:idx val="2"/>
              <c:layout>
                <c:manualLayout>
                  <c:x val="-7.0291164966247094E-3"/>
                  <c:y val="-2.1363544073135236E-2"/>
                </c:manualLayout>
              </c:layout>
              <c:dLblPos val="outEnd"/>
              <c:showVal val="1"/>
            </c:dLbl>
            <c:spPr>
              <a:noFill/>
              <a:ln w="46848">
                <a:noFill/>
              </a:ln>
            </c:spPr>
            <c:txPr>
              <a:bodyPr/>
              <a:lstStyle/>
              <a:p>
                <a:pPr>
                  <a:defRPr lang="ru-RU" sz="1291" b="1" i="0" u="none" strike="noStrike" baseline="0">
                    <a:solidFill>
                      <a:srgbClr val="000000"/>
                    </a:solidFill>
                    <a:latin typeface="Times New Roman"/>
                    <a:ea typeface="Times New Roman"/>
                    <a:cs typeface="Times New Roman"/>
                  </a:defRPr>
                </a:pPr>
                <a:endParaRPr lang="ru-RU"/>
              </a:p>
            </c:txPr>
            <c:showVal val="1"/>
          </c:dLbls>
          <c:cat>
            <c:strRef>
              <c:f>Sheet1!$A$2:$A$5</c:f>
              <c:strCache>
                <c:ptCount val="4"/>
                <c:pt idx="0">
                  <c:v>чоловіки-міські поселення</c:v>
                </c:pt>
                <c:pt idx="1">
                  <c:v>жінки-міські поселення</c:v>
                </c:pt>
                <c:pt idx="2">
                  <c:v>чоловіки-сільська місцевість</c:v>
                </c:pt>
                <c:pt idx="3">
                  <c:v>жінки-сільська місцевість</c:v>
                </c:pt>
              </c:strCache>
            </c:strRef>
          </c:cat>
          <c:val>
            <c:numRef>
              <c:f>Sheet1!$B$2:$B$5</c:f>
              <c:numCache>
                <c:formatCode>General</c:formatCode>
                <c:ptCount val="4"/>
                <c:pt idx="0">
                  <c:v>10.3</c:v>
                </c:pt>
                <c:pt idx="1">
                  <c:v>17.12</c:v>
                </c:pt>
                <c:pt idx="2">
                  <c:v>12.2</c:v>
                </c:pt>
                <c:pt idx="3">
                  <c:v>23.03</c:v>
                </c:pt>
              </c:numCache>
            </c:numRef>
          </c:val>
        </c:ser>
        <c:dLbls>
          <c:showVal val="1"/>
        </c:dLbls>
        <c:axId val="100334592"/>
        <c:axId val="101004032"/>
      </c:barChart>
      <c:catAx>
        <c:axId val="100334592"/>
        <c:scaling>
          <c:orientation val="minMax"/>
        </c:scaling>
        <c:axPos val="b"/>
        <c:numFmt formatCode="General" sourceLinked="1"/>
        <c:tickLblPos val="nextTo"/>
        <c:spPr>
          <a:ln w="5856">
            <a:solidFill>
              <a:srgbClr val="000000"/>
            </a:solidFill>
            <a:prstDash val="solid"/>
          </a:ln>
        </c:spPr>
        <c:txPr>
          <a:bodyPr rot="0" vert="horz"/>
          <a:lstStyle/>
          <a:p>
            <a:pPr>
              <a:defRPr lang="ru-RU" sz="1291" b="1" i="0" u="none" strike="noStrike" baseline="0">
                <a:solidFill>
                  <a:srgbClr val="000000"/>
                </a:solidFill>
                <a:latin typeface="Times New Roman"/>
                <a:ea typeface="Times New Roman"/>
                <a:cs typeface="Times New Roman"/>
              </a:defRPr>
            </a:pPr>
            <a:endParaRPr lang="ru-RU"/>
          </a:p>
        </c:txPr>
        <c:crossAx val="101004032"/>
        <c:crosses val="autoZero"/>
        <c:auto val="1"/>
        <c:lblAlgn val="ctr"/>
        <c:lblOffset val="100"/>
        <c:tickLblSkip val="1"/>
        <c:tickMarkSkip val="1"/>
      </c:catAx>
      <c:valAx>
        <c:axId val="101004032"/>
        <c:scaling>
          <c:orientation val="minMax"/>
          <c:max val="30"/>
        </c:scaling>
        <c:axPos val="l"/>
        <c:majorGridlines>
          <c:spPr>
            <a:ln w="5856">
              <a:solidFill>
                <a:srgbClr val="000000"/>
              </a:solidFill>
              <a:prstDash val="solid"/>
            </a:ln>
          </c:spPr>
        </c:majorGridlines>
        <c:title>
          <c:tx>
            <c:rich>
              <a:bodyPr rot="-60000" vert="horz"/>
              <a:lstStyle/>
              <a:p>
                <a:pPr algn="ctr">
                  <a:defRPr lang="ru-RU" sz="1522" b="1" i="0" u="none" strike="noStrike" baseline="0">
                    <a:solidFill>
                      <a:srgbClr val="000000"/>
                    </a:solidFill>
                    <a:latin typeface="Times New Roman"/>
                    <a:ea typeface="Times New Roman"/>
                    <a:cs typeface="Times New Roman"/>
                  </a:defRPr>
                </a:pPr>
                <a:r>
                  <a:rPr lang="ru-RU"/>
                  <a:t>%</a:t>
                </a:r>
              </a:p>
            </c:rich>
          </c:tx>
          <c:layout>
            <c:manualLayout>
              <c:xMode val="edge"/>
              <c:yMode val="edge"/>
              <c:x val="9.7344649039492706E-2"/>
              <c:y val="5.1023156473511765E-2"/>
            </c:manualLayout>
          </c:layout>
          <c:spPr>
            <a:noFill/>
            <a:ln w="46848">
              <a:noFill/>
            </a:ln>
          </c:spPr>
        </c:title>
        <c:numFmt formatCode="General" sourceLinked="1"/>
        <c:tickLblPos val="nextTo"/>
        <c:spPr>
          <a:ln w="5856">
            <a:solidFill>
              <a:srgbClr val="000000"/>
            </a:solidFill>
            <a:prstDash val="solid"/>
          </a:ln>
        </c:spPr>
        <c:txPr>
          <a:bodyPr rot="0" vert="horz"/>
          <a:lstStyle/>
          <a:p>
            <a:pPr>
              <a:defRPr lang="ru-RU" sz="1291" b="1" i="0" u="none" strike="noStrike" baseline="0">
                <a:solidFill>
                  <a:srgbClr val="000000"/>
                </a:solidFill>
                <a:latin typeface="Times New Roman"/>
                <a:ea typeface="Times New Roman"/>
                <a:cs typeface="Times New Roman"/>
              </a:defRPr>
            </a:pPr>
            <a:endParaRPr lang="ru-RU"/>
          </a:p>
        </c:txPr>
        <c:crossAx val="100334592"/>
        <c:crosses val="autoZero"/>
        <c:crossBetween val="between"/>
        <c:majorUnit val="3"/>
      </c:valAx>
      <c:spPr>
        <a:noFill/>
        <a:ln w="23424">
          <a:solidFill>
            <a:srgbClr val="808080"/>
          </a:solidFill>
          <a:prstDash val="solid"/>
        </a:ln>
      </c:spPr>
    </c:plotArea>
    <c:plotVisOnly val="1"/>
    <c:dispBlanksAs val="gap"/>
  </c:chart>
  <c:spPr>
    <a:noFill/>
    <a:ln>
      <a:noFill/>
    </a:ln>
  </c:spPr>
  <c:txPr>
    <a:bodyPr/>
    <a:lstStyle/>
    <a:p>
      <a:pPr>
        <a:defRPr sz="1522" b="1" i="0" u="none" strike="noStrike" baseline="0">
          <a:solidFill>
            <a:srgbClr val="000000"/>
          </a:solidFill>
          <a:latin typeface="Times New Roman"/>
          <a:ea typeface="Times New Roman"/>
          <a:cs typeface="Times New Roman"/>
        </a:defRPr>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21823655196724581"/>
          <c:y val="2.8947368421052652E-2"/>
          <c:w val="0.50124158052455869"/>
          <c:h val="0.86842105263158154"/>
        </c:manualLayout>
      </c:layout>
      <c:barChart>
        <c:barDir val="bar"/>
        <c:grouping val="clustered"/>
        <c:ser>
          <c:idx val="0"/>
          <c:order val="0"/>
          <c:tx>
            <c:strRef>
              <c:f>Sheet1!$A$2</c:f>
              <c:strCache>
                <c:ptCount val="1"/>
                <c:pt idx="0">
                  <c:v>Неможливість оплатити послуг лікаря (крім стоматолога) за відсутністю або складністю отримання таких послуг на безоплатній основі</c:v>
                </c:pt>
              </c:strCache>
            </c:strRef>
          </c:tx>
          <c:spPr>
            <a:solidFill>
              <a:srgbClr val="FFCC00"/>
            </a:solidFill>
            <a:ln w="15267">
              <a:solidFill>
                <a:srgbClr val="000000"/>
              </a:solidFill>
              <a:prstDash val="solid"/>
            </a:ln>
          </c:spPr>
          <c:cat>
            <c:strRef>
              <c:f>Sheet1!$B$1:$E$1</c:f>
              <c:strCache>
                <c:ptCount val="4"/>
                <c:pt idx="0">
                  <c:v>жінки-одиначки 60 років і старше </c:v>
                </c:pt>
                <c:pt idx="1">
                  <c:v>жінки-одиначки віком 70 років і старше</c:v>
                </c:pt>
                <c:pt idx="2">
                  <c:v>домогосподарства з дітьми, в яких проживає жінка віком 60 років і старше</c:v>
                </c:pt>
                <c:pt idx="3">
                  <c:v>домогосподарства з дітьми, в яких проживає жінка віком 70 років і старше</c:v>
                </c:pt>
              </c:strCache>
            </c:strRef>
          </c:cat>
          <c:val>
            <c:numRef>
              <c:f>Sheet1!$B$2:$E$2</c:f>
              <c:numCache>
                <c:formatCode>General</c:formatCode>
                <c:ptCount val="4"/>
                <c:pt idx="0">
                  <c:v>38.700000000000003</c:v>
                </c:pt>
                <c:pt idx="1">
                  <c:v>39.6</c:v>
                </c:pt>
                <c:pt idx="2">
                  <c:v>28.9</c:v>
                </c:pt>
                <c:pt idx="3">
                  <c:v>26.3</c:v>
                </c:pt>
              </c:numCache>
            </c:numRef>
          </c:val>
        </c:ser>
        <c:ser>
          <c:idx val="1"/>
          <c:order val="1"/>
          <c:tx>
            <c:strRef>
              <c:f>Sheet1!$A$3</c:f>
              <c:strCache>
                <c:ptCount val="1"/>
                <c:pt idx="0">
                  <c:v>Неможливість оплатити ліки та медичне приладдя, призначені лікарем</c:v>
                </c:pt>
              </c:strCache>
            </c:strRef>
          </c:tx>
          <c:spPr>
            <a:solidFill>
              <a:srgbClr val="3366FF"/>
            </a:solidFill>
            <a:ln w="15267">
              <a:solidFill>
                <a:srgbClr val="000000"/>
              </a:solidFill>
              <a:prstDash val="solid"/>
            </a:ln>
          </c:spPr>
          <c:cat>
            <c:strRef>
              <c:f>Sheet1!$B$1:$E$1</c:f>
              <c:strCache>
                <c:ptCount val="4"/>
                <c:pt idx="0">
                  <c:v>жінки-одиначки 60 років і старше </c:v>
                </c:pt>
                <c:pt idx="1">
                  <c:v>жінки-одиначки віком 70 років і старше</c:v>
                </c:pt>
                <c:pt idx="2">
                  <c:v>домогосподарства з дітьми, в яких проживає жінка віком 60 років і старше</c:v>
                </c:pt>
                <c:pt idx="3">
                  <c:v>домогосподарства з дітьми, в яких проживає жінка віком 70 років і старше</c:v>
                </c:pt>
              </c:strCache>
            </c:strRef>
          </c:cat>
          <c:val>
            <c:numRef>
              <c:f>Sheet1!$B$3:$E$3</c:f>
              <c:numCache>
                <c:formatCode>General</c:formatCode>
                <c:ptCount val="4"/>
                <c:pt idx="0">
                  <c:v>42.8</c:v>
                </c:pt>
                <c:pt idx="1">
                  <c:v>43.6</c:v>
                </c:pt>
                <c:pt idx="2">
                  <c:v>34</c:v>
                </c:pt>
                <c:pt idx="3">
                  <c:v>30.7</c:v>
                </c:pt>
              </c:numCache>
            </c:numRef>
          </c:val>
        </c:ser>
        <c:ser>
          <c:idx val="2"/>
          <c:order val="2"/>
          <c:tx>
            <c:strRef>
              <c:f>Sheet1!$A$4</c:f>
              <c:strCache>
                <c:ptCount val="1"/>
                <c:pt idx="0">
                  <c:v>Неможливість оплатити лікування в стаціонарі без проведення хірургічної операції</c:v>
                </c:pt>
              </c:strCache>
            </c:strRef>
          </c:tx>
          <c:spPr>
            <a:solidFill>
              <a:srgbClr val="99CC00"/>
            </a:solidFill>
            <a:ln w="15267">
              <a:solidFill>
                <a:srgbClr val="000000"/>
              </a:solidFill>
              <a:prstDash val="solid"/>
            </a:ln>
          </c:spPr>
          <c:cat>
            <c:strRef>
              <c:f>Sheet1!$B$1:$E$1</c:f>
              <c:strCache>
                <c:ptCount val="4"/>
                <c:pt idx="0">
                  <c:v>жінки-одиначки 60 років і старше </c:v>
                </c:pt>
                <c:pt idx="1">
                  <c:v>жінки-одиначки віком 70 років і старше</c:v>
                </c:pt>
                <c:pt idx="2">
                  <c:v>домогосподарства з дітьми, в яких проживає жінка віком 60 років і старше</c:v>
                </c:pt>
                <c:pt idx="3">
                  <c:v>домогосподарства з дітьми, в яких проживає жінка віком 70 років і старше</c:v>
                </c:pt>
              </c:strCache>
            </c:strRef>
          </c:cat>
          <c:val>
            <c:numRef>
              <c:f>Sheet1!$B$4:$E$4</c:f>
              <c:numCache>
                <c:formatCode>General</c:formatCode>
                <c:ptCount val="4"/>
                <c:pt idx="0">
                  <c:v>40.1</c:v>
                </c:pt>
                <c:pt idx="1">
                  <c:v>40.700000000000003</c:v>
                </c:pt>
                <c:pt idx="2">
                  <c:v>31.9</c:v>
                </c:pt>
                <c:pt idx="3">
                  <c:v>32.200000000000003</c:v>
                </c:pt>
              </c:numCache>
            </c:numRef>
          </c:val>
        </c:ser>
        <c:axId val="128035840"/>
        <c:axId val="128037632"/>
      </c:barChart>
      <c:catAx>
        <c:axId val="128035840"/>
        <c:scaling>
          <c:orientation val="minMax"/>
        </c:scaling>
        <c:axPos val="l"/>
        <c:numFmt formatCode="General" sourceLinked="1"/>
        <c:tickLblPos val="nextTo"/>
        <c:spPr>
          <a:ln w="3817">
            <a:solidFill>
              <a:srgbClr val="000000"/>
            </a:solidFill>
            <a:prstDash val="solid"/>
          </a:ln>
        </c:spPr>
        <c:txPr>
          <a:bodyPr rot="0" vert="horz"/>
          <a:lstStyle/>
          <a:p>
            <a:pPr>
              <a:defRPr lang="ru-RU"/>
            </a:pPr>
            <a:endParaRPr lang="ru-RU"/>
          </a:p>
        </c:txPr>
        <c:crossAx val="128037632"/>
        <c:crosses val="autoZero"/>
        <c:auto val="1"/>
        <c:lblAlgn val="ctr"/>
        <c:lblOffset val="100"/>
        <c:tickLblSkip val="1"/>
        <c:tickMarkSkip val="1"/>
      </c:catAx>
      <c:valAx>
        <c:axId val="128037632"/>
        <c:scaling>
          <c:orientation val="minMax"/>
          <c:max val="50"/>
        </c:scaling>
        <c:axPos val="b"/>
        <c:majorGridlines>
          <c:spPr>
            <a:ln w="3817">
              <a:solidFill>
                <a:srgbClr val="000000"/>
              </a:solidFill>
              <a:prstDash val="solid"/>
            </a:ln>
          </c:spPr>
        </c:majorGridlines>
        <c:numFmt formatCode="General" sourceLinked="1"/>
        <c:tickLblPos val="nextTo"/>
        <c:spPr>
          <a:ln w="3817">
            <a:solidFill>
              <a:srgbClr val="000000"/>
            </a:solidFill>
            <a:prstDash val="solid"/>
          </a:ln>
        </c:spPr>
        <c:txPr>
          <a:bodyPr rot="0" vert="horz"/>
          <a:lstStyle/>
          <a:p>
            <a:pPr>
              <a:defRPr lang="ru-RU"/>
            </a:pPr>
            <a:endParaRPr lang="ru-RU"/>
          </a:p>
        </c:txPr>
        <c:crossAx val="128035840"/>
        <c:crosses val="autoZero"/>
        <c:crossBetween val="between"/>
        <c:majorUnit val="10"/>
        <c:minorUnit val="5"/>
      </c:valAx>
      <c:spPr>
        <a:noFill/>
        <a:ln w="15267">
          <a:solidFill>
            <a:srgbClr val="808080"/>
          </a:solidFill>
          <a:prstDash val="solid"/>
        </a:ln>
      </c:spPr>
    </c:plotArea>
    <c:legend>
      <c:legendPos val="r"/>
      <c:layout>
        <c:manualLayout>
          <c:xMode val="edge"/>
          <c:yMode val="edge"/>
          <c:x val="0.73825442476759762"/>
          <c:y val="2.8947368421052652E-2"/>
          <c:w val="0.2570943940008138"/>
          <c:h val="0.93699618037152299"/>
        </c:manualLayout>
      </c:layout>
      <c:spPr>
        <a:noFill/>
        <a:ln w="3817">
          <a:solidFill>
            <a:srgbClr val="000000"/>
          </a:solidFill>
          <a:prstDash val="solid"/>
        </a:ln>
      </c:spPr>
      <c:txPr>
        <a:bodyPr/>
        <a:lstStyle/>
        <a:p>
          <a:pPr>
            <a:defRPr lang="ru-RU"/>
          </a:pPr>
          <a:endParaRPr lang="ru-RU"/>
        </a:p>
      </c:txPr>
    </c:legend>
    <c:plotVisOnly val="1"/>
    <c:dispBlanksAs val="gap"/>
  </c:chart>
  <c:spPr>
    <a:noFill/>
    <a:ln>
      <a:noFill/>
    </a:ln>
  </c:spPr>
  <c:txPr>
    <a:bodyPr/>
    <a:lstStyle/>
    <a:p>
      <a:pPr>
        <a:defRPr sz="1200" b="1" i="0" u="none" strike="noStrike" baseline="0">
          <a:solidFill>
            <a:srgbClr val="000000"/>
          </a:solidFill>
          <a:latin typeface="Arial" pitchFamily="34" charset="0"/>
          <a:ea typeface="Arial Cyr"/>
          <a:cs typeface="Arial Cyr"/>
        </a:defRPr>
      </a:pPr>
      <a:endParaRPr lang="ru-RU"/>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10491803278688526"/>
          <c:y val="5.076142131979719E-2"/>
          <c:w val="0.88032786885245717"/>
          <c:h val="0.60406091370558568"/>
        </c:manualLayout>
      </c:layout>
      <c:barChart>
        <c:barDir val="col"/>
        <c:grouping val="percentStacked"/>
        <c:ser>
          <c:idx val="0"/>
          <c:order val="0"/>
          <c:tx>
            <c:strRef>
              <c:f>Sheet1!$B$1</c:f>
              <c:strCache>
                <c:ptCount val="1"/>
                <c:pt idx="0">
                  <c:v>У 40-х роках i ранiше</c:v>
                </c:pt>
              </c:strCache>
            </c:strRef>
          </c:tx>
          <c:spPr>
            <a:solidFill>
              <a:srgbClr val="0070C0"/>
            </a:solidFill>
            <a:ln w="16093">
              <a:solidFill>
                <a:srgbClr val="000000"/>
              </a:solidFill>
              <a:prstDash val="solid"/>
            </a:ln>
          </c:spPr>
          <c:cat>
            <c:strRef>
              <c:f>Sheet1!$A$2:$A$5</c:f>
              <c:strCache>
                <c:ptCount val="4"/>
                <c:pt idx="0">
                  <c:v>домогосподарство з осіб віком 60 років і старше</c:v>
                </c:pt>
                <c:pt idx="1">
                  <c:v>домогосподарство жінок-одиначок віком 60 років і старше</c:v>
                </c:pt>
                <c:pt idx="2">
                  <c:v>домогосподарство з дітьми, де проживає хоча б одна жінка віком 60 років і старше</c:v>
                </c:pt>
                <c:pt idx="3">
                  <c:v>в середньому по країні</c:v>
                </c:pt>
              </c:strCache>
            </c:strRef>
          </c:cat>
          <c:val>
            <c:numRef>
              <c:f>Sheet1!$B$2:$B$5</c:f>
              <c:numCache>
                <c:formatCode>0.00%</c:formatCode>
                <c:ptCount val="4"/>
                <c:pt idx="0">
                  <c:v>0.10100000000000002</c:v>
                </c:pt>
                <c:pt idx="1">
                  <c:v>0.14100000000000001</c:v>
                </c:pt>
                <c:pt idx="2">
                  <c:v>7.3000000000000009E-2</c:v>
                </c:pt>
                <c:pt idx="3">
                  <c:v>8.0000000000000043E-2</c:v>
                </c:pt>
              </c:numCache>
            </c:numRef>
          </c:val>
        </c:ser>
        <c:ser>
          <c:idx val="1"/>
          <c:order val="1"/>
          <c:tx>
            <c:strRef>
              <c:f>Sheet1!$C$1</c:f>
              <c:strCache>
                <c:ptCount val="1"/>
                <c:pt idx="0">
                  <c:v>1950 - 1959 р.р.</c:v>
                </c:pt>
              </c:strCache>
            </c:strRef>
          </c:tx>
          <c:spPr>
            <a:solidFill>
              <a:srgbClr val="E4FFC9"/>
            </a:solidFill>
            <a:ln w="16093">
              <a:solidFill>
                <a:srgbClr val="000000"/>
              </a:solidFill>
              <a:prstDash val="solid"/>
            </a:ln>
          </c:spPr>
          <c:cat>
            <c:strRef>
              <c:f>Sheet1!$A$2:$A$5</c:f>
              <c:strCache>
                <c:ptCount val="4"/>
                <c:pt idx="0">
                  <c:v>домогосподарство з осіб віком 60 років і старше</c:v>
                </c:pt>
                <c:pt idx="1">
                  <c:v>домогосподарство жінок-одиначок віком 60 років і старше</c:v>
                </c:pt>
                <c:pt idx="2">
                  <c:v>домогосподарство з дітьми, де проживає хоча б одна жінка віком 60 років і старше</c:v>
                </c:pt>
                <c:pt idx="3">
                  <c:v>в середньому по країні</c:v>
                </c:pt>
              </c:strCache>
            </c:strRef>
          </c:cat>
          <c:val>
            <c:numRef>
              <c:f>Sheet1!$C$2:$C$5</c:f>
              <c:numCache>
                <c:formatCode>0.00%</c:formatCode>
                <c:ptCount val="4"/>
                <c:pt idx="0">
                  <c:v>0.14900000000000022</c:v>
                </c:pt>
                <c:pt idx="1">
                  <c:v>0.19800000000000001</c:v>
                </c:pt>
                <c:pt idx="2">
                  <c:v>0.16800000000000001</c:v>
                </c:pt>
                <c:pt idx="3">
                  <c:v>0.13600000000000001</c:v>
                </c:pt>
              </c:numCache>
            </c:numRef>
          </c:val>
        </c:ser>
        <c:ser>
          <c:idx val="2"/>
          <c:order val="2"/>
          <c:tx>
            <c:strRef>
              <c:f>Sheet1!$D$1</c:f>
              <c:strCache>
                <c:ptCount val="1"/>
                <c:pt idx="0">
                  <c:v>1960 - 1969 р.р.</c:v>
                </c:pt>
              </c:strCache>
            </c:strRef>
          </c:tx>
          <c:spPr>
            <a:solidFill>
              <a:srgbClr val="C0C0C0"/>
            </a:solidFill>
            <a:ln w="16093">
              <a:solidFill>
                <a:srgbClr val="000000"/>
              </a:solidFill>
              <a:prstDash val="solid"/>
            </a:ln>
          </c:spPr>
          <c:cat>
            <c:strRef>
              <c:f>Sheet1!$A$2:$A$5</c:f>
              <c:strCache>
                <c:ptCount val="4"/>
                <c:pt idx="0">
                  <c:v>домогосподарство з осіб віком 60 років і старше</c:v>
                </c:pt>
                <c:pt idx="1">
                  <c:v>домогосподарство жінок-одиначок віком 60 років і старше</c:v>
                </c:pt>
                <c:pt idx="2">
                  <c:v>домогосподарство з дітьми, де проживає хоча б одна жінка віком 60 років і старше</c:v>
                </c:pt>
                <c:pt idx="3">
                  <c:v>в середньому по країні</c:v>
                </c:pt>
              </c:strCache>
            </c:strRef>
          </c:cat>
          <c:val>
            <c:numRef>
              <c:f>Sheet1!$D$2:$D$5</c:f>
              <c:numCache>
                <c:formatCode>0.00%</c:formatCode>
                <c:ptCount val="4"/>
                <c:pt idx="0">
                  <c:v>0.26400000000000001</c:v>
                </c:pt>
                <c:pt idx="1">
                  <c:v>0.30400000000000038</c:v>
                </c:pt>
                <c:pt idx="2">
                  <c:v>0.23900000000000021</c:v>
                </c:pt>
                <c:pt idx="3">
                  <c:v>0.23500000000000001</c:v>
                </c:pt>
              </c:numCache>
            </c:numRef>
          </c:val>
        </c:ser>
        <c:ser>
          <c:idx val="3"/>
          <c:order val="3"/>
          <c:tx>
            <c:strRef>
              <c:f>Sheet1!$E$1</c:f>
              <c:strCache>
                <c:ptCount val="1"/>
                <c:pt idx="0">
                  <c:v>1970 - 1980 р.р.</c:v>
                </c:pt>
              </c:strCache>
            </c:strRef>
          </c:tx>
          <c:spPr>
            <a:solidFill>
              <a:srgbClr val="00B050"/>
            </a:solidFill>
            <a:ln w="16093">
              <a:solidFill>
                <a:srgbClr val="000000"/>
              </a:solidFill>
              <a:prstDash val="solid"/>
            </a:ln>
          </c:spPr>
          <c:cat>
            <c:strRef>
              <c:f>Sheet1!$A$2:$A$5</c:f>
              <c:strCache>
                <c:ptCount val="4"/>
                <c:pt idx="0">
                  <c:v>домогосподарство з осіб віком 60 років і старше</c:v>
                </c:pt>
                <c:pt idx="1">
                  <c:v>домогосподарство жінок-одиначок віком 60 років і старше</c:v>
                </c:pt>
                <c:pt idx="2">
                  <c:v>домогосподарство з дітьми, де проживає хоча б одна жінка віком 60 років і старше</c:v>
                </c:pt>
                <c:pt idx="3">
                  <c:v>в середньому по країні</c:v>
                </c:pt>
              </c:strCache>
            </c:strRef>
          </c:cat>
          <c:val>
            <c:numRef>
              <c:f>Sheet1!$E$2:$E$5</c:f>
              <c:numCache>
                <c:formatCode>0.00%</c:formatCode>
                <c:ptCount val="4"/>
                <c:pt idx="0">
                  <c:v>0.26900000000000002</c:v>
                </c:pt>
                <c:pt idx="1">
                  <c:v>0.20100000000000001</c:v>
                </c:pt>
                <c:pt idx="2">
                  <c:v>0.26200000000000001</c:v>
                </c:pt>
                <c:pt idx="3">
                  <c:v>0.24700000000000022</c:v>
                </c:pt>
              </c:numCache>
            </c:numRef>
          </c:val>
        </c:ser>
        <c:ser>
          <c:idx val="4"/>
          <c:order val="4"/>
          <c:tx>
            <c:strRef>
              <c:f>Sheet1!$F$1</c:f>
              <c:strCache>
                <c:ptCount val="1"/>
                <c:pt idx="0">
                  <c:v>1981 - 1990 р.р.</c:v>
                </c:pt>
              </c:strCache>
            </c:strRef>
          </c:tx>
          <c:spPr>
            <a:solidFill>
              <a:srgbClr val="FF0000"/>
            </a:solidFill>
            <a:ln w="16093">
              <a:solidFill>
                <a:srgbClr val="000000"/>
              </a:solidFill>
              <a:prstDash val="solid"/>
            </a:ln>
          </c:spPr>
          <c:cat>
            <c:strRef>
              <c:f>Sheet1!$A$2:$A$5</c:f>
              <c:strCache>
                <c:ptCount val="4"/>
                <c:pt idx="0">
                  <c:v>домогосподарство з осіб віком 60 років і старше</c:v>
                </c:pt>
                <c:pt idx="1">
                  <c:v>домогосподарство жінок-одиначок віком 60 років і старше</c:v>
                </c:pt>
                <c:pt idx="2">
                  <c:v>домогосподарство з дітьми, де проживає хоча б одна жінка віком 60 років і старше</c:v>
                </c:pt>
                <c:pt idx="3">
                  <c:v>в середньому по країні</c:v>
                </c:pt>
              </c:strCache>
            </c:strRef>
          </c:cat>
          <c:val>
            <c:numRef>
              <c:f>Sheet1!$F$2:$F$5</c:f>
              <c:numCache>
                <c:formatCode>0.00%</c:formatCode>
                <c:ptCount val="4"/>
                <c:pt idx="0">
                  <c:v>0.16600000000000001</c:v>
                </c:pt>
                <c:pt idx="1">
                  <c:v>0.13</c:v>
                </c:pt>
                <c:pt idx="2">
                  <c:v>0.21100000000000022</c:v>
                </c:pt>
                <c:pt idx="3">
                  <c:v>0.22</c:v>
                </c:pt>
              </c:numCache>
            </c:numRef>
          </c:val>
        </c:ser>
        <c:ser>
          <c:idx val="5"/>
          <c:order val="5"/>
          <c:tx>
            <c:strRef>
              <c:f>Sheet1!$G$1</c:f>
              <c:strCache>
                <c:ptCount val="1"/>
                <c:pt idx="0">
                  <c:v>1991 - 2000 р.р.</c:v>
                </c:pt>
              </c:strCache>
            </c:strRef>
          </c:tx>
          <c:spPr>
            <a:solidFill>
              <a:srgbClr val="FFFF00"/>
            </a:solidFill>
            <a:ln w="16093">
              <a:solidFill>
                <a:srgbClr val="000000"/>
              </a:solidFill>
              <a:prstDash val="solid"/>
            </a:ln>
          </c:spPr>
          <c:cat>
            <c:strRef>
              <c:f>Sheet1!$A$2:$A$5</c:f>
              <c:strCache>
                <c:ptCount val="4"/>
                <c:pt idx="0">
                  <c:v>домогосподарство з осіб віком 60 років і старше</c:v>
                </c:pt>
                <c:pt idx="1">
                  <c:v>домогосподарство жінок-одиначок віком 60 років і старше</c:v>
                </c:pt>
                <c:pt idx="2">
                  <c:v>домогосподарство з дітьми, де проживає хоча б одна жінка віком 60 років і старше</c:v>
                </c:pt>
                <c:pt idx="3">
                  <c:v>в середньому по країні</c:v>
                </c:pt>
              </c:strCache>
            </c:strRef>
          </c:cat>
          <c:val>
            <c:numRef>
              <c:f>Sheet1!$G$2:$G$5</c:f>
              <c:numCache>
                <c:formatCode>0.00%</c:formatCode>
                <c:ptCount val="4"/>
                <c:pt idx="0">
                  <c:v>4.5000000000000012E-2</c:v>
                </c:pt>
                <c:pt idx="1">
                  <c:v>2.0000000000000011E-2</c:v>
                </c:pt>
                <c:pt idx="2">
                  <c:v>3.7999999999999999E-2</c:v>
                </c:pt>
                <c:pt idx="3">
                  <c:v>6.8000000000000019E-2</c:v>
                </c:pt>
              </c:numCache>
            </c:numRef>
          </c:val>
        </c:ser>
        <c:ser>
          <c:idx val="6"/>
          <c:order val="6"/>
          <c:tx>
            <c:strRef>
              <c:f>Sheet1!$H$1</c:f>
              <c:strCache>
                <c:ptCount val="1"/>
                <c:pt idx="0">
                  <c:v>2001 р. i пiзнiше</c:v>
                </c:pt>
              </c:strCache>
            </c:strRef>
          </c:tx>
          <c:spPr>
            <a:blipFill dpi="0" rotWithShape="0">
              <a:blip xmlns:r="http://schemas.openxmlformats.org/officeDocument/2006/relationships" r:embed="rId1"/>
              <a:srcRect/>
              <a:tile tx="0" ty="0" sx="100000" sy="100000" flip="none" algn="tl"/>
            </a:blipFill>
            <a:ln w="16093">
              <a:solidFill>
                <a:srgbClr val="000000"/>
              </a:solidFill>
              <a:prstDash val="solid"/>
            </a:ln>
          </c:spPr>
          <c:cat>
            <c:strRef>
              <c:f>Sheet1!$A$2:$A$5</c:f>
              <c:strCache>
                <c:ptCount val="4"/>
                <c:pt idx="0">
                  <c:v>домогосподарство з осіб віком 60 років і старше</c:v>
                </c:pt>
                <c:pt idx="1">
                  <c:v>домогосподарство жінок-одиначок віком 60 років і старше</c:v>
                </c:pt>
                <c:pt idx="2">
                  <c:v>домогосподарство з дітьми, де проживає хоча б одна жінка віком 60 років і старше</c:v>
                </c:pt>
                <c:pt idx="3">
                  <c:v>в середньому по країні</c:v>
                </c:pt>
              </c:strCache>
            </c:strRef>
          </c:cat>
          <c:val>
            <c:numRef>
              <c:f>Sheet1!$H$2:$H$5</c:f>
              <c:numCache>
                <c:formatCode>0.00%</c:formatCode>
                <c:ptCount val="4"/>
                <c:pt idx="0" formatCode="General">
                  <c:v>5.000000000000007E-3</c:v>
                </c:pt>
                <c:pt idx="1">
                  <c:v>7.000000000000008E-3</c:v>
                </c:pt>
                <c:pt idx="2">
                  <c:v>9.0000000000000028E-3</c:v>
                </c:pt>
                <c:pt idx="3">
                  <c:v>1.4E-2</c:v>
                </c:pt>
              </c:numCache>
            </c:numRef>
          </c:val>
        </c:ser>
        <c:overlap val="100"/>
        <c:serLines>
          <c:spPr>
            <a:ln w="16093">
              <a:solidFill>
                <a:srgbClr val="000000"/>
              </a:solidFill>
              <a:prstDash val="solid"/>
            </a:ln>
          </c:spPr>
        </c:serLines>
        <c:axId val="120387456"/>
        <c:axId val="120388992"/>
      </c:barChart>
      <c:catAx>
        <c:axId val="120387456"/>
        <c:scaling>
          <c:orientation val="minMax"/>
        </c:scaling>
        <c:axPos val="b"/>
        <c:numFmt formatCode="General" sourceLinked="1"/>
        <c:tickLblPos val="nextTo"/>
        <c:spPr>
          <a:ln w="4023">
            <a:solidFill>
              <a:srgbClr val="000000"/>
            </a:solidFill>
            <a:prstDash val="solid"/>
          </a:ln>
        </c:spPr>
        <c:txPr>
          <a:bodyPr rot="0" vert="horz"/>
          <a:lstStyle/>
          <a:p>
            <a:pPr>
              <a:defRPr lang="ru-RU"/>
            </a:pPr>
            <a:endParaRPr lang="ru-RU"/>
          </a:p>
        </c:txPr>
        <c:crossAx val="120388992"/>
        <c:crosses val="autoZero"/>
        <c:auto val="1"/>
        <c:lblAlgn val="ctr"/>
        <c:lblOffset val="100"/>
        <c:tickLblSkip val="1"/>
        <c:tickMarkSkip val="1"/>
      </c:catAx>
      <c:valAx>
        <c:axId val="120388992"/>
        <c:scaling>
          <c:orientation val="minMax"/>
        </c:scaling>
        <c:axPos val="l"/>
        <c:majorGridlines>
          <c:spPr>
            <a:ln w="16093">
              <a:solidFill>
                <a:srgbClr val="C0C0C0"/>
              </a:solidFill>
              <a:prstDash val="solid"/>
            </a:ln>
          </c:spPr>
        </c:majorGridlines>
        <c:numFmt formatCode="0%" sourceLinked="1"/>
        <c:tickLblPos val="nextTo"/>
        <c:spPr>
          <a:ln w="4023">
            <a:solidFill>
              <a:srgbClr val="000000"/>
            </a:solidFill>
            <a:prstDash val="solid"/>
          </a:ln>
        </c:spPr>
        <c:txPr>
          <a:bodyPr rot="0" vert="horz"/>
          <a:lstStyle/>
          <a:p>
            <a:pPr>
              <a:defRPr lang="ru-RU"/>
            </a:pPr>
            <a:endParaRPr lang="ru-RU"/>
          </a:p>
        </c:txPr>
        <c:crossAx val="120387456"/>
        <c:crosses val="autoZero"/>
        <c:crossBetween val="between"/>
      </c:valAx>
      <c:spPr>
        <a:noFill/>
        <a:ln w="12698">
          <a:solidFill>
            <a:srgbClr val="808080"/>
          </a:solidFill>
          <a:prstDash val="solid"/>
        </a:ln>
      </c:spPr>
    </c:plotArea>
    <c:legend>
      <c:legendPos val="b"/>
      <c:layout>
        <c:manualLayout>
          <c:xMode val="edge"/>
          <c:yMode val="edge"/>
          <c:x val="4.6322962097167783E-2"/>
          <c:y val="0.84093859943039062"/>
          <c:w val="0.92459022503843813"/>
          <c:h val="0.11421317355250936"/>
        </c:manualLayout>
      </c:layout>
      <c:spPr>
        <a:noFill/>
        <a:ln w="3175">
          <a:solidFill>
            <a:srgbClr val="000000"/>
          </a:solidFill>
          <a:prstDash val="solid"/>
        </a:ln>
      </c:spPr>
      <c:txPr>
        <a:bodyPr/>
        <a:lstStyle/>
        <a:p>
          <a:pPr>
            <a:defRPr lang="ru-RU"/>
          </a:pPr>
          <a:endParaRPr lang="ru-RU"/>
        </a:p>
      </c:txPr>
    </c:legend>
    <c:plotVisOnly val="1"/>
    <c:dispBlanksAs val="gap"/>
  </c:chart>
  <c:spPr>
    <a:noFill/>
    <a:ln>
      <a:noFill/>
    </a:ln>
  </c:spPr>
  <c:txPr>
    <a:bodyPr/>
    <a:lstStyle/>
    <a:p>
      <a:pPr>
        <a:defRPr sz="1200" b="1" i="0" u="none" strike="noStrike" baseline="0">
          <a:solidFill>
            <a:srgbClr val="000000"/>
          </a:solidFill>
          <a:latin typeface="Arial" pitchFamily="34" charset="0"/>
          <a:ea typeface="Times New Roman"/>
          <a:cs typeface="Times New Roman"/>
        </a:defRPr>
      </a:pPr>
      <a:endParaRPr lang="ru-RU"/>
    </a:p>
  </c:tx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5.5555555555555455E-2"/>
          <c:y val="5.289672544080623E-2"/>
          <c:w val="0.60493827160493863"/>
          <c:h val="0.67002518891687779"/>
        </c:manualLayout>
      </c:layout>
      <c:lineChart>
        <c:grouping val="standard"/>
        <c:ser>
          <c:idx val="2"/>
          <c:order val="0"/>
          <c:tx>
            <c:strRef>
              <c:f>Sheet1!$A$4</c:f>
              <c:strCache>
                <c:ptCount val="1"/>
                <c:pt idx="0">
                  <c:v>домогосподарство з осіб віком 60 років і старше</c:v>
                </c:pt>
              </c:strCache>
            </c:strRef>
          </c:tx>
          <c:spPr>
            <a:ln w="32529">
              <a:solidFill>
                <a:srgbClr val="000000"/>
              </a:solidFill>
              <a:prstDash val="lgDash"/>
            </a:ln>
          </c:spPr>
          <c:marker>
            <c:symbol val="triangle"/>
            <c:size val="8"/>
            <c:spPr>
              <a:solidFill>
                <a:srgbClr val="0000FF"/>
              </a:solidFill>
              <a:ln>
                <a:solidFill>
                  <a:srgbClr val="000000"/>
                </a:solidFill>
                <a:prstDash val="solid"/>
              </a:ln>
            </c:spPr>
          </c:marker>
          <c:dPt>
            <c:idx val="1"/>
            <c:spPr>
              <a:ln w="32529">
                <a:solidFill>
                  <a:srgbClr val="00B050"/>
                </a:solidFill>
                <a:prstDash val="lgDash"/>
              </a:ln>
            </c:spPr>
          </c:dPt>
          <c:cat>
            <c:strRef>
              <c:f>Sheet1!$B$1:$K$1</c:f>
              <c:strCache>
                <c:ptCount val="4"/>
                <c:pt idx="0">
                  <c:v>бідні за критерієм 17$</c:v>
                </c:pt>
                <c:pt idx="1">
                  <c:v>бідні за відносним критерієм</c:v>
                </c:pt>
                <c:pt idx="2">
                  <c:v>бідні за абсолютним критерієм</c:v>
                </c:pt>
                <c:pt idx="3">
                  <c:v>бідні за критерієм 5$</c:v>
                </c:pt>
              </c:strCache>
            </c:strRef>
          </c:cat>
          <c:val>
            <c:numRef>
              <c:f>Sheet1!$B$4:$K$4</c:f>
              <c:numCache>
                <c:formatCode>General</c:formatCode>
                <c:ptCount val="4"/>
                <c:pt idx="0">
                  <c:v>70.599999999999994</c:v>
                </c:pt>
                <c:pt idx="1">
                  <c:v>18.100000000000001</c:v>
                </c:pt>
                <c:pt idx="2">
                  <c:v>12.5</c:v>
                </c:pt>
                <c:pt idx="3">
                  <c:v>0.4</c:v>
                </c:pt>
              </c:numCache>
            </c:numRef>
          </c:val>
        </c:ser>
        <c:ser>
          <c:idx val="3"/>
          <c:order val="1"/>
          <c:tx>
            <c:strRef>
              <c:f>Sheet1!$A$5</c:f>
              <c:strCache>
                <c:ptCount val="1"/>
                <c:pt idx="0">
                  <c:v>домогосподарство жінок-одиначок віком 60 років і старше</c:v>
                </c:pt>
              </c:strCache>
            </c:strRef>
          </c:tx>
          <c:spPr>
            <a:ln w="32529">
              <a:solidFill>
                <a:srgbClr val="003300"/>
              </a:solidFill>
              <a:prstDash val="solid"/>
            </a:ln>
          </c:spPr>
          <c:marker>
            <c:symbol val="circle"/>
            <c:size val="7"/>
            <c:spPr>
              <a:solidFill>
                <a:srgbClr val="00FFFF"/>
              </a:solidFill>
              <a:ln>
                <a:solidFill>
                  <a:srgbClr val="003300"/>
                </a:solidFill>
                <a:prstDash val="solid"/>
              </a:ln>
            </c:spPr>
          </c:marker>
          <c:cat>
            <c:strRef>
              <c:f>Sheet1!$B$1:$K$1</c:f>
              <c:strCache>
                <c:ptCount val="4"/>
                <c:pt idx="0">
                  <c:v>бідні за критерієм 17$</c:v>
                </c:pt>
                <c:pt idx="1">
                  <c:v>бідні за відносним критерієм</c:v>
                </c:pt>
                <c:pt idx="2">
                  <c:v>бідні за абсолютним критерієм</c:v>
                </c:pt>
                <c:pt idx="3">
                  <c:v>бідні за критерієм 5$</c:v>
                </c:pt>
              </c:strCache>
            </c:strRef>
          </c:cat>
          <c:val>
            <c:numRef>
              <c:f>Sheet1!$B$5:$K$5</c:f>
              <c:numCache>
                <c:formatCode>General</c:formatCode>
                <c:ptCount val="4"/>
                <c:pt idx="0">
                  <c:v>74.8</c:v>
                </c:pt>
                <c:pt idx="1">
                  <c:v>19.2</c:v>
                </c:pt>
                <c:pt idx="2">
                  <c:v>13.3</c:v>
                </c:pt>
                <c:pt idx="3">
                  <c:v>0.70000000000000062</c:v>
                </c:pt>
              </c:numCache>
            </c:numRef>
          </c:val>
        </c:ser>
        <c:ser>
          <c:idx val="4"/>
          <c:order val="2"/>
          <c:tx>
            <c:strRef>
              <c:f>Sheet1!$A$6</c:f>
              <c:strCache>
                <c:ptCount val="1"/>
                <c:pt idx="0">
                  <c:v>домогосподарство чоловіків-одинаків віком 60 років і старше</c:v>
                </c:pt>
              </c:strCache>
            </c:strRef>
          </c:tx>
          <c:spPr>
            <a:ln w="32529">
              <a:solidFill>
                <a:srgbClr val="FF6600"/>
              </a:solidFill>
              <a:prstDash val="sysDash"/>
            </a:ln>
          </c:spPr>
          <c:marker>
            <c:symbol val="star"/>
            <c:size val="10"/>
            <c:spPr>
              <a:noFill/>
              <a:ln>
                <a:solidFill>
                  <a:srgbClr val="D86444"/>
                </a:solidFill>
                <a:prstDash val="solid"/>
              </a:ln>
            </c:spPr>
          </c:marker>
          <c:cat>
            <c:strRef>
              <c:f>Sheet1!$B$1:$K$1</c:f>
              <c:strCache>
                <c:ptCount val="4"/>
                <c:pt idx="0">
                  <c:v>бідні за критерієм 17$</c:v>
                </c:pt>
                <c:pt idx="1">
                  <c:v>бідні за відносним критерієм</c:v>
                </c:pt>
                <c:pt idx="2">
                  <c:v>бідні за абсолютним критерієм</c:v>
                </c:pt>
                <c:pt idx="3">
                  <c:v>бідні за критерієм 5$</c:v>
                </c:pt>
              </c:strCache>
            </c:strRef>
          </c:cat>
          <c:val>
            <c:numRef>
              <c:f>Sheet1!$B$6:$K$6</c:f>
              <c:numCache>
                <c:formatCode>General</c:formatCode>
                <c:ptCount val="4"/>
                <c:pt idx="0">
                  <c:v>69.7</c:v>
                </c:pt>
                <c:pt idx="1">
                  <c:v>21.4</c:v>
                </c:pt>
                <c:pt idx="2">
                  <c:v>14.7</c:v>
                </c:pt>
                <c:pt idx="3">
                  <c:v>1.0000000000000005E-2</c:v>
                </c:pt>
              </c:numCache>
            </c:numRef>
          </c:val>
        </c:ser>
        <c:ser>
          <c:idx val="5"/>
          <c:order val="3"/>
          <c:tx>
            <c:strRef>
              <c:f>Sheet1!$A$7</c:f>
              <c:strCache>
                <c:ptCount val="1"/>
                <c:pt idx="0">
                  <c:v>домогосподарство з дітьми, де проживає хоча б одна жінка віком 60 років і старше</c:v>
                </c:pt>
              </c:strCache>
            </c:strRef>
          </c:tx>
          <c:spPr>
            <a:ln w="32529">
              <a:solidFill>
                <a:schemeClr val="accent6">
                  <a:lumMod val="60000"/>
                  <a:lumOff val="40000"/>
                </a:schemeClr>
              </a:solidFill>
              <a:prstDash val="solid"/>
            </a:ln>
          </c:spPr>
          <c:marker>
            <c:symbol val="diamond"/>
            <c:size val="10"/>
            <c:spPr>
              <a:solidFill>
                <a:srgbClr val="9999FF"/>
              </a:solidFill>
              <a:ln>
                <a:solidFill>
                  <a:schemeClr val="accent6">
                    <a:lumMod val="40000"/>
                    <a:lumOff val="60000"/>
                  </a:schemeClr>
                </a:solidFill>
                <a:prstDash val="solid"/>
              </a:ln>
            </c:spPr>
          </c:marker>
          <c:cat>
            <c:strRef>
              <c:f>Sheet1!$B$1:$K$1</c:f>
              <c:strCache>
                <c:ptCount val="4"/>
                <c:pt idx="0">
                  <c:v>бідні за критерієм 17$</c:v>
                </c:pt>
                <c:pt idx="1">
                  <c:v>бідні за відносним критерієм</c:v>
                </c:pt>
                <c:pt idx="2">
                  <c:v>бідні за абсолютним критерієм</c:v>
                </c:pt>
                <c:pt idx="3">
                  <c:v>бідні за критерієм 5$</c:v>
                </c:pt>
              </c:strCache>
            </c:strRef>
          </c:cat>
          <c:val>
            <c:numRef>
              <c:f>Sheet1!$B$7:$K$7</c:f>
              <c:numCache>
                <c:formatCode>General</c:formatCode>
                <c:ptCount val="4"/>
                <c:pt idx="0">
                  <c:v>85.7</c:v>
                </c:pt>
                <c:pt idx="1">
                  <c:v>39.1</c:v>
                </c:pt>
                <c:pt idx="2">
                  <c:v>31.7</c:v>
                </c:pt>
                <c:pt idx="3">
                  <c:v>2.9</c:v>
                </c:pt>
              </c:numCache>
            </c:numRef>
          </c:val>
        </c:ser>
        <c:marker val="1"/>
        <c:axId val="128039936"/>
        <c:axId val="128100992"/>
      </c:lineChart>
      <c:catAx>
        <c:axId val="128039936"/>
        <c:scaling>
          <c:orientation val="minMax"/>
        </c:scaling>
        <c:axPos val="b"/>
        <c:numFmt formatCode="General" sourceLinked="1"/>
        <c:tickLblPos val="nextTo"/>
        <c:spPr>
          <a:ln w="4066">
            <a:solidFill>
              <a:srgbClr val="000000"/>
            </a:solidFill>
            <a:prstDash val="solid"/>
          </a:ln>
        </c:spPr>
        <c:txPr>
          <a:bodyPr rot="-5400000" vert="horz"/>
          <a:lstStyle/>
          <a:p>
            <a:pPr>
              <a:defRPr lang="ru-RU" sz="1281" b="1" i="0" u="none" strike="noStrike" baseline="0">
                <a:solidFill>
                  <a:srgbClr val="000000"/>
                </a:solidFill>
                <a:latin typeface="Arial"/>
                <a:ea typeface="Arial"/>
                <a:cs typeface="Arial"/>
              </a:defRPr>
            </a:pPr>
            <a:endParaRPr lang="ru-RU"/>
          </a:p>
        </c:txPr>
        <c:crossAx val="128100992"/>
        <c:crosses val="autoZero"/>
        <c:lblAlgn val="ctr"/>
        <c:lblOffset val="100"/>
        <c:tickLblSkip val="1"/>
        <c:tickMarkSkip val="1"/>
      </c:catAx>
      <c:valAx>
        <c:axId val="128100992"/>
        <c:scaling>
          <c:orientation val="minMax"/>
        </c:scaling>
        <c:axPos val="l"/>
        <c:majorGridlines>
          <c:spPr>
            <a:ln w="4066">
              <a:solidFill>
                <a:srgbClr val="000000"/>
              </a:solidFill>
              <a:prstDash val="solid"/>
            </a:ln>
          </c:spPr>
        </c:majorGridlines>
        <c:numFmt formatCode="General" sourceLinked="1"/>
        <c:tickLblPos val="nextTo"/>
        <c:spPr>
          <a:ln w="4066">
            <a:solidFill>
              <a:srgbClr val="000000"/>
            </a:solidFill>
            <a:prstDash val="solid"/>
          </a:ln>
        </c:spPr>
        <c:txPr>
          <a:bodyPr rot="0" vert="horz"/>
          <a:lstStyle/>
          <a:p>
            <a:pPr>
              <a:defRPr lang="ru-RU" sz="1281" b="1" i="0" u="none" strike="noStrike" baseline="0">
                <a:solidFill>
                  <a:srgbClr val="000000"/>
                </a:solidFill>
                <a:latin typeface="Arial"/>
                <a:ea typeface="Arial"/>
                <a:cs typeface="Arial"/>
              </a:defRPr>
            </a:pPr>
            <a:endParaRPr lang="ru-RU"/>
          </a:p>
        </c:txPr>
        <c:crossAx val="128039936"/>
        <c:crosses val="autoZero"/>
        <c:crossBetween val="between"/>
      </c:valAx>
      <c:spPr>
        <a:noFill/>
        <a:ln w="16264">
          <a:solidFill>
            <a:srgbClr val="808080"/>
          </a:solidFill>
          <a:prstDash val="solid"/>
        </a:ln>
      </c:spPr>
    </c:plotArea>
    <c:legend>
      <c:legendPos val="r"/>
      <c:layout>
        <c:manualLayout>
          <c:xMode val="edge"/>
          <c:yMode val="edge"/>
          <c:x val="0.66358024691358186"/>
          <c:y val="4.2821158690176275E-2"/>
          <c:w val="0.33487654320987836"/>
          <c:h val="0.78841309823677586"/>
        </c:manualLayout>
      </c:layout>
      <c:spPr>
        <a:noFill/>
        <a:ln w="32529">
          <a:noFill/>
        </a:ln>
      </c:spPr>
      <c:txPr>
        <a:bodyPr/>
        <a:lstStyle/>
        <a:p>
          <a:pPr>
            <a:defRPr lang="ru-RU" sz="1178" b="1" i="0" u="none" strike="noStrike" baseline="0">
              <a:solidFill>
                <a:srgbClr val="000000"/>
              </a:solidFill>
              <a:latin typeface="Arial"/>
              <a:ea typeface="Arial"/>
              <a:cs typeface="Arial"/>
            </a:defRPr>
          </a:pPr>
          <a:endParaRPr lang="ru-RU"/>
        </a:p>
      </c:txPr>
    </c:legend>
    <c:plotVisOnly val="1"/>
    <c:dispBlanksAs val="gap"/>
  </c:chart>
  <c:spPr>
    <a:noFill/>
    <a:ln>
      <a:noFill/>
    </a:ln>
  </c:spPr>
  <c:txPr>
    <a:bodyPr/>
    <a:lstStyle/>
    <a:p>
      <a:pPr>
        <a:defRPr sz="1281" b="1" i="0" u="none" strike="noStrike" baseline="0">
          <a:solidFill>
            <a:srgbClr val="000000"/>
          </a:solidFill>
          <a:latin typeface="Arial"/>
          <a:ea typeface="Arial"/>
          <a:cs typeface="Arial"/>
        </a:defRPr>
      </a:pPr>
      <a:endParaRPr lang="ru-RU"/>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6.0382916053019313E-2"/>
          <c:y val="6.0453400503778419E-2"/>
          <c:w val="0.59351988217967599"/>
          <c:h val="0.71927325556883115"/>
        </c:manualLayout>
      </c:layout>
      <c:barChart>
        <c:barDir val="col"/>
        <c:grouping val="clustered"/>
        <c:ser>
          <c:idx val="0"/>
          <c:order val="0"/>
          <c:tx>
            <c:strRef>
              <c:f>Sheet1!$A$3</c:f>
              <c:strCache>
                <c:ptCount val="1"/>
                <c:pt idx="0">
                  <c:v>Україна</c:v>
                </c:pt>
              </c:strCache>
            </c:strRef>
          </c:tx>
          <c:spPr>
            <a:solidFill>
              <a:srgbClr val="9999FF"/>
            </a:solidFill>
            <a:ln w="16098">
              <a:solidFill>
                <a:srgbClr val="000000"/>
              </a:solidFill>
              <a:prstDash val="solid"/>
            </a:ln>
          </c:spPr>
          <c:cat>
            <c:strRef>
              <c:f>Sheet1!$B$1:$K$1</c:f>
              <c:strCache>
                <c:ptCount val="3"/>
                <c:pt idx="0">
                  <c:v>бідні за відносним критерієм, але небідні за деприваціями</c:v>
                </c:pt>
                <c:pt idx="1">
                  <c:v>бідні за деприваціями, але небідні за відносним критерієм</c:v>
                </c:pt>
                <c:pt idx="2">
                  <c:v>бідні одночасно за відносним критерієм та деприваціями</c:v>
                </c:pt>
              </c:strCache>
            </c:strRef>
          </c:cat>
          <c:val>
            <c:numRef>
              <c:f>Sheet1!$B$3:$K$3</c:f>
              <c:numCache>
                <c:formatCode>General</c:formatCode>
                <c:ptCount val="3"/>
                <c:pt idx="0">
                  <c:v>15.2</c:v>
                </c:pt>
                <c:pt idx="1">
                  <c:v>16.2</c:v>
                </c:pt>
                <c:pt idx="2">
                  <c:v>9.3000000000000007</c:v>
                </c:pt>
              </c:numCache>
            </c:numRef>
          </c:val>
        </c:ser>
        <c:axId val="139856128"/>
        <c:axId val="139870592"/>
      </c:barChart>
      <c:lineChart>
        <c:grouping val="standard"/>
        <c:ser>
          <c:idx val="2"/>
          <c:order val="1"/>
          <c:tx>
            <c:strRef>
              <c:f>Sheet1!$A$4</c:f>
              <c:strCache>
                <c:ptCount val="1"/>
                <c:pt idx="0">
                  <c:v>домогосподарство жінок-одиначок віком 60 років і старше</c:v>
                </c:pt>
              </c:strCache>
            </c:strRef>
          </c:tx>
          <c:spPr>
            <a:ln w="32196">
              <a:solidFill>
                <a:srgbClr val="000000"/>
              </a:solidFill>
              <a:prstDash val="lgDash"/>
            </a:ln>
          </c:spPr>
          <c:marker>
            <c:symbol val="triangle"/>
            <c:size val="8"/>
            <c:spPr>
              <a:solidFill>
                <a:srgbClr val="0000FF"/>
              </a:solidFill>
              <a:ln>
                <a:solidFill>
                  <a:srgbClr val="000000"/>
                </a:solidFill>
                <a:prstDash val="solid"/>
              </a:ln>
            </c:spPr>
          </c:marker>
          <c:cat>
            <c:strRef>
              <c:f>Sheet1!$B$1:$K$1</c:f>
              <c:strCache>
                <c:ptCount val="3"/>
                <c:pt idx="0">
                  <c:v>бідні за відносним критерієм, але небідні за деприваціями</c:v>
                </c:pt>
                <c:pt idx="1">
                  <c:v>бідні за деприваціями, але небідні за відносним критерієм</c:v>
                </c:pt>
                <c:pt idx="2">
                  <c:v>бідні одночасно за відносним критерієм та деприваціями</c:v>
                </c:pt>
              </c:strCache>
            </c:strRef>
          </c:cat>
          <c:val>
            <c:numRef>
              <c:f>Sheet1!$B$4:$K$4</c:f>
              <c:numCache>
                <c:formatCode>General</c:formatCode>
                <c:ptCount val="3"/>
                <c:pt idx="0">
                  <c:v>10.4</c:v>
                </c:pt>
                <c:pt idx="1">
                  <c:v>28.9</c:v>
                </c:pt>
                <c:pt idx="2">
                  <c:v>7.7</c:v>
                </c:pt>
              </c:numCache>
            </c:numRef>
          </c:val>
        </c:ser>
        <c:ser>
          <c:idx val="3"/>
          <c:order val="2"/>
          <c:tx>
            <c:strRef>
              <c:f>Sheet1!$A$5</c:f>
              <c:strCache>
                <c:ptCount val="1"/>
                <c:pt idx="0">
                  <c:v>домогосподарство жінок-одиначок віком 70 років і старше</c:v>
                </c:pt>
              </c:strCache>
            </c:strRef>
          </c:tx>
          <c:spPr>
            <a:ln w="32196">
              <a:solidFill>
                <a:srgbClr val="003300"/>
              </a:solidFill>
              <a:prstDash val="solid"/>
            </a:ln>
          </c:spPr>
          <c:marker>
            <c:symbol val="circle"/>
            <c:size val="7"/>
            <c:spPr>
              <a:solidFill>
                <a:srgbClr val="00FFFF"/>
              </a:solidFill>
              <a:ln>
                <a:solidFill>
                  <a:srgbClr val="003300"/>
                </a:solidFill>
                <a:prstDash val="solid"/>
              </a:ln>
            </c:spPr>
          </c:marker>
          <c:cat>
            <c:strRef>
              <c:f>Sheet1!$B$1:$K$1</c:f>
              <c:strCache>
                <c:ptCount val="3"/>
                <c:pt idx="0">
                  <c:v>бідні за відносним критерієм, але небідні за деприваціями</c:v>
                </c:pt>
                <c:pt idx="1">
                  <c:v>бідні за деприваціями, але небідні за відносним критерієм</c:v>
                </c:pt>
                <c:pt idx="2">
                  <c:v>бідні одночасно за відносним критерієм та деприваціями</c:v>
                </c:pt>
              </c:strCache>
            </c:strRef>
          </c:cat>
          <c:val>
            <c:numRef>
              <c:f>Sheet1!$B$5:$K$5</c:f>
              <c:numCache>
                <c:formatCode>General</c:formatCode>
                <c:ptCount val="3"/>
                <c:pt idx="0">
                  <c:v>12.9</c:v>
                </c:pt>
                <c:pt idx="1">
                  <c:v>29.5</c:v>
                </c:pt>
                <c:pt idx="2">
                  <c:v>8.9</c:v>
                </c:pt>
              </c:numCache>
            </c:numRef>
          </c:val>
        </c:ser>
        <c:ser>
          <c:idx val="6"/>
          <c:order val="3"/>
          <c:tx>
            <c:strRef>
              <c:f>Sheet1!$A$8</c:f>
              <c:strCache>
                <c:ptCount val="1"/>
                <c:pt idx="0">
                  <c:v>домогосподарство з дітьми, де проживає хоча б одна жінка віком 60 років і старше</c:v>
                </c:pt>
              </c:strCache>
            </c:strRef>
          </c:tx>
          <c:spPr>
            <a:ln w="32196">
              <a:solidFill>
                <a:srgbClr val="003300"/>
              </a:solidFill>
              <a:prstDash val="lgDashDotDot"/>
            </a:ln>
          </c:spPr>
          <c:marker>
            <c:symbol val="star"/>
            <c:size val="8"/>
            <c:spPr>
              <a:noFill/>
              <a:ln>
                <a:solidFill>
                  <a:srgbClr val="000000"/>
                </a:solidFill>
                <a:prstDash val="solid"/>
              </a:ln>
            </c:spPr>
          </c:marker>
          <c:cat>
            <c:strRef>
              <c:f>Sheet1!$B$1:$K$1</c:f>
              <c:strCache>
                <c:ptCount val="3"/>
                <c:pt idx="0">
                  <c:v>бідні за відносним критерієм, але небідні за деприваціями</c:v>
                </c:pt>
                <c:pt idx="1">
                  <c:v>бідні за деприваціями, але небідні за відносним критерієм</c:v>
                </c:pt>
                <c:pt idx="2">
                  <c:v>бідні одночасно за відносним критерієм та деприваціями</c:v>
                </c:pt>
              </c:strCache>
            </c:strRef>
          </c:cat>
          <c:val>
            <c:numRef>
              <c:f>Sheet1!$B$8:$K$8</c:f>
              <c:numCache>
                <c:formatCode>General</c:formatCode>
                <c:ptCount val="3"/>
                <c:pt idx="0">
                  <c:v>22.9</c:v>
                </c:pt>
                <c:pt idx="1">
                  <c:v>16</c:v>
                </c:pt>
                <c:pt idx="2">
                  <c:v>13.7</c:v>
                </c:pt>
              </c:numCache>
            </c:numRef>
          </c:val>
        </c:ser>
        <c:ser>
          <c:idx val="7"/>
          <c:order val="4"/>
          <c:tx>
            <c:strRef>
              <c:f>Sheet1!$A$9</c:f>
              <c:strCache>
                <c:ptCount val="1"/>
                <c:pt idx="0">
                  <c:v>домогосподарство з дітьми, де проживає хоча б одна жінка віком 70 років і старше</c:v>
                </c:pt>
              </c:strCache>
            </c:strRef>
          </c:tx>
          <c:spPr>
            <a:ln w="32196">
              <a:solidFill>
                <a:srgbClr val="333399"/>
              </a:solidFill>
              <a:prstDash val="solid"/>
            </a:ln>
          </c:spPr>
          <c:marker>
            <c:symbol val="diamond"/>
            <c:size val="8"/>
            <c:spPr>
              <a:solidFill>
                <a:srgbClr val="0000FF"/>
              </a:solidFill>
              <a:ln>
                <a:solidFill>
                  <a:srgbClr val="000080"/>
                </a:solidFill>
                <a:prstDash val="solid"/>
              </a:ln>
            </c:spPr>
          </c:marker>
          <c:cat>
            <c:strRef>
              <c:f>Sheet1!$B$1:$K$1</c:f>
              <c:strCache>
                <c:ptCount val="3"/>
                <c:pt idx="0">
                  <c:v>бідні за відносним критерієм, але небідні за деприваціями</c:v>
                </c:pt>
                <c:pt idx="1">
                  <c:v>бідні за деприваціями, але небідні за відносним критерієм</c:v>
                </c:pt>
                <c:pt idx="2">
                  <c:v>бідні одночасно за відносним критерієм та деприваціями</c:v>
                </c:pt>
              </c:strCache>
            </c:strRef>
          </c:cat>
          <c:val>
            <c:numRef>
              <c:f>Sheet1!$B$9:$K$9</c:f>
              <c:numCache>
                <c:formatCode>General</c:formatCode>
                <c:ptCount val="3"/>
                <c:pt idx="0">
                  <c:v>22.7</c:v>
                </c:pt>
                <c:pt idx="1">
                  <c:v>16</c:v>
                </c:pt>
                <c:pt idx="2">
                  <c:v>14.6</c:v>
                </c:pt>
              </c:numCache>
            </c:numRef>
          </c:val>
        </c:ser>
        <c:marker val="1"/>
        <c:axId val="139856128"/>
        <c:axId val="139870592"/>
      </c:lineChart>
      <c:catAx>
        <c:axId val="139856128"/>
        <c:scaling>
          <c:orientation val="minMax"/>
        </c:scaling>
        <c:axPos val="b"/>
        <c:numFmt formatCode="General" sourceLinked="1"/>
        <c:tickLblPos val="nextTo"/>
        <c:spPr>
          <a:ln w="4024">
            <a:solidFill>
              <a:srgbClr val="000000"/>
            </a:solidFill>
            <a:prstDash val="solid"/>
          </a:ln>
        </c:spPr>
        <c:txPr>
          <a:bodyPr rot="0" vert="horz"/>
          <a:lstStyle/>
          <a:p>
            <a:pPr>
              <a:defRPr lang="ru-RU"/>
            </a:pPr>
            <a:endParaRPr lang="ru-RU"/>
          </a:p>
        </c:txPr>
        <c:crossAx val="139870592"/>
        <c:crosses val="autoZero"/>
        <c:lblAlgn val="ctr"/>
        <c:lblOffset val="100"/>
        <c:tickLblSkip val="1"/>
        <c:tickMarkSkip val="1"/>
      </c:catAx>
      <c:valAx>
        <c:axId val="139870592"/>
        <c:scaling>
          <c:orientation val="minMax"/>
        </c:scaling>
        <c:axPos val="l"/>
        <c:majorGridlines>
          <c:spPr>
            <a:ln w="4024">
              <a:solidFill>
                <a:srgbClr val="000000"/>
              </a:solidFill>
              <a:prstDash val="solid"/>
            </a:ln>
          </c:spPr>
        </c:majorGridlines>
        <c:numFmt formatCode="General" sourceLinked="1"/>
        <c:tickLblPos val="nextTo"/>
        <c:spPr>
          <a:ln w="4024">
            <a:solidFill>
              <a:srgbClr val="000000"/>
            </a:solidFill>
            <a:prstDash val="solid"/>
          </a:ln>
        </c:spPr>
        <c:txPr>
          <a:bodyPr rot="0" vert="horz"/>
          <a:lstStyle/>
          <a:p>
            <a:pPr>
              <a:defRPr lang="ru-RU"/>
            </a:pPr>
            <a:endParaRPr lang="ru-RU"/>
          </a:p>
        </c:txPr>
        <c:crossAx val="139856128"/>
        <c:crosses val="autoZero"/>
        <c:crossBetween val="between"/>
      </c:valAx>
      <c:spPr>
        <a:noFill/>
        <a:ln w="16098">
          <a:solidFill>
            <a:srgbClr val="808080"/>
          </a:solidFill>
          <a:prstDash val="solid"/>
        </a:ln>
      </c:spPr>
    </c:plotArea>
    <c:legend>
      <c:legendPos val="r"/>
      <c:layout>
        <c:manualLayout>
          <c:xMode val="edge"/>
          <c:yMode val="edge"/>
          <c:x val="0.65979381443299157"/>
          <c:y val="1.0075566750629716E-2"/>
          <c:w val="0.32989690721649573"/>
          <c:h val="0.88766685306729121"/>
        </c:manualLayout>
      </c:layout>
      <c:spPr>
        <a:noFill/>
        <a:ln w="32196">
          <a:noFill/>
        </a:ln>
      </c:spPr>
      <c:txPr>
        <a:bodyPr/>
        <a:lstStyle/>
        <a:p>
          <a:pPr>
            <a:defRPr lang="ru-RU"/>
          </a:pPr>
          <a:endParaRPr lang="ru-RU"/>
        </a:p>
      </c:txPr>
    </c:legend>
    <c:plotVisOnly val="1"/>
    <c:dispBlanksAs val="gap"/>
  </c:chart>
  <c:spPr>
    <a:noFill/>
    <a:ln>
      <a:noFill/>
    </a:ln>
  </c:spPr>
  <c:txPr>
    <a:bodyPr/>
    <a:lstStyle/>
    <a:p>
      <a:pPr>
        <a:defRPr sz="1200" b="1" i="0" u="none" strike="noStrike" baseline="0">
          <a:solidFill>
            <a:srgbClr val="000000"/>
          </a:solidFill>
          <a:latin typeface="Arial"/>
          <a:ea typeface="Arial"/>
          <a:cs typeface="Arial"/>
        </a:defRPr>
      </a:pPr>
      <a:endParaRPr lang="ru-RU"/>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17328813537279997"/>
          <c:y val="6.0439560439560454E-2"/>
          <c:w val="0.61900309189720426"/>
          <c:h val="0.75274725274725274"/>
        </c:manualLayout>
      </c:layout>
      <c:lineChart>
        <c:grouping val="standard"/>
        <c:ser>
          <c:idx val="0"/>
          <c:order val="0"/>
          <c:tx>
            <c:strRef>
              <c:f>Sheet1!$A$2</c:f>
              <c:strCache>
                <c:ptCount val="1"/>
                <c:pt idx="0">
                  <c:v>Жінки </c:v>
                </c:pt>
              </c:strCache>
            </c:strRef>
          </c:tx>
          <c:spPr>
            <a:ln w="73057">
              <a:solidFill>
                <a:srgbClr val="FF00FF"/>
              </a:solidFill>
              <a:prstDash val="solid"/>
            </a:ln>
          </c:spPr>
          <c:marker>
            <c:symbol val="none"/>
          </c:marker>
          <c:dLbls>
            <c:dLbl>
              <c:idx val="6"/>
              <c:layout/>
              <c:spPr>
                <a:noFill/>
                <a:ln w="25385">
                  <a:noFill/>
                </a:ln>
              </c:spPr>
              <c:txPr>
                <a:bodyPr/>
                <a:lstStyle/>
                <a:p>
                  <a:pPr>
                    <a:defRPr lang="ru-RU"/>
                  </a:pPr>
                  <a:endParaRPr lang="ru-RU"/>
                </a:p>
              </c:txPr>
              <c:dLblPos val="b"/>
              <c:showSerName val="1"/>
            </c:dLbl>
            <c:delete val="1"/>
          </c:dLbls>
          <c:cat>
            <c:numRef>
              <c:f>Sheet1!$B$1:$V$1</c:f>
              <c:numCache>
                <c:formatCode>General</c:formatCode>
                <c:ptCount val="2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numCache>
            </c:numRef>
          </c:cat>
          <c:val>
            <c:numRef>
              <c:f>Sheet1!$B$2:$V$2</c:f>
              <c:numCache>
                <c:formatCode>General</c:formatCode>
                <c:ptCount val="21"/>
                <c:pt idx="0">
                  <c:v>79.7</c:v>
                </c:pt>
                <c:pt idx="1">
                  <c:v>78.099999999999994</c:v>
                </c:pt>
                <c:pt idx="2">
                  <c:v>77.2</c:v>
                </c:pt>
                <c:pt idx="3">
                  <c:v>76</c:v>
                </c:pt>
                <c:pt idx="4">
                  <c:v>71</c:v>
                </c:pt>
                <c:pt idx="5">
                  <c:v>58.4</c:v>
                </c:pt>
                <c:pt idx="6">
                  <c:v>39.1</c:v>
                </c:pt>
                <c:pt idx="7">
                  <c:v>34.9</c:v>
                </c:pt>
                <c:pt idx="8">
                  <c:v>34.4</c:v>
                </c:pt>
                <c:pt idx="9">
                  <c:v>29.8</c:v>
                </c:pt>
                <c:pt idx="10">
                  <c:v>31.6</c:v>
                </c:pt>
                <c:pt idx="11">
                  <c:v>28.3</c:v>
                </c:pt>
                <c:pt idx="12">
                  <c:v>25</c:v>
                </c:pt>
                <c:pt idx="13">
                  <c:v>23.2</c:v>
                </c:pt>
                <c:pt idx="14">
                  <c:v>19.899999999999999</c:v>
                </c:pt>
                <c:pt idx="15">
                  <c:v>18.600000000000001</c:v>
                </c:pt>
                <c:pt idx="16">
                  <c:v>16.3</c:v>
                </c:pt>
                <c:pt idx="17">
                  <c:v>19.3</c:v>
                </c:pt>
                <c:pt idx="18">
                  <c:v>16.3</c:v>
                </c:pt>
                <c:pt idx="19">
                  <c:v>15.4</c:v>
                </c:pt>
                <c:pt idx="20">
                  <c:v>14.2</c:v>
                </c:pt>
              </c:numCache>
            </c:numRef>
          </c:val>
          <c:smooth val="1"/>
        </c:ser>
        <c:ser>
          <c:idx val="1"/>
          <c:order val="1"/>
          <c:tx>
            <c:strRef>
              <c:f>Sheet1!$A$3</c:f>
              <c:strCache>
                <c:ptCount val="1"/>
                <c:pt idx="0">
                  <c:v>Чоловіки</c:v>
                </c:pt>
              </c:strCache>
            </c:strRef>
          </c:tx>
          <c:spPr>
            <a:ln w="73057">
              <a:solidFill>
                <a:srgbClr val="0000FF"/>
              </a:solidFill>
              <a:prstDash val="solid"/>
            </a:ln>
          </c:spPr>
          <c:marker>
            <c:symbol val="none"/>
          </c:marker>
          <c:dLbls>
            <c:dLbl>
              <c:idx val="9"/>
              <c:layout/>
              <c:spPr>
                <a:noFill/>
                <a:ln w="25385">
                  <a:noFill/>
                </a:ln>
              </c:spPr>
              <c:txPr>
                <a:bodyPr/>
                <a:lstStyle/>
                <a:p>
                  <a:pPr>
                    <a:defRPr lang="ru-RU"/>
                  </a:pPr>
                  <a:endParaRPr lang="ru-RU"/>
                </a:p>
              </c:txPr>
              <c:dLblPos val="t"/>
              <c:showSerName val="1"/>
            </c:dLbl>
            <c:delete val="1"/>
          </c:dLbls>
          <c:cat>
            <c:numRef>
              <c:f>Sheet1!$B$1:$V$1</c:f>
              <c:numCache>
                <c:formatCode>General</c:formatCode>
                <c:ptCount val="2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numCache>
            </c:numRef>
          </c:cat>
          <c:val>
            <c:numRef>
              <c:f>Sheet1!$B$3:$V$3</c:f>
              <c:numCache>
                <c:formatCode>General</c:formatCode>
                <c:ptCount val="21"/>
                <c:pt idx="0">
                  <c:v>84.3</c:v>
                </c:pt>
                <c:pt idx="1">
                  <c:v>80.400000000000006</c:v>
                </c:pt>
                <c:pt idx="2">
                  <c:v>78</c:v>
                </c:pt>
                <c:pt idx="3">
                  <c:v>76.8</c:v>
                </c:pt>
                <c:pt idx="4">
                  <c:v>76.7</c:v>
                </c:pt>
                <c:pt idx="5">
                  <c:v>73.099999999999994</c:v>
                </c:pt>
                <c:pt idx="6">
                  <c:v>67.7</c:v>
                </c:pt>
                <c:pt idx="7">
                  <c:v>69.3</c:v>
                </c:pt>
                <c:pt idx="8">
                  <c:v>64.5</c:v>
                </c:pt>
                <c:pt idx="9">
                  <c:v>65.099999999999994</c:v>
                </c:pt>
                <c:pt idx="10">
                  <c:v>44.9</c:v>
                </c:pt>
                <c:pt idx="11">
                  <c:v>31.1</c:v>
                </c:pt>
                <c:pt idx="12">
                  <c:v>29.5</c:v>
                </c:pt>
                <c:pt idx="13">
                  <c:v>29.8</c:v>
                </c:pt>
                <c:pt idx="14">
                  <c:v>25</c:v>
                </c:pt>
                <c:pt idx="15">
                  <c:v>23</c:v>
                </c:pt>
                <c:pt idx="16">
                  <c:v>21.4</c:v>
                </c:pt>
                <c:pt idx="17">
                  <c:v>20.7</c:v>
                </c:pt>
                <c:pt idx="18">
                  <c:v>21.2</c:v>
                </c:pt>
                <c:pt idx="19">
                  <c:v>18.3</c:v>
                </c:pt>
                <c:pt idx="20">
                  <c:v>17.8</c:v>
                </c:pt>
              </c:numCache>
            </c:numRef>
          </c:val>
          <c:smooth val="1"/>
        </c:ser>
        <c:marker val="1"/>
        <c:axId val="140222848"/>
        <c:axId val="140224768"/>
      </c:lineChart>
      <c:catAx>
        <c:axId val="140222848"/>
        <c:scaling>
          <c:orientation val="minMax"/>
        </c:scaling>
        <c:axPos val="b"/>
        <c:majorGridlines>
          <c:spPr>
            <a:ln w="24353">
              <a:solidFill>
                <a:srgbClr val="969696"/>
              </a:solidFill>
              <a:prstDash val="sysDash"/>
            </a:ln>
          </c:spPr>
        </c:majorGridlines>
        <c:title>
          <c:tx>
            <c:rich>
              <a:bodyPr/>
              <a:lstStyle/>
              <a:p>
                <a:pPr>
                  <a:defRPr lang="ru-RU" sz="1499" b="1" i="0" u="none" strike="noStrike" baseline="0">
                    <a:solidFill>
                      <a:srgbClr val="000000"/>
                    </a:solidFill>
                    <a:latin typeface="Arial"/>
                    <a:ea typeface="Arial"/>
                    <a:cs typeface="Arial"/>
                  </a:defRPr>
                </a:pPr>
                <a:r>
                  <a:rPr lang="ru-RU"/>
                  <a:t>Вік, років</a:t>
                </a:r>
              </a:p>
            </c:rich>
          </c:tx>
          <c:layout>
            <c:manualLayout>
              <c:xMode val="edge"/>
              <c:yMode val="edge"/>
              <c:x val="0.8222698626760061"/>
              <c:y val="0.8626373427459495"/>
            </c:manualLayout>
          </c:layout>
          <c:spPr>
            <a:noFill/>
            <a:ln w="25385">
              <a:noFill/>
            </a:ln>
          </c:spPr>
        </c:title>
        <c:numFmt formatCode="General" sourceLinked="1"/>
        <c:majorTickMark val="cross"/>
        <c:tickLblPos val="nextTo"/>
        <c:spPr>
          <a:ln w="6088">
            <a:solidFill>
              <a:srgbClr val="000000"/>
            </a:solidFill>
            <a:prstDash val="solid"/>
          </a:ln>
        </c:spPr>
        <c:txPr>
          <a:bodyPr rot="0" vert="horz"/>
          <a:lstStyle/>
          <a:p>
            <a:pPr>
              <a:defRPr lang="ru-RU"/>
            </a:pPr>
            <a:endParaRPr lang="ru-RU"/>
          </a:p>
        </c:txPr>
        <c:crossAx val="140224768"/>
        <c:crosses val="autoZero"/>
        <c:lblAlgn val="ctr"/>
        <c:lblOffset val="100"/>
        <c:tickLblSkip val="5"/>
        <c:tickMarkSkip val="5"/>
      </c:catAx>
      <c:valAx>
        <c:axId val="140224768"/>
        <c:scaling>
          <c:orientation val="minMax"/>
          <c:max val="90"/>
        </c:scaling>
        <c:axPos val="l"/>
        <c:majorGridlines>
          <c:spPr>
            <a:ln w="24353">
              <a:solidFill>
                <a:srgbClr val="969696"/>
              </a:solidFill>
              <a:prstDash val="sysDash"/>
            </a:ln>
          </c:spPr>
        </c:majorGridlines>
        <c:numFmt formatCode="General" sourceLinked="1"/>
        <c:majorTickMark val="cross"/>
        <c:tickLblPos val="nextTo"/>
        <c:spPr>
          <a:ln w="6088">
            <a:solidFill>
              <a:srgbClr val="000000"/>
            </a:solidFill>
            <a:prstDash val="solid"/>
          </a:ln>
        </c:spPr>
        <c:txPr>
          <a:bodyPr rot="0" vert="horz"/>
          <a:lstStyle/>
          <a:p>
            <a:pPr>
              <a:defRPr lang="ru-RU"/>
            </a:pPr>
            <a:endParaRPr lang="ru-RU"/>
          </a:p>
        </c:txPr>
        <c:crossAx val="140222848"/>
        <c:crosses val="autoZero"/>
        <c:crossBetween val="midCat"/>
        <c:majorUnit val="30"/>
        <c:minorUnit val="1"/>
      </c:valAx>
      <c:spPr>
        <a:noFill/>
        <a:ln w="12692">
          <a:solidFill>
            <a:srgbClr val="808080"/>
          </a:solidFill>
          <a:prstDash val="solid"/>
        </a:ln>
      </c:spPr>
    </c:plotArea>
    <c:plotVisOnly val="1"/>
    <c:dispBlanksAs val="gap"/>
  </c:chart>
  <c:spPr>
    <a:noFill/>
    <a:ln>
      <a:noFill/>
    </a:ln>
  </c:spPr>
  <c:txPr>
    <a:bodyPr/>
    <a:lstStyle/>
    <a:p>
      <a:pPr>
        <a:defRPr sz="1499" b="1" i="0" u="none" strike="noStrike" baseline="0">
          <a:solidFill>
            <a:srgbClr val="000000"/>
          </a:solidFill>
          <a:latin typeface="Arial"/>
          <a:ea typeface="Arial"/>
          <a:cs typeface="Arial"/>
        </a:defRPr>
      </a:pPr>
      <a:endParaRPr lang="ru-RU"/>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111464968152866"/>
          <c:y val="4.7619047619047623E-2"/>
          <c:w val="0.88853503184713356"/>
          <c:h val="0.48078662914774212"/>
        </c:manualLayout>
      </c:layout>
      <c:barChart>
        <c:barDir val="col"/>
        <c:grouping val="clustered"/>
        <c:ser>
          <c:idx val="0"/>
          <c:order val="0"/>
          <c:tx>
            <c:strRef>
              <c:f>Sheet1!$A$2</c:f>
              <c:strCache>
                <c:ptCount val="1"/>
                <c:pt idx="0">
                  <c:v>Чоловіки</c:v>
                </c:pt>
              </c:strCache>
            </c:strRef>
          </c:tx>
          <c:spPr>
            <a:solidFill>
              <a:srgbClr val="9999FF"/>
            </a:solidFill>
            <a:ln w="17771">
              <a:solidFill>
                <a:srgbClr val="000000"/>
              </a:solidFill>
              <a:prstDash val="solid"/>
            </a:ln>
          </c:spPr>
          <c:dLbls>
            <c:spPr>
              <a:solidFill>
                <a:srgbClr val="FFFFFF"/>
              </a:solidFill>
              <a:ln w="4443">
                <a:solidFill>
                  <a:srgbClr val="000000"/>
                </a:solidFill>
                <a:prstDash val="solid"/>
              </a:ln>
            </c:spPr>
            <c:txPr>
              <a:bodyPr/>
              <a:lstStyle/>
              <a:p>
                <a:pPr>
                  <a:defRPr lang="ru-RU"/>
                </a:pPr>
                <a:endParaRPr lang="ru-RU"/>
              </a:p>
            </c:txPr>
            <c:dLblPos val="ctr"/>
            <c:showVal val="1"/>
          </c:dLbls>
          <c:cat>
            <c:strRef>
              <c:f>Sheet1!$B$1:$G$1</c:f>
              <c:strCache>
                <c:ptCount val="6"/>
                <c:pt idx="0">
                  <c:v>Додатковий дохід для власних потреб</c:v>
                </c:pt>
                <c:pt idx="1">
                  <c:v>Додатковий дохід для надання допомоги дітям/онукам</c:v>
                </c:pt>
                <c:pt idx="2">
                  <c:v>Робота забезпечує можливість власного виживання (через низьку пенсію)</c:v>
                </c:pt>
                <c:pt idx="3">
                  <c:v>Робота дає змогу відчувати себе потрібним/ою</c:v>
                </c:pt>
                <c:pt idx="4">
                  <c:v>Робота дає змогу не старіти, дає упевненість у собі, задоволеність, повагу</c:v>
                </c:pt>
                <c:pt idx="5">
                  <c:v>Не уявляю свого життя без роботи</c:v>
                </c:pt>
              </c:strCache>
            </c:strRef>
          </c:cat>
          <c:val>
            <c:numRef>
              <c:f>Sheet1!$B$2:$G$2</c:f>
              <c:numCache>
                <c:formatCode>General</c:formatCode>
                <c:ptCount val="6"/>
                <c:pt idx="0">
                  <c:v>57.6</c:v>
                </c:pt>
                <c:pt idx="1">
                  <c:v>68.2</c:v>
                </c:pt>
                <c:pt idx="2">
                  <c:v>68.3</c:v>
                </c:pt>
                <c:pt idx="3">
                  <c:v>51.7</c:v>
                </c:pt>
                <c:pt idx="4">
                  <c:v>30.6</c:v>
                </c:pt>
                <c:pt idx="5">
                  <c:v>28.2</c:v>
                </c:pt>
              </c:numCache>
            </c:numRef>
          </c:val>
        </c:ser>
        <c:ser>
          <c:idx val="1"/>
          <c:order val="1"/>
          <c:tx>
            <c:strRef>
              <c:f>Sheet1!$A$3</c:f>
              <c:strCache>
                <c:ptCount val="1"/>
                <c:pt idx="0">
                  <c:v>Жінки</c:v>
                </c:pt>
              </c:strCache>
            </c:strRef>
          </c:tx>
          <c:spPr>
            <a:solidFill>
              <a:srgbClr val="FF99CC"/>
            </a:solidFill>
            <a:ln w="17771">
              <a:solidFill>
                <a:srgbClr val="000000"/>
              </a:solidFill>
              <a:prstDash val="solid"/>
            </a:ln>
          </c:spPr>
          <c:dLbls>
            <c:spPr>
              <a:solidFill>
                <a:srgbClr val="FFFFFF"/>
              </a:solidFill>
              <a:ln w="4443">
                <a:solidFill>
                  <a:srgbClr val="000000"/>
                </a:solidFill>
                <a:prstDash val="solid"/>
              </a:ln>
            </c:spPr>
            <c:txPr>
              <a:bodyPr/>
              <a:lstStyle/>
              <a:p>
                <a:pPr>
                  <a:defRPr lang="ru-RU"/>
                </a:pPr>
                <a:endParaRPr lang="ru-RU"/>
              </a:p>
            </c:txPr>
            <c:dLblPos val="ctr"/>
            <c:showVal val="1"/>
          </c:dLbls>
          <c:cat>
            <c:strRef>
              <c:f>Sheet1!$B$1:$G$1</c:f>
              <c:strCache>
                <c:ptCount val="6"/>
                <c:pt idx="0">
                  <c:v>Додатковий дохід для власних потреб</c:v>
                </c:pt>
                <c:pt idx="1">
                  <c:v>Додатковий дохід для надання допомоги дітям/онукам</c:v>
                </c:pt>
                <c:pt idx="2">
                  <c:v>Робота забезпечує можливість власного виживання (через низьку пенсію)</c:v>
                </c:pt>
                <c:pt idx="3">
                  <c:v>Робота дає змогу відчувати себе потрібним/ою</c:v>
                </c:pt>
                <c:pt idx="4">
                  <c:v>Робота дає змогу не старіти, дає упевненість у собі, задоволеність, повагу</c:v>
                </c:pt>
                <c:pt idx="5">
                  <c:v>Не уявляю свого життя без роботи</c:v>
                </c:pt>
              </c:strCache>
            </c:strRef>
          </c:cat>
          <c:val>
            <c:numRef>
              <c:f>Sheet1!$B$3:$G$3</c:f>
              <c:numCache>
                <c:formatCode>General</c:formatCode>
                <c:ptCount val="6"/>
                <c:pt idx="0">
                  <c:v>64.400000000000006</c:v>
                </c:pt>
                <c:pt idx="1">
                  <c:v>69.599999999999994</c:v>
                </c:pt>
                <c:pt idx="2">
                  <c:v>61.6</c:v>
                </c:pt>
                <c:pt idx="3">
                  <c:v>56.8</c:v>
                </c:pt>
                <c:pt idx="4">
                  <c:v>34.800000000000004</c:v>
                </c:pt>
                <c:pt idx="5">
                  <c:v>24.4</c:v>
                </c:pt>
              </c:numCache>
            </c:numRef>
          </c:val>
        </c:ser>
        <c:dLbls>
          <c:showVal val="1"/>
        </c:dLbls>
        <c:axId val="140428800"/>
        <c:axId val="140430336"/>
      </c:barChart>
      <c:catAx>
        <c:axId val="140428800"/>
        <c:scaling>
          <c:orientation val="minMax"/>
        </c:scaling>
        <c:axPos val="b"/>
        <c:numFmt formatCode="General" sourceLinked="1"/>
        <c:tickLblPos val="nextTo"/>
        <c:spPr>
          <a:ln w="4443">
            <a:solidFill>
              <a:srgbClr val="000000"/>
            </a:solidFill>
            <a:prstDash val="solid"/>
          </a:ln>
        </c:spPr>
        <c:txPr>
          <a:bodyPr rot="-5400000" vert="horz"/>
          <a:lstStyle/>
          <a:p>
            <a:pPr>
              <a:defRPr lang="ru-RU"/>
            </a:pPr>
            <a:endParaRPr lang="ru-RU"/>
          </a:p>
        </c:txPr>
        <c:crossAx val="140430336"/>
        <c:crosses val="autoZero"/>
        <c:auto val="1"/>
        <c:lblAlgn val="ctr"/>
        <c:lblOffset val="100"/>
        <c:tickLblSkip val="1"/>
        <c:tickMarkSkip val="1"/>
      </c:catAx>
      <c:valAx>
        <c:axId val="140430336"/>
        <c:scaling>
          <c:orientation val="minMax"/>
          <c:max val="70"/>
        </c:scaling>
        <c:axPos val="l"/>
        <c:majorGridlines>
          <c:spPr>
            <a:ln w="17771">
              <a:solidFill>
                <a:srgbClr val="808080"/>
              </a:solidFill>
              <a:prstDash val="sysDash"/>
            </a:ln>
          </c:spPr>
        </c:majorGridlines>
        <c:title>
          <c:tx>
            <c:rich>
              <a:bodyPr/>
              <a:lstStyle/>
              <a:p>
                <a:pPr>
                  <a:defRPr lang="ru-RU"/>
                </a:pPr>
                <a:r>
                  <a:rPr lang="ru-RU"/>
                  <a:t>У % до  респондентів, які працювали(ють) після виходу на пенсію </a:t>
                </a:r>
              </a:p>
            </c:rich>
          </c:tx>
          <c:layout>
            <c:manualLayout>
              <c:xMode val="edge"/>
              <c:yMode val="edge"/>
              <c:x val="1.0584011214051581E-2"/>
              <c:y val="3.9202878911258884E-2"/>
            </c:manualLayout>
          </c:layout>
          <c:spPr>
            <a:noFill/>
            <a:ln w="25392">
              <a:noFill/>
            </a:ln>
          </c:spPr>
        </c:title>
        <c:numFmt formatCode="General" sourceLinked="1"/>
        <c:tickLblPos val="nextTo"/>
        <c:spPr>
          <a:ln w="4443">
            <a:solidFill>
              <a:srgbClr val="000000"/>
            </a:solidFill>
            <a:prstDash val="solid"/>
          </a:ln>
        </c:spPr>
        <c:txPr>
          <a:bodyPr rot="0" vert="horz"/>
          <a:lstStyle/>
          <a:p>
            <a:pPr>
              <a:defRPr lang="ru-RU"/>
            </a:pPr>
            <a:endParaRPr lang="ru-RU"/>
          </a:p>
        </c:txPr>
        <c:crossAx val="140428800"/>
        <c:crosses val="autoZero"/>
        <c:crossBetween val="between"/>
      </c:valAx>
      <c:spPr>
        <a:noFill/>
        <a:ln w="12696">
          <a:solidFill>
            <a:srgbClr val="808080"/>
          </a:solidFill>
          <a:prstDash val="solid"/>
        </a:ln>
      </c:spPr>
    </c:plotArea>
    <c:legend>
      <c:legendPos val="r"/>
      <c:layout>
        <c:manualLayout>
          <c:xMode val="edge"/>
          <c:yMode val="edge"/>
          <c:x val="0.82943228982999029"/>
          <c:y val="2.3876714045558071E-2"/>
          <c:w val="0.14012739913739591"/>
          <c:h val="0.1948051014171174"/>
        </c:manualLayout>
      </c:layout>
      <c:spPr>
        <a:solidFill>
          <a:schemeClr val="bg1"/>
        </a:solidFill>
        <a:ln w="3174">
          <a:solidFill>
            <a:srgbClr val="000000"/>
          </a:solidFill>
          <a:prstDash val="solid"/>
        </a:ln>
      </c:spPr>
      <c:txPr>
        <a:bodyPr/>
        <a:lstStyle/>
        <a:p>
          <a:pPr>
            <a:defRPr lang="ru-RU"/>
          </a:pPr>
          <a:endParaRPr lang="ru-RU"/>
        </a:p>
      </c:txPr>
    </c:legend>
    <c:plotVisOnly val="1"/>
    <c:dispBlanksAs val="gap"/>
  </c:chart>
  <c:spPr>
    <a:noFill/>
    <a:ln>
      <a:noFill/>
    </a:ln>
  </c:spPr>
  <c:txPr>
    <a:bodyPr/>
    <a:lstStyle/>
    <a:p>
      <a:pPr>
        <a:defRPr sz="1200" b="1" i="0" u="none" strike="noStrike" baseline="0">
          <a:solidFill>
            <a:srgbClr val="000000"/>
          </a:solidFill>
          <a:latin typeface="Arial" pitchFamily="34" charset="0"/>
          <a:ea typeface="Arial Cyr"/>
          <a:cs typeface="Arial Cyr"/>
        </a:defRPr>
      </a:pPr>
      <a:endParaRPr lang="ru-RU"/>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plotArea>
      <c:layout>
        <c:manualLayout>
          <c:layoutTarget val="inner"/>
          <c:xMode val="edge"/>
          <c:yMode val="edge"/>
          <c:x val="0.10949363752118815"/>
          <c:y val="3.897631365221714E-2"/>
          <c:w val="0.56083021390144061"/>
          <c:h val="0.8692915095249889"/>
        </c:manualLayout>
      </c:layout>
      <c:barChart>
        <c:barDir val="col"/>
        <c:grouping val="percentStacked"/>
        <c:ser>
          <c:idx val="0"/>
          <c:order val="0"/>
          <c:tx>
            <c:strRef>
              <c:f>'склад сім'!$R$15</c:f>
              <c:strCache>
                <c:ptCount val="1"/>
                <c:pt idx="0">
                  <c:v>одна</c:v>
                </c:pt>
              </c:strCache>
            </c:strRef>
          </c:tx>
          <c:cat>
            <c:strRef>
              <c:f>'склад сім'!$S$14:$T$14</c:f>
              <c:strCache>
                <c:ptCount val="2"/>
                <c:pt idx="0">
                  <c:v>чоловік</c:v>
                </c:pt>
                <c:pt idx="1">
                  <c:v>жінка</c:v>
                </c:pt>
              </c:strCache>
            </c:strRef>
          </c:cat>
          <c:val>
            <c:numRef>
              <c:f>'склад сім'!$S$15:$T$15</c:f>
              <c:numCache>
                <c:formatCode>0.0</c:formatCode>
                <c:ptCount val="2"/>
                <c:pt idx="0">
                  <c:v>17.3</c:v>
                </c:pt>
                <c:pt idx="1">
                  <c:v>33.700000000000003</c:v>
                </c:pt>
              </c:numCache>
            </c:numRef>
          </c:val>
        </c:ser>
        <c:ser>
          <c:idx val="1"/>
          <c:order val="1"/>
          <c:tx>
            <c:strRef>
              <c:f>'склад сім'!$R$16</c:f>
              <c:strCache>
                <c:ptCount val="1"/>
                <c:pt idx="0">
                  <c:v>з чоловіком</c:v>
                </c:pt>
              </c:strCache>
            </c:strRef>
          </c:tx>
          <c:cat>
            <c:strRef>
              <c:f>'склад сім'!$S$14:$T$14</c:f>
              <c:strCache>
                <c:ptCount val="2"/>
                <c:pt idx="0">
                  <c:v>чоловік</c:v>
                </c:pt>
                <c:pt idx="1">
                  <c:v>жінка</c:v>
                </c:pt>
              </c:strCache>
            </c:strRef>
          </c:cat>
          <c:val>
            <c:numRef>
              <c:f>'склад сім'!$S$16:$T$16</c:f>
              <c:numCache>
                <c:formatCode>0.0</c:formatCode>
                <c:ptCount val="2"/>
                <c:pt idx="0">
                  <c:v>22.5</c:v>
                </c:pt>
                <c:pt idx="1">
                  <c:v>14.9</c:v>
                </c:pt>
              </c:numCache>
            </c:numRef>
          </c:val>
        </c:ser>
        <c:ser>
          <c:idx val="2"/>
          <c:order val="2"/>
          <c:tx>
            <c:strRef>
              <c:f>'склад сім'!$R$17</c:f>
              <c:strCache>
                <c:ptCount val="1"/>
                <c:pt idx="0">
                  <c:v>з чоловіком і дітьми/родичами</c:v>
                </c:pt>
              </c:strCache>
            </c:strRef>
          </c:tx>
          <c:cat>
            <c:strRef>
              <c:f>'склад сім'!$S$14:$T$14</c:f>
              <c:strCache>
                <c:ptCount val="2"/>
                <c:pt idx="0">
                  <c:v>чоловік</c:v>
                </c:pt>
                <c:pt idx="1">
                  <c:v>жінка</c:v>
                </c:pt>
              </c:strCache>
            </c:strRef>
          </c:cat>
          <c:val>
            <c:numRef>
              <c:f>'склад сім'!$S$17:$T$17</c:f>
              <c:numCache>
                <c:formatCode>0.0</c:formatCode>
                <c:ptCount val="2"/>
                <c:pt idx="0">
                  <c:v>52</c:v>
                </c:pt>
                <c:pt idx="1">
                  <c:v>27.6</c:v>
                </c:pt>
              </c:numCache>
            </c:numRef>
          </c:val>
        </c:ser>
        <c:ser>
          <c:idx val="3"/>
          <c:order val="3"/>
          <c:tx>
            <c:strRef>
              <c:f>'склад сім'!$R$18</c:f>
              <c:strCache>
                <c:ptCount val="1"/>
                <c:pt idx="0">
                  <c:v>з дітьми і родичами</c:v>
                </c:pt>
              </c:strCache>
            </c:strRef>
          </c:tx>
          <c:cat>
            <c:strRef>
              <c:f>'склад сім'!$S$14:$T$14</c:f>
              <c:strCache>
                <c:ptCount val="2"/>
                <c:pt idx="0">
                  <c:v>чоловік</c:v>
                </c:pt>
                <c:pt idx="1">
                  <c:v>жінка</c:v>
                </c:pt>
              </c:strCache>
            </c:strRef>
          </c:cat>
          <c:val>
            <c:numRef>
              <c:f>'склад сім'!$S$18:$T$18</c:f>
              <c:numCache>
                <c:formatCode>0.0</c:formatCode>
                <c:ptCount val="2"/>
                <c:pt idx="0">
                  <c:v>8.2000000000000011</c:v>
                </c:pt>
                <c:pt idx="1">
                  <c:v>23.7</c:v>
                </c:pt>
              </c:numCache>
            </c:numRef>
          </c:val>
        </c:ser>
        <c:overlap val="100"/>
        <c:axId val="106720640"/>
        <c:axId val="106730624"/>
      </c:barChart>
      <c:catAx>
        <c:axId val="106720640"/>
        <c:scaling>
          <c:orientation val="minMax"/>
        </c:scaling>
        <c:axPos val="b"/>
        <c:tickLblPos val="nextTo"/>
        <c:crossAx val="106730624"/>
        <c:crosses val="autoZero"/>
        <c:auto val="1"/>
        <c:lblAlgn val="ctr"/>
        <c:lblOffset val="100"/>
      </c:catAx>
      <c:valAx>
        <c:axId val="106730624"/>
        <c:scaling>
          <c:orientation val="minMax"/>
        </c:scaling>
        <c:axPos val="l"/>
        <c:majorGridlines/>
        <c:numFmt formatCode="0%" sourceLinked="1"/>
        <c:tickLblPos val="nextTo"/>
        <c:crossAx val="106720640"/>
        <c:crosses val="autoZero"/>
        <c:crossBetween val="between"/>
      </c:valAx>
    </c:plotArea>
    <c:legend>
      <c:legendPos val="r"/>
      <c:layout>
        <c:manualLayout>
          <c:xMode val="edge"/>
          <c:yMode val="edge"/>
          <c:x val="0.67811311343784764"/>
          <c:y val="0.13615009473312795"/>
          <c:w val="0.30626191190663532"/>
          <c:h val="0.75475829896842428"/>
        </c:manualLayout>
      </c:layout>
    </c:legend>
    <c:plotVisOnly val="1"/>
    <c:dispBlanksAs val="gap"/>
  </c:chart>
  <c:spPr>
    <a:noFill/>
    <a:ln>
      <a:noFill/>
    </a:ln>
  </c:spPr>
  <c:txPr>
    <a:bodyPr/>
    <a:lstStyle/>
    <a:p>
      <a:pPr>
        <a:defRPr sz="1200" b="1" i="0" baseline="0">
          <a:latin typeface="Arial" pitchFamily="34" charset="0"/>
        </a:defRPr>
      </a:pPr>
      <a:endParaRPr lang="ru-RU"/>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7.7981651376146904E-2"/>
          <c:y val="5.4726368159204022E-2"/>
          <c:w val="0.88073394495412849"/>
          <c:h val="0.65174129353234034"/>
        </c:manualLayout>
      </c:layout>
      <c:barChart>
        <c:barDir val="col"/>
        <c:grouping val="clustered"/>
        <c:ser>
          <c:idx val="0"/>
          <c:order val="0"/>
          <c:tx>
            <c:strRef>
              <c:f>Sheet1!$B$1</c:f>
              <c:strCache>
                <c:ptCount val="1"/>
              </c:strCache>
            </c:strRef>
          </c:tx>
          <c:spPr>
            <a:solidFill>
              <a:srgbClr val="FF6600"/>
            </a:solidFill>
            <a:ln w="25688">
              <a:solidFill>
                <a:srgbClr val="000000"/>
              </a:solidFill>
              <a:prstDash val="solid"/>
            </a:ln>
          </c:spPr>
          <c:dLbls>
            <c:dLbl>
              <c:idx val="1"/>
              <c:layout>
                <c:manualLayout>
                  <c:x val="-5.5532910493165926E-3"/>
                  <c:y val="-3.7938383523814706E-2"/>
                </c:manualLayout>
              </c:layout>
              <c:dLblPos val="outEnd"/>
              <c:showVal val="1"/>
            </c:dLbl>
            <c:dLbl>
              <c:idx val="3"/>
              <c:layout>
                <c:manualLayout>
                  <c:x val="-1.0140455564738991E-2"/>
                  <c:y val="-2.7076048272907764E-2"/>
                </c:manualLayout>
              </c:layout>
              <c:dLblPos val="outEnd"/>
              <c:showVal val="1"/>
            </c:dLbl>
            <c:spPr>
              <a:noFill/>
              <a:ln w="51376">
                <a:noFill/>
              </a:ln>
            </c:spPr>
            <c:txPr>
              <a:bodyPr/>
              <a:lstStyle/>
              <a:p>
                <a:pPr>
                  <a:defRPr lang="ru-RU" sz="1214" b="1" i="0" u="none" strike="noStrike" baseline="0">
                    <a:solidFill>
                      <a:srgbClr val="000000"/>
                    </a:solidFill>
                    <a:latin typeface="Times New Roman"/>
                    <a:ea typeface="Times New Roman"/>
                    <a:cs typeface="Times New Roman"/>
                  </a:defRPr>
                </a:pPr>
                <a:endParaRPr lang="ru-RU"/>
              </a:p>
            </c:txPr>
            <c:showVal val="1"/>
          </c:dLbls>
          <c:cat>
            <c:strRef>
              <c:f>Sheet1!$A$2:$A$5</c:f>
              <c:strCache>
                <c:ptCount val="4"/>
                <c:pt idx="0">
                  <c:v>чоловіки-міські поселення</c:v>
                </c:pt>
                <c:pt idx="1">
                  <c:v>жінки-міські поселення</c:v>
                </c:pt>
                <c:pt idx="2">
                  <c:v>чоловіки-сільська місцевість</c:v>
                </c:pt>
                <c:pt idx="3">
                  <c:v>жінки-сільська місцевість</c:v>
                </c:pt>
              </c:strCache>
            </c:strRef>
          </c:cat>
          <c:val>
            <c:numRef>
              <c:f>Sheet1!$B$2:$B$5</c:f>
              <c:numCache>
                <c:formatCode>General</c:formatCode>
                <c:ptCount val="4"/>
                <c:pt idx="0">
                  <c:v>37.6</c:v>
                </c:pt>
                <c:pt idx="1">
                  <c:v>42.5</c:v>
                </c:pt>
                <c:pt idx="2">
                  <c:v>37.6</c:v>
                </c:pt>
                <c:pt idx="3">
                  <c:v>43.5</c:v>
                </c:pt>
              </c:numCache>
            </c:numRef>
          </c:val>
        </c:ser>
        <c:dLbls>
          <c:showVal val="1"/>
        </c:dLbls>
        <c:axId val="101024128"/>
        <c:axId val="101025664"/>
      </c:barChart>
      <c:catAx>
        <c:axId val="101024128"/>
        <c:scaling>
          <c:orientation val="minMax"/>
        </c:scaling>
        <c:axPos val="b"/>
        <c:numFmt formatCode="General" sourceLinked="1"/>
        <c:tickLblPos val="nextTo"/>
        <c:spPr>
          <a:ln w="6422">
            <a:solidFill>
              <a:srgbClr val="000000"/>
            </a:solidFill>
            <a:prstDash val="solid"/>
          </a:ln>
        </c:spPr>
        <c:txPr>
          <a:bodyPr rot="0" vert="horz"/>
          <a:lstStyle/>
          <a:p>
            <a:pPr>
              <a:defRPr lang="ru-RU" sz="1400" b="1" i="0" u="none" strike="noStrike" baseline="0">
                <a:solidFill>
                  <a:srgbClr val="000000"/>
                </a:solidFill>
                <a:latin typeface="Times New Roman"/>
                <a:ea typeface="Times New Roman"/>
                <a:cs typeface="Times New Roman"/>
              </a:defRPr>
            </a:pPr>
            <a:endParaRPr lang="ru-RU"/>
          </a:p>
        </c:txPr>
        <c:crossAx val="101025664"/>
        <c:crosses val="autoZero"/>
        <c:auto val="1"/>
        <c:lblAlgn val="ctr"/>
        <c:lblOffset val="100"/>
        <c:tickLblSkip val="1"/>
        <c:tickMarkSkip val="1"/>
      </c:catAx>
      <c:valAx>
        <c:axId val="101025664"/>
        <c:scaling>
          <c:orientation val="minMax"/>
          <c:max val="60"/>
          <c:min val="0"/>
        </c:scaling>
        <c:axPos val="l"/>
        <c:majorGridlines>
          <c:spPr>
            <a:ln w="6422">
              <a:solidFill>
                <a:srgbClr val="000000"/>
              </a:solidFill>
              <a:prstDash val="solid"/>
            </a:ln>
          </c:spPr>
        </c:majorGridlines>
        <c:numFmt formatCode="General" sourceLinked="1"/>
        <c:tickLblPos val="nextTo"/>
        <c:spPr>
          <a:ln w="6422">
            <a:solidFill>
              <a:srgbClr val="000000"/>
            </a:solidFill>
            <a:prstDash val="solid"/>
          </a:ln>
        </c:spPr>
        <c:txPr>
          <a:bodyPr rot="0" vert="horz"/>
          <a:lstStyle/>
          <a:p>
            <a:pPr>
              <a:defRPr lang="ru-RU" sz="1214" b="1" i="0" u="none" strike="noStrike" baseline="0">
                <a:solidFill>
                  <a:srgbClr val="000000"/>
                </a:solidFill>
                <a:latin typeface="Times New Roman"/>
                <a:ea typeface="Times New Roman"/>
                <a:cs typeface="Times New Roman"/>
              </a:defRPr>
            </a:pPr>
            <a:endParaRPr lang="ru-RU"/>
          </a:p>
        </c:txPr>
        <c:crossAx val="101024128"/>
        <c:crosses val="autoZero"/>
        <c:crossBetween val="between"/>
        <c:majorUnit val="10"/>
        <c:minorUnit val="0.5"/>
      </c:valAx>
      <c:spPr>
        <a:noFill/>
        <a:ln w="25688">
          <a:solidFill>
            <a:srgbClr val="808080"/>
          </a:solidFill>
          <a:prstDash val="solid"/>
        </a:ln>
      </c:spPr>
    </c:plotArea>
    <c:plotVisOnly val="1"/>
    <c:dispBlanksAs val="gap"/>
  </c:chart>
  <c:spPr>
    <a:noFill/>
    <a:ln>
      <a:noFill/>
    </a:ln>
  </c:spPr>
  <c:txPr>
    <a:bodyPr/>
    <a:lstStyle/>
    <a:p>
      <a:pPr>
        <a:defRPr sz="1618" b="1" i="0" u="none" strike="noStrike" baseline="0">
          <a:solidFill>
            <a:srgbClr val="000000"/>
          </a:solidFill>
          <a:latin typeface="Times New Roman"/>
          <a:ea typeface="Times New Roman"/>
          <a:cs typeface="Times New Roman"/>
        </a:defRPr>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9.4572825241640276E-2"/>
          <c:y val="0.19409345373818071"/>
          <c:w val="0.40354421733510631"/>
          <c:h val="1"/>
        </c:manualLayout>
      </c:layout>
      <c:barChart>
        <c:barDir val="col"/>
        <c:grouping val="percentStacked"/>
        <c:ser>
          <c:idx val="0"/>
          <c:order val="0"/>
          <c:tx>
            <c:strRef>
              <c:f>Sheet1!$A$2</c:f>
              <c:strCache>
                <c:ptCount val="1"/>
                <c:pt idx="0">
                  <c:v>Хвороби системи кровообігу</c:v>
                </c:pt>
              </c:strCache>
            </c:strRef>
          </c:tx>
          <c:spPr>
            <a:solidFill>
              <a:srgbClr val="FF0000"/>
            </a:solidFill>
            <a:ln w="9005">
              <a:solidFill>
                <a:srgbClr val="000000"/>
              </a:solidFill>
              <a:prstDash val="solid"/>
            </a:ln>
          </c:spPr>
          <c:cat>
            <c:numRef>
              <c:f>Sheet1!$B$1</c:f>
              <c:numCache>
                <c:formatCode>General</c:formatCode>
                <c:ptCount val="1"/>
              </c:numCache>
            </c:numRef>
          </c:cat>
          <c:val>
            <c:numRef>
              <c:f>Sheet1!$B$2</c:f>
              <c:numCache>
                <c:formatCode>General</c:formatCode>
                <c:ptCount val="1"/>
                <c:pt idx="0">
                  <c:v>38.300000000000004</c:v>
                </c:pt>
              </c:numCache>
            </c:numRef>
          </c:val>
        </c:ser>
        <c:ser>
          <c:idx val="1"/>
          <c:order val="1"/>
          <c:tx>
            <c:strRef>
              <c:f>Sheet1!$A$3</c:f>
              <c:strCache>
                <c:ptCount val="1"/>
                <c:pt idx="0">
                  <c:v>Новоутворення</c:v>
                </c:pt>
              </c:strCache>
            </c:strRef>
          </c:tx>
          <c:spPr>
            <a:solidFill>
              <a:schemeClr val="accent1">
                <a:lumMod val="50000"/>
              </a:schemeClr>
            </a:solidFill>
            <a:ln>
              <a:solidFill>
                <a:schemeClr val="tx1"/>
              </a:solidFill>
            </a:ln>
          </c:spPr>
          <c:cat>
            <c:numRef>
              <c:f>Sheet1!$B$1</c:f>
              <c:numCache>
                <c:formatCode>General</c:formatCode>
                <c:ptCount val="1"/>
              </c:numCache>
            </c:numRef>
          </c:cat>
          <c:val>
            <c:numRef>
              <c:f>Sheet1!$B$3</c:f>
              <c:numCache>
                <c:formatCode>General</c:formatCode>
                <c:ptCount val="1"/>
                <c:pt idx="0">
                  <c:v>27.8</c:v>
                </c:pt>
              </c:numCache>
            </c:numRef>
          </c:val>
        </c:ser>
        <c:ser>
          <c:idx val="2"/>
          <c:order val="2"/>
          <c:tx>
            <c:strRef>
              <c:f>Sheet1!$A$4</c:f>
              <c:strCache>
                <c:ptCount val="1"/>
                <c:pt idx="0">
                  <c:v>Хвороби кістково-м'язової системи і сполучної тканини</c:v>
                </c:pt>
              </c:strCache>
            </c:strRef>
          </c:tx>
          <c:spPr>
            <a:solidFill>
              <a:schemeClr val="accent6">
                <a:lumMod val="20000"/>
                <a:lumOff val="80000"/>
              </a:schemeClr>
            </a:solidFill>
            <a:ln>
              <a:solidFill>
                <a:schemeClr val="tx1"/>
              </a:solidFill>
            </a:ln>
          </c:spPr>
          <c:cat>
            <c:numRef>
              <c:f>Sheet1!$B$1</c:f>
              <c:numCache>
                <c:formatCode>General</c:formatCode>
                <c:ptCount val="1"/>
              </c:numCache>
            </c:numRef>
          </c:cat>
          <c:val>
            <c:numRef>
              <c:f>Sheet1!$B$4</c:f>
              <c:numCache>
                <c:formatCode>General</c:formatCode>
                <c:ptCount val="1"/>
                <c:pt idx="0">
                  <c:v>9.9</c:v>
                </c:pt>
              </c:numCache>
            </c:numRef>
          </c:val>
        </c:ser>
        <c:ser>
          <c:idx val="3"/>
          <c:order val="3"/>
          <c:tx>
            <c:strRef>
              <c:f>Sheet1!$A$5</c:f>
              <c:strCache>
                <c:ptCount val="1"/>
                <c:pt idx="0">
                  <c:v>Ендокринні захворювання, розлади харчування та порушення обміну речовин</c:v>
                </c:pt>
              </c:strCache>
            </c:strRef>
          </c:tx>
          <c:spPr>
            <a:solidFill>
              <a:srgbClr val="990033"/>
            </a:solidFill>
            <a:ln>
              <a:solidFill>
                <a:schemeClr val="tx1"/>
              </a:solidFill>
            </a:ln>
          </c:spPr>
          <c:dPt>
            <c:idx val="0"/>
            <c:spPr>
              <a:solidFill>
                <a:srgbClr val="993366"/>
              </a:solidFill>
              <a:ln>
                <a:solidFill>
                  <a:schemeClr val="tx1"/>
                </a:solidFill>
              </a:ln>
            </c:spPr>
          </c:dPt>
          <c:cat>
            <c:numRef>
              <c:f>Sheet1!$B$1</c:f>
              <c:numCache>
                <c:formatCode>General</c:formatCode>
                <c:ptCount val="1"/>
              </c:numCache>
            </c:numRef>
          </c:cat>
          <c:val>
            <c:numRef>
              <c:f>Sheet1!$B$5</c:f>
              <c:numCache>
                <c:formatCode>General</c:formatCode>
                <c:ptCount val="1"/>
                <c:pt idx="0">
                  <c:v>4.9000000000000004</c:v>
                </c:pt>
              </c:numCache>
            </c:numRef>
          </c:val>
        </c:ser>
        <c:ser>
          <c:idx val="4"/>
          <c:order val="4"/>
          <c:tx>
            <c:strRef>
              <c:f>Sheet1!$A$6</c:f>
              <c:strCache>
                <c:ptCount val="1"/>
                <c:pt idx="0">
                  <c:v>Хвороби ока та його придаткового апарату</c:v>
                </c:pt>
              </c:strCache>
            </c:strRef>
          </c:tx>
          <c:spPr>
            <a:solidFill>
              <a:srgbClr val="FFFFCC"/>
            </a:solidFill>
            <a:ln>
              <a:solidFill>
                <a:schemeClr val="tx1"/>
              </a:solidFill>
            </a:ln>
          </c:spPr>
          <c:cat>
            <c:numRef>
              <c:f>Sheet1!$B$1</c:f>
              <c:numCache>
                <c:formatCode>General</c:formatCode>
                <c:ptCount val="1"/>
              </c:numCache>
            </c:numRef>
          </c:cat>
          <c:val>
            <c:numRef>
              <c:f>Sheet1!$B$6</c:f>
              <c:numCache>
                <c:formatCode>General</c:formatCode>
                <c:ptCount val="1"/>
                <c:pt idx="0">
                  <c:v>4.5999999999999996</c:v>
                </c:pt>
              </c:numCache>
            </c:numRef>
          </c:val>
        </c:ser>
        <c:ser>
          <c:idx val="5"/>
          <c:order val="5"/>
          <c:tx>
            <c:strRef>
              <c:f>Sheet1!$A$7</c:f>
              <c:strCache>
                <c:ptCount val="1"/>
                <c:pt idx="0">
                  <c:v>Травми, отруєння та інші наслідки зовнішніх дій  </c:v>
                </c:pt>
              </c:strCache>
            </c:strRef>
          </c:tx>
          <c:spPr>
            <a:solidFill>
              <a:schemeClr val="accent2">
                <a:lumMod val="50000"/>
              </a:schemeClr>
            </a:solidFill>
            <a:ln>
              <a:solidFill>
                <a:schemeClr val="tx1"/>
              </a:solidFill>
            </a:ln>
          </c:spPr>
          <c:cat>
            <c:numRef>
              <c:f>Sheet1!$B$1</c:f>
              <c:numCache>
                <c:formatCode>General</c:formatCode>
                <c:ptCount val="1"/>
              </c:numCache>
            </c:numRef>
          </c:cat>
          <c:val>
            <c:numRef>
              <c:f>Sheet1!$B$7</c:f>
              <c:numCache>
                <c:formatCode>General</c:formatCode>
                <c:ptCount val="1"/>
                <c:pt idx="0">
                  <c:v>4.4000000000000004</c:v>
                </c:pt>
              </c:numCache>
            </c:numRef>
          </c:val>
        </c:ser>
        <c:ser>
          <c:idx val="6"/>
          <c:order val="6"/>
          <c:tx>
            <c:strRef>
              <c:f>Sheet1!$A$8</c:f>
              <c:strCache>
                <c:ptCount val="1"/>
                <c:pt idx="0">
                  <c:v>Інші</c:v>
                </c:pt>
              </c:strCache>
            </c:strRef>
          </c:tx>
          <c:spPr>
            <a:solidFill>
              <a:srgbClr val="CC99FF"/>
            </a:solidFill>
            <a:ln w="12255">
              <a:solidFill>
                <a:srgbClr val="000000"/>
              </a:solidFill>
              <a:prstDash val="solid"/>
            </a:ln>
          </c:spPr>
          <c:cat>
            <c:numRef>
              <c:f>Sheet1!$B$1</c:f>
              <c:numCache>
                <c:formatCode>General</c:formatCode>
                <c:ptCount val="1"/>
              </c:numCache>
            </c:numRef>
          </c:cat>
          <c:val>
            <c:numRef>
              <c:f>Sheet1!$B$8</c:f>
              <c:numCache>
                <c:formatCode>General</c:formatCode>
                <c:ptCount val="1"/>
                <c:pt idx="0">
                  <c:v>10.1</c:v>
                </c:pt>
              </c:numCache>
            </c:numRef>
          </c:val>
        </c:ser>
        <c:gapWidth val="100"/>
        <c:overlap val="100"/>
        <c:axId val="120452992"/>
        <c:axId val="120454528"/>
      </c:barChart>
      <c:catAx>
        <c:axId val="120452992"/>
        <c:scaling>
          <c:orientation val="minMax"/>
        </c:scaling>
        <c:axPos val="b"/>
        <c:numFmt formatCode="General" sourceLinked="1"/>
        <c:tickLblPos val="nextTo"/>
        <c:txPr>
          <a:bodyPr/>
          <a:lstStyle/>
          <a:p>
            <a:pPr>
              <a:defRPr lang="ru-RU"/>
            </a:pPr>
            <a:endParaRPr lang="ru-RU"/>
          </a:p>
        </c:txPr>
        <c:crossAx val="120454528"/>
        <c:crosses val="autoZero"/>
        <c:auto val="1"/>
        <c:lblAlgn val="ctr"/>
        <c:lblOffset val="100"/>
      </c:catAx>
      <c:valAx>
        <c:axId val="120454528"/>
        <c:scaling>
          <c:orientation val="minMax"/>
        </c:scaling>
        <c:axPos val="l"/>
        <c:majorGridlines/>
        <c:numFmt formatCode="0%" sourceLinked="1"/>
        <c:tickLblPos val="nextTo"/>
        <c:spPr>
          <a:ln>
            <a:solidFill>
              <a:schemeClr val="tx1"/>
            </a:solidFill>
          </a:ln>
        </c:spPr>
        <c:txPr>
          <a:bodyPr/>
          <a:lstStyle/>
          <a:p>
            <a:pPr>
              <a:defRPr lang="ru-RU"/>
            </a:pPr>
            <a:endParaRPr lang="ru-RU"/>
          </a:p>
        </c:txPr>
        <c:crossAx val="120452992"/>
        <c:crosses val="autoZero"/>
        <c:crossBetween val="between"/>
      </c:valAx>
      <c:spPr>
        <a:noFill/>
        <a:ln w="24509">
          <a:noFill/>
        </a:ln>
      </c:spPr>
    </c:plotArea>
    <c:legend>
      <c:legendPos val="r"/>
      <c:layout>
        <c:manualLayout>
          <c:xMode val="edge"/>
          <c:yMode val="edge"/>
          <c:x val="0.5268329024424937"/>
          <c:y val="1.5589886125225922E-2"/>
          <c:w val="0.45548754159742028"/>
          <c:h val="0.96763306435011365"/>
        </c:manualLayout>
      </c:layout>
      <c:spPr>
        <a:noFill/>
        <a:ln w="3064">
          <a:solidFill>
            <a:srgbClr val="000000"/>
          </a:solidFill>
          <a:prstDash val="solid"/>
        </a:ln>
      </c:spPr>
      <c:txPr>
        <a:bodyPr/>
        <a:lstStyle/>
        <a:p>
          <a:pPr>
            <a:defRPr lang="ru-RU" sz="1100" baseline="0"/>
          </a:pPr>
          <a:endParaRPr lang="ru-RU"/>
        </a:p>
      </c:txPr>
    </c:legend>
    <c:plotVisOnly val="1"/>
    <c:dispBlanksAs val="zero"/>
  </c:chart>
  <c:spPr>
    <a:noFill/>
    <a:ln>
      <a:noFill/>
    </a:ln>
  </c:spPr>
  <c:txPr>
    <a:bodyPr/>
    <a:lstStyle/>
    <a:p>
      <a:pPr>
        <a:defRPr sz="1200" b="1" i="0" u="none" strike="noStrike" baseline="0">
          <a:solidFill>
            <a:srgbClr val="000000"/>
          </a:solidFill>
          <a:latin typeface="Calibri" pitchFamily="34" charset="0"/>
          <a:ea typeface="Arial Cyr"/>
          <a:cs typeface="Arial Cyr"/>
        </a:defRPr>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plotArea>
      <c:layout>
        <c:manualLayout>
          <c:layoutTarget val="inner"/>
          <c:xMode val="edge"/>
          <c:yMode val="edge"/>
          <c:x val="7.6692157850152431E-2"/>
          <c:y val="4.4875085254100083E-2"/>
          <c:w val="0.46561001252684331"/>
          <c:h val="0.87130922314668313"/>
        </c:manualLayout>
      </c:layout>
      <c:barChart>
        <c:barDir val="col"/>
        <c:grouping val="percentStacked"/>
        <c:ser>
          <c:idx val="0"/>
          <c:order val="0"/>
          <c:tx>
            <c:strRef>
              <c:f>Sheet1!$A$2</c:f>
              <c:strCache>
                <c:ptCount val="1"/>
                <c:pt idx="0">
                  <c:v>Новоутворення</c:v>
                </c:pt>
              </c:strCache>
            </c:strRef>
          </c:tx>
          <c:spPr>
            <a:solidFill>
              <a:srgbClr val="00CC99">
                <a:lumMod val="50000"/>
              </a:srgbClr>
            </a:solidFill>
            <a:ln w="6634">
              <a:solidFill>
                <a:srgbClr val="000000"/>
              </a:solidFill>
              <a:prstDash val="solid"/>
            </a:ln>
          </c:spPr>
          <c:cat>
            <c:strRef>
              <c:f>Sheet1!$B$1:$C$1</c:f>
              <c:strCache>
                <c:ptCount val="2"/>
                <c:pt idx="0">
                  <c:v>Загальна захворюваність</c:v>
                </c:pt>
                <c:pt idx="1">
                  <c:v>Первинна захворюваність</c:v>
                </c:pt>
              </c:strCache>
            </c:strRef>
          </c:cat>
          <c:val>
            <c:numRef>
              <c:f>Sheet1!$B$2:$C$2</c:f>
              <c:numCache>
                <c:formatCode>General</c:formatCode>
                <c:ptCount val="2"/>
                <c:pt idx="0">
                  <c:v>3.2</c:v>
                </c:pt>
                <c:pt idx="1">
                  <c:v>2.9</c:v>
                </c:pt>
              </c:numCache>
            </c:numRef>
          </c:val>
        </c:ser>
        <c:ser>
          <c:idx val="1"/>
          <c:order val="1"/>
          <c:tx>
            <c:strRef>
              <c:f>Sheet1!$A$3</c:f>
              <c:strCache>
                <c:ptCount val="1"/>
                <c:pt idx="0">
                  <c:v>Хвороби ендокринної системи</c:v>
                </c:pt>
              </c:strCache>
            </c:strRef>
          </c:tx>
          <c:spPr>
            <a:solidFill>
              <a:srgbClr val="993366"/>
            </a:solidFill>
            <a:ln w="6634">
              <a:solidFill>
                <a:srgbClr val="000000"/>
              </a:solidFill>
              <a:prstDash val="solid"/>
            </a:ln>
          </c:spPr>
          <c:cat>
            <c:strRef>
              <c:f>Sheet1!$B$1:$C$1</c:f>
              <c:strCache>
                <c:ptCount val="2"/>
                <c:pt idx="0">
                  <c:v>Загальна захворюваність</c:v>
                </c:pt>
                <c:pt idx="1">
                  <c:v>Первинна захворюваність</c:v>
                </c:pt>
              </c:strCache>
            </c:strRef>
          </c:cat>
          <c:val>
            <c:numRef>
              <c:f>Sheet1!$B$3:$C$3</c:f>
              <c:numCache>
                <c:formatCode>General</c:formatCode>
                <c:ptCount val="2"/>
                <c:pt idx="0">
                  <c:v>4.9000000000000004</c:v>
                </c:pt>
                <c:pt idx="1">
                  <c:v>2.5</c:v>
                </c:pt>
              </c:numCache>
            </c:numRef>
          </c:val>
        </c:ser>
        <c:ser>
          <c:idx val="2"/>
          <c:order val="2"/>
          <c:tx>
            <c:strRef>
              <c:f>Sheet1!$A$4</c:f>
              <c:strCache>
                <c:ptCount val="1"/>
                <c:pt idx="0">
                  <c:v>Хвороби ока та його придаткового апарату</c:v>
                </c:pt>
              </c:strCache>
            </c:strRef>
          </c:tx>
          <c:spPr>
            <a:solidFill>
              <a:srgbClr val="FFFFCC"/>
            </a:solidFill>
            <a:ln w="6634">
              <a:solidFill>
                <a:srgbClr val="000000"/>
              </a:solidFill>
              <a:prstDash val="solid"/>
            </a:ln>
          </c:spPr>
          <c:cat>
            <c:strRef>
              <c:f>Sheet1!$B$1:$C$1</c:f>
              <c:strCache>
                <c:ptCount val="2"/>
                <c:pt idx="0">
                  <c:v>Загальна захворюваність</c:v>
                </c:pt>
                <c:pt idx="1">
                  <c:v>Первинна захворюваність</c:v>
                </c:pt>
              </c:strCache>
            </c:strRef>
          </c:cat>
          <c:val>
            <c:numRef>
              <c:f>Sheet1!$B$4:$C$4</c:f>
              <c:numCache>
                <c:formatCode>General</c:formatCode>
                <c:ptCount val="2"/>
                <c:pt idx="0">
                  <c:v>5.3</c:v>
                </c:pt>
                <c:pt idx="1">
                  <c:v>9.1</c:v>
                </c:pt>
              </c:numCache>
            </c:numRef>
          </c:val>
        </c:ser>
        <c:ser>
          <c:idx val="3"/>
          <c:order val="3"/>
          <c:tx>
            <c:strRef>
              <c:f>Sheet1!$A$5</c:f>
              <c:strCache>
                <c:ptCount val="1"/>
                <c:pt idx="0">
                  <c:v>Хвороби системи кровообігу</c:v>
                </c:pt>
              </c:strCache>
            </c:strRef>
          </c:tx>
          <c:spPr>
            <a:solidFill>
              <a:srgbClr val="FF0000"/>
            </a:solidFill>
            <a:ln w="6634">
              <a:solidFill>
                <a:srgbClr val="000000"/>
              </a:solidFill>
              <a:prstDash val="solid"/>
            </a:ln>
          </c:spPr>
          <c:cat>
            <c:strRef>
              <c:f>Sheet1!$B$1:$C$1</c:f>
              <c:strCache>
                <c:ptCount val="2"/>
                <c:pt idx="0">
                  <c:v>Загальна захворюваність</c:v>
                </c:pt>
                <c:pt idx="1">
                  <c:v>Первинна захворюваність</c:v>
                </c:pt>
              </c:strCache>
            </c:strRef>
          </c:cat>
          <c:val>
            <c:numRef>
              <c:f>Sheet1!$B$5:$C$5</c:f>
              <c:numCache>
                <c:formatCode>General</c:formatCode>
                <c:ptCount val="2"/>
                <c:pt idx="0">
                  <c:v>52.1</c:v>
                </c:pt>
                <c:pt idx="1">
                  <c:v>20</c:v>
                </c:pt>
              </c:numCache>
            </c:numRef>
          </c:val>
        </c:ser>
        <c:ser>
          <c:idx val="4"/>
          <c:order val="4"/>
          <c:tx>
            <c:strRef>
              <c:f>Sheet1!$A$6</c:f>
              <c:strCache>
                <c:ptCount val="1"/>
                <c:pt idx="0">
                  <c:v>Хвороби органів дихання</c:v>
                </c:pt>
              </c:strCache>
            </c:strRef>
          </c:tx>
          <c:spPr>
            <a:solidFill>
              <a:srgbClr val="00CC99">
                <a:lumMod val="20000"/>
                <a:lumOff val="80000"/>
              </a:srgbClr>
            </a:solidFill>
            <a:ln w="6634">
              <a:solidFill>
                <a:srgbClr val="000000"/>
              </a:solidFill>
              <a:prstDash val="solid"/>
            </a:ln>
          </c:spPr>
          <c:cat>
            <c:strRef>
              <c:f>Sheet1!$B$1:$C$1</c:f>
              <c:strCache>
                <c:ptCount val="2"/>
                <c:pt idx="0">
                  <c:v>Загальна захворюваність</c:v>
                </c:pt>
                <c:pt idx="1">
                  <c:v>Первинна захворюваність</c:v>
                </c:pt>
              </c:strCache>
            </c:strRef>
          </c:cat>
          <c:val>
            <c:numRef>
              <c:f>Sheet1!$B$6:$C$6</c:f>
              <c:numCache>
                <c:formatCode>General</c:formatCode>
                <c:ptCount val="2"/>
                <c:pt idx="0">
                  <c:v>7.7</c:v>
                </c:pt>
                <c:pt idx="1">
                  <c:v>23.2</c:v>
                </c:pt>
              </c:numCache>
            </c:numRef>
          </c:val>
        </c:ser>
        <c:ser>
          <c:idx val="5"/>
          <c:order val="5"/>
          <c:tx>
            <c:strRef>
              <c:f>Sheet1!$A$7</c:f>
              <c:strCache>
                <c:ptCount val="1"/>
                <c:pt idx="0">
                  <c:v>Хвороби органів травлення</c:v>
                </c:pt>
              </c:strCache>
            </c:strRef>
          </c:tx>
          <c:spPr>
            <a:solidFill>
              <a:srgbClr val="FF8080"/>
            </a:solidFill>
            <a:ln w="6634">
              <a:solidFill>
                <a:srgbClr val="000000"/>
              </a:solidFill>
              <a:prstDash val="solid"/>
            </a:ln>
          </c:spPr>
          <c:cat>
            <c:strRef>
              <c:f>Sheet1!$B$1:$C$1</c:f>
              <c:strCache>
                <c:ptCount val="2"/>
                <c:pt idx="0">
                  <c:v>Загальна захворюваність</c:v>
                </c:pt>
                <c:pt idx="1">
                  <c:v>Первинна захворюваність</c:v>
                </c:pt>
              </c:strCache>
            </c:strRef>
          </c:cat>
          <c:val>
            <c:numRef>
              <c:f>Sheet1!$B$7:$C$7</c:f>
              <c:numCache>
                <c:formatCode>General</c:formatCode>
                <c:ptCount val="2"/>
                <c:pt idx="0">
                  <c:v>9.6</c:v>
                </c:pt>
                <c:pt idx="1">
                  <c:v>4.8</c:v>
                </c:pt>
              </c:numCache>
            </c:numRef>
          </c:val>
        </c:ser>
        <c:ser>
          <c:idx val="6"/>
          <c:order val="6"/>
          <c:tx>
            <c:strRef>
              <c:f>Sheet1!$A$8</c:f>
              <c:strCache>
                <c:ptCount val="1"/>
                <c:pt idx="0">
                  <c:v>Хвороби сечостатевої системи</c:v>
                </c:pt>
              </c:strCache>
            </c:strRef>
          </c:tx>
          <c:spPr>
            <a:solidFill>
              <a:srgbClr val="0066CC"/>
            </a:solidFill>
            <a:ln w="6634">
              <a:solidFill>
                <a:srgbClr val="000000"/>
              </a:solidFill>
              <a:prstDash val="solid"/>
            </a:ln>
          </c:spPr>
          <c:cat>
            <c:strRef>
              <c:f>Sheet1!$B$1:$C$1</c:f>
              <c:strCache>
                <c:ptCount val="2"/>
                <c:pt idx="0">
                  <c:v>Загальна захворюваність</c:v>
                </c:pt>
                <c:pt idx="1">
                  <c:v>Первинна захворюваність</c:v>
                </c:pt>
              </c:strCache>
            </c:strRef>
          </c:cat>
          <c:val>
            <c:numRef>
              <c:f>Sheet1!$B$8:$C$8</c:f>
              <c:numCache>
                <c:formatCode>General</c:formatCode>
                <c:ptCount val="2"/>
                <c:pt idx="0">
                  <c:v>3.6</c:v>
                </c:pt>
                <c:pt idx="1">
                  <c:v>6.1</c:v>
                </c:pt>
              </c:numCache>
            </c:numRef>
          </c:val>
        </c:ser>
        <c:ser>
          <c:idx val="7"/>
          <c:order val="7"/>
          <c:tx>
            <c:strRef>
              <c:f>Sheet1!$A$9</c:f>
              <c:strCache>
                <c:ptCount val="1"/>
                <c:pt idx="0">
                  <c:v>Хвороби кістково-м'язової системи</c:v>
                </c:pt>
              </c:strCache>
            </c:strRef>
          </c:tx>
          <c:spPr>
            <a:solidFill>
              <a:srgbClr val="CCCCFF"/>
            </a:solidFill>
            <a:ln w="6634">
              <a:solidFill>
                <a:srgbClr val="000000"/>
              </a:solidFill>
              <a:prstDash val="solid"/>
            </a:ln>
          </c:spPr>
          <c:cat>
            <c:strRef>
              <c:f>Sheet1!$B$1:$C$1</c:f>
              <c:strCache>
                <c:ptCount val="2"/>
                <c:pt idx="0">
                  <c:v>Загальна захворюваність</c:v>
                </c:pt>
                <c:pt idx="1">
                  <c:v>Первинна захворюваність</c:v>
                </c:pt>
              </c:strCache>
            </c:strRef>
          </c:cat>
          <c:val>
            <c:numRef>
              <c:f>Sheet1!$B$9:$C$9</c:f>
              <c:numCache>
                <c:formatCode>General</c:formatCode>
                <c:ptCount val="2"/>
                <c:pt idx="0">
                  <c:v>6</c:v>
                </c:pt>
                <c:pt idx="1">
                  <c:v>7.5</c:v>
                </c:pt>
              </c:numCache>
            </c:numRef>
          </c:val>
        </c:ser>
        <c:ser>
          <c:idx val="8"/>
          <c:order val="8"/>
          <c:tx>
            <c:strRef>
              <c:f>Sheet1!$A$10</c:f>
              <c:strCache>
                <c:ptCount val="1"/>
                <c:pt idx="0">
                  <c:v>Травми, отруєння та інші наслідки зовнішніх дій</c:v>
                </c:pt>
              </c:strCache>
            </c:strRef>
          </c:tx>
          <c:spPr>
            <a:solidFill>
              <a:srgbClr val="000080"/>
            </a:solidFill>
            <a:ln w="6634">
              <a:solidFill>
                <a:srgbClr val="000000"/>
              </a:solidFill>
              <a:prstDash val="solid"/>
            </a:ln>
          </c:spPr>
          <c:cat>
            <c:strRef>
              <c:f>Sheet1!$B$1:$C$1</c:f>
              <c:strCache>
                <c:ptCount val="2"/>
                <c:pt idx="0">
                  <c:v>Загальна захворюваність</c:v>
                </c:pt>
                <c:pt idx="1">
                  <c:v>Первинна захворюваність</c:v>
                </c:pt>
              </c:strCache>
            </c:strRef>
          </c:cat>
          <c:val>
            <c:numRef>
              <c:f>Sheet1!$B$10:$C$10</c:f>
              <c:numCache>
                <c:formatCode>General</c:formatCode>
                <c:ptCount val="2"/>
                <c:pt idx="0">
                  <c:v>1.4</c:v>
                </c:pt>
                <c:pt idx="1">
                  <c:v>7.3</c:v>
                </c:pt>
              </c:numCache>
            </c:numRef>
          </c:val>
        </c:ser>
        <c:ser>
          <c:idx val="9"/>
          <c:order val="9"/>
          <c:tx>
            <c:strRef>
              <c:f>Sheet1!$A$11</c:f>
              <c:strCache>
                <c:ptCount val="1"/>
                <c:pt idx="0">
                  <c:v>Інші хвороби</c:v>
                </c:pt>
              </c:strCache>
            </c:strRef>
          </c:tx>
          <c:spPr>
            <a:solidFill>
              <a:srgbClr val="FF00FF"/>
            </a:solidFill>
            <a:ln w="6634">
              <a:solidFill>
                <a:srgbClr val="000000"/>
              </a:solidFill>
              <a:prstDash val="solid"/>
            </a:ln>
          </c:spPr>
          <c:cat>
            <c:strRef>
              <c:f>Sheet1!$B$1:$C$1</c:f>
              <c:strCache>
                <c:ptCount val="2"/>
                <c:pt idx="0">
                  <c:v>Загальна захворюваність</c:v>
                </c:pt>
                <c:pt idx="1">
                  <c:v>Первинна захворюваність</c:v>
                </c:pt>
              </c:strCache>
            </c:strRef>
          </c:cat>
          <c:val>
            <c:numRef>
              <c:f>Sheet1!$B$11:$C$11</c:f>
              <c:numCache>
                <c:formatCode>General</c:formatCode>
                <c:ptCount val="2"/>
                <c:pt idx="0">
                  <c:v>6.4</c:v>
                </c:pt>
                <c:pt idx="1">
                  <c:v>16.7</c:v>
                </c:pt>
              </c:numCache>
            </c:numRef>
          </c:val>
        </c:ser>
        <c:overlap val="100"/>
        <c:axId val="120371072"/>
        <c:axId val="120372608"/>
      </c:barChart>
      <c:catAx>
        <c:axId val="120371072"/>
        <c:scaling>
          <c:orientation val="minMax"/>
        </c:scaling>
        <c:axPos val="b"/>
        <c:numFmt formatCode="General" sourceLinked="1"/>
        <c:tickLblPos val="nextTo"/>
        <c:spPr>
          <a:ln w="1659">
            <a:solidFill>
              <a:srgbClr val="000000"/>
            </a:solidFill>
            <a:prstDash val="solid"/>
          </a:ln>
        </c:spPr>
        <c:txPr>
          <a:bodyPr rot="0" vert="horz"/>
          <a:lstStyle/>
          <a:p>
            <a:pPr>
              <a:defRPr lang="ru-RU"/>
            </a:pPr>
            <a:endParaRPr lang="ru-RU"/>
          </a:p>
        </c:txPr>
        <c:crossAx val="120372608"/>
        <c:crosses val="autoZero"/>
        <c:auto val="1"/>
        <c:lblAlgn val="ctr"/>
        <c:lblOffset val="100"/>
        <c:tickLblSkip val="1"/>
        <c:tickMarkSkip val="1"/>
      </c:catAx>
      <c:valAx>
        <c:axId val="120372608"/>
        <c:scaling>
          <c:orientation val="minMax"/>
        </c:scaling>
        <c:axPos val="l"/>
        <c:majorGridlines>
          <c:spPr>
            <a:ln w="1659">
              <a:solidFill>
                <a:srgbClr val="000000"/>
              </a:solidFill>
              <a:prstDash val="solid"/>
            </a:ln>
          </c:spPr>
        </c:majorGridlines>
        <c:numFmt formatCode="0%" sourceLinked="1"/>
        <c:tickLblPos val="nextTo"/>
        <c:spPr>
          <a:ln w="1659">
            <a:solidFill>
              <a:srgbClr val="000000"/>
            </a:solidFill>
            <a:prstDash val="solid"/>
          </a:ln>
        </c:spPr>
        <c:txPr>
          <a:bodyPr rot="0" vert="horz"/>
          <a:lstStyle/>
          <a:p>
            <a:pPr>
              <a:defRPr lang="ru-RU"/>
            </a:pPr>
            <a:endParaRPr lang="ru-RU"/>
          </a:p>
        </c:txPr>
        <c:crossAx val="120371072"/>
        <c:crosses val="autoZero"/>
        <c:crossBetween val="between"/>
      </c:valAx>
      <c:spPr>
        <a:noFill/>
        <a:ln w="3175">
          <a:solidFill>
            <a:srgbClr val="808080"/>
          </a:solidFill>
          <a:prstDash val="solid"/>
        </a:ln>
      </c:spPr>
    </c:plotArea>
    <c:legend>
      <c:legendPos val="r"/>
      <c:layout>
        <c:manualLayout>
          <c:xMode val="edge"/>
          <c:yMode val="edge"/>
          <c:x val="0.67592989441660889"/>
          <c:y val="2.1481125834880401E-2"/>
          <c:w val="0.31952465103793903"/>
          <c:h val="0.9547790367667468"/>
        </c:manualLayout>
      </c:layout>
      <c:spPr>
        <a:noFill/>
        <a:ln w="3175">
          <a:solidFill>
            <a:srgbClr val="000000"/>
          </a:solidFill>
          <a:prstDash val="solid"/>
        </a:ln>
      </c:spPr>
      <c:txPr>
        <a:bodyPr/>
        <a:lstStyle/>
        <a:p>
          <a:pPr>
            <a:defRPr lang="ru-RU" sz="1100" baseline="0"/>
          </a:pPr>
          <a:endParaRPr lang="ru-RU"/>
        </a:p>
      </c:txPr>
    </c:legend>
    <c:plotVisOnly val="1"/>
    <c:dispBlanksAs val="gap"/>
  </c:chart>
  <c:spPr>
    <a:noFill/>
    <a:ln>
      <a:noFill/>
    </a:ln>
  </c:spPr>
  <c:txPr>
    <a:bodyPr/>
    <a:lstStyle/>
    <a:p>
      <a:pPr>
        <a:defRPr sz="1200" b="1" i="0" u="none" strike="noStrike" baseline="0">
          <a:solidFill>
            <a:srgbClr val="000000"/>
          </a:solidFill>
          <a:latin typeface="Calibri" pitchFamily="34" charset="0"/>
          <a:ea typeface="Arial Cyr"/>
          <a:cs typeface="Arial Cyr"/>
        </a:defRPr>
      </a:pPr>
      <a:endParaRPr lang="ru-RU"/>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14406778325399194"/>
          <c:y val="0.20215386120213238"/>
          <c:w val="0.8067796610169492"/>
          <c:h val="0.65686274509803921"/>
        </c:manualLayout>
      </c:layout>
      <c:barChart>
        <c:barDir val="bar"/>
        <c:grouping val="percentStacked"/>
        <c:ser>
          <c:idx val="0"/>
          <c:order val="0"/>
          <c:tx>
            <c:strRef>
              <c:f>Sheet1!$B$1</c:f>
              <c:strCache>
                <c:ptCount val="1"/>
                <c:pt idx="0">
                  <c:v>дуже добрий та скоріше добрий</c:v>
                </c:pt>
              </c:strCache>
            </c:strRef>
          </c:tx>
          <c:spPr>
            <a:solidFill>
              <a:srgbClr val="FF0000"/>
            </a:solidFill>
            <a:ln w="19020">
              <a:solidFill>
                <a:srgbClr val="000080"/>
              </a:solidFill>
              <a:prstDash val="solid"/>
            </a:ln>
          </c:spPr>
          <c:cat>
            <c:strRef>
              <c:f>Sheet1!$A$2:$A$3</c:f>
              <c:strCache>
                <c:ptCount val="2"/>
                <c:pt idx="0">
                  <c:v>жінки</c:v>
                </c:pt>
                <c:pt idx="1">
                  <c:v>чоловіки</c:v>
                </c:pt>
              </c:strCache>
            </c:strRef>
          </c:cat>
          <c:val>
            <c:numRef>
              <c:f>Sheet1!$B$2:$B$3</c:f>
              <c:numCache>
                <c:formatCode>General</c:formatCode>
                <c:ptCount val="2"/>
                <c:pt idx="0">
                  <c:v>10.1</c:v>
                </c:pt>
                <c:pt idx="1">
                  <c:v>18.899999999999999</c:v>
                </c:pt>
              </c:numCache>
            </c:numRef>
          </c:val>
        </c:ser>
        <c:ser>
          <c:idx val="1"/>
          <c:order val="1"/>
          <c:tx>
            <c:strRef>
              <c:f>Sheet1!$C$1</c:f>
              <c:strCache>
                <c:ptCount val="1"/>
                <c:pt idx="0">
                  <c:v>задовільний</c:v>
                </c:pt>
              </c:strCache>
            </c:strRef>
          </c:tx>
          <c:spPr>
            <a:solidFill>
              <a:srgbClr val="3366FF"/>
            </a:solidFill>
            <a:ln w="19020">
              <a:solidFill>
                <a:schemeClr val="tx1">
                  <a:lumMod val="75000"/>
                  <a:lumOff val="25000"/>
                </a:schemeClr>
              </a:solidFill>
              <a:prstDash val="solid"/>
            </a:ln>
          </c:spPr>
          <c:cat>
            <c:strRef>
              <c:f>Sheet1!$A$2:$A$3</c:f>
              <c:strCache>
                <c:ptCount val="2"/>
                <c:pt idx="0">
                  <c:v>жінки</c:v>
                </c:pt>
                <c:pt idx="1">
                  <c:v>чоловіки</c:v>
                </c:pt>
              </c:strCache>
            </c:strRef>
          </c:cat>
          <c:val>
            <c:numRef>
              <c:f>Sheet1!$C$2:$C$3</c:f>
              <c:numCache>
                <c:formatCode>General</c:formatCode>
                <c:ptCount val="2"/>
                <c:pt idx="0">
                  <c:v>47.8</c:v>
                </c:pt>
                <c:pt idx="1">
                  <c:v>51</c:v>
                </c:pt>
              </c:numCache>
            </c:numRef>
          </c:val>
        </c:ser>
        <c:ser>
          <c:idx val="2"/>
          <c:order val="2"/>
          <c:tx>
            <c:strRef>
              <c:f>Sheet1!$D$1</c:f>
              <c:strCache>
                <c:ptCount val="1"/>
                <c:pt idx="0">
                  <c:v>скоріше поганий</c:v>
                </c:pt>
              </c:strCache>
            </c:strRef>
          </c:tx>
          <c:spPr>
            <a:solidFill>
              <a:srgbClr val="808000"/>
            </a:solidFill>
            <a:ln w="9510">
              <a:solidFill>
                <a:srgbClr val="000000"/>
              </a:solidFill>
              <a:prstDash val="solid"/>
            </a:ln>
          </c:spPr>
          <c:cat>
            <c:strRef>
              <c:f>Sheet1!$A$2:$A$3</c:f>
              <c:strCache>
                <c:ptCount val="2"/>
                <c:pt idx="0">
                  <c:v>жінки</c:v>
                </c:pt>
                <c:pt idx="1">
                  <c:v>чоловіки</c:v>
                </c:pt>
              </c:strCache>
            </c:strRef>
          </c:cat>
          <c:val>
            <c:numRef>
              <c:f>Sheet1!$D$2:$D$3</c:f>
              <c:numCache>
                <c:formatCode>General</c:formatCode>
                <c:ptCount val="2"/>
                <c:pt idx="0">
                  <c:v>32.800000000000004</c:v>
                </c:pt>
                <c:pt idx="1">
                  <c:v>21.9</c:v>
                </c:pt>
              </c:numCache>
            </c:numRef>
          </c:val>
        </c:ser>
        <c:ser>
          <c:idx val="3"/>
          <c:order val="3"/>
          <c:tx>
            <c:strRef>
              <c:f>Sheet1!$E$1</c:f>
              <c:strCache>
                <c:ptCount val="1"/>
                <c:pt idx="0">
                  <c:v>дуже поганий</c:v>
                </c:pt>
              </c:strCache>
            </c:strRef>
          </c:tx>
          <c:spPr>
            <a:solidFill>
              <a:srgbClr val="808080"/>
            </a:solidFill>
            <a:ln w="9510">
              <a:solidFill>
                <a:srgbClr val="000000"/>
              </a:solidFill>
              <a:prstDash val="solid"/>
            </a:ln>
          </c:spPr>
          <c:cat>
            <c:strRef>
              <c:f>Sheet1!$A$2:$A$3</c:f>
              <c:strCache>
                <c:ptCount val="2"/>
                <c:pt idx="0">
                  <c:v>жінки</c:v>
                </c:pt>
                <c:pt idx="1">
                  <c:v>чоловіки</c:v>
                </c:pt>
              </c:strCache>
            </c:strRef>
          </c:cat>
          <c:val>
            <c:numRef>
              <c:f>Sheet1!$E$2:$E$3</c:f>
              <c:numCache>
                <c:formatCode>General</c:formatCode>
                <c:ptCount val="2"/>
                <c:pt idx="0">
                  <c:v>9.3000000000000007</c:v>
                </c:pt>
                <c:pt idx="1">
                  <c:v>8.2000000000000011</c:v>
                </c:pt>
              </c:numCache>
            </c:numRef>
          </c:val>
        </c:ser>
        <c:overlap val="100"/>
        <c:axId val="127739008"/>
        <c:axId val="127740544"/>
      </c:barChart>
      <c:catAx>
        <c:axId val="127739008"/>
        <c:scaling>
          <c:orientation val="minMax"/>
        </c:scaling>
        <c:axPos val="l"/>
        <c:numFmt formatCode="General" sourceLinked="1"/>
        <c:tickLblPos val="nextTo"/>
        <c:spPr>
          <a:ln w="2378">
            <a:solidFill>
              <a:srgbClr val="000000"/>
            </a:solidFill>
            <a:prstDash val="solid"/>
          </a:ln>
        </c:spPr>
        <c:txPr>
          <a:bodyPr rot="0" vert="horz"/>
          <a:lstStyle/>
          <a:p>
            <a:pPr>
              <a:defRPr lang="ru-RU"/>
            </a:pPr>
            <a:endParaRPr lang="ru-RU"/>
          </a:p>
        </c:txPr>
        <c:crossAx val="127740544"/>
        <c:crosses val="autoZero"/>
        <c:auto val="1"/>
        <c:lblAlgn val="ctr"/>
        <c:lblOffset val="100"/>
        <c:tickLblSkip val="1"/>
        <c:tickMarkSkip val="1"/>
      </c:catAx>
      <c:valAx>
        <c:axId val="127740544"/>
        <c:scaling>
          <c:orientation val="minMax"/>
        </c:scaling>
        <c:axPos val="b"/>
        <c:majorGridlines>
          <c:spPr>
            <a:ln w="2378">
              <a:solidFill>
                <a:srgbClr val="000000"/>
              </a:solidFill>
              <a:prstDash val="solid"/>
            </a:ln>
          </c:spPr>
        </c:majorGridlines>
        <c:numFmt formatCode="0%" sourceLinked="1"/>
        <c:tickLblPos val="nextTo"/>
        <c:spPr>
          <a:ln w="2378">
            <a:solidFill>
              <a:srgbClr val="000000"/>
            </a:solidFill>
            <a:prstDash val="solid"/>
          </a:ln>
        </c:spPr>
        <c:txPr>
          <a:bodyPr rot="0" vert="horz"/>
          <a:lstStyle/>
          <a:p>
            <a:pPr>
              <a:defRPr lang="ru-RU"/>
            </a:pPr>
            <a:endParaRPr lang="ru-RU"/>
          </a:p>
        </c:txPr>
        <c:crossAx val="127739008"/>
        <c:crosses val="autoZero"/>
        <c:crossBetween val="between"/>
        <c:majorUnit val="0.25"/>
      </c:valAx>
      <c:spPr>
        <a:noFill/>
        <a:ln w="3173">
          <a:solidFill>
            <a:srgbClr val="808080"/>
          </a:solidFill>
          <a:prstDash val="solid"/>
        </a:ln>
      </c:spPr>
    </c:plotArea>
    <c:legend>
      <c:legendPos val="t"/>
      <c:layout>
        <c:manualLayout>
          <c:xMode val="edge"/>
          <c:yMode val="edge"/>
          <c:x val="5.2923278552344313E-2"/>
          <c:y val="1.1935843431808741E-2"/>
          <c:w val="0.90987336903277738"/>
          <c:h val="0.1813725628046492"/>
        </c:manualLayout>
      </c:layout>
      <c:spPr>
        <a:noFill/>
        <a:ln w="3173">
          <a:solidFill>
            <a:srgbClr val="000000"/>
          </a:solidFill>
          <a:prstDash val="solid"/>
        </a:ln>
      </c:spPr>
      <c:txPr>
        <a:bodyPr/>
        <a:lstStyle/>
        <a:p>
          <a:pPr>
            <a:defRPr lang="ru-RU"/>
          </a:pPr>
          <a:endParaRPr lang="ru-RU"/>
        </a:p>
      </c:txPr>
    </c:legend>
    <c:plotVisOnly val="1"/>
    <c:dispBlanksAs val="gap"/>
  </c:chart>
  <c:spPr>
    <a:noFill/>
    <a:ln>
      <a:noFill/>
    </a:ln>
  </c:spPr>
  <c:txPr>
    <a:bodyPr/>
    <a:lstStyle/>
    <a:p>
      <a:pPr>
        <a:defRPr sz="1200" b="1" i="0" u="none" strike="noStrike" baseline="0">
          <a:solidFill>
            <a:srgbClr val="000000"/>
          </a:solidFill>
          <a:latin typeface="Arial" pitchFamily="34" charset="0"/>
          <a:ea typeface="Arial Cyr"/>
          <a:cs typeface="Arial Cyr"/>
        </a:defRPr>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13656387665198239"/>
          <c:y val="4.545454545454547E-2"/>
          <c:w val="0.5"/>
          <c:h val="0.79292929292929415"/>
        </c:manualLayout>
      </c:layout>
      <c:barChart>
        <c:barDir val="bar"/>
        <c:grouping val="clustered"/>
        <c:ser>
          <c:idx val="0"/>
          <c:order val="0"/>
          <c:tx>
            <c:strRef>
              <c:f>Sheet1!$A$2</c:f>
              <c:strCache>
                <c:ptCount val="1"/>
                <c:pt idx="0">
                  <c:v>Тютюнопаління</c:v>
                </c:pt>
              </c:strCache>
            </c:strRef>
          </c:tx>
          <c:spPr>
            <a:solidFill>
              <a:srgbClr val="9999FF"/>
            </a:solidFill>
            <a:ln w="12207">
              <a:solidFill>
                <a:srgbClr val="000000"/>
              </a:solidFill>
              <a:prstDash val="solid"/>
            </a:ln>
          </c:spPr>
          <c:cat>
            <c:strRef>
              <c:f>Sheet1!$B$1:$D$1</c:f>
              <c:strCache>
                <c:ptCount val="2"/>
                <c:pt idx="0">
                  <c:v>жінки</c:v>
                </c:pt>
                <c:pt idx="1">
                  <c:v>чоловіки</c:v>
                </c:pt>
              </c:strCache>
            </c:strRef>
          </c:cat>
          <c:val>
            <c:numRef>
              <c:f>Sheet1!$B$2:$D$2</c:f>
              <c:numCache>
                <c:formatCode>General</c:formatCode>
                <c:ptCount val="2"/>
                <c:pt idx="0">
                  <c:v>3.2</c:v>
                </c:pt>
                <c:pt idx="1">
                  <c:v>38.6</c:v>
                </c:pt>
              </c:numCache>
            </c:numRef>
          </c:val>
        </c:ser>
        <c:ser>
          <c:idx val="1"/>
          <c:order val="1"/>
          <c:tx>
            <c:strRef>
              <c:f>Sheet1!$A$3</c:f>
              <c:strCache>
                <c:ptCount val="1"/>
                <c:pt idx="0">
                  <c:v>Вживання алкоголю</c:v>
                </c:pt>
              </c:strCache>
            </c:strRef>
          </c:tx>
          <c:spPr>
            <a:solidFill>
              <a:srgbClr val="FF99CC"/>
            </a:solidFill>
            <a:ln w="12207">
              <a:solidFill>
                <a:srgbClr val="000000"/>
              </a:solidFill>
              <a:prstDash val="solid"/>
            </a:ln>
          </c:spPr>
          <c:cat>
            <c:strRef>
              <c:f>Sheet1!$B$1:$D$1</c:f>
              <c:strCache>
                <c:ptCount val="2"/>
                <c:pt idx="0">
                  <c:v>жінки</c:v>
                </c:pt>
                <c:pt idx="1">
                  <c:v>чоловіки</c:v>
                </c:pt>
              </c:strCache>
            </c:strRef>
          </c:cat>
          <c:val>
            <c:numRef>
              <c:f>Sheet1!$B$3:$D$3</c:f>
              <c:numCache>
                <c:formatCode>General</c:formatCode>
                <c:ptCount val="2"/>
                <c:pt idx="0">
                  <c:v>3.9</c:v>
                </c:pt>
                <c:pt idx="1">
                  <c:v>25.8</c:v>
                </c:pt>
              </c:numCache>
            </c:numRef>
          </c:val>
        </c:ser>
        <c:ser>
          <c:idx val="2"/>
          <c:order val="2"/>
          <c:tx>
            <c:strRef>
              <c:f>Sheet1!$A$4</c:f>
              <c:strCache>
                <c:ptCount val="1"/>
                <c:pt idx="0">
                  <c:v>Нераціональне харчування, переїдання</c:v>
                </c:pt>
              </c:strCache>
            </c:strRef>
          </c:tx>
          <c:spPr>
            <a:solidFill>
              <a:srgbClr val="FF6600"/>
            </a:solidFill>
            <a:ln w="12207">
              <a:solidFill>
                <a:srgbClr val="000000"/>
              </a:solidFill>
              <a:prstDash val="solid"/>
            </a:ln>
          </c:spPr>
          <c:cat>
            <c:strRef>
              <c:f>Sheet1!$B$1:$D$1</c:f>
              <c:strCache>
                <c:ptCount val="2"/>
                <c:pt idx="0">
                  <c:v>жінки</c:v>
                </c:pt>
                <c:pt idx="1">
                  <c:v>чоловіки</c:v>
                </c:pt>
              </c:strCache>
            </c:strRef>
          </c:cat>
          <c:val>
            <c:numRef>
              <c:f>Sheet1!$B$4:$D$4</c:f>
              <c:numCache>
                <c:formatCode>General</c:formatCode>
                <c:ptCount val="2"/>
                <c:pt idx="0">
                  <c:v>8.5</c:v>
                </c:pt>
                <c:pt idx="1">
                  <c:v>15</c:v>
                </c:pt>
              </c:numCache>
            </c:numRef>
          </c:val>
        </c:ser>
        <c:ser>
          <c:idx val="3"/>
          <c:order val="3"/>
          <c:tx>
            <c:strRef>
              <c:f>Sheet1!$A$5</c:f>
              <c:strCache>
                <c:ptCount val="1"/>
                <c:pt idx="0">
                  <c:v>Малорухливий спосіб життя </c:v>
                </c:pt>
              </c:strCache>
            </c:strRef>
          </c:tx>
          <c:spPr>
            <a:solidFill>
              <a:srgbClr val="FFFF00"/>
            </a:solidFill>
            <a:ln w="12207">
              <a:solidFill>
                <a:srgbClr val="000000"/>
              </a:solidFill>
              <a:prstDash val="solid"/>
            </a:ln>
          </c:spPr>
          <c:cat>
            <c:strRef>
              <c:f>Sheet1!$B$1:$D$1</c:f>
              <c:strCache>
                <c:ptCount val="2"/>
                <c:pt idx="0">
                  <c:v>жінки</c:v>
                </c:pt>
                <c:pt idx="1">
                  <c:v>чоловіки</c:v>
                </c:pt>
              </c:strCache>
            </c:strRef>
          </c:cat>
          <c:val>
            <c:numRef>
              <c:f>Sheet1!$B$5:$D$5</c:f>
              <c:numCache>
                <c:formatCode>General</c:formatCode>
                <c:ptCount val="2"/>
                <c:pt idx="0">
                  <c:v>21.5</c:v>
                </c:pt>
                <c:pt idx="1">
                  <c:v>17.600000000000001</c:v>
                </c:pt>
              </c:numCache>
            </c:numRef>
          </c:val>
        </c:ser>
        <c:ser>
          <c:idx val="4"/>
          <c:order val="4"/>
          <c:tx>
            <c:strRef>
              <c:f>Sheet1!$A$6</c:f>
              <c:strCache>
                <c:ptCount val="1"/>
                <c:pt idx="0">
                  <c:v>Часті стресові ситуації</c:v>
                </c:pt>
              </c:strCache>
            </c:strRef>
          </c:tx>
          <c:spPr>
            <a:solidFill>
              <a:srgbClr val="008080"/>
            </a:solidFill>
            <a:ln w="12207">
              <a:solidFill>
                <a:srgbClr val="000000"/>
              </a:solidFill>
              <a:prstDash val="solid"/>
            </a:ln>
          </c:spPr>
          <c:cat>
            <c:strRef>
              <c:f>Sheet1!$B$1:$D$1</c:f>
              <c:strCache>
                <c:ptCount val="2"/>
                <c:pt idx="0">
                  <c:v>жінки</c:v>
                </c:pt>
                <c:pt idx="1">
                  <c:v>чоловіки</c:v>
                </c:pt>
              </c:strCache>
            </c:strRef>
          </c:cat>
          <c:val>
            <c:numRef>
              <c:f>Sheet1!$B$6:$D$6</c:f>
              <c:numCache>
                <c:formatCode>General</c:formatCode>
                <c:ptCount val="2"/>
                <c:pt idx="0">
                  <c:v>25</c:v>
                </c:pt>
                <c:pt idx="1">
                  <c:v>17.600000000000001</c:v>
                </c:pt>
              </c:numCache>
            </c:numRef>
          </c:val>
        </c:ser>
        <c:axId val="127851904"/>
        <c:axId val="127874176"/>
      </c:barChart>
      <c:catAx>
        <c:axId val="127851904"/>
        <c:scaling>
          <c:orientation val="minMax"/>
        </c:scaling>
        <c:axPos val="l"/>
        <c:numFmt formatCode="General" sourceLinked="1"/>
        <c:tickLblPos val="low"/>
        <c:spPr>
          <a:ln w="3052">
            <a:solidFill>
              <a:srgbClr val="000000"/>
            </a:solidFill>
            <a:prstDash val="solid"/>
          </a:ln>
        </c:spPr>
        <c:txPr>
          <a:bodyPr rot="0" vert="horz"/>
          <a:lstStyle/>
          <a:p>
            <a:pPr>
              <a:defRPr lang="ru-RU" sz="1100"/>
            </a:pPr>
            <a:endParaRPr lang="ru-RU"/>
          </a:p>
        </c:txPr>
        <c:crossAx val="127874176"/>
        <c:crosses val="autoZero"/>
        <c:auto val="1"/>
        <c:lblAlgn val="ctr"/>
        <c:lblOffset val="100"/>
      </c:catAx>
      <c:valAx>
        <c:axId val="127874176"/>
        <c:scaling>
          <c:orientation val="minMax"/>
        </c:scaling>
        <c:axPos val="b"/>
        <c:majorGridlines>
          <c:spPr>
            <a:ln w="3052">
              <a:solidFill>
                <a:srgbClr val="000000"/>
              </a:solidFill>
              <a:prstDash val="solid"/>
            </a:ln>
          </c:spPr>
        </c:majorGridlines>
        <c:numFmt formatCode="General" sourceLinked="1"/>
        <c:tickLblPos val="nextTo"/>
        <c:spPr>
          <a:ln w="3052">
            <a:solidFill>
              <a:srgbClr val="000000"/>
            </a:solidFill>
            <a:prstDash val="solid"/>
          </a:ln>
        </c:spPr>
        <c:txPr>
          <a:bodyPr rot="0" vert="horz"/>
          <a:lstStyle/>
          <a:p>
            <a:pPr>
              <a:defRPr lang="ru-RU"/>
            </a:pPr>
            <a:endParaRPr lang="ru-RU"/>
          </a:p>
        </c:txPr>
        <c:crossAx val="127851904"/>
        <c:crosses val="autoZero"/>
        <c:crossBetween val="between"/>
      </c:valAx>
      <c:spPr>
        <a:noFill/>
        <a:ln w="12700">
          <a:solidFill>
            <a:srgbClr val="808080"/>
          </a:solidFill>
          <a:prstDash val="solid"/>
        </a:ln>
      </c:spPr>
    </c:plotArea>
    <c:legend>
      <c:legendPos val="r"/>
      <c:layout>
        <c:manualLayout>
          <c:xMode val="edge"/>
          <c:yMode val="edge"/>
          <c:x val="0.6437587874256927"/>
          <c:y val="5.0635439325762172E-2"/>
          <c:w val="0.33480170262025155"/>
          <c:h val="0.8162806395850607"/>
        </c:manualLayout>
      </c:layout>
      <c:spPr>
        <a:noFill/>
        <a:ln w="3052">
          <a:solidFill>
            <a:srgbClr val="000000"/>
          </a:solidFill>
          <a:prstDash val="solid"/>
        </a:ln>
      </c:spPr>
      <c:txPr>
        <a:bodyPr/>
        <a:lstStyle/>
        <a:p>
          <a:pPr>
            <a:defRPr lang="ru-RU"/>
          </a:pPr>
          <a:endParaRPr lang="ru-RU"/>
        </a:p>
      </c:txPr>
    </c:legend>
    <c:plotVisOnly val="1"/>
    <c:dispBlanksAs val="gap"/>
  </c:chart>
  <c:spPr>
    <a:noFill/>
    <a:ln>
      <a:noFill/>
    </a:ln>
  </c:spPr>
  <c:txPr>
    <a:bodyPr/>
    <a:lstStyle/>
    <a:p>
      <a:pPr>
        <a:defRPr sz="1200" b="1" i="0" u="none" strike="noStrike" baseline="0">
          <a:solidFill>
            <a:srgbClr val="000000"/>
          </a:solidFill>
          <a:latin typeface="Arial" pitchFamily="34" charset="0"/>
          <a:ea typeface="Calibri"/>
          <a:cs typeface="Calibri"/>
        </a:defRPr>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13715634570567181"/>
          <c:y val="3.875968992248062E-2"/>
          <c:w val="0.50896360051794987"/>
          <c:h val="0.85965350221633263"/>
        </c:manualLayout>
      </c:layout>
      <c:barChart>
        <c:barDir val="bar"/>
        <c:grouping val="clustered"/>
        <c:ser>
          <c:idx val="0"/>
          <c:order val="0"/>
          <c:tx>
            <c:strRef>
              <c:f>Sheet1!$A$2</c:f>
              <c:strCache>
                <c:ptCount val="1"/>
                <c:pt idx="0">
                  <c:v>Раціонально харчуюсь</c:v>
                </c:pt>
              </c:strCache>
            </c:strRef>
          </c:tx>
          <c:spPr>
            <a:solidFill>
              <a:srgbClr val="CCFFCC"/>
            </a:solidFill>
            <a:ln w="11285">
              <a:solidFill>
                <a:srgbClr val="000000"/>
              </a:solidFill>
              <a:prstDash val="solid"/>
            </a:ln>
          </c:spPr>
          <c:cat>
            <c:strRef>
              <c:f>Sheet1!$B$1:$D$1</c:f>
              <c:strCache>
                <c:ptCount val="2"/>
                <c:pt idx="0">
                  <c:v>жінки</c:v>
                </c:pt>
                <c:pt idx="1">
                  <c:v>чоловіки</c:v>
                </c:pt>
              </c:strCache>
            </c:strRef>
          </c:cat>
          <c:val>
            <c:numRef>
              <c:f>Sheet1!$B$2:$D$2</c:f>
              <c:numCache>
                <c:formatCode>General</c:formatCode>
                <c:ptCount val="2"/>
                <c:pt idx="0">
                  <c:v>49</c:v>
                </c:pt>
                <c:pt idx="1">
                  <c:v>49.3</c:v>
                </c:pt>
              </c:numCache>
            </c:numRef>
          </c:val>
        </c:ser>
        <c:ser>
          <c:idx val="1"/>
          <c:order val="1"/>
          <c:tx>
            <c:strRef>
              <c:f>Sheet1!$A$3</c:f>
              <c:strCache>
                <c:ptCount val="1"/>
                <c:pt idx="0">
                  <c:v>Займаюсь спортом, фізично активна(ий)</c:v>
                </c:pt>
              </c:strCache>
            </c:strRef>
          </c:tx>
          <c:spPr>
            <a:solidFill>
              <a:srgbClr val="FF00FF"/>
            </a:solidFill>
            <a:ln w="11285">
              <a:solidFill>
                <a:srgbClr val="000000"/>
              </a:solidFill>
              <a:prstDash val="solid"/>
            </a:ln>
          </c:spPr>
          <c:cat>
            <c:strRef>
              <c:f>Sheet1!$B$1:$D$1</c:f>
              <c:strCache>
                <c:ptCount val="2"/>
                <c:pt idx="0">
                  <c:v>жінки</c:v>
                </c:pt>
                <c:pt idx="1">
                  <c:v>чоловіки</c:v>
                </c:pt>
              </c:strCache>
            </c:strRef>
          </c:cat>
          <c:val>
            <c:numRef>
              <c:f>Sheet1!$B$3:$D$3</c:f>
              <c:numCache>
                <c:formatCode>General</c:formatCode>
                <c:ptCount val="2"/>
                <c:pt idx="0">
                  <c:v>12.7</c:v>
                </c:pt>
                <c:pt idx="1">
                  <c:v>23.5</c:v>
                </c:pt>
              </c:numCache>
            </c:numRef>
          </c:val>
        </c:ser>
        <c:ser>
          <c:idx val="2"/>
          <c:order val="2"/>
          <c:tx>
            <c:strRef>
              <c:f>Sheet1!$A$4</c:f>
              <c:strCache>
                <c:ptCount val="1"/>
                <c:pt idx="0">
                  <c:v>Приймаю курси вітамінів, ліків</c:v>
                </c:pt>
              </c:strCache>
            </c:strRef>
          </c:tx>
          <c:spPr>
            <a:solidFill>
              <a:srgbClr val="FFFFCC"/>
            </a:solidFill>
            <a:ln w="11285">
              <a:solidFill>
                <a:srgbClr val="000000"/>
              </a:solidFill>
              <a:prstDash val="solid"/>
            </a:ln>
          </c:spPr>
          <c:cat>
            <c:strRef>
              <c:f>Sheet1!$B$1:$D$1</c:f>
              <c:strCache>
                <c:ptCount val="2"/>
                <c:pt idx="0">
                  <c:v>жінки</c:v>
                </c:pt>
                <c:pt idx="1">
                  <c:v>чоловіки</c:v>
                </c:pt>
              </c:strCache>
            </c:strRef>
          </c:cat>
          <c:val>
            <c:numRef>
              <c:f>Sheet1!$B$4:$D$4</c:f>
              <c:numCache>
                <c:formatCode>General</c:formatCode>
                <c:ptCount val="2"/>
                <c:pt idx="0">
                  <c:v>54.8</c:v>
                </c:pt>
                <c:pt idx="1">
                  <c:v>46.1</c:v>
                </c:pt>
              </c:numCache>
            </c:numRef>
          </c:val>
        </c:ser>
        <c:ser>
          <c:idx val="3"/>
          <c:order val="3"/>
          <c:tx>
            <c:strRef>
              <c:f>Sheet1!$A$5</c:f>
              <c:strCache>
                <c:ptCount val="1"/>
                <c:pt idx="0">
                  <c:v>Проходжу регулярно санаторно-курортне лікування</c:v>
                </c:pt>
              </c:strCache>
            </c:strRef>
          </c:tx>
          <c:spPr>
            <a:solidFill>
              <a:srgbClr val="CCFFFF"/>
            </a:solidFill>
            <a:ln w="11285">
              <a:solidFill>
                <a:srgbClr val="000000"/>
              </a:solidFill>
              <a:prstDash val="solid"/>
            </a:ln>
          </c:spPr>
          <c:cat>
            <c:strRef>
              <c:f>Sheet1!$B$1:$D$1</c:f>
              <c:strCache>
                <c:ptCount val="2"/>
                <c:pt idx="0">
                  <c:v>жінки</c:v>
                </c:pt>
                <c:pt idx="1">
                  <c:v>чоловіки</c:v>
                </c:pt>
              </c:strCache>
            </c:strRef>
          </c:cat>
          <c:val>
            <c:numRef>
              <c:f>Sheet1!$B$5:$D$5</c:f>
              <c:numCache>
                <c:formatCode>General</c:formatCode>
                <c:ptCount val="2"/>
                <c:pt idx="0">
                  <c:v>3.9</c:v>
                </c:pt>
                <c:pt idx="1">
                  <c:v>5.2</c:v>
                </c:pt>
              </c:numCache>
            </c:numRef>
          </c:val>
        </c:ser>
        <c:ser>
          <c:idx val="4"/>
          <c:order val="4"/>
          <c:tx>
            <c:strRef>
              <c:f>Sheet1!$A$6</c:f>
              <c:strCache>
                <c:ptCount val="1"/>
                <c:pt idx="0">
                  <c:v>Загартовуюсь</c:v>
                </c:pt>
              </c:strCache>
            </c:strRef>
          </c:tx>
          <c:spPr>
            <a:solidFill>
              <a:srgbClr val="660066"/>
            </a:solidFill>
            <a:ln w="11285">
              <a:solidFill>
                <a:srgbClr val="000000"/>
              </a:solidFill>
              <a:prstDash val="solid"/>
            </a:ln>
          </c:spPr>
          <c:cat>
            <c:strRef>
              <c:f>Sheet1!$B$1:$D$1</c:f>
              <c:strCache>
                <c:ptCount val="2"/>
                <c:pt idx="0">
                  <c:v>жінки</c:v>
                </c:pt>
                <c:pt idx="1">
                  <c:v>чоловіки</c:v>
                </c:pt>
              </c:strCache>
            </c:strRef>
          </c:cat>
          <c:val>
            <c:numRef>
              <c:f>Sheet1!$B$6:$D$6</c:f>
              <c:numCache>
                <c:formatCode>General</c:formatCode>
                <c:ptCount val="2"/>
                <c:pt idx="0">
                  <c:v>4.2</c:v>
                </c:pt>
                <c:pt idx="1">
                  <c:v>10.1</c:v>
                </c:pt>
              </c:numCache>
            </c:numRef>
          </c:val>
        </c:ser>
        <c:ser>
          <c:idx val="5"/>
          <c:order val="5"/>
          <c:tx>
            <c:strRef>
              <c:f>Sheet1!$A$7</c:f>
              <c:strCache>
                <c:ptCount val="1"/>
                <c:pt idx="0">
                  <c:v>Проходжу регулярно медичне обстеження</c:v>
                </c:pt>
              </c:strCache>
            </c:strRef>
          </c:tx>
          <c:spPr>
            <a:solidFill>
              <a:srgbClr val="FF8080"/>
            </a:solidFill>
            <a:ln w="11285">
              <a:solidFill>
                <a:srgbClr val="000000"/>
              </a:solidFill>
              <a:prstDash val="solid"/>
            </a:ln>
          </c:spPr>
          <c:cat>
            <c:strRef>
              <c:f>Sheet1!$B$1:$D$1</c:f>
              <c:strCache>
                <c:ptCount val="2"/>
                <c:pt idx="0">
                  <c:v>жінки</c:v>
                </c:pt>
                <c:pt idx="1">
                  <c:v>чоловіки</c:v>
                </c:pt>
              </c:strCache>
            </c:strRef>
          </c:cat>
          <c:val>
            <c:numRef>
              <c:f>Sheet1!$B$7:$D$7</c:f>
              <c:numCache>
                <c:formatCode>General</c:formatCode>
                <c:ptCount val="2"/>
                <c:pt idx="0">
                  <c:v>26.3</c:v>
                </c:pt>
                <c:pt idx="1">
                  <c:v>22.9</c:v>
                </c:pt>
              </c:numCache>
            </c:numRef>
          </c:val>
        </c:ser>
        <c:ser>
          <c:idx val="6"/>
          <c:order val="6"/>
          <c:tx>
            <c:strRef>
              <c:f>Sheet1!$A$8</c:f>
              <c:strCache>
                <c:ptCount val="1"/>
                <c:pt idx="0">
                  <c:v>Інше (сауна, нетрадиційна медицина)</c:v>
                </c:pt>
              </c:strCache>
            </c:strRef>
          </c:tx>
          <c:spPr>
            <a:solidFill>
              <a:srgbClr val="C0C0C0"/>
            </a:solidFill>
            <a:ln w="11285">
              <a:solidFill>
                <a:srgbClr val="000000"/>
              </a:solidFill>
              <a:prstDash val="solid"/>
            </a:ln>
          </c:spPr>
          <c:cat>
            <c:strRef>
              <c:f>Sheet1!$B$1:$D$1</c:f>
              <c:strCache>
                <c:ptCount val="2"/>
                <c:pt idx="0">
                  <c:v>жінки</c:v>
                </c:pt>
                <c:pt idx="1">
                  <c:v>чоловіки</c:v>
                </c:pt>
              </c:strCache>
            </c:strRef>
          </c:cat>
          <c:val>
            <c:numRef>
              <c:f>Sheet1!$B$8:$D$8</c:f>
              <c:numCache>
                <c:formatCode>General</c:formatCode>
                <c:ptCount val="2"/>
                <c:pt idx="0">
                  <c:v>3.5</c:v>
                </c:pt>
                <c:pt idx="1">
                  <c:v>3.9</c:v>
                </c:pt>
              </c:numCache>
            </c:numRef>
          </c:val>
        </c:ser>
        <c:axId val="128088320"/>
        <c:axId val="128098304"/>
      </c:barChart>
      <c:catAx>
        <c:axId val="128088320"/>
        <c:scaling>
          <c:orientation val="minMax"/>
        </c:scaling>
        <c:axPos val="l"/>
        <c:numFmt formatCode="General" sourceLinked="1"/>
        <c:tickLblPos val="nextTo"/>
        <c:spPr>
          <a:ln w="2821">
            <a:solidFill>
              <a:srgbClr val="000000"/>
            </a:solidFill>
            <a:prstDash val="solid"/>
          </a:ln>
        </c:spPr>
        <c:txPr>
          <a:bodyPr rot="0" vert="horz"/>
          <a:lstStyle/>
          <a:p>
            <a:pPr>
              <a:defRPr lang="ru-RU" sz="1100"/>
            </a:pPr>
            <a:endParaRPr lang="ru-RU"/>
          </a:p>
        </c:txPr>
        <c:crossAx val="128098304"/>
        <c:crosses val="autoZero"/>
        <c:auto val="1"/>
        <c:lblAlgn val="ctr"/>
        <c:lblOffset val="100"/>
      </c:catAx>
      <c:valAx>
        <c:axId val="128098304"/>
        <c:scaling>
          <c:orientation val="minMax"/>
          <c:max val="60"/>
        </c:scaling>
        <c:axPos val="b"/>
        <c:majorGridlines>
          <c:spPr>
            <a:ln w="2821">
              <a:noFill/>
              <a:prstDash val="solid"/>
            </a:ln>
          </c:spPr>
        </c:majorGridlines>
        <c:numFmt formatCode="General" sourceLinked="1"/>
        <c:tickLblPos val="nextTo"/>
        <c:spPr>
          <a:noFill/>
          <a:ln w="3175">
            <a:solidFill>
              <a:schemeClr val="tx1"/>
            </a:solidFill>
            <a:prstDash val="solid"/>
          </a:ln>
          <a:effectLst/>
        </c:spPr>
        <c:txPr>
          <a:bodyPr rot="0" vert="horz"/>
          <a:lstStyle/>
          <a:p>
            <a:pPr>
              <a:defRPr lang="ru-RU"/>
            </a:pPr>
            <a:endParaRPr lang="ru-RU"/>
          </a:p>
        </c:txPr>
        <c:crossAx val="128088320"/>
        <c:crosses val="autoZero"/>
        <c:crossBetween val="between"/>
      </c:valAx>
      <c:spPr>
        <a:noFill/>
        <a:ln w="11285">
          <a:noFill/>
          <a:prstDash val="solid"/>
        </a:ln>
      </c:spPr>
    </c:plotArea>
    <c:legend>
      <c:legendPos val="r"/>
      <c:layout>
        <c:manualLayout>
          <c:xMode val="edge"/>
          <c:yMode val="edge"/>
          <c:x val="0.66311444475572401"/>
          <c:y val="2.0727244627850656E-2"/>
          <c:w val="0.31665670344990954"/>
          <c:h val="0.966410426439408"/>
        </c:manualLayout>
      </c:layout>
      <c:spPr>
        <a:noFill/>
        <a:ln w="2821">
          <a:solidFill>
            <a:srgbClr val="000000"/>
          </a:solidFill>
          <a:prstDash val="solid"/>
        </a:ln>
      </c:spPr>
      <c:txPr>
        <a:bodyPr/>
        <a:lstStyle/>
        <a:p>
          <a:pPr>
            <a:defRPr lang="ru-RU" sz="1000" baseline="0"/>
          </a:pPr>
          <a:endParaRPr lang="ru-RU"/>
        </a:p>
      </c:txPr>
    </c:legend>
    <c:plotVisOnly val="1"/>
    <c:dispBlanksAs val="gap"/>
  </c:chart>
  <c:spPr>
    <a:noFill/>
    <a:ln>
      <a:noFill/>
    </a:ln>
  </c:spPr>
  <c:txPr>
    <a:bodyPr/>
    <a:lstStyle/>
    <a:p>
      <a:pPr>
        <a:defRPr sz="1200" b="1" i="0" u="none" strike="noStrike" baseline="0">
          <a:solidFill>
            <a:srgbClr val="000000"/>
          </a:solidFill>
          <a:latin typeface="Arial" pitchFamily="34" charset="0"/>
          <a:ea typeface="Calibri"/>
          <a:cs typeface="Calibri"/>
        </a:defRPr>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632994046475901E-2"/>
          <c:y val="0.13325383304940391"/>
          <c:w val="0.54249834624330495"/>
          <c:h val="0.68205073173349184"/>
        </c:manualLayout>
      </c:layout>
      <c:pieChart>
        <c:varyColors val="1"/>
        <c:ser>
          <c:idx val="0"/>
          <c:order val="0"/>
          <c:tx>
            <c:strRef>
              <c:f>Лист1!$B$1</c:f>
              <c:strCache>
                <c:ptCount val="1"/>
                <c:pt idx="0">
                  <c:v>Столбец3</c:v>
                </c:pt>
              </c:strCache>
            </c:strRef>
          </c:tx>
          <c:dLbls>
            <c:numFmt formatCode="0.0%" sourceLinked="0"/>
            <c:spPr>
              <a:noFill/>
              <a:ln w="25403">
                <a:noFill/>
              </a:ln>
            </c:spPr>
            <c:txPr>
              <a:bodyPr/>
              <a:lstStyle/>
              <a:p>
                <a:pPr>
                  <a:defRPr lang="ru-RU" sz="1200" b="1" baseline="0">
                    <a:latin typeface="Arial" pitchFamily="34" charset="0"/>
                  </a:defRPr>
                </a:pPr>
                <a:endParaRPr lang="ru-RU"/>
              </a:p>
            </c:txPr>
            <c:showPercent val="1"/>
          </c:dLbls>
          <c:cat>
            <c:strRef>
              <c:f>Лист1!$A$2:$A$7</c:f>
              <c:strCache>
                <c:ptCount val="6"/>
                <c:pt idx="0">
                  <c:v>До 10 хвилин</c:v>
                </c:pt>
                <c:pt idx="1">
                  <c:v>До 30 хвилин</c:v>
                </c:pt>
                <c:pt idx="2">
                  <c:v>До 40 хвилин</c:v>
                </c:pt>
                <c:pt idx="3">
                  <c:v>До 1 години </c:v>
                </c:pt>
                <c:pt idx="4">
                  <c:v>Більше 1 години (максимальне значення – 3 години)</c:v>
                </c:pt>
                <c:pt idx="5">
                  <c:v>Немає відповіді</c:v>
                </c:pt>
              </c:strCache>
            </c:strRef>
          </c:cat>
          <c:val>
            <c:numRef>
              <c:f>Лист1!$B$2:$B$7</c:f>
              <c:numCache>
                <c:formatCode>General</c:formatCode>
                <c:ptCount val="6"/>
                <c:pt idx="0">
                  <c:v>9.8000000000000007</c:v>
                </c:pt>
                <c:pt idx="1">
                  <c:v>50.2</c:v>
                </c:pt>
                <c:pt idx="2">
                  <c:v>14.2</c:v>
                </c:pt>
                <c:pt idx="3">
                  <c:v>17.2</c:v>
                </c:pt>
                <c:pt idx="4">
                  <c:v>7.7</c:v>
                </c:pt>
                <c:pt idx="5">
                  <c:v>0.9</c:v>
                </c:pt>
              </c:numCache>
            </c:numRef>
          </c:val>
        </c:ser>
        <c:ser>
          <c:idx val="1"/>
          <c:order val="1"/>
          <c:tx>
            <c:strRef>
              <c:f>Лист1!$C$1</c:f>
              <c:strCache>
                <c:ptCount val="1"/>
                <c:pt idx="0">
                  <c:v>Столбец1</c:v>
                </c:pt>
              </c:strCache>
            </c:strRef>
          </c:tx>
          <c:cat>
            <c:strRef>
              <c:f>Лист1!$A$2:$A$7</c:f>
              <c:strCache>
                <c:ptCount val="6"/>
                <c:pt idx="0">
                  <c:v>До 10 хвилин</c:v>
                </c:pt>
                <c:pt idx="1">
                  <c:v>До 30 хвилин</c:v>
                </c:pt>
                <c:pt idx="2">
                  <c:v>До 40 хвилин</c:v>
                </c:pt>
                <c:pt idx="3">
                  <c:v>До 1 години </c:v>
                </c:pt>
                <c:pt idx="4">
                  <c:v>Більше 1 години (максимальне значення – 3 години)</c:v>
                </c:pt>
                <c:pt idx="5">
                  <c:v>Немає відповіді</c:v>
                </c:pt>
              </c:strCache>
            </c:strRef>
          </c:cat>
          <c:val>
            <c:numRef>
              <c:f>Лист1!$C$2:$C$7</c:f>
              <c:numCache>
                <c:formatCode>General</c:formatCode>
                <c:ptCount val="6"/>
              </c:numCache>
            </c:numRef>
          </c:val>
        </c:ser>
        <c:ser>
          <c:idx val="2"/>
          <c:order val="2"/>
          <c:tx>
            <c:strRef>
              <c:f>Лист1!$D$1</c:f>
              <c:strCache>
                <c:ptCount val="1"/>
                <c:pt idx="0">
                  <c:v>Столбец2</c:v>
                </c:pt>
              </c:strCache>
            </c:strRef>
          </c:tx>
          <c:cat>
            <c:strRef>
              <c:f>Лист1!$A$2:$A$7</c:f>
              <c:strCache>
                <c:ptCount val="6"/>
                <c:pt idx="0">
                  <c:v>До 10 хвилин</c:v>
                </c:pt>
                <c:pt idx="1">
                  <c:v>До 30 хвилин</c:v>
                </c:pt>
                <c:pt idx="2">
                  <c:v>До 40 хвилин</c:v>
                </c:pt>
                <c:pt idx="3">
                  <c:v>До 1 години </c:v>
                </c:pt>
                <c:pt idx="4">
                  <c:v>Більше 1 години (максимальне значення – 3 години)</c:v>
                </c:pt>
                <c:pt idx="5">
                  <c:v>Немає відповіді</c:v>
                </c:pt>
              </c:strCache>
            </c:strRef>
          </c:cat>
          <c:val>
            <c:numRef>
              <c:f>Лист1!$D$2:$D$7</c:f>
              <c:numCache>
                <c:formatCode>General</c:formatCode>
                <c:ptCount val="6"/>
              </c:numCache>
            </c:numRef>
          </c:val>
        </c:ser>
        <c:firstSliceAng val="0"/>
      </c:pieChart>
      <c:spPr>
        <a:noFill/>
        <a:ln w="25403">
          <a:noFill/>
        </a:ln>
      </c:spPr>
    </c:plotArea>
    <c:legend>
      <c:legendPos val="r"/>
      <c:layout>
        <c:manualLayout>
          <c:xMode val="edge"/>
          <c:yMode val="edge"/>
          <c:x val="0.56456884962550413"/>
          <c:y val="6.4899596238715655E-3"/>
          <c:w val="0.4191709877728711"/>
          <c:h val="0.96998430562448956"/>
        </c:manualLayout>
      </c:layout>
      <c:spPr>
        <a:noFill/>
        <a:ln w="25403">
          <a:noFill/>
        </a:ln>
      </c:spPr>
      <c:txPr>
        <a:bodyPr/>
        <a:lstStyle/>
        <a:p>
          <a:pPr>
            <a:defRPr lang="ru-RU" sz="1200" b="1" i="0" baseline="0">
              <a:latin typeface="Arial" pitchFamily="34" charset="0"/>
            </a:defRPr>
          </a:pPr>
          <a:endParaRPr lang="ru-RU"/>
        </a:p>
      </c:txPr>
    </c:legend>
    <c:plotVisOnly val="1"/>
    <c:dispBlanksAs val="zero"/>
  </c:chart>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273840649511653E-2"/>
          <c:y val="0.17307799133429624"/>
          <c:w val="0.58175917397717714"/>
          <c:h val="0.67574750604230671"/>
        </c:manualLayout>
      </c:layout>
      <c:pieChart>
        <c:varyColors val="1"/>
        <c:ser>
          <c:idx val="0"/>
          <c:order val="0"/>
          <c:tx>
            <c:strRef>
              <c:f>'[Диаграмма в G  пожилые Здоров_новий2.docx]Лист1'!$B$1</c:f>
              <c:strCache>
                <c:ptCount val="1"/>
                <c:pt idx="0">
                  <c:v>Столбец1</c:v>
                </c:pt>
              </c:strCache>
            </c:strRef>
          </c:tx>
          <c:dPt>
            <c:idx val="0"/>
            <c:spPr>
              <a:solidFill>
                <a:srgbClr val="92D050"/>
              </a:solidFill>
            </c:spPr>
          </c:dPt>
          <c:dPt>
            <c:idx val="1"/>
            <c:spPr>
              <a:solidFill>
                <a:srgbClr val="CC6600"/>
              </a:solidFill>
            </c:spPr>
          </c:dPt>
          <c:dPt>
            <c:idx val="2"/>
            <c:spPr>
              <a:solidFill>
                <a:srgbClr val="FFC000"/>
              </a:solidFill>
            </c:spPr>
          </c:dPt>
          <c:dPt>
            <c:idx val="3"/>
            <c:spPr>
              <a:solidFill>
                <a:srgbClr val="7030A0"/>
              </a:solidFill>
            </c:spPr>
          </c:dPt>
          <c:dPt>
            <c:idx val="4"/>
            <c:spPr>
              <a:solidFill>
                <a:srgbClr val="FFFFFF">
                  <a:lumMod val="75000"/>
                </a:srgbClr>
              </a:solidFill>
            </c:spPr>
          </c:dPt>
          <c:dLbls>
            <c:txPr>
              <a:bodyPr/>
              <a:lstStyle/>
              <a:p>
                <a:pPr>
                  <a:defRPr lang="ru-RU"/>
                </a:pPr>
                <a:endParaRPr lang="ru-RU"/>
              </a:p>
            </c:txPr>
            <c:showPercent val="1"/>
            <c:showLeaderLines val="1"/>
          </c:dLbls>
          <c:cat>
            <c:strRef>
              <c:f>'[Диаграмма в G  пожилые Здоров_новий2.docx]Лист1'!$A$2:$A$6</c:f>
              <c:strCache>
                <c:ptCount val="5"/>
                <c:pt idx="0">
                  <c:v>Так, цілком задоволена</c:v>
                </c:pt>
                <c:pt idx="1">
                  <c:v>Скоріше, задоволена, аніж не задоволена</c:v>
                </c:pt>
                <c:pt idx="2">
                  <c:v>Скоріше, незадоволена, аніж задоволена</c:v>
                </c:pt>
                <c:pt idx="3">
                  <c:v>Повністю незадоволена</c:v>
                </c:pt>
                <c:pt idx="4">
                  <c:v>Немає відповіді</c:v>
                </c:pt>
              </c:strCache>
            </c:strRef>
          </c:cat>
          <c:val>
            <c:numRef>
              <c:f>'[Диаграмма в G  пожилые Здоров_новий2.docx]Лист1'!$B$2:$B$6</c:f>
              <c:numCache>
                <c:formatCode>General</c:formatCode>
                <c:ptCount val="5"/>
                <c:pt idx="0">
                  <c:v>13.6</c:v>
                </c:pt>
                <c:pt idx="1">
                  <c:v>53.9</c:v>
                </c:pt>
                <c:pt idx="2">
                  <c:v>27.1</c:v>
                </c:pt>
                <c:pt idx="3">
                  <c:v>3.7</c:v>
                </c:pt>
                <c:pt idx="4">
                  <c:v>1.7000000000000004</c:v>
                </c:pt>
              </c:numCache>
            </c:numRef>
          </c:val>
        </c:ser>
        <c:firstSliceAng val="0"/>
      </c:pieChart>
      <c:spPr>
        <a:noFill/>
        <a:ln w="25400">
          <a:noFill/>
        </a:ln>
      </c:spPr>
    </c:plotArea>
    <c:legend>
      <c:legendPos val="r"/>
      <c:layout>
        <c:manualLayout>
          <c:xMode val="edge"/>
          <c:yMode val="edge"/>
          <c:x val="0.6562499629473928"/>
          <c:y val="6.795890603350163E-3"/>
          <c:w val="0.32366076457139792"/>
          <c:h val="0.96939490999951805"/>
        </c:manualLayout>
      </c:layout>
      <c:txPr>
        <a:bodyPr/>
        <a:lstStyle/>
        <a:p>
          <a:pPr>
            <a:defRPr lang="ru-RU"/>
          </a:pPr>
          <a:endParaRPr lang="ru-RU"/>
        </a:p>
      </c:txPr>
    </c:legend>
    <c:plotVisOnly val="1"/>
    <c:dispBlanksAs val="zero"/>
  </c:chart>
  <c:txPr>
    <a:bodyPr/>
    <a:lstStyle/>
    <a:p>
      <a:pPr>
        <a:defRPr sz="1200" b="1" i="0" baseline="0">
          <a:latin typeface="Arial" pitchFamily="34" charset="0"/>
        </a:defRPr>
      </a:pPr>
      <a:endParaRPr lang="ru-RU"/>
    </a:p>
  </c:txPr>
  <c:externalData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4813" cy="496888"/>
          </a:xfrm>
          <a:prstGeom prst="rect">
            <a:avLst/>
          </a:prstGeom>
          <a:noFill/>
          <a:ln>
            <a:noFill/>
          </a:ln>
          <a:effectLst/>
          <a:extLst/>
        </p:spPr>
        <p:txBody>
          <a:bodyPr vert="horz" wrap="square" lIns="92075" tIns="46038" rIns="92075" bIns="46038" numCol="1" anchor="t" anchorCtr="0" compatLnSpc="1">
            <a:prstTxWarp prst="textNoShape">
              <a:avLst/>
            </a:prstTxWarp>
          </a:bodyPr>
          <a:lstStyle>
            <a:lvl1pPr algn="l" defTabSz="915988">
              <a:defRPr sz="1200" b="0">
                <a:latin typeface="Times New Roman" charset="0"/>
                <a:ea typeface="ＭＳ Ｐゴシック" charset="0"/>
                <a:cs typeface="+mn-cs"/>
              </a:defRPr>
            </a:lvl1pPr>
          </a:lstStyle>
          <a:p>
            <a:pPr>
              <a:defRPr/>
            </a:pPr>
            <a:endParaRPr lang="ru-RU"/>
          </a:p>
        </p:txBody>
      </p:sp>
      <p:sp>
        <p:nvSpPr>
          <p:cNvPr id="3075" name="Rectangle 3"/>
          <p:cNvSpPr>
            <a:spLocks noGrp="1" noChangeArrowheads="1"/>
          </p:cNvSpPr>
          <p:nvPr>
            <p:ph type="dt" sz="quarter" idx="1"/>
          </p:nvPr>
        </p:nvSpPr>
        <p:spPr bwMode="auto">
          <a:xfrm>
            <a:off x="3849688" y="0"/>
            <a:ext cx="2944812" cy="496888"/>
          </a:xfrm>
          <a:prstGeom prst="rect">
            <a:avLst/>
          </a:prstGeom>
          <a:noFill/>
          <a:ln>
            <a:noFill/>
          </a:ln>
          <a:effectLst/>
          <a:extLst/>
        </p:spPr>
        <p:txBody>
          <a:bodyPr vert="horz" wrap="square" lIns="92075" tIns="46038" rIns="92075" bIns="46038" numCol="1" anchor="t" anchorCtr="0" compatLnSpc="1">
            <a:prstTxWarp prst="textNoShape">
              <a:avLst/>
            </a:prstTxWarp>
          </a:bodyPr>
          <a:lstStyle>
            <a:lvl1pPr algn="r" defTabSz="915988">
              <a:defRPr sz="1200" b="0">
                <a:latin typeface="Times New Roman" charset="0"/>
                <a:ea typeface="ＭＳ Ｐゴシック" charset="0"/>
                <a:cs typeface="+mn-cs"/>
              </a:defRPr>
            </a:lvl1pPr>
          </a:lstStyle>
          <a:p>
            <a:pPr>
              <a:defRPr/>
            </a:pPr>
            <a:endParaRPr lang="ru-RU"/>
          </a:p>
        </p:txBody>
      </p:sp>
      <p:sp>
        <p:nvSpPr>
          <p:cNvPr id="3076" name="Rectangle 4"/>
          <p:cNvSpPr>
            <a:spLocks noGrp="1" noChangeArrowheads="1"/>
          </p:cNvSpPr>
          <p:nvPr>
            <p:ph type="ftr" sz="quarter" idx="2"/>
          </p:nvPr>
        </p:nvSpPr>
        <p:spPr bwMode="auto">
          <a:xfrm>
            <a:off x="0" y="9424988"/>
            <a:ext cx="2944813" cy="496887"/>
          </a:xfrm>
          <a:prstGeom prst="rect">
            <a:avLst/>
          </a:prstGeom>
          <a:noFill/>
          <a:ln>
            <a:noFill/>
          </a:ln>
          <a:effectLst/>
          <a:extLst/>
        </p:spPr>
        <p:txBody>
          <a:bodyPr vert="horz" wrap="square" lIns="92075" tIns="46038" rIns="92075" bIns="46038" numCol="1" anchor="b" anchorCtr="0" compatLnSpc="1">
            <a:prstTxWarp prst="textNoShape">
              <a:avLst/>
            </a:prstTxWarp>
          </a:bodyPr>
          <a:lstStyle>
            <a:lvl1pPr algn="l" defTabSz="915988">
              <a:defRPr sz="1200" b="0">
                <a:latin typeface="Times New Roman" charset="0"/>
                <a:ea typeface="ＭＳ Ｐゴシック" charset="0"/>
                <a:cs typeface="+mn-cs"/>
              </a:defRPr>
            </a:lvl1pPr>
          </a:lstStyle>
          <a:p>
            <a:pPr>
              <a:defRPr/>
            </a:pPr>
            <a:endParaRPr lang="ru-RU"/>
          </a:p>
        </p:txBody>
      </p:sp>
      <p:sp>
        <p:nvSpPr>
          <p:cNvPr id="3077" name="Rectangle 5"/>
          <p:cNvSpPr>
            <a:spLocks noGrp="1" noChangeArrowheads="1"/>
          </p:cNvSpPr>
          <p:nvPr>
            <p:ph type="sldNum" sz="quarter" idx="3"/>
          </p:nvPr>
        </p:nvSpPr>
        <p:spPr bwMode="auto">
          <a:xfrm>
            <a:off x="3849688" y="9424988"/>
            <a:ext cx="2944812" cy="496887"/>
          </a:xfrm>
          <a:prstGeom prst="rect">
            <a:avLst/>
          </a:prstGeom>
          <a:noFill/>
          <a:ln>
            <a:noFill/>
          </a:ln>
          <a:effectLst/>
          <a:extLst/>
        </p:spPr>
        <p:txBody>
          <a:bodyPr vert="horz" wrap="square" lIns="92075" tIns="46038" rIns="92075" bIns="46038" numCol="1" anchor="b" anchorCtr="0" compatLnSpc="1">
            <a:prstTxWarp prst="textNoShape">
              <a:avLst/>
            </a:prstTxWarp>
          </a:bodyPr>
          <a:lstStyle>
            <a:lvl1pPr algn="r" defTabSz="915988">
              <a:defRPr sz="1200" b="0"/>
            </a:lvl1pPr>
          </a:lstStyle>
          <a:p>
            <a:pPr>
              <a:defRPr/>
            </a:pPr>
            <a:fld id="{A25E1DDB-DEB3-4307-9EDB-30129D161F4F}" type="slidenum">
              <a:rPr lang="ru-RU"/>
              <a:pPr>
                <a:defRPr/>
              </a:pPr>
              <a:t>‹#›</a:t>
            </a:fld>
            <a:endParaRPr lang="ru-RU"/>
          </a:p>
        </p:txBody>
      </p:sp>
    </p:spTree>
    <p:extLst>
      <p:ext uri="{BB962C8B-B14F-4D97-AF65-F5344CB8AC3E}">
        <p14:creationId xmlns="" xmlns:p14="http://schemas.microsoft.com/office/powerpoint/2010/main" val="1551541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4813" cy="496888"/>
          </a:xfrm>
          <a:prstGeom prst="rect">
            <a:avLst/>
          </a:prstGeom>
          <a:noFill/>
          <a:ln>
            <a:noFill/>
          </a:ln>
          <a:effectLst/>
          <a:extLst/>
        </p:spPr>
        <p:txBody>
          <a:bodyPr vert="horz" wrap="square" lIns="92075" tIns="46038" rIns="92075" bIns="46038" numCol="1" anchor="t" anchorCtr="0" compatLnSpc="1">
            <a:prstTxWarp prst="textNoShape">
              <a:avLst/>
            </a:prstTxWarp>
          </a:bodyPr>
          <a:lstStyle>
            <a:lvl1pPr algn="l" defTabSz="915988">
              <a:defRPr sz="1200" b="0">
                <a:latin typeface="Times New Roman" charset="0"/>
                <a:ea typeface="ＭＳ Ｐゴシック" charset="0"/>
                <a:cs typeface="+mn-cs"/>
              </a:defRPr>
            </a:lvl1pPr>
          </a:lstStyle>
          <a:p>
            <a:pPr>
              <a:defRPr/>
            </a:pPr>
            <a:endParaRPr lang="ru-RU"/>
          </a:p>
        </p:txBody>
      </p:sp>
      <p:sp>
        <p:nvSpPr>
          <p:cNvPr id="2051" name="Rectangle 3"/>
          <p:cNvSpPr>
            <a:spLocks noGrp="1" noChangeArrowheads="1"/>
          </p:cNvSpPr>
          <p:nvPr>
            <p:ph type="dt" idx="1"/>
          </p:nvPr>
        </p:nvSpPr>
        <p:spPr bwMode="auto">
          <a:xfrm>
            <a:off x="3849688" y="0"/>
            <a:ext cx="2944812" cy="496888"/>
          </a:xfrm>
          <a:prstGeom prst="rect">
            <a:avLst/>
          </a:prstGeom>
          <a:noFill/>
          <a:ln>
            <a:noFill/>
          </a:ln>
          <a:effectLst/>
          <a:extLst/>
        </p:spPr>
        <p:txBody>
          <a:bodyPr vert="horz" wrap="square" lIns="92075" tIns="46038" rIns="92075" bIns="46038" numCol="1" anchor="t" anchorCtr="0" compatLnSpc="1">
            <a:prstTxWarp prst="textNoShape">
              <a:avLst/>
            </a:prstTxWarp>
          </a:bodyPr>
          <a:lstStyle>
            <a:lvl1pPr algn="r" defTabSz="915988">
              <a:defRPr sz="1200" b="0">
                <a:latin typeface="Times New Roman" charset="0"/>
                <a:ea typeface="ＭＳ Ｐゴシック" charset="0"/>
                <a:cs typeface="+mn-cs"/>
              </a:defRPr>
            </a:lvl1pPr>
          </a:lstStyle>
          <a:p>
            <a:pPr>
              <a:defRPr/>
            </a:pPr>
            <a:endParaRPr lang="ru-RU"/>
          </a:p>
        </p:txBody>
      </p:sp>
      <p:sp>
        <p:nvSpPr>
          <p:cNvPr id="50180" name="Rectangle 4"/>
          <p:cNvSpPr>
            <a:spLocks noGrp="1" noRot="1" noChangeAspect="1" noChangeArrowheads="1" noTextEdit="1"/>
          </p:cNvSpPr>
          <p:nvPr>
            <p:ph type="sldImg" idx="2"/>
          </p:nvPr>
        </p:nvSpPr>
        <p:spPr bwMode="auto">
          <a:xfrm>
            <a:off x="920750" y="747713"/>
            <a:ext cx="4953000" cy="3714750"/>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06463" y="4710113"/>
            <a:ext cx="4981575" cy="4465637"/>
          </a:xfrm>
          <a:prstGeom prst="rect">
            <a:avLst/>
          </a:prstGeom>
          <a:noFill/>
          <a:ln>
            <a:noFill/>
          </a:ln>
          <a:effectLst/>
          <a:extLst/>
        </p:spPr>
        <p:txBody>
          <a:bodyPr vert="horz" wrap="square" lIns="92075" tIns="46038" rIns="92075" bIns="46038" numCol="1" anchor="t" anchorCtr="0" compatLnSpc="1">
            <a:prstTxWarp prst="textNoShape">
              <a:avLst/>
            </a:prstTxWarp>
          </a:bodyPr>
          <a:lstStyle/>
          <a:p>
            <a:pPr lvl="0"/>
            <a:r>
              <a:rPr lang="ru-RU" noProof="0" smtClean="0"/>
              <a:t>Click to edit Master text styles</a:t>
            </a:r>
          </a:p>
          <a:p>
            <a:pPr lvl="1"/>
            <a:r>
              <a:rPr lang="ru-RU" noProof="0" smtClean="0"/>
              <a:t>Second level</a:t>
            </a:r>
          </a:p>
          <a:p>
            <a:pPr lvl="2"/>
            <a:r>
              <a:rPr lang="ru-RU" noProof="0" smtClean="0"/>
              <a:t>Third level</a:t>
            </a:r>
          </a:p>
          <a:p>
            <a:pPr lvl="3"/>
            <a:r>
              <a:rPr lang="ru-RU" noProof="0" smtClean="0"/>
              <a:t>Fourth level</a:t>
            </a:r>
          </a:p>
          <a:p>
            <a:pPr lvl="4"/>
            <a:r>
              <a:rPr lang="ru-RU" noProof="0" smtClean="0"/>
              <a:t>Fifth level</a:t>
            </a:r>
          </a:p>
        </p:txBody>
      </p:sp>
      <p:sp>
        <p:nvSpPr>
          <p:cNvPr id="2054" name="Rectangle 6"/>
          <p:cNvSpPr>
            <a:spLocks noGrp="1" noChangeArrowheads="1"/>
          </p:cNvSpPr>
          <p:nvPr>
            <p:ph type="ftr" sz="quarter" idx="4"/>
          </p:nvPr>
        </p:nvSpPr>
        <p:spPr bwMode="auto">
          <a:xfrm>
            <a:off x="0" y="9424988"/>
            <a:ext cx="2944813" cy="496887"/>
          </a:xfrm>
          <a:prstGeom prst="rect">
            <a:avLst/>
          </a:prstGeom>
          <a:noFill/>
          <a:ln>
            <a:noFill/>
          </a:ln>
          <a:effectLst/>
          <a:extLst/>
        </p:spPr>
        <p:txBody>
          <a:bodyPr vert="horz" wrap="square" lIns="92075" tIns="46038" rIns="92075" bIns="46038" numCol="1" anchor="b" anchorCtr="0" compatLnSpc="1">
            <a:prstTxWarp prst="textNoShape">
              <a:avLst/>
            </a:prstTxWarp>
          </a:bodyPr>
          <a:lstStyle>
            <a:lvl1pPr algn="l" defTabSz="915988">
              <a:defRPr sz="1200" b="0">
                <a:latin typeface="Times New Roman" charset="0"/>
                <a:ea typeface="ＭＳ Ｐゴシック" charset="0"/>
                <a:cs typeface="+mn-cs"/>
              </a:defRPr>
            </a:lvl1pPr>
          </a:lstStyle>
          <a:p>
            <a:pPr>
              <a:defRPr/>
            </a:pPr>
            <a:endParaRPr lang="ru-RU"/>
          </a:p>
        </p:txBody>
      </p:sp>
      <p:sp>
        <p:nvSpPr>
          <p:cNvPr id="2055" name="Rectangle 7"/>
          <p:cNvSpPr>
            <a:spLocks noGrp="1" noChangeArrowheads="1"/>
          </p:cNvSpPr>
          <p:nvPr>
            <p:ph type="sldNum" sz="quarter" idx="5"/>
          </p:nvPr>
        </p:nvSpPr>
        <p:spPr bwMode="auto">
          <a:xfrm>
            <a:off x="3849688" y="9424988"/>
            <a:ext cx="2944812" cy="496887"/>
          </a:xfrm>
          <a:prstGeom prst="rect">
            <a:avLst/>
          </a:prstGeom>
          <a:noFill/>
          <a:ln>
            <a:noFill/>
          </a:ln>
          <a:effectLst/>
          <a:extLst/>
        </p:spPr>
        <p:txBody>
          <a:bodyPr vert="horz" wrap="square" lIns="92075" tIns="46038" rIns="92075" bIns="46038" numCol="1" anchor="b" anchorCtr="0" compatLnSpc="1">
            <a:prstTxWarp prst="textNoShape">
              <a:avLst/>
            </a:prstTxWarp>
          </a:bodyPr>
          <a:lstStyle>
            <a:lvl1pPr algn="r" defTabSz="915988">
              <a:defRPr sz="1200" b="0"/>
            </a:lvl1pPr>
          </a:lstStyle>
          <a:p>
            <a:pPr>
              <a:defRPr/>
            </a:pPr>
            <a:fld id="{97D729AF-E4AC-44B7-B5E0-AC2268F9B67D}" type="slidenum">
              <a:rPr lang="ru-RU"/>
              <a:pPr>
                <a:defRPr/>
              </a:pPr>
              <a:t>‹#›</a:t>
            </a:fld>
            <a:endParaRPr lang="ru-RU"/>
          </a:p>
        </p:txBody>
      </p:sp>
    </p:spTree>
    <p:extLst>
      <p:ext uri="{BB962C8B-B14F-4D97-AF65-F5344CB8AC3E}">
        <p14:creationId xmlns="" xmlns:p14="http://schemas.microsoft.com/office/powerpoint/2010/main" val="33428182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r>
              <a:rPr lang="ru-RU" dirty="0" smtClean="0"/>
              <a:t> Слайд демонстрирует выход Украины за пределы «окна демографических возможностей». В ближайшее время темпы старения ускорятся</a:t>
            </a:r>
            <a:r>
              <a:rPr lang="uk-UA" dirty="0" smtClean="0"/>
              <a:t>, </a:t>
            </a:r>
            <a:r>
              <a:rPr lang="uk-UA" dirty="0" err="1" smtClean="0"/>
              <a:t>возрастной</a:t>
            </a:r>
            <a:r>
              <a:rPr lang="uk-UA" dirty="0" smtClean="0"/>
              <a:t> </a:t>
            </a:r>
            <a:r>
              <a:rPr lang="uk-UA" dirty="0" err="1" smtClean="0"/>
              <a:t>предел</a:t>
            </a:r>
            <a:r>
              <a:rPr lang="uk-UA" dirty="0" smtClean="0"/>
              <a:t> 60-65 лет </a:t>
            </a:r>
            <a:r>
              <a:rPr lang="uk-UA" dirty="0" err="1" smtClean="0"/>
              <a:t>начнут</a:t>
            </a:r>
            <a:r>
              <a:rPr lang="uk-UA" dirty="0" smtClean="0"/>
              <a:t>  </a:t>
            </a:r>
            <a:r>
              <a:rPr lang="uk-UA" dirty="0" err="1" smtClean="0"/>
              <a:t>пересекать</a:t>
            </a:r>
            <a:r>
              <a:rPr lang="uk-UA" dirty="0" smtClean="0"/>
              <a:t> </a:t>
            </a:r>
            <a:r>
              <a:rPr lang="uk-UA" dirty="0" err="1" smtClean="0"/>
              <a:t>рожденные</a:t>
            </a:r>
            <a:r>
              <a:rPr lang="uk-UA" dirty="0" smtClean="0"/>
              <a:t> в 1950-х  </a:t>
            </a:r>
            <a:r>
              <a:rPr lang="uk-UA" dirty="0" err="1" smtClean="0"/>
              <a:t>годах</a:t>
            </a:r>
            <a:endParaRPr lang="uk-UA"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2"/>
          <p:cNvSpPr>
            <a:spLocks noGrp="1" noRot="1" noChangeAspect="1" noChangeArrowheads="1" noTextEdit="1"/>
          </p:cNvSpPr>
          <p:nvPr>
            <p:ph type="sldImg"/>
          </p:nvPr>
        </p:nvSpPr>
        <p:spPr>
          <a:ln/>
        </p:spPr>
      </p:sp>
      <p:sp>
        <p:nvSpPr>
          <p:cNvPr id="311298" name="Rectangle 3"/>
          <p:cNvSpPr>
            <a:spLocks noGrp="1" noChangeArrowheads="1"/>
          </p:cNvSpPr>
          <p:nvPr>
            <p:ph type="body" idx="1"/>
          </p:nvPr>
        </p:nvSpPr>
        <p:spPr>
          <a:noFill/>
          <a:ln/>
        </p:spPr>
        <p:txBody>
          <a:bodyPr/>
          <a:lstStyle/>
          <a:p>
            <a:r>
              <a:rPr lang="uk-UA" sz="1000" dirty="0" smtClean="0"/>
              <a:t>Найбільш поширеними серед літніх осіб наразі є захворювання системи кровообігу (на які припадає дещо більше половини зареєстрованих хвороб), за ними слідують (з великим відривом) хвороби органів травлення та органів дихання (кожне одинадцяте та кожне дванадцяте захворювання відповідно), більш-менш помітним є також внесок хвороб кістково-м’язової системи (6%), захворювань ока і його придаткового апарату (понад 5%) та ендокринних хвороб (близько 5%) у структурі загальної захворюваності осіб </a:t>
            </a:r>
            <a:r>
              <a:rPr lang="uk-UA" sz="1000" dirty="0" err="1" smtClean="0"/>
              <a:t>післяпрацездатного</a:t>
            </a:r>
            <a:r>
              <a:rPr lang="uk-UA" sz="1000" dirty="0" smtClean="0"/>
              <a:t> віку. Склад захворювань із вперше встановленим діагнозом вирізняється найвищою часткою хвороб органів дихання (близько чверті зареєстрованих випадків первинних звернень), вагомим (але явно не </a:t>
            </a:r>
            <a:r>
              <a:rPr lang="uk-UA" sz="1000" dirty="0" err="1" smtClean="0"/>
              <a:t>превалюючим</a:t>
            </a:r>
            <a:r>
              <a:rPr lang="uk-UA" sz="1000" dirty="0" smtClean="0"/>
              <a:t>) внеском серцево-судинної патології (на неї припадає п’ята частина вперше виявлених захворювань), більшою, ніж  у структурі загальної захворюваності, часткою хвороб ока та його придаткового апарату (близько 9%), травм та отруєнь (7%), а також хвороб кістково-м’язової (понад 7%) та сечостатевої (6%) систем. </a:t>
            </a:r>
          </a:p>
          <a:p>
            <a:r>
              <a:rPr lang="uk-UA" sz="1000" dirty="0" smtClean="0"/>
              <a:t>Найбільш поширеною причиною </a:t>
            </a:r>
            <a:r>
              <a:rPr lang="uk-UA" sz="1000" dirty="0" err="1" smtClean="0"/>
              <a:t>інвалідизації</a:t>
            </a:r>
            <a:r>
              <a:rPr lang="uk-UA" sz="1000" dirty="0" smtClean="0"/>
              <a:t> літніх виступають хвороби системи кровообігу (наразі - понад 38% випадків первинної інвалідності), вельми вагомою (з внеском майже у 28%) – новоутворення, третьою за значущістю – хвороби </a:t>
            </a:r>
            <a:r>
              <a:rPr lang="uk-UA" sz="1000" dirty="0" err="1" smtClean="0"/>
              <a:t>кісково-м</a:t>
            </a:r>
            <a:r>
              <a:rPr lang="ru-RU" sz="1000" dirty="0" smtClean="0"/>
              <a:t>'</a:t>
            </a:r>
            <a:r>
              <a:rPr lang="uk-UA" sz="1000" dirty="0" err="1" smtClean="0"/>
              <a:t>язової</a:t>
            </a:r>
            <a:r>
              <a:rPr lang="uk-UA" sz="1000" dirty="0" smtClean="0"/>
              <a:t> системи і сполучної тканини (кожен десятий із числа вперше визнаних інвалідами у 2012 р.). Один із кожних двадцяти випадків первинної інвалідності осіб старше працездатного віку нині зумовлюється ендокринними хворобами, розладами харчування та порушенням обміну речовин (найчастіше – цукровим діабетом), майже стільки ж – захворюваннями ока та його придаткового апарату. Останніми роками внесок серцево-судинної патології у первинну інвалідність осіб старше працездатного віку зменшувався (так, у 2010 р. він становив майже 43%, у 2011-му – понад 40%),  частка ж новоутворень, ендокринних хвороб,  захворювань кістково-м'язової системи і сполучної тканини – підвищилась.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2"/>
          <p:cNvSpPr>
            <a:spLocks noGrp="1" noRot="1" noChangeAspect="1" noChangeArrowheads="1" noTextEdit="1"/>
          </p:cNvSpPr>
          <p:nvPr>
            <p:ph type="sldImg"/>
          </p:nvPr>
        </p:nvSpPr>
        <p:spPr>
          <a:ln/>
        </p:spPr>
      </p:sp>
      <p:sp>
        <p:nvSpPr>
          <p:cNvPr id="313346" name="Rectangle 3"/>
          <p:cNvSpPr>
            <a:spLocks noGrp="1" noChangeArrowheads="1"/>
          </p:cNvSpPr>
          <p:nvPr>
            <p:ph type="body" idx="1"/>
          </p:nvPr>
        </p:nvSpPr>
        <p:spPr>
          <a:noFill/>
          <a:ln/>
        </p:spPr>
        <p:txBody>
          <a:bodyPr/>
          <a:lstStyle/>
          <a:p>
            <a:pPr>
              <a:lnSpc>
                <a:spcPct val="90000"/>
              </a:lnSpc>
            </a:pPr>
            <a:r>
              <a:rPr lang="uk-UA" dirty="0" err="1" smtClean="0"/>
              <a:t>Опережающий</a:t>
            </a:r>
            <a:r>
              <a:rPr lang="uk-UA" dirty="0" smtClean="0"/>
              <a:t> </a:t>
            </a:r>
            <a:r>
              <a:rPr lang="uk-UA" dirty="0" err="1" smtClean="0"/>
              <a:t>рост</a:t>
            </a:r>
            <a:r>
              <a:rPr lang="uk-UA" dirty="0" smtClean="0"/>
              <a:t> </a:t>
            </a:r>
            <a:r>
              <a:rPr lang="uk-UA" dirty="0" err="1" smtClean="0"/>
              <a:t>общей</a:t>
            </a:r>
            <a:r>
              <a:rPr lang="uk-UA" dirty="0" smtClean="0"/>
              <a:t> </a:t>
            </a:r>
            <a:r>
              <a:rPr lang="uk-UA" dirty="0" err="1" smtClean="0"/>
              <a:t>заболеваемости</a:t>
            </a:r>
            <a:r>
              <a:rPr lang="uk-UA" dirty="0" smtClean="0"/>
              <a:t> на </a:t>
            </a:r>
            <a:r>
              <a:rPr lang="uk-UA" dirty="0" err="1" smtClean="0"/>
              <a:t>фоне</a:t>
            </a:r>
            <a:r>
              <a:rPr lang="uk-UA" dirty="0" smtClean="0"/>
              <a:t> </a:t>
            </a:r>
            <a:r>
              <a:rPr lang="uk-UA" dirty="0" err="1" smtClean="0"/>
              <a:t>более</a:t>
            </a:r>
            <a:r>
              <a:rPr lang="uk-UA" dirty="0" smtClean="0"/>
              <a:t> </a:t>
            </a:r>
            <a:r>
              <a:rPr lang="uk-UA" dirty="0" err="1" smtClean="0"/>
              <a:t>умеренного</a:t>
            </a:r>
            <a:r>
              <a:rPr lang="uk-UA" dirty="0" smtClean="0"/>
              <a:t> – </a:t>
            </a:r>
            <a:r>
              <a:rPr lang="uk-UA" dirty="0" err="1" smtClean="0"/>
              <a:t>первичной</a:t>
            </a:r>
            <a:r>
              <a:rPr lang="uk-UA" dirty="0" smtClean="0"/>
              <a:t>, </a:t>
            </a:r>
            <a:r>
              <a:rPr lang="uk-UA" dirty="0" err="1" smtClean="0"/>
              <a:t>опосредованно</a:t>
            </a:r>
            <a:r>
              <a:rPr lang="uk-UA" dirty="0" smtClean="0"/>
              <a:t> </a:t>
            </a:r>
            <a:r>
              <a:rPr lang="uk-UA" dirty="0" err="1" smtClean="0"/>
              <a:t>свидетельствует</a:t>
            </a:r>
            <a:r>
              <a:rPr lang="uk-UA" dirty="0" smtClean="0"/>
              <a:t> о </a:t>
            </a:r>
            <a:r>
              <a:rPr lang="uk-UA" dirty="0" err="1" smtClean="0"/>
              <a:t>накоплении</a:t>
            </a:r>
            <a:r>
              <a:rPr lang="uk-UA" dirty="0" smtClean="0"/>
              <a:t> </a:t>
            </a:r>
            <a:r>
              <a:rPr lang="uk-UA" dirty="0" err="1" smtClean="0"/>
              <a:t>хронических</a:t>
            </a:r>
            <a:r>
              <a:rPr lang="uk-UA" dirty="0" smtClean="0"/>
              <a:t> </a:t>
            </a:r>
            <a:r>
              <a:rPr lang="uk-UA" dirty="0" err="1" smtClean="0"/>
              <a:t>болезней</a:t>
            </a:r>
            <a:r>
              <a:rPr lang="uk-UA" dirty="0" smtClean="0"/>
              <a:t> в</a:t>
            </a:r>
            <a:r>
              <a:rPr lang="uk-UA" baseline="0" dirty="0" smtClean="0"/>
              <a:t> </a:t>
            </a:r>
            <a:r>
              <a:rPr lang="uk-UA" baseline="0" dirty="0" err="1" smtClean="0"/>
              <a:t>среде</a:t>
            </a:r>
            <a:r>
              <a:rPr lang="uk-UA" baseline="0" dirty="0" smtClean="0"/>
              <a:t> </a:t>
            </a:r>
            <a:r>
              <a:rPr lang="uk-UA" baseline="0" dirty="0" err="1" smtClean="0"/>
              <a:t>пожилых</a:t>
            </a:r>
            <a:r>
              <a:rPr lang="uk-UA" dirty="0" smtClean="0"/>
              <a:t>.</a:t>
            </a:r>
          </a:p>
          <a:p>
            <a:pPr>
              <a:lnSpc>
                <a:spcPct val="90000"/>
              </a:lnSpc>
            </a:pPr>
            <a:endParaRPr lang="uk-UA" dirty="0" smtClean="0"/>
          </a:p>
          <a:p>
            <a:pPr>
              <a:lnSpc>
                <a:spcPct val="90000"/>
              </a:lnSpc>
            </a:pPr>
            <a:r>
              <a:rPr lang="uk-UA" dirty="0" smtClean="0"/>
              <a:t>Підвищення загальної (накопиченої) захворюваності літніх у цілому за останнє десятиріччя відбулось за переважною більшістю класів хвороб (за винятком інфекційної патології, травматизму, отруєнь та інших зовнішніх дій, а також симптомів, ознак та неточно визначених станів). Підвищення первинної захворюваності літніх торкнулось усіх класів </a:t>
            </a:r>
            <a:r>
              <a:rPr lang="uk-UA" dirty="0" err="1" smtClean="0"/>
              <a:t>патологій</a:t>
            </a:r>
            <a:r>
              <a:rPr lang="uk-UA" dirty="0" smtClean="0"/>
              <a:t> за винятком  симптомів, ознак та неточно визначених станів, вроджених вад та травматизму (при цьому рівень первинної захворюваності на серцево-судинну патологію за десятиріччі зрештою майже не змінився). Водночас в останньому п’ятиріччі  зафіксовано стабілізацію рівня первинної захворюваності й від хвороб органів травлення, а також  його незначне зниження – за класом хвороб системи кровообігу. </a:t>
            </a:r>
          </a:p>
          <a:p>
            <a:pPr>
              <a:lnSpc>
                <a:spcPct val="90000"/>
              </a:lnSpc>
            </a:pPr>
            <a:endParaRPr lang="uk-UA" dirty="0" smtClean="0"/>
          </a:p>
          <a:p>
            <a:pPr>
              <a:lnSpc>
                <a:spcPct val="90000"/>
              </a:lnSpc>
            </a:pPr>
            <a:r>
              <a:rPr lang="uk-UA" dirty="0" err="1" smtClean="0"/>
              <a:t>Следует</a:t>
            </a:r>
            <a:r>
              <a:rPr lang="uk-UA" dirty="0" smtClean="0"/>
              <a:t> </a:t>
            </a:r>
            <a:r>
              <a:rPr lang="uk-UA" dirty="0" err="1" smtClean="0"/>
              <a:t>отметить</a:t>
            </a:r>
            <a:r>
              <a:rPr lang="uk-UA" dirty="0" smtClean="0"/>
              <a:t>, </a:t>
            </a:r>
            <a:r>
              <a:rPr lang="uk-UA" dirty="0" err="1" smtClean="0"/>
              <a:t>что</a:t>
            </a:r>
            <a:r>
              <a:rPr lang="uk-UA" dirty="0" smtClean="0"/>
              <a:t> </a:t>
            </a:r>
            <a:r>
              <a:rPr lang="uk-UA" dirty="0" err="1" smtClean="0"/>
              <a:t>повышение</a:t>
            </a:r>
            <a:r>
              <a:rPr lang="uk-UA" dirty="0" smtClean="0"/>
              <a:t> </a:t>
            </a:r>
            <a:r>
              <a:rPr lang="uk-UA" dirty="0" err="1" smtClean="0"/>
              <a:t>заболеваемости</a:t>
            </a:r>
            <a:r>
              <a:rPr lang="uk-UA" dirty="0" smtClean="0"/>
              <a:t> </a:t>
            </a:r>
            <a:r>
              <a:rPr lang="uk-UA" dirty="0" err="1" smtClean="0"/>
              <a:t>пожилых</a:t>
            </a:r>
            <a:r>
              <a:rPr lang="uk-UA" dirty="0" smtClean="0"/>
              <a:t> по </a:t>
            </a:r>
            <a:r>
              <a:rPr lang="uk-UA" dirty="0" err="1" smtClean="0"/>
              <a:t>данным</a:t>
            </a:r>
            <a:r>
              <a:rPr lang="uk-UA" dirty="0" smtClean="0"/>
              <a:t> </a:t>
            </a:r>
            <a:r>
              <a:rPr lang="uk-UA" dirty="0" err="1" smtClean="0"/>
              <a:t>обращений</a:t>
            </a:r>
            <a:r>
              <a:rPr lang="uk-UA" dirty="0" smtClean="0"/>
              <a:t> в </a:t>
            </a:r>
            <a:r>
              <a:rPr lang="uk-UA" dirty="0" err="1" smtClean="0"/>
              <a:t>медучреждения</a:t>
            </a:r>
            <a:r>
              <a:rPr lang="uk-UA" dirty="0" smtClean="0"/>
              <a:t>  не </a:t>
            </a:r>
            <a:r>
              <a:rPr lang="uk-UA" dirty="0" err="1" smtClean="0"/>
              <a:t>стоит</a:t>
            </a:r>
            <a:r>
              <a:rPr lang="uk-UA" dirty="0" smtClean="0"/>
              <a:t> </a:t>
            </a:r>
            <a:r>
              <a:rPr lang="uk-UA" dirty="0" err="1" smtClean="0"/>
              <a:t>оценивать</a:t>
            </a:r>
            <a:r>
              <a:rPr lang="uk-UA" dirty="0" smtClean="0"/>
              <a:t> </a:t>
            </a:r>
            <a:r>
              <a:rPr lang="uk-UA" dirty="0" err="1" smtClean="0"/>
              <a:t>как</a:t>
            </a:r>
            <a:r>
              <a:rPr lang="uk-UA" dirty="0" smtClean="0"/>
              <a:t> </a:t>
            </a:r>
            <a:r>
              <a:rPr lang="uk-UA" dirty="0" err="1" smtClean="0"/>
              <a:t>негативную</a:t>
            </a:r>
            <a:r>
              <a:rPr lang="uk-UA" dirty="0" smtClean="0"/>
              <a:t> </a:t>
            </a:r>
            <a:r>
              <a:rPr lang="uk-UA" dirty="0" err="1" smtClean="0"/>
              <a:t>тенденцию</a:t>
            </a:r>
            <a:r>
              <a:rPr lang="uk-UA" dirty="0" smtClean="0"/>
              <a:t> в </a:t>
            </a:r>
            <a:r>
              <a:rPr lang="uk-UA" dirty="0" err="1" smtClean="0"/>
              <a:t>условиях</a:t>
            </a:r>
            <a:r>
              <a:rPr lang="uk-UA" dirty="0" smtClean="0"/>
              <a:t>, </a:t>
            </a:r>
            <a:r>
              <a:rPr lang="uk-UA" dirty="0" err="1" smtClean="0"/>
              <a:t>когда</a:t>
            </a:r>
            <a:r>
              <a:rPr lang="uk-UA" dirty="0" smtClean="0"/>
              <a:t> </a:t>
            </a:r>
            <a:r>
              <a:rPr lang="uk-UA" dirty="0" err="1" smtClean="0"/>
              <a:t>смертность</a:t>
            </a:r>
            <a:r>
              <a:rPr lang="uk-UA" dirty="0" smtClean="0"/>
              <a:t> по </a:t>
            </a:r>
            <a:r>
              <a:rPr lang="uk-UA" dirty="0" err="1" smtClean="0"/>
              <a:t>соответствующим</a:t>
            </a:r>
            <a:r>
              <a:rPr lang="uk-UA" dirty="0" smtClean="0"/>
              <a:t> </a:t>
            </a:r>
            <a:r>
              <a:rPr lang="uk-UA" dirty="0" err="1" smtClean="0"/>
              <a:t>классам</a:t>
            </a:r>
            <a:r>
              <a:rPr lang="uk-UA" dirty="0" smtClean="0"/>
              <a:t> </a:t>
            </a:r>
            <a:r>
              <a:rPr lang="uk-UA" dirty="0" err="1" smtClean="0"/>
              <a:t>болезней</a:t>
            </a:r>
            <a:r>
              <a:rPr lang="uk-UA" dirty="0" smtClean="0"/>
              <a:t> </a:t>
            </a:r>
            <a:r>
              <a:rPr lang="uk-UA" dirty="0" err="1" smtClean="0"/>
              <a:t>сокращается</a:t>
            </a:r>
            <a:r>
              <a:rPr lang="uk-UA" dirty="0" smtClean="0"/>
              <a:t>, </a:t>
            </a:r>
            <a:r>
              <a:rPr lang="uk-UA" dirty="0" err="1" smtClean="0"/>
              <a:t>как</a:t>
            </a:r>
            <a:r>
              <a:rPr lang="uk-UA" dirty="0" smtClean="0"/>
              <a:t> </a:t>
            </a:r>
            <a:r>
              <a:rPr lang="uk-UA" dirty="0" err="1" smtClean="0"/>
              <a:t>это</a:t>
            </a:r>
            <a:r>
              <a:rPr lang="uk-UA" dirty="0" smtClean="0"/>
              <a:t> и </a:t>
            </a:r>
            <a:r>
              <a:rPr lang="uk-UA" dirty="0" err="1" smtClean="0"/>
              <a:t>происходит</a:t>
            </a:r>
            <a:r>
              <a:rPr lang="uk-UA" dirty="0" smtClean="0"/>
              <a:t> в </a:t>
            </a:r>
            <a:r>
              <a:rPr lang="uk-UA" dirty="0" err="1" smtClean="0"/>
              <a:t>последние</a:t>
            </a:r>
            <a:r>
              <a:rPr lang="uk-UA" dirty="0" smtClean="0"/>
              <a:t> </a:t>
            </a:r>
            <a:r>
              <a:rPr lang="uk-UA" dirty="0" err="1" smtClean="0"/>
              <a:t>годы</a:t>
            </a:r>
            <a:r>
              <a:rPr lang="uk-UA" dirty="0" smtClean="0"/>
              <a:t> в </a:t>
            </a:r>
            <a:r>
              <a:rPr lang="uk-UA" dirty="0" err="1" smtClean="0"/>
              <a:t>Украине</a:t>
            </a:r>
            <a:r>
              <a:rPr lang="uk-UA" dirty="0" smtClean="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Образ слайда 1"/>
          <p:cNvSpPr>
            <a:spLocks noGrp="1" noRot="1" noChangeAspect="1"/>
          </p:cNvSpPr>
          <p:nvPr>
            <p:ph type="sldImg"/>
          </p:nvPr>
        </p:nvSpPr>
        <p:spPr>
          <a:ln/>
        </p:spPr>
      </p:sp>
      <p:sp>
        <p:nvSpPr>
          <p:cNvPr id="315394" name="Заметки 2"/>
          <p:cNvSpPr>
            <a:spLocks noGrp="1"/>
          </p:cNvSpPr>
          <p:nvPr>
            <p:ph type="body" idx="1"/>
          </p:nvPr>
        </p:nvSpPr>
        <p:spPr>
          <a:noFill/>
          <a:ln/>
        </p:spPr>
        <p:txBody>
          <a:bodyPr/>
          <a:lstStyle/>
          <a:p>
            <a:r>
              <a:rPr lang="uk-UA" dirty="0" smtClean="0"/>
              <a:t> </a:t>
            </a:r>
            <a:r>
              <a:rPr lang="ru-RU" dirty="0" smtClean="0"/>
              <a:t>Итак , самооценки состояния здоровья пожилых женщин и мужчин довольно близки , хотя нельзя не отметить , что пожилые мужчины в Украине в целом несколько более склонны к оптимистическим оценок собственного здоровья , чем женщины. Самооценка здоровья ухудшается и с возрастом: среди 60 -64 - летних женщин оценивают свое здоровье как скорее плохое или очень плохое в целом 26% , среди 65-69 летних - около 34 % , </a:t>
            </a:r>
            <a:r>
              <a:rPr lang="ru-RU" dirty="0" err="1" smtClean="0"/>
              <a:t>респондентки</a:t>
            </a:r>
            <a:r>
              <a:rPr lang="ru-RU" dirty="0" smtClean="0"/>
              <a:t> 70-74 лет выбирают такие варианты самооценки более чем в 43% случаев , а с тех , кому 75 и более лет - почти 58 % жалуются на плохое и очень плохое здоровье.</a:t>
            </a:r>
            <a:br>
              <a:rPr lang="ru-RU" dirty="0" smtClean="0"/>
            </a:br>
            <a:r>
              <a:rPr lang="ru-RU" dirty="0" smtClean="0"/>
              <a:t/>
            </a:r>
            <a:br>
              <a:rPr lang="ru-RU" dirty="0" smtClean="0"/>
            </a:br>
            <a:r>
              <a:rPr lang="ru-RU" dirty="0" smtClean="0"/>
              <a:t>Среди женщин -инвалидов всего ( почти 46 %) тех , кому суждено 2 группу инвалидности , более 27 % - инвалидов III группы и несколько более 22 % - лиц с тяжелыми ограничениями жизнедеятельности - инвалидов I группы. Доля инвалидов I группы среди </a:t>
            </a:r>
            <a:r>
              <a:rPr lang="ru-RU" dirty="0" err="1" smtClean="0"/>
              <a:t>инвалидизированных</a:t>
            </a:r>
            <a:r>
              <a:rPr lang="ru-RU" dirty="0" smtClean="0"/>
              <a:t> мужчин оказалась заметно выше - более 30 % , инвалидов II группы - почти 2 /5 , III группы - более 27 %.</a:t>
            </a:r>
            <a:br>
              <a:rPr lang="ru-RU" dirty="0" smtClean="0"/>
            </a:br>
            <a:r>
              <a:rPr lang="ru-RU" dirty="0" smtClean="0"/>
              <a:t>Пожилые женщины чаще , чем мужчины , указывают на наличие хронических заболеваний , при этом частота сообщений об ограничении из-за проблем со здоровьем в повседневной жизнедеятельности по полу практически не отличается. Почти 45 % пожилых женщин в ходе опроса сообщили, что хроническое (хронические ) заболевания , но не имеют инвалидности (в составе опрошенных мужчин таких хронических больных оказалось более 29% ) .</a:t>
            </a:r>
            <a:br>
              <a:rPr lang="ru-RU" dirty="0" smtClean="0"/>
            </a:br>
            <a:r>
              <a:rPr lang="ru-RU" dirty="0" smtClean="0"/>
              <a:t>Более детализированные сравнения современных самооценок состояния здоровья лиц пожилого возраста (с учетом состава домохозяйства , в котором они проживают ) показывают , что пожилые люди , которые живут одиноко , в целом более критично оценивают свое здоровье , чем те , кто проживает в домохозяйствах из двух и более пожилых . Так , лица, проживающие одиноко , чаще жалуются именно на плохое здоровье , зато доля тех, кто оценивает состояние своего здоровья как хорошее и особенно тех, кто считает его удовлетворительным , среди этих пожилых является заметно меньше</a:t>
            </a:r>
          </a:p>
        </p:txBody>
      </p:sp>
      <p:sp>
        <p:nvSpPr>
          <p:cNvPr id="4" name="Номер слайда 3"/>
          <p:cNvSpPr>
            <a:spLocks noGrp="1"/>
          </p:cNvSpPr>
          <p:nvPr>
            <p:ph type="sldNum" sz="quarter" idx="5"/>
          </p:nvPr>
        </p:nvSpPr>
        <p:spPr/>
        <p:txBody>
          <a:bodyPr/>
          <a:lstStyle/>
          <a:p>
            <a:pPr>
              <a:defRPr/>
            </a:pPr>
            <a:fld id="{D1E13C48-EECB-496B-B0F3-072430585E2E}" type="slidenum">
              <a:rPr lang="ru-RU" smtClean="0"/>
              <a:pPr>
                <a:defRPr/>
              </a:pPr>
              <a:t>13</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Образ слайда 1"/>
          <p:cNvSpPr>
            <a:spLocks noGrp="1" noRot="1" noChangeAspect="1"/>
          </p:cNvSpPr>
          <p:nvPr>
            <p:ph type="sldImg"/>
          </p:nvPr>
        </p:nvSpPr>
        <p:spPr>
          <a:ln/>
        </p:spPr>
      </p:sp>
      <p:sp>
        <p:nvSpPr>
          <p:cNvPr id="317442" name="Заметки 2"/>
          <p:cNvSpPr>
            <a:spLocks noGrp="1"/>
          </p:cNvSpPr>
          <p:nvPr>
            <p:ph type="body" idx="1"/>
          </p:nvPr>
        </p:nvSpPr>
        <p:spPr>
          <a:noFill/>
          <a:ln/>
        </p:spPr>
        <p:txBody>
          <a:bodyPr/>
          <a:lstStyle/>
          <a:p>
            <a:r>
              <a:rPr lang="ru-RU" dirty="0" smtClean="0"/>
              <a:t>Две трети(66,9%%) женщин и почти половина(49,4%%) заявили, что они ведут здоровый образ жизни и заботятся о своем здоровый я. 14,1%% женщины и 35,9%% мужчины считают, что они в целом заботятся о здоровом я, но все же имеют определены вредные привычки, а остальные(свыше 17%% женщин и 13%% мужчины) признают, что их образ жизни нельзя считать здоровым.</a:t>
            </a:r>
          </a:p>
          <a:p>
            <a:r>
              <a:rPr lang="ru-RU" dirty="0" smtClean="0"/>
              <a:t>При этом, как показало дальнейшее исследование особенностей образа жизни летних, женщины чаще принимают витамины или лекарства, проходят медицинское обследование, в то время как мужчины чаще указывают на такие составляющие здорового образа жизни как физическая активность, закалка. Оценивая вредные привычки и другие риски для своего здоровый я, женщины чаще ссылаются на стрессы и признают, что у них малоподвижный образ жизни(иногда - и переедание или нерациональное питание), мужчины же чаще имеют такие вредные привычки как </a:t>
            </a:r>
            <a:r>
              <a:rPr lang="ru-RU" dirty="0" err="1" smtClean="0"/>
              <a:t>табакокурения</a:t>
            </a:r>
            <a:r>
              <a:rPr lang="ru-RU" dirty="0" smtClean="0"/>
              <a:t> и употребления алкоголя</a:t>
            </a:r>
            <a:r>
              <a:rPr lang="uk-UA" dirty="0" smtClean="0"/>
              <a:t>.  </a:t>
            </a:r>
            <a:endParaRPr lang="ru-RU" dirty="0" smtClean="0"/>
          </a:p>
        </p:txBody>
      </p:sp>
      <p:sp>
        <p:nvSpPr>
          <p:cNvPr id="4" name="Номер слайда 3"/>
          <p:cNvSpPr>
            <a:spLocks noGrp="1"/>
          </p:cNvSpPr>
          <p:nvPr>
            <p:ph type="sldNum" sz="quarter" idx="5"/>
          </p:nvPr>
        </p:nvSpPr>
        <p:spPr/>
        <p:txBody>
          <a:bodyPr/>
          <a:lstStyle/>
          <a:p>
            <a:pPr>
              <a:defRPr/>
            </a:pPr>
            <a:fld id="{5792C848-068A-419D-A1ED-492ED75BE2B4}" type="slidenum">
              <a:rPr lang="ru-RU" smtClean="0"/>
              <a:pPr>
                <a:defRPr/>
              </a:pPr>
              <a:t>14</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Образ слайда 1"/>
          <p:cNvSpPr>
            <a:spLocks noGrp="1" noRot="1" noChangeAspect="1"/>
          </p:cNvSpPr>
          <p:nvPr>
            <p:ph type="sldImg"/>
          </p:nvPr>
        </p:nvSpPr>
        <p:spPr>
          <a:ln/>
        </p:spPr>
      </p:sp>
      <p:sp>
        <p:nvSpPr>
          <p:cNvPr id="319490" name="Заметки 2"/>
          <p:cNvSpPr>
            <a:spLocks noGrp="1"/>
          </p:cNvSpPr>
          <p:nvPr>
            <p:ph type="body" idx="1"/>
          </p:nvPr>
        </p:nvSpPr>
        <p:spPr>
          <a:noFill/>
          <a:ln/>
        </p:spPr>
        <p:txBody>
          <a:bodyPr/>
          <a:lstStyle/>
          <a:p>
            <a:r>
              <a:rPr lang="ru-RU" dirty="0" smtClean="0"/>
              <a:t>С проблемой территориальной доступности мед. помощи всерьез сталкивается &amp;#188; немолодых женщин(время на дорогу к ПМД свыше 40 минут); более остро она стоит в сельской местности.</a:t>
            </a:r>
          </a:p>
          <a:p>
            <a:r>
              <a:rPr lang="ru-RU" dirty="0" smtClean="0"/>
              <a:t>Но основная проблема, на которую ссылаются летние(в т.о. в рамках </a:t>
            </a:r>
            <a:r>
              <a:rPr lang="ru-RU" dirty="0" err="1" smtClean="0"/>
              <a:t>фокус-группового</a:t>
            </a:r>
            <a:r>
              <a:rPr lang="ru-RU" dirty="0" smtClean="0"/>
              <a:t> </a:t>
            </a:r>
            <a:r>
              <a:rPr lang="ru-RU" dirty="0" err="1" smtClean="0"/>
              <a:t>інтерв</a:t>
            </a:r>
            <a:r>
              <a:rPr lang="ru-RU" dirty="0" smtClean="0"/>
              <a:t> </a:t>
            </a:r>
            <a:r>
              <a:rPr lang="ru-RU" dirty="0" err="1" smtClean="0"/>
              <a:t>ю</a:t>
            </a:r>
            <a:r>
              <a:rPr lang="ru-RU" dirty="0" smtClean="0"/>
              <a:t>) не так территориальная, как финансовая недоступность качественных медицинских услуг.</a:t>
            </a:r>
          </a:p>
          <a:p>
            <a:endParaRPr lang="uk-UA" dirty="0" smtClean="0"/>
          </a:p>
        </p:txBody>
      </p:sp>
      <p:sp>
        <p:nvSpPr>
          <p:cNvPr id="4" name="Номер слайда 3"/>
          <p:cNvSpPr>
            <a:spLocks noGrp="1"/>
          </p:cNvSpPr>
          <p:nvPr>
            <p:ph type="sldNum" sz="quarter" idx="5"/>
          </p:nvPr>
        </p:nvSpPr>
        <p:spPr/>
        <p:txBody>
          <a:bodyPr/>
          <a:lstStyle/>
          <a:p>
            <a:pPr>
              <a:defRPr/>
            </a:pPr>
            <a:fld id="{3F402584-F0EF-4B2B-A477-303B44943B33}" type="slidenum">
              <a:rPr lang="ru-RU" smtClean="0"/>
              <a:pPr>
                <a:defRPr/>
              </a:pPr>
              <a:t>15</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Rectangle 2"/>
          <p:cNvSpPr>
            <a:spLocks noGrp="1" noRot="1" noChangeAspect="1" noChangeArrowheads="1" noTextEdit="1"/>
          </p:cNvSpPr>
          <p:nvPr>
            <p:ph type="sldImg"/>
          </p:nvPr>
        </p:nvSpPr>
        <p:spPr>
          <a:ln/>
        </p:spPr>
      </p:sp>
      <p:sp>
        <p:nvSpPr>
          <p:cNvPr id="321538" name="Rectangle 3"/>
          <p:cNvSpPr>
            <a:spLocks noGrp="1" noChangeArrowheads="1"/>
          </p:cNvSpPr>
          <p:nvPr>
            <p:ph type="body" idx="1"/>
          </p:nvPr>
        </p:nvSpPr>
        <p:spPr>
          <a:noFill/>
          <a:ln/>
        </p:spPr>
        <p:txBody>
          <a:bodyPr/>
          <a:lstStyle/>
          <a:p>
            <a:r>
              <a:rPr lang="ru-RU" dirty="0" smtClean="0"/>
              <a:t>Среди </a:t>
            </a:r>
            <a:r>
              <a:rPr lang="ru-RU" dirty="0" err="1" smtClean="0"/>
              <a:t>деприваций</a:t>
            </a:r>
            <a:r>
              <a:rPr lang="ru-RU" dirty="0" smtClean="0"/>
              <a:t> (лишений по условиям жизни) наиболее распространенными применительно к пожилых людям являются именно те, которые связаны с недоступностью для них качественной медицинской</a:t>
            </a:r>
            <a:r>
              <a:rPr lang="ru-RU" baseline="0" dirty="0" smtClean="0"/>
              <a:t> помощи.</a:t>
            </a:r>
          </a:p>
          <a:p>
            <a:r>
              <a:rPr lang="ru-RU" dirty="0" smtClean="0"/>
              <a:t>В наиболее уязвимом положении относительно таких лишений находятся одиноко проживающие немолодые женщины</a:t>
            </a:r>
          </a:p>
          <a:p>
            <a:r>
              <a:rPr lang="ru-RU" dirty="0" smtClean="0"/>
              <a:t>Среди разных типов лишений больше всего немолодые женщины страдают от невозможности оплатить лекарства и медицинские принадлежности(на это указали 42,8%% одинокие женщины старше 60 годы и 43,6%% - старше 70 годы и треть из тех, которые проживают в домохозяйствах с детьми), от невозможности оплатить лечение в стационаре без проведения хирургической операции или жизненно необходимой операции(при отсутствии таких услуг на </a:t>
            </a:r>
            <a:r>
              <a:rPr lang="ru-RU" dirty="0" err="1" smtClean="0"/>
              <a:t>безоплатной</a:t>
            </a:r>
            <a:r>
              <a:rPr lang="ru-RU" dirty="0" smtClean="0"/>
              <a:t> основе) страдают 40%% одинокие женщины и 32%% из </a:t>
            </a:r>
            <a:r>
              <a:rPr lang="ru-RU" dirty="0" err="1" smtClean="0"/>
              <a:t>багатопоколінних</a:t>
            </a:r>
            <a:r>
              <a:rPr lang="ru-RU" dirty="0" smtClean="0"/>
              <a:t> домохозяйств; на невозможность оплатить услуги врача за отсутствием или сложностью получения таких услуг на </a:t>
            </a:r>
            <a:r>
              <a:rPr lang="ru-RU" dirty="0" err="1" smtClean="0"/>
              <a:t>безоплатной</a:t>
            </a:r>
            <a:r>
              <a:rPr lang="ru-RU" dirty="0" smtClean="0"/>
              <a:t> основе указали почти 40%% женщины-одиночки и около трети женщин, которые проживают в домохозяйствах с детьми.</a:t>
            </a:r>
            <a:endParaRPr lang="uk-UA"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Образ слайда 1"/>
          <p:cNvSpPr>
            <a:spLocks noGrp="1" noRot="1" noChangeAspect="1"/>
          </p:cNvSpPr>
          <p:nvPr>
            <p:ph type="sldImg"/>
          </p:nvPr>
        </p:nvSpPr>
        <p:spPr>
          <a:ln/>
        </p:spPr>
      </p:sp>
      <p:sp>
        <p:nvSpPr>
          <p:cNvPr id="323586" name="Заметки 2"/>
          <p:cNvSpPr>
            <a:spLocks noGrp="1"/>
          </p:cNvSpPr>
          <p:nvPr>
            <p:ph type="body" idx="1"/>
          </p:nvPr>
        </p:nvSpPr>
        <p:spPr>
          <a:noFill/>
          <a:ln/>
        </p:spPr>
        <p:txBody>
          <a:bodyPr/>
          <a:lstStyle/>
          <a:p>
            <a:r>
              <a:rPr lang="ru-RU" sz="900" dirty="0" smtClean="0"/>
              <a:t>Наивысшие общие доходы у мужчин-одиночек возрастом 60 годы и старше - 1953,5 </a:t>
            </a:r>
            <a:r>
              <a:rPr lang="ru-RU" sz="900" dirty="0" err="1" smtClean="0"/>
              <a:t>грн</a:t>
            </a:r>
            <a:r>
              <a:rPr lang="ru-RU" sz="900" dirty="0" smtClean="0"/>
              <a:t>., что на  384,8 </a:t>
            </a:r>
            <a:r>
              <a:rPr lang="ru-RU" sz="900" dirty="0" err="1" smtClean="0"/>
              <a:t>грн</a:t>
            </a:r>
            <a:r>
              <a:rPr lang="ru-RU" sz="900" dirty="0" smtClean="0"/>
              <a:t>. больше, чем у женщин такого же возраста. Это объясняется действием нескольких факторов : прежде всего, высшими размерами пенсий мужчин; во-вторых, мужчины чаще от женщин продолжают работать после достижения пенсионного возраста; в-третьих, если и женщины работают, то получают, как правило, меньшую заработную плату, чем мужчины. По домохозяйствам с двойной </a:t>
            </a:r>
            <a:r>
              <a:rPr lang="ru-RU" sz="900" dirty="0" err="1" smtClean="0"/>
              <a:t>демоекономічним</a:t>
            </a:r>
            <a:r>
              <a:rPr lang="ru-RU" sz="900" dirty="0" smtClean="0"/>
              <a:t> нагрузкой(где проживают дети и немолодые женщины) общие эквивалентные доходы являются самыми низкими. Причем разница является достаточно существенной: если у женщин-одиночек возрастом 60 годы и старше они представляют 1568,7 </a:t>
            </a:r>
            <a:r>
              <a:rPr lang="ru-RU" sz="900" dirty="0" err="1" smtClean="0"/>
              <a:t>грн</a:t>
            </a:r>
            <a:r>
              <a:rPr lang="ru-RU" sz="900" dirty="0" smtClean="0"/>
              <a:t>., то при наличии в составе домохозяйства детей - уже 1438,8 </a:t>
            </a:r>
            <a:r>
              <a:rPr lang="ru-RU" sz="900" dirty="0" err="1" smtClean="0"/>
              <a:t>грн</a:t>
            </a:r>
            <a:r>
              <a:rPr lang="ru-RU" sz="900" dirty="0" smtClean="0"/>
              <a:t>., то есть меньше на 8%%.</a:t>
            </a:r>
          </a:p>
        </p:txBody>
      </p:sp>
      <p:sp>
        <p:nvSpPr>
          <p:cNvPr id="4" name="Номер слайда 3"/>
          <p:cNvSpPr>
            <a:spLocks noGrp="1"/>
          </p:cNvSpPr>
          <p:nvPr>
            <p:ph type="sldNum" sz="quarter" idx="5"/>
          </p:nvPr>
        </p:nvSpPr>
        <p:spPr/>
        <p:txBody>
          <a:bodyPr/>
          <a:lstStyle/>
          <a:p>
            <a:pPr>
              <a:defRPr/>
            </a:pPr>
            <a:fld id="{8EF85730-3A3E-4363-B513-A713FF0F60DE}" type="slidenum">
              <a:rPr lang="ru-RU" smtClean="0"/>
              <a:pPr>
                <a:defRPr/>
              </a:pPr>
              <a:t>17</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Образ слайда 1"/>
          <p:cNvSpPr>
            <a:spLocks noGrp="1" noRot="1" noChangeAspect="1"/>
          </p:cNvSpPr>
          <p:nvPr>
            <p:ph type="sldImg"/>
          </p:nvPr>
        </p:nvSpPr>
        <p:spPr>
          <a:ln/>
        </p:spPr>
      </p:sp>
      <p:sp>
        <p:nvSpPr>
          <p:cNvPr id="327682" name="Заметки 2"/>
          <p:cNvSpPr>
            <a:spLocks noGrp="1"/>
          </p:cNvSpPr>
          <p:nvPr>
            <p:ph type="body" idx="1"/>
          </p:nvPr>
        </p:nvSpPr>
        <p:spPr>
          <a:noFill/>
          <a:ln/>
        </p:spPr>
        <p:txBody>
          <a:bodyPr/>
          <a:lstStyle/>
          <a:p>
            <a:r>
              <a:rPr lang="uk-UA" dirty="0" smtClean="0">
                <a:cs typeface="Times New Roman" pitchFamily="18" charset="0"/>
              </a:rPr>
              <a:t>В </a:t>
            </a:r>
            <a:r>
              <a:rPr lang="uk-UA" dirty="0" err="1" smtClean="0">
                <a:cs typeface="Times New Roman" pitchFamily="18" charset="0"/>
              </a:rPr>
              <a:t>Украине</a:t>
            </a:r>
            <a:r>
              <a:rPr lang="uk-UA" dirty="0" smtClean="0">
                <a:cs typeface="Times New Roman" pitchFamily="18" charset="0"/>
              </a:rPr>
              <a:t> проблема </a:t>
            </a:r>
            <a:r>
              <a:rPr lang="uk-UA" dirty="0" err="1" smtClean="0">
                <a:cs typeface="Times New Roman" pitchFamily="18" charset="0"/>
              </a:rPr>
              <a:t>обеспечения</a:t>
            </a:r>
            <a:r>
              <a:rPr lang="uk-UA" dirty="0" smtClean="0">
                <a:cs typeface="Times New Roman" pitchFamily="18" charset="0"/>
              </a:rPr>
              <a:t> </a:t>
            </a:r>
            <a:r>
              <a:rPr lang="uk-UA" dirty="0" err="1" smtClean="0">
                <a:cs typeface="Times New Roman" pitchFamily="18" charset="0"/>
              </a:rPr>
              <a:t>отдельным</a:t>
            </a:r>
            <a:r>
              <a:rPr lang="uk-UA" dirty="0" smtClean="0">
                <a:cs typeface="Times New Roman" pitchFamily="18" charset="0"/>
              </a:rPr>
              <a:t> </a:t>
            </a:r>
            <a:r>
              <a:rPr lang="uk-UA" dirty="0" err="1" smtClean="0">
                <a:cs typeface="Times New Roman" pitchFamily="18" charset="0"/>
              </a:rPr>
              <a:t>жильем</a:t>
            </a:r>
            <a:r>
              <a:rPr lang="uk-UA" dirty="0" smtClean="0">
                <a:cs typeface="Times New Roman" pitchFamily="18" charset="0"/>
              </a:rPr>
              <a:t> </a:t>
            </a:r>
            <a:r>
              <a:rPr lang="uk-UA" dirty="0" err="1" smtClean="0">
                <a:cs typeface="Times New Roman" pitchFamily="18" charset="0"/>
              </a:rPr>
              <a:t>касается</a:t>
            </a:r>
            <a:r>
              <a:rPr lang="uk-UA" dirty="0" smtClean="0">
                <a:cs typeface="Times New Roman" pitchFamily="18" charset="0"/>
              </a:rPr>
              <a:t> </a:t>
            </a:r>
            <a:r>
              <a:rPr lang="uk-UA" dirty="0" err="1" smtClean="0">
                <a:cs typeface="Times New Roman" pitchFamily="18" charset="0"/>
              </a:rPr>
              <a:t>преимущественно</a:t>
            </a:r>
            <a:r>
              <a:rPr lang="uk-UA" dirty="0" smtClean="0">
                <a:cs typeface="Times New Roman" pitchFamily="18" charset="0"/>
              </a:rPr>
              <a:t> </a:t>
            </a:r>
            <a:r>
              <a:rPr lang="uk-UA" dirty="0" err="1" smtClean="0">
                <a:cs typeface="Times New Roman" pitchFamily="18" charset="0"/>
              </a:rPr>
              <a:t>молодых</a:t>
            </a:r>
            <a:r>
              <a:rPr lang="uk-UA" dirty="0" smtClean="0">
                <a:cs typeface="Times New Roman" pitchFamily="18" charset="0"/>
              </a:rPr>
              <a:t> </a:t>
            </a:r>
            <a:r>
              <a:rPr lang="uk-UA" dirty="0" err="1" smtClean="0">
                <a:cs typeface="Times New Roman" pitchFamily="18" charset="0"/>
              </a:rPr>
              <a:t>семей</a:t>
            </a:r>
            <a:r>
              <a:rPr lang="uk-UA" dirty="0" smtClean="0">
                <a:cs typeface="Times New Roman" pitchFamily="18" charset="0"/>
              </a:rPr>
              <a:t>, а </a:t>
            </a:r>
            <a:r>
              <a:rPr lang="uk-UA" dirty="0" err="1" smtClean="0">
                <a:cs typeface="Times New Roman" pitchFamily="18" charset="0"/>
              </a:rPr>
              <a:t>а</a:t>
            </a:r>
            <a:r>
              <a:rPr lang="uk-UA" dirty="0" smtClean="0">
                <a:cs typeface="Times New Roman" pitchFamily="18" charset="0"/>
              </a:rPr>
              <a:t> для </a:t>
            </a:r>
            <a:r>
              <a:rPr lang="uk-UA" dirty="0" err="1" smtClean="0">
                <a:cs typeface="Times New Roman" pitchFamily="18" charset="0"/>
              </a:rPr>
              <a:t>пожилых</a:t>
            </a:r>
            <a:r>
              <a:rPr lang="uk-UA" dirty="0" smtClean="0">
                <a:cs typeface="Times New Roman" pitchFamily="18" charset="0"/>
              </a:rPr>
              <a:t> </a:t>
            </a:r>
            <a:r>
              <a:rPr lang="uk-UA" dirty="0" err="1" smtClean="0">
                <a:cs typeface="Times New Roman" pitchFamily="18" charset="0"/>
              </a:rPr>
              <a:t>наиболее</a:t>
            </a:r>
            <a:r>
              <a:rPr lang="uk-UA" dirty="0" smtClean="0">
                <a:cs typeface="Times New Roman" pitchFamily="18" charset="0"/>
              </a:rPr>
              <a:t> актуальна проблема </a:t>
            </a:r>
            <a:r>
              <a:rPr lang="uk-UA" dirty="0" err="1" smtClean="0">
                <a:cs typeface="Times New Roman" pitchFamily="18" charset="0"/>
              </a:rPr>
              <a:t>сохранения</a:t>
            </a:r>
            <a:r>
              <a:rPr lang="uk-UA" dirty="0" smtClean="0">
                <a:cs typeface="Times New Roman" pitchFamily="18" charset="0"/>
              </a:rPr>
              <a:t> (</a:t>
            </a:r>
            <a:r>
              <a:rPr lang="uk-UA" dirty="0" err="1" smtClean="0">
                <a:cs typeface="Times New Roman" pitchFamily="18" charset="0"/>
              </a:rPr>
              <a:t>ремонта</a:t>
            </a:r>
            <a:r>
              <a:rPr lang="uk-UA" dirty="0" smtClean="0">
                <a:cs typeface="Times New Roman" pitchFamily="18" charset="0"/>
              </a:rPr>
              <a:t>) </a:t>
            </a:r>
            <a:r>
              <a:rPr lang="uk-UA" dirty="0" err="1" smtClean="0">
                <a:cs typeface="Times New Roman" pitchFamily="18" charset="0"/>
              </a:rPr>
              <a:t>принадлежащего</a:t>
            </a:r>
            <a:r>
              <a:rPr lang="uk-UA" dirty="0" smtClean="0">
                <a:cs typeface="Times New Roman" pitchFamily="18" charset="0"/>
              </a:rPr>
              <a:t> </a:t>
            </a:r>
            <a:r>
              <a:rPr lang="uk-UA" dirty="0" err="1" smtClean="0">
                <a:cs typeface="Times New Roman" pitchFamily="18" charset="0"/>
              </a:rPr>
              <a:t>им</a:t>
            </a:r>
            <a:r>
              <a:rPr lang="uk-UA" dirty="0" smtClean="0">
                <a:cs typeface="Times New Roman" pitchFamily="18" charset="0"/>
              </a:rPr>
              <a:t> </a:t>
            </a:r>
            <a:r>
              <a:rPr lang="uk-UA" dirty="0" err="1" smtClean="0">
                <a:cs typeface="Times New Roman" pitchFamily="18" charset="0"/>
              </a:rPr>
              <a:t>жилья</a:t>
            </a:r>
            <a:r>
              <a:rPr lang="uk-UA" dirty="0" smtClean="0">
                <a:cs typeface="Times New Roman" pitchFamily="18" charset="0"/>
              </a:rPr>
              <a:t> (</a:t>
            </a:r>
            <a:r>
              <a:rPr lang="uk-UA" dirty="0" err="1" smtClean="0">
                <a:cs typeface="Times New Roman" pitchFamily="18" charset="0"/>
              </a:rPr>
              <a:t>особенно</a:t>
            </a:r>
            <a:r>
              <a:rPr lang="uk-UA" dirty="0" smtClean="0">
                <a:cs typeface="Times New Roman" pitchFamily="18" charset="0"/>
              </a:rPr>
              <a:t> </a:t>
            </a:r>
            <a:r>
              <a:rPr lang="uk-UA" dirty="0" err="1" smtClean="0">
                <a:cs typeface="Times New Roman" pitchFamily="18" charset="0"/>
              </a:rPr>
              <a:t>остра</a:t>
            </a:r>
            <a:r>
              <a:rPr lang="uk-UA" dirty="0" smtClean="0">
                <a:cs typeface="Times New Roman" pitchFamily="18" charset="0"/>
              </a:rPr>
              <a:t> </a:t>
            </a:r>
            <a:r>
              <a:rPr lang="uk-UA" dirty="0" err="1" smtClean="0">
                <a:cs typeface="Times New Roman" pitchFamily="18" charset="0"/>
              </a:rPr>
              <a:t>она</a:t>
            </a:r>
            <a:r>
              <a:rPr lang="uk-UA" dirty="0" smtClean="0">
                <a:cs typeface="Times New Roman" pitchFamily="18" charset="0"/>
              </a:rPr>
              <a:t> для </a:t>
            </a:r>
            <a:r>
              <a:rPr lang="uk-UA" dirty="0" err="1" smtClean="0">
                <a:cs typeface="Times New Roman" pitchFamily="18" charset="0"/>
              </a:rPr>
              <a:t>стариков-одиночек</a:t>
            </a:r>
            <a:r>
              <a:rPr lang="uk-UA" dirty="0" smtClean="0">
                <a:cs typeface="Times New Roman" pitchFamily="18" charset="0"/>
              </a:rPr>
              <a:t>). </a:t>
            </a:r>
            <a:endParaRPr lang="ru-RU" dirty="0" smtClean="0"/>
          </a:p>
        </p:txBody>
      </p:sp>
      <p:sp>
        <p:nvSpPr>
          <p:cNvPr id="4" name="Номер слайда 3"/>
          <p:cNvSpPr>
            <a:spLocks noGrp="1"/>
          </p:cNvSpPr>
          <p:nvPr>
            <p:ph type="sldNum" sz="quarter" idx="5"/>
          </p:nvPr>
        </p:nvSpPr>
        <p:spPr/>
        <p:txBody>
          <a:bodyPr/>
          <a:lstStyle/>
          <a:p>
            <a:pPr>
              <a:defRPr/>
            </a:pPr>
            <a:fld id="{27872540-45BA-4BE5-ABC6-2ECB97B7AC8A}" type="slidenum">
              <a:rPr lang="ru-RU" smtClean="0"/>
              <a:pPr>
                <a:defRPr/>
              </a:pPr>
              <a:t>18</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Образ слайда 1"/>
          <p:cNvSpPr>
            <a:spLocks noGrp="1" noRot="1" noChangeAspect="1"/>
          </p:cNvSpPr>
          <p:nvPr>
            <p:ph type="sldImg"/>
          </p:nvPr>
        </p:nvSpPr>
        <p:spPr>
          <a:ln/>
        </p:spPr>
      </p:sp>
      <p:sp>
        <p:nvSpPr>
          <p:cNvPr id="3" name="Заметки 2"/>
          <p:cNvSpPr>
            <a:spLocks noGrp="1"/>
          </p:cNvSpPr>
          <p:nvPr>
            <p:ph type="body" idx="1"/>
          </p:nvPr>
        </p:nvSpPr>
        <p:spPr/>
        <p:txBody>
          <a:bodyPr>
            <a:normAutofit fontScale="92500" lnSpcReduction="10000"/>
          </a:bodyPr>
          <a:lstStyle/>
          <a:p>
            <a:pPr>
              <a:defRPr/>
            </a:pPr>
            <a:endParaRPr lang="uk-UA" dirty="0" smtClean="0">
              <a:cs typeface="Times New Roman" pitchFamily="18" charset="0"/>
            </a:endParaRPr>
          </a:p>
          <a:p>
            <a:pPr>
              <a:defRPr/>
            </a:pPr>
            <a:r>
              <a:rPr lang="uk-UA" dirty="0" smtClean="0">
                <a:cs typeface="Times New Roman" pitchFamily="18" charset="0"/>
              </a:rPr>
              <a:t> </a:t>
            </a:r>
          </a:p>
          <a:p>
            <a:pPr>
              <a:defRPr/>
            </a:pPr>
            <a:r>
              <a:rPr lang="uk-UA" dirty="0" smtClean="0">
                <a:cs typeface="Times New Roman" pitchFamily="18" charset="0"/>
              </a:rPr>
              <a:t>$17 бідними є більше 90% складних домогосподарств, в той час як в середньому по країні цифра становить 73,2%.</a:t>
            </a:r>
          </a:p>
          <a:p>
            <a:pPr>
              <a:defRPr/>
            </a:pPr>
            <a:r>
              <a:rPr lang="ru-RU" dirty="0" smtClean="0"/>
              <a:t>Пожилые люди являются одной из уязвимых категорий с точки зрения риска бедности. Хотя на </a:t>
            </a:r>
            <a:r>
              <a:rPr lang="ru-RU" dirty="0" err="1" smtClean="0"/>
              <a:t>общеукраинском</a:t>
            </a:r>
            <a:r>
              <a:rPr lang="ru-RU" dirty="0" smtClean="0"/>
              <a:t> фоне ситуация выглядит благополучной(уровень относительной бедности среди домохозяйств пенсионеров является стабильно ниже от среднего на 5-7 в.п.), ограниченность источников дохода в большинстве случаев исключительно пенсионной выплатой из солидарной системы и наличие специфических потребностей, связанных с возрастом(в лечении и другой квалифицированной помощи), существенно увеличивают риски бедности пожилых людей.</a:t>
            </a:r>
          </a:p>
          <a:p>
            <a:pPr>
              <a:defRPr/>
            </a:pPr>
            <a:endParaRPr lang="ru-RU" dirty="0" smtClean="0"/>
          </a:p>
          <a:p>
            <a:pPr>
              <a:defRPr/>
            </a:pPr>
            <a:r>
              <a:rPr lang="ru-RU" dirty="0" smtClean="0"/>
              <a:t> В сложных </a:t>
            </a:r>
            <a:r>
              <a:rPr lang="ru-RU" dirty="0" err="1" smtClean="0"/>
              <a:t>багатопоколінних</a:t>
            </a:r>
            <a:r>
              <a:rPr lang="ru-RU" dirty="0" smtClean="0"/>
              <a:t> домохозяйствах традиционно хранятся высокие риски бедности : по показателю уровня бедности они уступают лишь многодетным семьям. В таких домохозяйствах по большей части вынужденно проживают две и больше семьи в результате материальной несостоятельности разъединить экономические связки. Они фактически и потенциально бедные. </a:t>
            </a:r>
          </a:p>
          <a:p>
            <a:pPr>
              <a:defRPr/>
            </a:pPr>
            <a:r>
              <a:rPr lang="ru-RU" dirty="0" smtClean="0"/>
              <a:t>По относительному критерию(75%% медианного уровня совокупных эквивалентных доходов) бедными являются 18,5%% домохозяйства из лиц старше 60 годы, 16,8%% одинокие женщины старше 60 годы, 18,3%% мужчины такого же возраста, то по домохозяйствам с детьми, где проживает хотя бы одна женщина старше 60 годы, уровень относительной бедности достигает 36%%. По абсолютному критерию(совокупные эквивалентные расходы меньшие прожиточного минимума) бедным является каждое десятое пенсионерское домохозяйство, 8%% домохозяйства одиночек старше 60 годы и четверть домохозяйств с двойной </a:t>
            </a:r>
            <a:r>
              <a:rPr lang="ru-RU" dirty="0" err="1" smtClean="0"/>
              <a:t>демоекономічним</a:t>
            </a:r>
            <a:r>
              <a:rPr lang="ru-RU" dirty="0" smtClean="0"/>
              <a:t> нагрузкой. </a:t>
            </a:r>
          </a:p>
        </p:txBody>
      </p:sp>
      <p:sp>
        <p:nvSpPr>
          <p:cNvPr id="4" name="Номер слайда 3"/>
          <p:cNvSpPr>
            <a:spLocks noGrp="1"/>
          </p:cNvSpPr>
          <p:nvPr>
            <p:ph type="sldNum" sz="quarter" idx="5"/>
          </p:nvPr>
        </p:nvSpPr>
        <p:spPr/>
        <p:txBody>
          <a:bodyPr/>
          <a:lstStyle/>
          <a:p>
            <a:pPr>
              <a:defRPr/>
            </a:pPr>
            <a:fld id="{2562D0DB-59C3-41E0-B9C8-78145A2AD877}" type="slidenum">
              <a:rPr lang="ru-RU" smtClean="0"/>
              <a:pPr>
                <a:defRPr/>
              </a:pPr>
              <a:t>19</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Образ слайда 1"/>
          <p:cNvSpPr>
            <a:spLocks noGrp="1" noRot="1" noChangeAspect="1"/>
          </p:cNvSpPr>
          <p:nvPr>
            <p:ph type="sldImg"/>
          </p:nvPr>
        </p:nvSpPr>
        <p:spPr>
          <a:ln/>
        </p:spPr>
      </p:sp>
      <p:sp>
        <p:nvSpPr>
          <p:cNvPr id="331778" name="Заметки 2"/>
          <p:cNvSpPr>
            <a:spLocks noGrp="1"/>
          </p:cNvSpPr>
          <p:nvPr>
            <p:ph type="body" idx="1"/>
          </p:nvPr>
        </p:nvSpPr>
        <p:spPr>
          <a:noFill/>
          <a:ln/>
        </p:spPr>
        <p:txBody>
          <a:bodyPr/>
          <a:lstStyle/>
          <a:p>
            <a:pPr>
              <a:lnSpc>
                <a:spcPct val="80000"/>
              </a:lnSpc>
            </a:pPr>
            <a:r>
              <a:rPr lang="ru-RU" sz="1000" dirty="0" smtClean="0">
                <a:cs typeface="Times New Roman" pitchFamily="18" charset="0"/>
              </a:rPr>
              <a:t> Среди всех типов в домохозяйствах женщин-одиночек наименьший процент таких, которые не имеют ни одного признака лишения в нормальных условиях жизни, - 27,2%% у женщин возрастом 60 годы и старше.</a:t>
            </a:r>
            <a:endParaRPr lang="uk-UA" sz="1000" dirty="0" smtClean="0">
              <a:cs typeface="Times New Roman" pitchFamily="18" charset="0"/>
            </a:endParaRPr>
          </a:p>
          <a:p>
            <a:pPr>
              <a:lnSpc>
                <a:spcPct val="80000"/>
              </a:lnSpc>
            </a:pPr>
            <a:r>
              <a:rPr lang="ru-RU" sz="1000" dirty="0" smtClean="0">
                <a:cs typeface="Times New Roman" pitchFamily="18" charset="0"/>
              </a:rPr>
              <a:t>Для сравнения: полностью небедными по этому же признаку являются 37,7%% домохозяйства мужчин-одиночек возрастом 60 годы и старше. В целом же среди домохозяйств из пожилых людей старше 60 годы не имеют признаков социального исключения 40%%  (что почти отвечает среднему значению по Украине). Поэтому можно утверждать, что совместимое проживание двух и больше пожилые люди служат фактором защиты от рисков </a:t>
            </a:r>
            <a:r>
              <a:rPr lang="ru-RU" sz="1000" dirty="0" err="1" smtClean="0">
                <a:cs typeface="Times New Roman" pitchFamily="18" charset="0"/>
              </a:rPr>
              <a:t>деприваційної</a:t>
            </a:r>
            <a:r>
              <a:rPr lang="ru-RU" sz="1000" dirty="0" smtClean="0">
                <a:cs typeface="Times New Roman" pitchFamily="18" charset="0"/>
              </a:rPr>
              <a:t> бедности. Для женщин еще одним фактором, который способствует уменьшению рисков бедности, является проживание в домохозяйствах с детьми: полностью небедной является треть </a:t>
            </a:r>
            <a:r>
              <a:rPr lang="ru-RU" sz="1000" dirty="0" err="1" smtClean="0">
                <a:cs typeface="Times New Roman" pitchFamily="18" charset="0"/>
              </a:rPr>
              <a:t>багатопоколінних</a:t>
            </a:r>
            <a:r>
              <a:rPr lang="ru-RU" sz="1000" dirty="0" smtClean="0">
                <a:cs typeface="Times New Roman" pitchFamily="18" charset="0"/>
              </a:rPr>
              <a:t> домохозяйств с детьми и женщинами старше 60 годы(33,5%%). Таким образом, факт проживания в домохозяйстве с двойной </a:t>
            </a:r>
            <a:r>
              <a:rPr lang="ru-RU" sz="1000" dirty="0" err="1" smtClean="0">
                <a:cs typeface="Times New Roman" pitchFamily="18" charset="0"/>
              </a:rPr>
              <a:t>демоекономічним</a:t>
            </a:r>
            <a:r>
              <a:rPr lang="ru-RU" sz="1000" dirty="0" smtClean="0">
                <a:cs typeface="Times New Roman" pitchFamily="18" charset="0"/>
              </a:rPr>
              <a:t> нагрузкой существенно повышает риски монетарной бедности, зато частично ограждает от бедности </a:t>
            </a:r>
            <a:r>
              <a:rPr lang="ru-RU" sz="1000" dirty="0" err="1" smtClean="0">
                <a:cs typeface="Times New Roman" pitchFamily="18" charset="0"/>
              </a:rPr>
              <a:t>деприваційної</a:t>
            </a:r>
            <a:r>
              <a:rPr lang="ru-RU" sz="1000" dirty="0" smtClean="0">
                <a:cs typeface="Times New Roman" pitchFamily="18" charset="0"/>
              </a:rPr>
              <a:t>.</a:t>
            </a:r>
          </a:p>
          <a:p>
            <a:pPr>
              <a:lnSpc>
                <a:spcPct val="80000"/>
              </a:lnSpc>
            </a:pPr>
            <a:r>
              <a:rPr lang="ru-RU" sz="1000" dirty="0" smtClean="0">
                <a:cs typeface="Times New Roman" pitchFamily="18" charset="0"/>
              </a:rPr>
              <a:t>Риски </a:t>
            </a:r>
            <a:r>
              <a:rPr lang="ru-RU" sz="1000" dirty="0" err="1" smtClean="0">
                <a:cs typeface="Times New Roman" pitchFamily="18" charset="0"/>
              </a:rPr>
              <a:t>деприваційної</a:t>
            </a:r>
            <a:r>
              <a:rPr lang="ru-RU" sz="1000" dirty="0" smtClean="0">
                <a:cs typeface="Times New Roman" pitchFamily="18" charset="0"/>
              </a:rPr>
              <a:t> бедности для женщин есть более, чем в полтора раза выше, чем для мужчин : бедным(то есть таким, которое имеет 5-6 признаки лишений) является каждое десятое домохозяйство мужчин-одиночек и каждое шестое "женское". И только общее проживание с детьми и лицами младших вековых контингентов "уравнивают" мужчин и женщин относительно уровня бедности за лишениями.О худшей ситуации среди женщин свидетельствует часть домохозяйств, которые имеют 7 и больше признаки лишений, то есть им присущие крайние проявления </a:t>
            </a:r>
            <a:r>
              <a:rPr lang="ru-RU" sz="1000" dirty="0" err="1" smtClean="0">
                <a:cs typeface="Times New Roman" pitchFamily="18" charset="0"/>
              </a:rPr>
              <a:t>деприваційної</a:t>
            </a:r>
            <a:r>
              <a:rPr lang="ru-RU" sz="1000" dirty="0" smtClean="0">
                <a:cs typeface="Times New Roman" pitchFamily="18" charset="0"/>
              </a:rPr>
              <a:t> бедности. Среди женщин-одиночек старше 60 годы таких 10,8%%, среди одиноких мужчин - 7%%. В целом же за границей </a:t>
            </a:r>
            <a:r>
              <a:rPr lang="ru-RU" sz="1000" dirty="0" err="1" smtClean="0">
                <a:cs typeface="Times New Roman" pitchFamily="18" charset="0"/>
              </a:rPr>
              <a:t>деприваційної</a:t>
            </a:r>
            <a:r>
              <a:rPr lang="ru-RU" sz="1000" dirty="0" smtClean="0">
                <a:cs typeface="Times New Roman" pitchFamily="18" charset="0"/>
              </a:rPr>
              <a:t> бедности находится больше четверти одиноких женщин старше 60 годы - 26,7%%, в то время как по мужчинам показатель представляет 17%%, а в среднем по Украине - 18,4%.</a:t>
            </a:r>
          </a:p>
          <a:p>
            <a:pPr>
              <a:lnSpc>
                <a:spcPct val="80000"/>
              </a:lnSpc>
            </a:pPr>
            <a:endParaRPr lang="ru-RU" sz="1000" dirty="0" smtClean="0">
              <a:cs typeface="Times New Roman" pitchFamily="18" charset="0"/>
            </a:endParaRPr>
          </a:p>
          <a:p>
            <a:pPr>
              <a:lnSpc>
                <a:spcPct val="80000"/>
              </a:lnSpc>
            </a:pPr>
            <a:r>
              <a:rPr lang="ru-RU" sz="1000" dirty="0" smtClean="0">
                <a:cs typeface="Times New Roman" pitchFamily="18" charset="0"/>
              </a:rPr>
              <a:t>Виды </a:t>
            </a:r>
            <a:r>
              <a:rPr lang="ru-RU" sz="1000" dirty="0" err="1" smtClean="0">
                <a:cs typeface="Times New Roman" pitchFamily="18" charset="0"/>
              </a:rPr>
              <a:t>депривацій:Неможливість</a:t>
            </a:r>
            <a:r>
              <a:rPr lang="ru-RU" sz="1000" dirty="0" smtClean="0">
                <a:cs typeface="Times New Roman" pitchFamily="18" charset="0"/>
              </a:rPr>
              <a:t> потреблять самые необходимые недорогие продукты питания; Невозможность обновления за потребностью верхней одежды и обуви для холодного времени года один раз на 5 годы;</a:t>
            </a:r>
            <a:endParaRPr lang="uk-UA" sz="1000" dirty="0" smtClean="0">
              <a:cs typeface="Times New Roman" pitchFamily="18" charset="0"/>
            </a:endParaRPr>
          </a:p>
        </p:txBody>
      </p:sp>
      <p:sp>
        <p:nvSpPr>
          <p:cNvPr id="4" name="Номер слайда 3"/>
          <p:cNvSpPr>
            <a:spLocks noGrp="1"/>
          </p:cNvSpPr>
          <p:nvPr>
            <p:ph type="sldNum" sz="quarter" idx="5"/>
          </p:nvPr>
        </p:nvSpPr>
        <p:spPr/>
        <p:txBody>
          <a:bodyPr/>
          <a:lstStyle/>
          <a:p>
            <a:pPr>
              <a:defRPr/>
            </a:pPr>
            <a:fld id="{E44A8EAA-0284-44AF-A312-F2413826754C}" type="slidenum">
              <a:rPr lang="ru-RU" smtClean="0"/>
              <a:pPr>
                <a:defRPr/>
              </a:pPr>
              <a:t>20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a:ln/>
        </p:spPr>
      </p:sp>
      <p:sp>
        <p:nvSpPr>
          <p:cNvPr id="87042" name="Rectangle 3"/>
          <p:cNvSpPr>
            <a:spLocks noGrp="1" noChangeArrowheads="1"/>
          </p:cNvSpPr>
          <p:nvPr>
            <p:ph type="body" idx="1"/>
          </p:nvPr>
        </p:nvSpPr>
        <p:spPr>
          <a:noFill/>
          <a:ln/>
        </p:spPr>
        <p:txBody>
          <a:bodyPr/>
          <a:lstStyle/>
          <a:p>
            <a:r>
              <a:rPr lang="uk-UA" dirty="0" smtClean="0"/>
              <a:t>Ярко </a:t>
            </a:r>
            <a:r>
              <a:rPr lang="uk-UA" dirty="0" err="1" smtClean="0"/>
              <a:t>выраженная</a:t>
            </a:r>
            <a:r>
              <a:rPr lang="uk-UA" dirty="0" smtClean="0"/>
              <a:t> </a:t>
            </a:r>
            <a:r>
              <a:rPr lang="uk-UA" dirty="0" err="1" smtClean="0"/>
              <a:t>гендерная</a:t>
            </a:r>
            <a:r>
              <a:rPr lang="uk-UA" dirty="0" smtClean="0"/>
              <a:t> </a:t>
            </a:r>
            <a:r>
              <a:rPr lang="uk-UA" dirty="0" err="1" smtClean="0"/>
              <a:t>специфика</a:t>
            </a:r>
            <a:r>
              <a:rPr lang="uk-UA" dirty="0" smtClean="0"/>
              <a:t>:</a:t>
            </a:r>
            <a:r>
              <a:rPr lang="uk-UA" baseline="0" dirty="0" smtClean="0"/>
              <a:t> </a:t>
            </a:r>
            <a:r>
              <a:rPr lang="uk-UA" baseline="0" dirty="0" err="1" smtClean="0"/>
              <a:t>уровень</a:t>
            </a:r>
            <a:r>
              <a:rPr lang="uk-UA" baseline="0" dirty="0" smtClean="0"/>
              <a:t> </a:t>
            </a:r>
            <a:r>
              <a:rPr lang="uk-UA" baseline="0" dirty="0" err="1" smtClean="0"/>
              <a:t>постарения</a:t>
            </a:r>
            <a:r>
              <a:rPr lang="uk-UA" baseline="0" dirty="0" smtClean="0"/>
              <a:t> </a:t>
            </a:r>
            <a:r>
              <a:rPr lang="uk-UA" baseline="0" dirty="0" err="1" smtClean="0"/>
              <a:t>женщин</a:t>
            </a:r>
            <a:r>
              <a:rPr lang="uk-UA" baseline="0" dirty="0" smtClean="0"/>
              <a:t> </a:t>
            </a:r>
            <a:r>
              <a:rPr lang="uk-UA" baseline="0" dirty="0" err="1" smtClean="0"/>
              <a:t>заметно</a:t>
            </a:r>
            <a:r>
              <a:rPr lang="uk-UA" baseline="0" dirty="0" smtClean="0"/>
              <a:t> </a:t>
            </a:r>
            <a:r>
              <a:rPr lang="uk-UA" baseline="0" dirty="0" err="1" smtClean="0"/>
              <a:t>выше</a:t>
            </a:r>
            <a:r>
              <a:rPr lang="uk-UA" baseline="0" dirty="0" smtClean="0"/>
              <a:t>, </a:t>
            </a:r>
            <a:r>
              <a:rPr lang="uk-UA" baseline="0" dirty="0" err="1" smtClean="0"/>
              <a:t>самый</a:t>
            </a:r>
            <a:r>
              <a:rPr lang="uk-UA" baseline="0" dirty="0" smtClean="0"/>
              <a:t> </a:t>
            </a:r>
            <a:r>
              <a:rPr lang="uk-UA" baseline="0" dirty="0" err="1" smtClean="0"/>
              <a:t>старый</a:t>
            </a:r>
            <a:r>
              <a:rPr lang="uk-UA" baseline="0" dirty="0" smtClean="0"/>
              <a:t> контингент – </a:t>
            </a:r>
            <a:r>
              <a:rPr lang="uk-UA" baseline="0" dirty="0" err="1" smtClean="0"/>
              <a:t>сельские</a:t>
            </a:r>
            <a:r>
              <a:rPr lang="uk-UA" baseline="0" dirty="0" smtClean="0"/>
              <a:t> </a:t>
            </a:r>
            <a:r>
              <a:rPr lang="uk-UA" baseline="0" dirty="0" err="1" smtClean="0"/>
              <a:t>женщины</a:t>
            </a:r>
            <a:r>
              <a:rPr lang="uk-UA" dirty="0" smtClean="0"/>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Образ слайда 1"/>
          <p:cNvSpPr>
            <a:spLocks noGrp="1" noRot="1" noChangeAspect="1"/>
          </p:cNvSpPr>
          <p:nvPr>
            <p:ph type="sldImg"/>
          </p:nvPr>
        </p:nvSpPr>
        <p:spPr>
          <a:ln/>
        </p:spPr>
      </p:sp>
      <p:sp>
        <p:nvSpPr>
          <p:cNvPr id="333826" name="Заметки 2"/>
          <p:cNvSpPr>
            <a:spLocks noGrp="1"/>
          </p:cNvSpPr>
          <p:nvPr>
            <p:ph type="body" idx="1"/>
          </p:nvPr>
        </p:nvSpPr>
        <p:spPr>
          <a:noFill/>
          <a:ln/>
        </p:spPr>
        <p:txBody>
          <a:bodyPr/>
          <a:lstStyle/>
          <a:p>
            <a:r>
              <a:rPr lang="ru-RU" dirty="0" smtClean="0"/>
              <a:t>Достаточно интересные результаты дает пересечение совокупностей бедных по относительному критерию и </a:t>
            </a:r>
            <a:r>
              <a:rPr lang="ru-RU" dirty="0" err="1" smtClean="0"/>
              <a:t>деприваціями</a:t>
            </a:r>
            <a:r>
              <a:rPr lang="ru-RU" dirty="0" smtClean="0"/>
              <a:t>. Если в среднем по домохозяйствам из лиц 60 годы и старше бедными по относительному критерию, но небедными за </a:t>
            </a:r>
            <a:r>
              <a:rPr lang="ru-RU" dirty="0" err="1" smtClean="0"/>
              <a:t>деприваціями</a:t>
            </a:r>
            <a:r>
              <a:rPr lang="ru-RU" dirty="0" smtClean="0"/>
              <a:t> в 2011 г. были 12,5%%, среди женщин-одиночек старше 60 годы к бедным относилось 10,4%%, то среди женщин, которые проживают в сложных домохозяйствах с детьми, - 22,9%%. Каждое третье </a:t>
            </a:r>
            <a:r>
              <a:rPr lang="ru-RU" dirty="0" err="1" smtClean="0"/>
              <a:t>багатопоколінне</a:t>
            </a:r>
            <a:r>
              <a:rPr lang="ru-RU" dirty="0" smtClean="0"/>
              <a:t> домохозяйство, где проживает хотя бы одна женщина старше 60 годы, является бедным одновременно по обоим критериям(относительным и </a:t>
            </a:r>
            <a:r>
              <a:rPr lang="ru-RU" dirty="0" err="1" smtClean="0"/>
              <a:t>деприваціями</a:t>
            </a:r>
            <a:r>
              <a:rPr lang="ru-RU" dirty="0" smtClean="0"/>
              <a:t>). Уровень бедности за </a:t>
            </a:r>
            <a:r>
              <a:rPr lang="ru-RU" dirty="0" err="1" smtClean="0"/>
              <a:t>деприваціями</a:t>
            </a:r>
            <a:r>
              <a:rPr lang="ru-RU" dirty="0" smtClean="0"/>
              <a:t> имеет противоположные тенденции: показатели по домохозяйствам женщин-одиночек почти в два раза превышают аналогичные показатели по </a:t>
            </a:r>
            <a:r>
              <a:rPr lang="ru-RU" dirty="0" err="1" smtClean="0"/>
              <a:t>багатопоколінних</a:t>
            </a:r>
            <a:r>
              <a:rPr lang="ru-RU" dirty="0" smtClean="0"/>
              <a:t> домохозяйствам. Это связано, в первую очередь, с лучшей обеспеченностью домохозяйств с детьми товарами длительного пользования,  прежде всего такими, как телевизор и холодильник(о чем </a:t>
            </a:r>
            <a:r>
              <a:rPr lang="ru-RU" dirty="0" err="1" smtClean="0"/>
              <a:t>йшлось</a:t>
            </a:r>
            <a:r>
              <a:rPr lang="ru-RU" dirty="0" smtClean="0"/>
              <a:t> раньше), высшими качественными характеристиками жилья и тому подобное.</a:t>
            </a:r>
          </a:p>
        </p:txBody>
      </p:sp>
      <p:sp>
        <p:nvSpPr>
          <p:cNvPr id="4" name="Номер слайда 3"/>
          <p:cNvSpPr>
            <a:spLocks noGrp="1"/>
          </p:cNvSpPr>
          <p:nvPr>
            <p:ph type="sldNum" sz="quarter" idx="5"/>
          </p:nvPr>
        </p:nvSpPr>
        <p:spPr/>
        <p:txBody>
          <a:bodyPr/>
          <a:lstStyle/>
          <a:p>
            <a:pPr>
              <a:defRPr/>
            </a:pPr>
            <a:fld id="{403EFD0E-ABD6-4CEE-A415-DE3DC78B3A14}" type="slidenum">
              <a:rPr lang="ru-RU" smtClean="0"/>
              <a:pPr>
                <a:defRPr/>
              </a:pPr>
              <a:t>21</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Rectangle 2"/>
          <p:cNvSpPr>
            <a:spLocks noGrp="1" noRot="1" noChangeAspect="1" noChangeArrowheads="1" noTextEdit="1"/>
          </p:cNvSpPr>
          <p:nvPr>
            <p:ph type="sldImg"/>
          </p:nvPr>
        </p:nvSpPr>
        <p:spPr>
          <a:ln/>
        </p:spPr>
      </p:sp>
      <p:sp>
        <p:nvSpPr>
          <p:cNvPr id="335874" name="Rectangle 3"/>
          <p:cNvSpPr>
            <a:spLocks noGrp="1" noChangeArrowheads="1"/>
          </p:cNvSpPr>
          <p:nvPr>
            <p:ph type="body" idx="1"/>
          </p:nvPr>
        </p:nvSpPr>
        <p:spPr>
          <a:noFill/>
          <a:ln/>
        </p:spPr>
        <p:txBody>
          <a:bodyPr/>
          <a:lstStyle/>
          <a:p>
            <a:pPr algn="ctr" eaLnBrk="1" hangingPunct="1">
              <a:spcBef>
                <a:spcPct val="0"/>
              </a:spcBef>
            </a:pPr>
            <a:r>
              <a:rPr lang="uk-UA" b="1" smtClean="0"/>
              <a:t>Рівень зайнятості літніх людей в Україні один з найнижчих у Європі </a:t>
            </a:r>
            <a:endParaRPr lang="ru-RU" b="1" smtClean="0"/>
          </a:p>
          <a:p>
            <a:endParaRPr lang="uk-UA"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Образ слайда 1"/>
          <p:cNvSpPr>
            <a:spLocks noGrp="1" noRot="1" noChangeAspect="1"/>
          </p:cNvSpPr>
          <p:nvPr>
            <p:ph type="sldImg"/>
          </p:nvPr>
        </p:nvSpPr>
        <p:spPr>
          <a:ln/>
        </p:spPr>
      </p:sp>
      <p:sp>
        <p:nvSpPr>
          <p:cNvPr id="337922" name="Заметки 2"/>
          <p:cNvSpPr>
            <a:spLocks noGrp="1"/>
          </p:cNvSpPr>
          <p:nvPr>
            <p:ph type="body" idx="1"/>
          </p:nvPr>
        </p:nvSpPr>
        <p:spPr>
          <a:noFill/>
          <a:ln/>
        </p:spPr>
        <p:txBody>
          <a:bodyPr/>
          <a:lstStyle/>
          <a:p>
            <a:r>
              <a:rPr lang="ru-RU" dirty="0" smtClean="0"/>
              <a:t>Подавляющее большинство граждан оставляют рынок труда сразу после достижения пенсионного возраста даже при наличии значительного остатка работоспособности, обрекая себя на высокий риск бедности</a:t>
            </a:r>
          </a:p>
        </p:txBody>
      </p:sp>
      <p:sp>
        <p:nvSpPr>
          <p:cNvPr id="4" name="Номер слайда 3"/>
          <p:cNvSpPr>
            <a:spLocks noGrp="1"/>
          </p:cNvSpPr>
          <p:nvPr>
            <p:ph type="sldNum" sz="quarter" idx="5"/>
          </p:nvPr>
        </p:nvSpPr>
        <p:spPr/>
        <p:txBody>
          <a:bodyPr/>
          <a:lstStyle/>
          <a:p>
            <a:pPr>
              <a:defRPr/>
            </a:pPr>
            <a:fld id="{34ADD516-C246-4377-8E2B-9577DD0A3822}" type="slidenum">
              <a:rPr lang="ru-RU" smtClean="0"/>
              <a:pPr>
                <a:defRPr/>
              </a:pPr>
              <a:t>23</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Образ слайда 1"/>
          <p:cNvSpPr>
            <a:spLocks noGrp="1" noRot="1" noChangeAspect="1"/>
          </p:cNvSpPr>
          <p:nvPr>
            <p:ph type="sldImg"/>
          </p:nvPr>
        </p:nvSpPr>
        <p:spPr>
          <a:ln/>
        </p:spPr>
      </p:sp>
      <p:sp>
        <p:nvSpPr>
          <p:cNvPr id="339970" name="Заметки 2"/>
          <p:cNvSpPr>
            <a:spLocks noGrp="1"/>
          </p:cNvSpPr>
          <p:nvPr>
            <p:ph type="body" idx="1"/>
          </p:nvPr>
        </p:nvSpPr>
        <p:spPr>
          <a:noFill/>
          <a:ln/>
        </p:spPr>
        <p:txBody>
          <a:bodyPr/>
          <a:lstStyle/>
          <a:p>
            <a:r>
              <a:rPr lang="ru-RU" dirty="0" smtClean="0"/>
              <a:t>Мотивационная палитра показывает, что после выхода на пенсию продолжают работать наиболее активные и целеустремленные граждане, которые не привыкли полагаться на один источник доходов и готовы прилагать усилия для поддержки своего высокого социального статуса</a:t>
            </a:r>
          </a:p>
        </p:txBody>
      </p:sp>
      <p:sp>
        <p:nvSpPr>
          <p:cNvPr id="4" name="Номер слайда 3"/>
          <p:cNvSpPr>
            <a:spLocks noGrp="1"/>
          </p:cNvSpPr>
          <p:nvPr>
            <p:ph type="sldNum" sz="quarter" idx="5"/>
          </p:nvPr>
        </p:nvSpPr>
        <p:spPr/>
        <p:txBody>
          <a:bodyPr/>
          <a:lstStyle/>
          <a:p>
            <a:pPr>
              <a:defRPr/>
            </a:pPr>
            <a:fld id="{B201ACDD-7497-45D3-A842-2F27508B663E}" type="slidenum">
              <a:rPr lang="ru-RU" smtClean="0"/>
              <a:pPr>
                <a:defRPr/>
              </a:pPr>
              <a:t>24</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Пересмотр пенсий в последние годы был более выгоден для женщин(как тех, у кого низшие пенсии). Пересчет пенсий в мае прошлого года обусловил "прыжок" состоянием на начало 2013-го.</a:t>
            </a:r>
            <a:endParaRPr lang="ru-RU" dirty="0"/>
          </a:p>
        </p:txBody>
      </p:sp>
      <p:sp>
        <p:nvSpPr>
          <p:cNvPr id="4" name="Номер слайда 3"/>
          <p:cNvSpPr>
            <a:spLocks noGrp="1"/>
          </p:cNvSpPr>
          <p:nvPr>
            <p:ph type="sldNum" sz="quarter" idx="10"/>
          </p:nvPr>
        </p:nvSpPr>
        <p:spPr/>
        <p:txBody>
          <a:bodyPr/>
          <a:lstStyle/>
          <a:p>
            <a:pPr>
              <a:defRPr/>
            </a:pPr>
            <a:fld id="{490213B2-E947-4E68-B78E-8BEF5D195F54}" type="slidenum">
              <a:rPr lang="ru-RU" smtClean="0"/>
              <a:pPr>
                <a:defRPr/>
              </a:pPr>
              <a:t>25</a:t>
            </a:fld>
            <a:endParaRPr lang="ru-RU"/>
          </a:p>
        </p:txBody>
      </p:sp>
    </p:spTree>
    <p:extLst>
      <p:ext uri="{BB962C8B-B14F-4D97-AF65-F5344CB8AC3E}">
        <p14:creationId xmlns="" xmlns:p14="http://schemas.microsoft.com/office/powerpoint/2010/main" val="2404367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Образ слайда 1"/>
          <p:cNvSpPr>
            <a:spLocks noGrp="1" noRot="1" noChangeAspect="1" noTextEdit="1"/>
          </p:cNvSpPr>
          <p:nvPr>
            <p:ph type="sldImg"/>
          </p:nvPr>
        </p:nvSpPr>
        <p:spPr>
          <a:ln/>
        </p:spPr>
      </p:sp>
      <p:sp>
        <p:nvSpPr>
          <p:cNvPr id="348162" name="Заметки 2"/>
          <p:cNvSpPr>
            <a:spLocks noGrp="1"/>
          </p:cNvSpPr>
          <p:nvPr>
            <p:ph type="body" idx="1"/>
          </p:nvPr>
        </p:nvSpPr>
        <p:spPr>
          <a:noFill/>
          <a:ln/>
        </p:spPr>
        <p:txBody>
          <a:bodyPr/>
          <a:lstStyle/>
          <a:p>
            <a:r>
              <a:rPr lang="ru-RU" dirty="0" smtClean="0"/>
              <a:t>Достигнув пожилого возраста, женщина остается важным членом семьи, и ее  роль в исполнении многочисленных семейных обязанностей является важной для других членов семьи. По результатам исследования, немолодые женщины, которые проживают в семье, являются главными  исполнителями основных видов домашнего труда или принимают в ней активное участие. Да, в приготовление еды, стирке, утюжке  60-70%% женщины являются главными исполнителями, и еще 20-24%% участвуют</a:t>
            </a:r>
            <a:r>
              <a:rPr lang="uk-UA" dirty="0" smtClean="0"/>
              <a:t>…</a:t>
            </a:r>
            <a:endParaRPr lang="ru-RU" dirty="0" smtClean="0"/>
          </a:p>
        </p:txBody>
      </p:sp>
      <p:sp>
        <p:nvSpPr>
          <p:cNvPr id="4" name="Номер слайда 3"/>
          <p:cNvSpPr txBox="1">
            <a:spLocks noGrp="1"/>
          </p:cNvSpPr>
          <p:nvPr/>
        </p:nvSpPr>
        <p:spPr bwMode="auto">
          <a:xfrm>
            <a:off x="3850427" y="9425622"/>
            <a:ext cx="2944073" cy="496253"/>
          </a:xfrm>
          <a:prstGeom prst="rect">
            <a:avLst/>
          </a:prstGeom>
          <a:noFill/>
          <a:ln>
            <a:miter lim="800000"/>
            <a:headEnd/>
            <a:tailEnd/>
          </a:ln>
        </p:spPr>
        <p:txBody>
          <a:bodyPr lIns="92075" tIns="46038" rIns="92075" bIns="46038" anchor="b"/>
          <a:lstStyle/>
          <a:p>
            <a:pPr algn="r" defTabSz="915988">
              <a:defRPr/>
            </a:pPr>
            <a:fld id="{5C7BEA1D-9CD2-4BB6-A062-C7EB289E31C8}" type="slidenum">
              <a:rPr lang="ru-RU" sz="1200" b="0">
                <a:cs typeface="+mn-cs"/>
              </a:rPr>
              <a:pPr algn="r" defTabSz="915988">
                <a:defRPr/>
              </a:pPr>
              <a:t>26</a:t>
            </a:fld>
            <a:endParaRPr lang="ru-RU" sz="1200" b="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Образ слайда 1"/>
          <p:cNvSpPr>
            <a:spLocks noGrp="1" noRot="1" noChangeAspect="1" noTextEdit="1"/>
          </p:cNvSpPr>
          <p:nvPr>
            <p:ph type="sldImg"/>
          </p:nvPr>
        </p:nvSpPr>
        <p:spPr>
          <a:ln/>
        </p:spPr>
      </p:sp>
      <p:sp>
        <p:nvSpPr>
          <p:cNvPr id="350210" name="Заметки 2"/>
          <p:cNvSpPr>
            <a:spLocks noGrp="1"/>
          </p:cNvSpPr>
          <p:nvPr>
            <p:ph type="body" idx="1"/>
          </p:nvPr>
        </p:nvSpPr>
        <p:spPr>
          <a:noFill/>
          <a:ln/>
        </p:spPr>
        <p:txBody>
          <a:bodyPr/>
          <a:lstStyle/>
          <a:p>
            <a:r>
              <a:rPr lang="ru-RU" dirty="0" smtClean="0"/>
              <a:t>Больше половины немолодых женщин и мужчин, которые имеют внуков, помогают в их воспитании и содержании, однако преимущественно эта помощь непостоянна(помогают иногда). Наблюдаются определены </a:t>
            </a:r>
            <a:r>
              <a:rPr lang="ru-RU" dirty="0" err="1" smtClean="0"/>
              <a:t>гендерные</a:t>
            </a:r>
            <a:r>
              <a:rPr lang="ru-RU" dirty="0" smtClean="0"/>
              <a:t> отличия:  среди женщин больше тех, кто постоянно помогает в воспитании внуков, а мужчины чаще оказывают материальную помощь</a:t>
            </a:r>
          </a:p>
        </p:txBody>
      </p:sp>
      <p:sp>
        <p:nvSpPr>
          <p:cNvPr id="4" name="Номер слайда 3"/>
          <p:cNvSpPr txBox="1">
            <a:spLocks noGrp="1"/>
          </p:cNvSpPr>
          <p:nvPr/>
        </p:nvSpPr>
        <p:spPr bwMode="auto">
          <a:xfrm>
            <a:off x="3850427" y="9425622"/>
            <a:ext cx="2944073" cy="496253"/>
          </a:xfrm>
          <a:prstGeom prst="rect">
            <a:avLst/>
          </a:prstGeom>
          <a:noFill/>
          <a:ln>
            <a:miter lim="800000"/>
            <a:headEnd/>
            <a:tailEnd/>
          </a:ln>
        </p:spPr>
        <p:txBody>
          <a:bodyPr lIns="92075" tIns="46038" rIns="92075" bIns="46038" anchor="b"/>
          <a:lstStyle/>
          <a:p>
            <a:pPr algn="r" defTabSz="915988">
              <a:defRPr/>
            </a:pPr>
            <a:fld id="{542FF6F4-D46B-48A1-9E91-B9DE5623C5FB}" type="slidenum">
              <a:rPr lang="ru-RU" sz="1200" b="0">
                <a:cs typeface="+mn-cs"/>
              </a:rPr>
              <a:pPr algn="r" defTabSz="915988">
                <a:defRPr/>
              </a:pPr>
              <a:t>27</a:t>
            </a:fld>
            <a:endParaRPr lang="ru-RU" sz="1200" b="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Образ слайда 1"/>
          <p:cNvSpPr>
            <a:spLocks noGrp="1" noRot="1" noChangeAspect="1" noTextEdit="1"/>
          </p:cNvSpPr>
          <p:nvPr>
            <p:ph type="sldImg"/>
          </p:nvPr>
        </p:nvSpPr>
        <p:spPr>
          <a:ln/>
        </p:spPr>
      </p:sp>
      <p:sp>
        <p:nvSpPr>
          <p:cNvPr id="346114" name="Заметки 2"/>
          <p:cNvSpPr>
            <a:spLocks noGrp="1"/>
          </p:cNvSpPr>
          <p:nvPr>
            <p:ph type="body" idx="1"/>
          </p:nvPr>
        </p:nvSpPr>
        <p:spPr>
          <a:noFill/>
          <a:ln/>
        </p:spPr>
        <p:txBody>
          <a:bodyPr/>
          <a:lstStyle/>
          <a:p>
            <a:r>
              <a:rPr lang="ru-RU" dirty="0" smtClean="0"/>
              <a:t>по данным исследования "Немолодые женщины" можно сделать выводы о семейном положении немолодых женщин Украине: каждая третья женщина проживает в домохозяйстве одна, приблизительно 40%% женщины живут с мужчиной(15%%  вдвоем с мужчиной, 27,5%% с мужчиной и детьми или другими родственниками), и 23,5%% - с детьми или другими родственниками, но безмужнего</a:t>
            </a:r>
          </a:p>
          <a:p>
            <a:r>
              <a:rPr lang="ru-RU" dirty="0" smtClean="0"/>
              <a:t>Проблемой является то, что часть одиноких среди немолодых женщин увеличивается с возрастом : если среди женщин 60-64 годов менее 20%% проживают сами в домохозяйстве, то среди женщин самого старшего возраста - 80 годы и старше - половина и даже больше, а это тот возраст, когда через состояние здоровья возможность самообслуживания снижается, человек нуждается в помощи(иногда или постоянно).</a:t>
            </a:r>
          </a:p>
          <a:p>
            <a:endParaRPr lang="ru-RU" dirty="0" smtClean="0"/>
          </a:p>
        </p:txBody>
      </p:sp>
      <p:sp>
        <p:nvSpPr>
          <p:cNvPr id="4" name="Номер слайда 3"/>
          <p:cNvSpPr txBox="1">
            <a:spLocks noGrp="1"/>
          </p:cNvSpPr>
          <p:nvPr/>
        </p:nvSpPr>
        <p:spPr bwMode="auto">
          <a:xfrm>
            <a:off x="3850427" y="9425622"/>
            <a:ext cx="2944073" cy="496253"/>
          </a:xfrm>
          <a:prstGeom prst="rect">
            <a:avLst/>
          </a:prstGeom>
          <a:noFill/>
          <a:ln>
            <a:miter lim="800000"/>
            <a:headEnd/>
            <a:tailEnd/>
          </a:ln>
        </p:spPr>
        <p:txBody>
          <a:bodyPr lIns="92075" tIns="46038" rIns="92075" bIns="46038" anchor="b"/>
          <a:lstStyle/>
          <a:p>
            <a:pPr algn="r" defTabSz="915988">
              <a:defRPr/>
            </a:pPr>
            <a:fld id="{C4CB3D56-4F5D-4751-B9F8-1558E4CCBC4F}" type="slidenum">
              <a:rPr lang="ru-RU" sz="1200" b="0">
                <a:cs typeface="+mn-cs"/>
              </a:rPr>
              <a:pPr algn="r" defTabSz="915988">
                <a:defRPr/>
              </a:pPr>
              <a:t>28</a:t>
            </a:fld>
            <a:endParaRPr lang="ru-RU" sz="1200" b="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Образ слайда 1"/>
          <p:cNvSpPr>
            <a:spLocks noGrp="1" noRot="1" noChangeAspect="1" noTextEdit="1"/>
          </p:cNvSpPr>
          <p:nvPr>
            <p:ph type="sldImg"/>
          </p:nvPr>
        </p:nvSpPr>
        <p:spPr>
          <a:ln/>
        </p:spPr>
      </p:sp>
      <p:sp>
        <p:nvSpPr>
          <p:cNvPr id="353282" name="Заметки 2"/>
          <p:cNvSpPr>
            <a:spLocks noGrp="1"/>
          </p:cNvSpPr>
          <p:nvPr>
            <p:ph type="body" idx="1"/>
          </p:nvPr>
        </p:nvSpPr>
        <p:spPr>
          <a:noFill/>
          <a:ln/>
        </p:spPr>
        <p:txBody>
          <a:bodyPr/>
          <a:lstStyle/>
          <a:p>
            <a:r>
              <a:rPr lang="ru-RU" dirty="0" smtClean="0"/>
              <a:t>Хотя в целом механизмы семейной помощи и присмотра за летними лицами работают и значительная часть немолодых женщин, особенно самого старшего возраста, получают помощь от детей в ведении домашнего хозяйства и выполнении домашней работы, существуют неодиночные случаи, когда немолодые женщины, которые нуждаются в этой помощи, не получают ее. По данным исследования, 4-5%% женщины пожилого возраста, которые нуждаются в постоянной помощи, совсем ее не получают, а 14%% получают ее лишь иногда. Это именно те случаи, когда должны быть задействованы институциональные  механизмы помощи пожилым людям, в первую очередь государственные социальные службы.</a:t>
            </a:r>
          </a:p>
        </p:txBody>
      </p:sp>
      <p:sp>
        <p:nvSpPr>
          <p:cNvPr id="4" name="Номер слайда 3"/>
          <p:cNvSpPr txBox="1">
            <a:spLocks noGrp="1"/>
          </p:cNvSpPr>
          <p:nvPr/>
        </p:nvSpPr>
        <p:spPr bwMode="auto">
          <a:xfrm>
            <a:off x="3850427" y="9425622"/>
            <a:ext cx="2944073" cy="496253"/>
          </a:xfrm>
          <a:prstGeom prst="rect">
            <a:avLst/>
          </a:prstGeom>
          <a:noFill/>
          <a:ln>
            <a:miter lim="800000"/>
            <a:headEnd/>
            <a:tailEnd/>
          </a:ln>
        </p:spPr>
        <p:txBody>
          <a:bodyPr lIns="92075" tIns="46038" rIns="92075" bIns="46038" anchor="b"/>
          <a:lstStyle/>
          <a:p>
            <a:pPr algn="r" defTabSz="915988">
              <a:defRPr/>
            </a:pPr>
            <a:fld id="{2D3E5F3D-8F8B-424B-AA20-6DBE778614A4}" type="slidenum">
              <a:rPr lang="ru-RU" sz="1200" b="0">
                <a:cs typeface="+mn-cs"/>
              </a:rPr>
              <a:pPr algn="r" defTabSz="915988">
                <a:defRPr/>
              </a:pPr>
              <a:t>29</a:t>
            </a:fld>
            <a:endParaRPr lang="ru-RU" sz="1200" b="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Образ слайда 1"/>
          <p:cNvSpPr>
            <a:spLocks noGrp="1" noRot="1" noChangeAspect="1" noTextEdit="1"/>
          </p:cNvSpPr>
          <p:nvPr>
            <p:ph type="sldImg"/>
          </p:nvPr>
        </p:nvSpPr>
        <p:spPr>
          <a:ln/>
        </p:spPr>
      </p:sp>
      <p:sp>
        <p:nvSpPr>
          <p:cNvPr id="356354" name="Заметки 2"/>
          <p:cNvSpPr>
            <a:spLocks noGrp="1"/>
          </p:cNvSpPr>
          <p:nvPr>
            <p:ph type="body" idx="1"/>
          </p:nvPr>
        </p:nvSpPr>
        <p:spPr>
          <a:noFill/>
          <a:ln/>
        </p:spPr>
        <p:txBody>
          <a:bodyPr/>
          <a:lstStyle/>
          <a:p>
            <a:r>
              <a:rPr lang="ru-RU" dirty="0" smtClean="0"/>
              <a:t>в решении вопроса относительно определения контингентов летних лиц, в первую очередь среди женщин, которым нужны </a:t>
            </a:r>
            <a:r>
              <a:rPr lang="ru-RU" dirty="0" err="1" smtClean="0"/>
              <a:t>институционные</a:t>
            </a:r>
            <a:r>
              <a:rPr lang="ru-RU" dirty="0" smtClean="0"/>
              <a:t> формы помощи, нельзя ориентироваться лишь на тот факт, что летнее лицо одиноко проживает в домохозяйстве. Среди тех, кто проживает в домохозяйстве не одиноко, почти в тот же мере распространенной является ситуация, когда летнее лицо не получает помощи  по хозяйству, хотя ее нуждается. В этом вопросе важно придерживаться принципа </a:t>
            </a:r>
            <a:r>
              <a:rPr lang="ru-RU" dirty="0" err="1" smtClean="0"/>
              <a:t>адресности</a:t>
            </a:r>
            <a:r>
              <a:rPr lang="ru-RU" dirty="0" smtClean="0"/>
              <a:t>,  учитывать состав семьи, в которой проживает летнее лицо, возраст ее членов, состояние их здоровья и тому подобное.</a:t>
            </a:r>
          </a:p>
        </p:txBody>
      </p:sp>
      <p:sp>
        <p:nvSpPr>
          <p:cNvPr id="4" name="Номер слайда 3"/>
          <p:cNvSpPr txBox="1">
            <a:spLocks noGrp="1"/>
          </p:cNvSpPr>
          <p:nvPr/>
        </p:nvSpPr>
        <p:spPr bwMode="auto">
          <a:xfrm>
            <a:off x="3850427" y="9425622"/>
            <a:ext cx="2944073" cy="496253"/>
          </a:xfrm>
          <a:prstGeom prst="rect">
            <a:avLst/>
          </a:prstGeom>
          <a:noFill/>
          <a:ln>
            <a:miter lim="800000"/>
            <a:headEnd/>
            <a:tailEnd/>
          </a:ln>
        </p:spPr>
        <p:txBody>
          <a:bodyPr lIns="92075" tIns="46038" rIns="92075" bIns="46038" anchor="b"/>
          <a:lstStyle/>
          <a:p>
            <a:pPr algn="r" defTabSz="915988">
              <a:defRPr/>
            </a:pPr>
            <a:fld id="{0023CE24-9089-4806-A41D-4B987BF8E7D8}" type="slidenum">
              <a:rPr lang="ru-RU" sz="1200" b="0">
                <a:cs typeface="+mn-cs"/>
              </a:rPr>
              <a:pPr algn="r" defTabSz="915988">
                <a:defRPr/>
              </a:pPr>
              <a:t>30</a:t>
            </a:fld>
            <a:endParaRPr lang="ru-RU" sz="1200" b="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a:ln/>
        </p:spPr>
      </p:sp>
      <p:sp>
        <p:nvSpPr>
          <p:cNvPr id="93186" name="Rectangle 3"/>
          <p:cNvSpPr>
            <a:spLocks noGrp="1" noChangeArrowheads="1"/>
          </p:cNvSpPr>
          <p:nvPr>
            <p:ph type="body" idx="1"/>
          </p:nvPr>
        </p:nvSpPr>
        <p:spPr>
          <a:noFill/>
          <a:ln/>
        </p:spPr>
        <p:txBody>
          <a:bodyPr/>
          <a:lstStyle/>
          <a:p>
            <a:r>
              <a:rPr lang="uk-UA" dirty="0" smtClean="0"/>
              <a:t>На слайд</a:t>
            </a:r>
            <a:r>
              <a:rPr lang="ru-RU" dirty="0" smtClean="0"/>
              <a:t>е приведены оценки постарения</a:t>
            </a:r>
            <a:r>
              <a:rPr lang="uk-UA" dirty="0" smtClean="0"/>
              <a:t>, </a:t>
            </a:r>
            <a:r>
              <a:rPr lang="uk-UA" dirty="0" err="1" smtClean="0"/>
              <a:t>рассчитанные</a:t>
            </a:r>
            <a:r>
              <a:rPr lang="uk-UA" baseline="0" dirty="0" smtClean="0"/>
              <a:t> </a:t>
            </a:r>
            <a:r>
              <a:rPr lang="uk-UA" baseline="0" dirty="0" err="1" smtClean="0"/>
              <a:t>согласно</a:t>
            </a:r>
            <a:r>
              <a:rPr lang="uk-UA" baseline="0" dirty="0" smtClean="0"/>
              <a:t> </a:t>
            </a:r>
            <a:r>
              <a:rPr lang="uk-UA" baseline="0" dirty="0" err="1" smtClean="0"/>
              <a:t>доктрины</a:t>
            </a:r>
            <a:r>
              <a:rPr lang="uk-UA" baseline="0" dirty="0" smtClean="0"/>
              <a:t> </a:t>
            </a:r>
            <a:r>
              <a:rPr lang="uk-UA" baseline="0" dirty="0" err="1" smtClean="0"/>
              <a:t>“перспективного</a:t>
            </a:r>
            <a:r>
              <a:rPr lang="uk-UA" baseline="0" dirty="0" smtClean="0"/>
              <a:t> </a:t>
            </a:r>
            <a:r>
              <a:rPr lang="uk-UA" baseline="0" dirty="0" err="1" smtClean="0"/>
              <a:t>возраста”</a:t>
            </a:r>
            <a:r>
              <a:rPr lang="uk-UA" baseline="0" dirty="0" smtClean="0"/>
              <a:t> (перспективного </a:t>
            </a:r>
            <a:r>
              <a:rPr lang="uk-UA" baseline="0" dirty="0" err="1" smtClean="0"/>
              <a:t>старения</a:t>
            </a:r>
            <a:r>
              <a:rPr lang="uk-UA" baseline="0" dirty="0" smtClean="0"/>
              <a:t>), </a:t>
            </a:r>
            <a:r>
              <a:rPr lang="uk-UA" baseline="0" dirty="0" err="1" smtClean="0"/>
              <a:t>учитывающие</a:t>
            </a:r>
            <a:r>
              <a:rPr lang="uk-UA" baseline="0" dirty="0" smtClean="0"/>
              <a:t> </a:t>
            </a:r>
            <a:r>
              <a:rPr lang="uk-UA" baseline="0" dirty="0" err="1" smtClean="0"/>
              <a:t>различия</a:t>
            </a:r>
            <a:r>
              <a:rPr lang="uk-UA" baseline="0" dirty="0" smtClean="0"/>
              <a:t> в </a:t>
            </a:r>
            <a:r>
              <a:rPr lang="uk-UA" baseline="0" dirty="0" err="1" smtClean="0"/>
              <a:t>продолжительности</a:t>
            </a:r>
            <a:r>
              <a:rPr lang="uk-UA" baseline="0" dirty="0" smtClean="0"/>
              <a:t> </a:t>
            </a:r>
            <a:r>
              <a:rPr lang="uk-UA" baseline="0" dirty="0" err="1" smtClean="0"/>
              <a:t>жизни</a:t>
            </a:r>
            <a:r>
              <a:rPr lang="uk-UA" baseline="0" dirty="0" smtClean="0"/>
              <a:t> и, </a:t>
            </a:r>
            <a:r>
              <a:rPr lang="uk-UA" baseline="0" dirty="0" err="1" smtClean="0"/>
              <a:t>следовательно</a:t>
            </a:r>
            <a:r>
              <a:rPr lang="uk-UA" dirty="0" smtClean="0"/>
              <a:t>, в </a:t>
            </a:r>
            <a:r>
              <a:rPr lang="uk-UA" dirty="0" err="1" smtClean="0"/>
              <a:t>возрастной</a:t>
            </a:r>
            <a:r>
              <a:rPr lang="uk-UA" dirty="0" smtClean="0"/>
              <a:t> границе старости для </a:t>
            </a:r>
            <a:r>
              <a:rPr lang="uk-UA" dirty="0" err="1" smtClean="0"/>
              <a:t>разных</a:t>
            </a:r>
            <a:r>
              <a:rPr lang="uk-UA" dirty="0" smtClean="0"/>
              <a:t> населений. </a:t>
            </a:r>
            <a:r>
              <a:rPr lang="uk-UA" dirty="0" err="1" smtClean="0"/>
              <a:t>Как</a:t>
            </a:r>
            <a:r>
              <a:rPr lang="uk-UA" dirty="0" smtClean="0"/>
              <a:t> </a:t>
            </a:r>
            <a:r>
              <a:rPr lang="uk-UA" dirty="0" err="1" smtClean="0"/>
              <a:t>видим</a:t>
            </a:r>
            <a:r>
              <a:rPr lang="uk-UA" dirty="0" smtClean="0"/>
              <a:t>, </a:t>
            </a:r>
            <a:r>
              <a:rPr lang="uk-UA" dirty="0" err="1" smtClean="0"/>
              <a:t>уровень</a:t>
            </a:r>
            <a:r>
              <a:rPr lang="uk-UA" dirty="0" smtClean="0"/>
              <a:t> </a:t>
            </a:r>
            <a:r>
              <a:rPr lang="uk-UA" dirty="0" err="1" smtClean="0"/>
              <a:t>постарения</a:t>
            </a:r>
            <a:r>
              <a:rPr lang="uk-UA" dirty="0" smtClean="0"/>
              <a:t> в </a:t>
            </a:r>
            <a:r>
              <a:rPr lang="uk-UA" dirty="0" err="1" smtClean="0"/>
              <a:t>Украине</a:t>
            </a:r>
            <a:r>
              <a:rPr lang="uk-UA" dirty="0" smtClean="0"/>
              <a:t> (</a:t>
            </a:r>
            <a:r>
              <a:rPr lang="uk-UA" dirty="0" err="1" smtClean="0"/>
              <a:t>стране</a:t>
            </a:r>
            <a:r>
              <a:rPr lang="uk-UA" dirty="0" smtClean="0"/>
              <a:t> с </a:t>
            </a:r>
            <a:r>
              <a:rPr lang="uk-UA" dirty="0" err="1" smtClean="0"/>
              <a:t>низкой</a:t>
            </a:r>
            <a:r>
              <a:rPr lang="uk-UA" dirty="0" smtClean="0"/>
              <a:t> </a:t>
            </a:r>
            <a:r>
              <a:rPr lang="uk-UA" dirty="0" err="1" smtClean="0"/>
              <a:t>продолжительностью</a:t>
            </a:r>
            <a:r>
              <a:rPr lang="uk-UA" dirty="0" smtClean="0"/>
              <a:t> </a:t>
            </a:r>
            <a:r>
              <a:rPr lang="uk-UA" dirty="0" err="1" smtClean="0"/>
              <a:t>жизни</a:t>
            </a:r>
            <a:r>
              <a:rPr lang="uk-UA" dirty="0" smtClean="0"/>
              <a:t> и </a:t>
            </a:r>
            <a:r>
              <a:rPr lang="uk-UA" dirty="0" err="1" smtClean="0"/>
              <a:t>низкой</a:t>
            </a:r>
            <a:r>
              <a:rPr lang="uk-UA" dirty="0" smtClean="0"/>
              <a:t> </a:t>
            </a:r>
            <a:r>
              <a:rPr lang="uk-UA" dirty="0" err="1" smtClean="0"/>
              <a:t>границей</a:t>
            </a:r>
            <a:r>
              <a:rPr lang="uk-UA" dirty="0" smtClean="0"/>
              <a:t> старости (а </a:t>
            </a:r>
            <a:r>
              <a:rPr lang="uk-UA" dirty="0" err="1" smtClean="0"/>
              <a:t>это</a:t>
            </a:r>
            <a:r>
              <a:rPr lang="uk-UA" dirty="0" smtClean="0"/>
              <a:t> </a:t>
            </a:r>
            <a:r>
              <a:rPr lang="uk-UA" dirty="0" err="1" smtClean="0"/>
              <a:t>возраст</a:t>
            </a:r>
            <a:r>
              <a:rPr lang="uk-UA" dirty="0" smtClean="0"/>
              <a:t>, в </a:t>
            </a:r>
            <a:r>
              <a:rPr lang="uk-UA" dirty="0" err="1" smtClean="0"/>
              <a:t>котором</a:t>
            </a:r>
            <a:r>
              <a:rPr lang="uk-UA" dirty="0" smtClean="0"/>
              <a:t> </a:t>
            </a:r>
            <a:r>
              <a:rPr lang="uk-UA" dirty="0" err="1" smtClean="0"/>
              <a:t>ожидаемая</a:t>
            </a:r>
            <a:r>
              <a:rPr lang="uk-UA" dirty="0" smtClean="0"/>
              <a:t> </a:t>
            </a:r>
            <a:r>
              <a:rPr lang="uk-UA" dirty="0" err="1" smtClean="0"/>
              <a:t>прдолжительность</a:t>
            </a:r>
            <a:r>
              <a:rPr lang="uk-UA" dirty="0" smtClean="0"/>
              <a:t> </a:t>
            </a:r>
            <a:r>
              <a:rPr lang="uk-UA" dirty="0" err="1" smtClean="0"/>
              <a:t>жизни</a:t>
            </a:r>
            <a:r>
              <a:rPr lang="uk-UA" dirty="0" smtClean="0"/>
              <a:t> </a:t>
            </a:r>
            <a:r>
              <a:rPr lang="uk-UA" dirty="0" err="1" smtClean="0"/>
              <a:t>менее</a:t>
            </a:r>
            <a:r>
              <a:rPr lang="uk-UA" baseline="0" dirty="0" smtClean="0"/>
              <a:t> </a:t>
            </a:r>
            <a:r>
              <a:rPr lang="uk-UA" dirty="0" smtClean="0"/>
              <a:t> 15 лет) </a:t>
            </a:r>
            <a:r>
              <a:rPr lang="uk-UA" dirty="0" err="1" smtClean="0"/>
              <a:t>особенно</a:t>
            </a:r>
            <a:r>
              <a:rPr lang="uk-UA" dirty="0" smtClean="0"/>
              <a:t> </a:t>
            </a:r>
            <a:r>
              <a:rPr lang="uk-UA" dirty="0" err="1" smtClean="0"/>
              <a:t>высок</a:t>
            </a:r>
            <a:r>
              <a:rPr lang="uk-UA" dirty="0" smtClean="0"/>
              <a:t>, в </a:t>
            </a:r>
            <a:r>
              <a:rPr lang="uk-UA" dirty="0" err="1" smtClean="0"/>
              <a:t>особенности</a:t>
            </a:r>
            <a:r>
              <a:rPr lang="uk-UA" dirty="0" smtClean="0"/>
              <a:t> у </a:t>
            </a:r>
            <a:r>
              <a:rPr lang="uk-UA" dirty="0" err="1" smtClean="0"/>
              <a:t>женщин</a:t>
            </a:r>
            <a:r>
              <a:rPr lang="uk-UA" dirty="0" smtClean="0"/>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Образ слайда 1"/>
          <p:cNvSpPr>
            <a:spLocks noGrp="1" noRot="1" noChangeAspect="1"/>
          </p:cNvSpPr>
          <p:nvPr>
            <p:ph type="sldImg"/>
          </p:nvPr>
        </p:nvSpPr>
        <p:spPr>
          <a:ln/>
        </p:spPr>
      </p:sp>
      <p:sp>
        <p:nvSpPr>
          <p:cNvPr id="375810" name="Заметки 2"/>
          <p:cNvSpPr>
            <a:spLocks noGrp="1"/>
          </p:cNvSpPr>
          <p:nvPr>
            <p:ph type="body" idx="1"/>
          </p:nvPr>
        </p:nvSpPr>
        <p:spPr>
          <a:noFill/>
          <a:ln/>
        </p:spPr>
        <p:txBody>
          <a:bodyPr/>
          <a:lstStyle/>
          <a:p>
            <a:r>
              <a:rPr lang="ru-RU" dirty="0" smtClean="0"/>
              <a:t>Большинство немолодых женщин довольно отношениями со своими родными, положительно оценивают отношение к ним. Однако неодиночными являются случаи недоразумения, отсутствия беспокойства, обиды на своих </a:t>
            </a:r>
            <a:r>
              <a:rPr lang="ru-RU" dirty="0" err="1" smtClean="0"/>
              <a:t>детей.Конфликтность</a:t>
            </a:r>
            <a:r>
              <a:rPr lang="ru-RU" dirty="0" smtClean="0"/>
              <a:t> в отношениях снижает качество жизни пожилых людей, однако особенно недопустимыми являются случаи жестокого обращения и насилия. Исследование "Немолодые женщины" продемонстрировало, что хотя насилие в семье относительно пожилых людей не имеет массового характера, отдельные его виды встречаются достаточно часто. Позитивным является то, что физическое насилие(кто-то из членов семьи карал физически, то есть бил) встречается очень </a:t>
            </a:r>
            <a:r>
              <a:rPr lang="ru-RU" dirty="0" err="1" smtClean="0"/>
              <a:t>редко;редко</a:t>
            </a:r>
            <a:r>
              <a:rPr lang="ru-RU" dirty="0" smtClean="0"/>
              <a:t> происходят и такие действия по ограничению прав летних лиц, как запрет обращаться к врачу, выходить из дома, общаться с другим человеком, а также угрозы совершить вред кому-то важному для нее(близкому человеку или животному). Вместе с тем каждый пятый из респондентов сталкивался с эмоциональным насилием  в семье: ему говорили обидчивые слова(19,5-19,6%%), кричали,  повышали голос(19,0%% и 23,9%%).</a:t>
            </a:r>
            <a:endParaRPr lang="uk-UA" dirty="0" smtClean="0"/>
          </a:p>
          <a:p>
            <a:r>
              <a:rPr lang="ru-RU" dirty="0" smtClean="0"/>
              <a:t>Наблюдаются определены </a:t>
            </a:r>
            <a:r>
              <a:rPr lang="ru-RU" dirty="0" err="1" smtClean="0"/>
              <a:t>гендерные</a:t>
            </a:r>
            <a:r>
              <a:rPr lang="ru-RU" dirty="0" smtClean="0"/>
              <a:t> отличия за видами насилия, однако они несущественны. Можно утверждать, что существуют случаи  насилия, жестокого обращения, ограничения свободы как относительно немолодых женщин, так и относительно немолодых мужчин.</a:t>
            </a:r>
          </a:p>
        </p:txBody>
      </p:sp>
      <p:sp>
        <p:nvSpPr>
          <p:cNvPr id="4" name="Номер слайда 3"/>
          <p:cNvSpPr>
            <a:spLocks noGrp="1"/>
          </p:cNvSpPr>
          <p:nvPr>
            <p:ph type="sldNum" sz="quarter" idx="5"/>
          </p:nvPr>
        </p:nvSpPr>
        <p:spPr/>
        <p:txBody>
          <a:bodyPr/>
          <a:lstStyle/>
          <a:p>
            <a:pPr>
              <a:defRPr/>
            </a:pPr>
            <a:fld id="{1D9A17FE-B0E0-466C-AEC7-344CA421CF8C}" type="slidenum">
              <a:rPr lang="ru-RU" smtClean="0"/>
              <a:pPr>
                <a:defRPr/>
              </a:pPr>
              <a:t>31</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Rectangle 2"/>
          <p:cNvSpPr>
            <a:spLocks noGrp="1" noRot="1" noChangeAspect="1" noChangeArrowheads="1" noTextEdit="1"/>
          </p:cNvSpPr>
          <p:nvPr>
            <p:ph type="sldImg"/>
          </p:nvPr>
        </p:nvSpPr>
        <p:spPr>
          <a:ln/>
        </p:spPr>
      </p:sp>
      <p:sp>
        <p:nvSpPr>
          <p:cNvPr id="366594" name="Rectangle 3"/>
          <p:cNvSpPr>
            <a:spLocks noGrp="1" noChangeArrowheads="1"/>
          </p:cNvSpPr>
          <p:nvPr>
            <p:ph type="body" idx="1"/>
          </p:nvPr>
        </p:nvSpPr>
        <p:spPr>
          <a:noFill/>
          <a:ln/>
        </p:spPr>
        <p:txBody>
          <a:bodyPr/>
          <a:lstStyle/>
          <a:p>
            <a:r>
              <a:rPr lang="ru-RU" dirty="0" smtClean="0"/>
              <a:t>Ощущение того, которое придется кого-то отягощать, зависит от возраста. Среди немолодых женщин в возрасте 80 лет и старше было вдвое меньше, чем среди женщин в возрасте 60-69 лет, тех, кто указал, что способен полностью себя обеспечить, а следовательно не чувствует, что кого-то отягощает через свой возраст. </a:t>
            </a:r>
            <a:r>
              <a:rPr lang="ru-RU" dirty="0" err="1" smtClean="0"/>
              <a:t>Мирой</a:t>
            </a:r>
            <a:r>
              <a:rPr lang="ru-RU" dirty="0" smtClean="0"/>
              <a:t> повышения возраста росли количество утвердительных ответов, которые опрошены действительно имеют такое ощущение, рядом с этим усиливалась уверенность в том, что забота о пожилых людях это не обременение, а обязанность.</a:t>
            </a:r>
            <a:endParaRPr lang="uk-UA"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5" name="Образ слайда 1"/>
          <p:cNvSpPr>
            <a:spLocks noGrp="1" noRot="1" noChangeAspect="1" noTextEdit="1"/>
          </p:cNvSpPr>
          <p:nvPr>
            <p:ph type="sldImg"/>
          </p:nvPr>
        </p:nvSpPr>
        <p:spPr>
          <a:ln/>
        </p:spPr>
      </p:sp>
      <p:sp>
        <p:nvSpPr>
          <p:cNvPr id="369666" name="Заметки 2"/>
          <p:cNvSpPr>
            <a:spLocks noGrp="1"/>
          </p:cNvSpPr>
          <p:nvPr>
            <p:ph type="body" idx="1"/>
          </p:nvPr>
        </p:nvSpPr>
        <p:spPr>
          <a:noFill/>
          <a:ln/>
        </p:spPr>
        <p:txBody>
          <a:bodyPr/>
          <a:lstStyle/>
          <a:p>
            <a:r>
              <a:rPr lang="ru-RU" dirty="0" smtClean="0"/>
              <a:t>Исследование показало, что пожилые люди достаточно критически воспринимают специализированные дома-интернаты/пансионаты для лиц пожилого возраста, однако весомой является часть тех, положительно оценивает возможность помощи от государственных социальных служб. Большинство респондентов считают, что лучше жить дома или  "принимая помощь работников социальных служб"(почти 70%%), или "заключив с организацией или частным лицом договор пожизненного содержания с правом наследования". Вместе с тем часть тех,  кто считал полностью приемлемым вариант проживания в доме-интернате(избрали ответ "переехать в специализированный дом-пансионат(интернат) для лиц пожилого возраста") представляла 13,7%%</a:t>
            </a:r>
          </a:p>
        </p:txBody>
      </p:sp>
      <p:sp>
        <p:nvSpPr>
          <p:cNvPr id="4" name="Номер слайда 3"/>
          <p:cNvSpPr txBox="1">
            <a:spLocks noGrp="1"/>
          </p:cNvSpPr>
          <p:nvPr/>
        </p:nvSpPr>
        <p:spPr bwMode="auto">
          <a:xfrm>
            <a:off x="3850427" y="9425622"/>
            <a:ext cx="2944073" cy="496253"/>
          </a:xfrm>
          <a:prstGeom prst="rect">
            <a:avLst/>
          </a:prstGeom>
          <a:noFill/>
          <a:ln>
            <a:miter lim="800000"/>
            <a:headEnd/>
            <a:tailEnd/>
          </a:ln>
        </p:spPr>
        <p:txBody>
          <a:bodyPr lIns="92075" tIns="46038" rIns="92075" bIns="46038" anchor="b"/>
          <a:lstStyle/>
          <a:p>
            <a:pPr algn="r" defTabSz="915988">
              <a:defRPr/>
            </a:pPr>
            <a:fld id="{436F383D-95BE-4214-80DB-ACE44E61BEF3}" type="slidenum">
              <a:rPr lang="ru-RU" sz="1200" b="0">
                <a:cs typeface="+mn-cs"/>
              </a:rPr>
              <a:pPr algn="r" defTabSz="915988">
                <a:defRPr/>
              </a:pPr>
              <a:t>33</a:t>
            </a:fld>
            <a:endParaRPr lang="ru-RU" sz="1200" b="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1" name="Образ слайда 1"/>
          <p:cNvSpPr>
            <a:spLocks noGrp="1" noRot="1" noChangeAspect="1"/>
          </p:cNvSpPr>
          <p:nvPr>
            <p:ph type="sldImg"/>
          </p:nvPr>
        </p:nvSpPr>
        <p:spPr>
          <a:ln/>
        </p:spPr>
      </p:sp>
      <p:sp>
        <p:nvSpPr>
          <p:cNvPr id="373762" name="Заметки 2"/>
          <p:cNvSpPr>
            <a:spLocks noGrp="1"/>
          </p:cNvSpPr>
          <p:nvPr>
            <p:ph type="body" idx="1"/>
          </p:nvPr>
        </p:nvSpPr>
        <p:spPr>
          <a:noFill/>
          <a:ln/>
        </p:spPr>
        <p:txBody>
          <a:bodyPr/>
          <a:lstStyle/>
          <a:p>
            <a:r>
              <a:rPr lang="ru-RU" dirty="0" smtClean="0"/>
              <a:t>Отвечая на вопрос "Какие виды помощи Вы хотели бы получать от государства, социальных работников, волонтеров безвозмездно" респонденты определили услуги, в которых больше всего заинтересованы. Это услуги, которые нуждаются физических усилий, что трудно для  определенной категории пожилых людей : уборка дома/мойки окон, покупка лекарств и покупка продуктов, а также услуги парикмахера(скорее всего привлекла возможность бесплатного обслуживания). Больше лица, которые проявили заинтересованность в получении услуг от работников государственных или общественных организаций за предложенным перечнем, среди немолодых женщин, чем среди немолодых мужчин, и с повышением возраста заинтересованность в этих услугах растет.</a:t>
            </a:r>
          </a:p>
        </p:txBody>
      </p:sp>
      <p:sp>
        <p:nvSpPr>
          <p:cNvPr id="4" name="Номер слайда 3"/>
          <p:cNvSpPr>
            <a:spLocks noGrp="1"/>
          </p:cNvSpPr>
          <p:nvPr>
            <p:ph type="sldNum" sz="quarter" idx="5"/>
          </p:nvPr>
        </p:nvSpPr>
        <p:spPr/>
        <p:txBody>
          <a:bodyPr/>
          <a:lstStyle/>
          <a:p>
            <a:pPr>
              <a:defRPr/>
            </a:pPr>
            <a:fld id="{53CE51DB-9CFF-4E2D-BF92-196FB2F18139}" type="slidenum">
              <a:rPr lang="ru-RU" smtClean="0"/>
              <a:pPr>
                <a:defRPr/>
              </a:pPr>
              <a:t>34</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3" name="Образ слайда 1"/>
          <p:cNvSpPr>
            <a:spLocks noGrp="1" noRot="1" noChangeAspect="1" noTextEdit="1"/>
          </p:cNvSpPr>
          <p:nvPr>
            <p:ph type="sldImg"/>
          </p:nvPr>
        </p:nvSpPr>
        <p:spPr>
          <a:ln/>
        </p:spPr>
      </p:sp>
      <p:sp>
        <p:nvSpPr>
          <p:cNvPr id="371714" name="Заметки 2"/>
          <p:cNvSpPr>
            <a:spLocks noGrp="1"/>
          </p:cNvSpPr>
          <p:nvPr>
            <p:ph type="body" idx="1"/>
          </p:nvPr>
        </p:nvSpPr>
        <p:spPr>
          <a:noFill/>
          <a:ln/>
        </p:spPr>
        <p:txBody>
          <a:bodyPr/>
          <a:lstStyle/>
          <a:p>
            <a:r>
              <a:rPr lang="ru-RU" dirty="0" smtClean="0"/>
              <a:t>Отношение летних лиц к возможности именно для них проживать в доме-пансионате/интернате достаточно критическое, о чем свидетельствуют ответы на вопрос "Как Вы считаете, насколько именно для Вас приемлемым(допустимым) является проживание в специализированном доме-пансионате для пожилых людей". Больше половины респондентов вообще исключает такую возможность, почти каждый третий не хочет этого, хотя понимает, что могут заставить обстоятельства("в жизни может все случиться, но я имею надежду, что такого не будет"), лишь 11%% относятся к такой возможности спокойно, и 4,5%% считают это хорошим вариантом</a:t>
            </a:r>
          </a:p>
          <a:p>
            <a:r>
              <a:rPr lang="ru-RU" dirty="0" smtClean="0"/>
              <a:t>Мужчины кое-что более категорически отбрасывают возможность проживания в  доме-пансионате/интернате, а среди женщин больше тех, кто не желает такого развития событий, но понимает, что жизнь может сложиться и так. Жители сельской местности более "консервативны" в своих взглядах и чаще отбрасывают возможность жить в пансионате/интернате, чем горожане</a:t>
            </a:r>
          </a:p>
        </p:txBody>
      </p:sp>
      <p:sp>
        <p:nvSpPr>
          <p:cNvPr id="4" name="Номер слайда 3"/>
          <p:cNvSpPr txBox="1">
            <a:spLocks noGrp="1"/>
          </p:cNvSpPr>
          <p:nvPr/>
        </p:nvSpPr>
        <p:spPr bwMode="auto">
          <a:xfrm>
            <a:off x="3850427" y="9425622"/>
            <a:ext cx="2944073" cy="496253"/>
          </a:xfrm>
          <a:prstGeom prst="rect">
            <a:avLst/>
          </a:prstGeom>
          <a:noFill/>
          <a:ln>
            <a:miter lim="800000"/>
            <a:headEnd/>
            <a:tailEnd/>
          </a:ln>
        </p:spPr>
        <p:txBody>
          <a:bodyPr lIns="92075" tIns="46038" rIns="92075" bIns="46038" anchor="b"/>
          <a:lstStyle/>
          <a:p>
            <a:pPr algn="r" defTabSz="915988">
              <a:defRPr/>
            </a:pPr>
            <a:fld id="{44751AF9-7A9A-4873-A9AE-9D7B349C9F84}" type="slidenum">
              <a:rPr lang="ru-RU" sz="1200" b="0">
                <a:cs typeface="+mn-cs"/>
              </a:rPr>
              <a:pPr algn="r" defTabSz="915988">
                <a:defRPr/>
              </a:pPr>
              <a:t>35</a:t>
            </a:fld>
            <a:endParaRPr lang="ru-RU" sz="1200" b="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2"/>
          <p:cNvSpPr>
            <a:spLocks noGrp="1" noRot="1" noChangeAspect="1" noChangeArrowheads="1" noTextEdit="1"/>
          </p:cNvSpPr>
          <p:nvPr>
            <p:ph type="sldImg"/>
          </p:nvPr>
        </p:nvSpPr>
        <p:spPr>
          <a:ln/>
        </p:spPr>
      </p:sp>
      <p:sp>
        <p:nvSpPr>
          <p:cNvPr id="358402" name="Rectangle 3"/>
          <p:cNvSpPr>
            <a:spLocks noGrp="1" noChangeArrowheads="1"/>
          </p:cNvSpPr>
          <p:nvPr>
            <p:ph type="body" idx="1"/>
          </p:nvPr>
        </p:nvSpPr>
        <p:spPr>
          <a:noFill/>
          <a:ln/>
        </p:spPr>
        <p:txBody>
          <a:bodyPr/>
          <a:lstStyle/>
          <a:p>
            <a:r>
              <a:rPr lang="ru-RU" dirty="0" smtClean="0"/>
              <a:t>Распределение ответов мужчин относительно удовлетворенности своей жизнью не имеет принципиальных расхождений с аналогичным распределением у женщин; разница была лишь в том, что мужчины чаще, сравнительно с женщинами, не могли указать довольные они своей жизнью или нет(почти 37%%), и несколько меньше, чем у женщин были части тех, кто изложил недовольство(совсем и скорее) жизнью.</a:t>
            </a:r>
            <a:endParaRPr lang="uk-UA"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Rectangle 2"/>
          <p:cNvSpPr>
            <a:spLocks noGrp="1" noRot="1" noChangeAspect="1" noChangeArrowheads="1" noTextEdit="1"/>
          </p:cNvSpPr>
          <p:nvPr>
            <p:ph type="sldImg"/>
          </p:nvPr>
        </p:nvSpPr>
        <p:spPr>
          <a:ln/>
        </p:spPr>
      </p:sp>
      <p:sp>
        <p:nvSpPr>
          <p:cNvPr id="360450" name="Rectangle 3"/>
          <p:cNvSpPr>
            <a:spLocks noGrp="1" noChangeArrowheads="1"/>
          </p:cNvSpPr>
          <p:nvPr>
            <p:ph type="body" idx="1"/>
          </p:nvPr>
        </p:nvSpPr>
        <p:spPr>
          <a:noFill/>
          <a:ln/>
        </p:spPr>
        <p:txBody>
          <a:bodyPr/>
          <a:lstStyle/>
          <a:p>
            <a:r>
              <a:rPr lang="ru-RU" dirty="0" smtClean="0"/>
              <a:t>Более активный способ проведения досуга положительно влияет на уровень удовлетворенности жизнью(хотя нельзя полностью исключить и обратная связь - более довольны своей жизнью пожилые люди есть и более активными). Особенно это четко прослеживается у женщин в возрасте 60-69 лет: часть опрошенных, которые указали, что довольны(совсем и скорее) жизнью среди тех, кто в свободное время занимались любимыми делами/хобби или проводили это время с внучками, детьми, превышала 60%%. Среди </a:t>
            </a:r>
            <a:r>
              <a:rPr lang="ru-RU" dirty="0" err="1" smtClean="0"/>
              <a:t>респонденток</a:t>
            </a:r>
            <a:r>
              <a:rPr lang="ru-RU" dirty="0" smtClean="0"/>
              <a:t>, которые в свободное время в основном смотрят телевизор, часть недовольных жизнью была наибольшей.</a:t>
            </a:r>
            <a:endParaRPr lang="uk-UA"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Rectangle 2"/>
          <p:cNvSpPr>
            <a:spLocks noGrp="1" noRot="1" noChangeAspect="1" noChangeArrowheads="1" noTextEdit="1"/>
          </p:cNvSpPr>
          <p:nvPr>
            <p:ph type="sldImg"/>
          </p:nvPr>
        </p:nvSpPr>
        <p:spPr>
          <a:ln/>
        </p:spPr>
      </p:sp>
      <p:sp>
        <p:nvSpPr>
          <p:cNvPr id="362498" name="Rectangle 3"/>
          <p:cNvSpPr>
            <a:spLocks noGrp="1" noChangeArrowheads="1"/>
          </p:cNvSpPr>
          <p:nvPr>
            <p:ph type="body" idx="1"/>
          </p:nvPr>
        </p:nvSpPr>
        <p:spPr>
          <a:noFill/>
          <a:ln/>
        </p:spPr>
        <p:txBody>
          <a:bodyPr/>
          <a:lstStyle/>
          <a:p>
            <a:r>
              <a:rPr lang="ru-RU" dirty="0" smtClean="0"/>
              <a:t>В обследовании выяснялось, как пожилые люди проводят свое свободное время, какое занятие для них стало основным после выхода на пенсию, чем отличается "качественная" наполнение свободного времени немолодых женщин и мужчин. В ранжировании занятий за частотой их выбора как основного занятия у женщин на первом месте очутился пересмотр телепередач : 45%% немолодые женщины и 48,7%%мужчины указали, свое свободное время они проводят по большей части перед телевизором. В целом распределение ответов у мужчин мало отличалось от такого у женщин. Как у женщин, так и у мужчин с большим отрывом от господствующего занятия второе место занимает чтение: это занятие как основное указывалось почти в 3,5 раза меньше, чем пересмотр телепередач. Женщины чаще, чем мужчины, сообщали, что обычно проводят свое свободное время, общаясь с детьми, прогуливаясь с внуками.</a:t>
            </a:r>
            <a:endParaRPr lang="uk-UA"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Осведомленность умеренно высока, без ярко выраженных </a:t>
            </a:r>
            <a:r>
              <a:rPr lang="ru-RU" dirty="0" err="1" smtClean="0"/>
              <a:t>гендерных</a:t>
            </a:r>
            <a:r>
              <a:rPr lang="ru-RU" dirty="0" smtClean="0"/>
              <a:t> отличий. Исключение составляют университеты третьего возраста, о которых знает сравнительно небольшая часть респондентов.</a:t>
            </a:r>
            <a:endParaRPr lang="ru-RU" dirty="0"/>
          </a:p>
        </p:txBody>
      </p:sp>
      <p:sp>
        <p:nvSpPr>
          <p:cNvPr id="4" name="Номер слайда 3"/>
          <p:cNvSpPr>
            <a:spLocks noGrp="1"/>
          </p:cNvSpPr>
          <p:nvPr>
            <p:ph type="sldNum" sz="quarter" idx="10"/>
          </p:nvPr>
        </p:nvSpPr>
        <p:spPr/>
        <p:txBody>
          <a:bodyPr/>
          <a:lstStyle/>
          <a:p>
            <a:pPr>
              <a:defRPr/>
            </a:pPr>
            <a:fld id="{490213B2-E947-4E68-B78E-8BEF5D195F54}" type="slidenum">
              <a:rPr lang="ru-RU" smtClean="0"/>
              <a:pPr>
                <a:defRPr/>
              </a:pPr>
              <a:t>39</a:t>
            </a:fld>
            <a:endParaRPr lang="ru-RU"/>
          </a:p>
        </p:txBody>
      </p:sp>
    </p:spTree>
    <p:extLst>
      <p:ext uri="{BB962C8B-B14F-4D97-AF65-F5344CB8AC3E}">
        <p14:creationId xmlns="" xmlns:p14="http://schemas.microsoft.com/office/powerpoint/2010/main" val="23116469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err="1" smtClean="0"/>
              <a:t>Особенно</a:t>
            </a:r>
            <a:r>
              <a:rPr lang="uk-UA" dirty="0" smtClean="0"/>
              <a:t> критично </a:t>
            </a:r>
            <a:r>
              <a:rPr lang="uk-UA" dirty="0" err="1" smtClean="0"/>
              <a:t>оценивают</a:t>
            </a:r>
            <a:r>
              <a:rPr lang="uk-UA" dirty="0" smtClean="0"/>
              <a:t> </a:t>
            </a:r>
            <a:r>
              <a:rPr lang="uk-UA" dirty="0" err="1" smtClean="0"/>
              <a:t>пожилые</a:t>
            </a:r>
            <a:r>
              <a:rPr lang="uk-UA" dirty="0" smtClean="0"/>
              <a:t> </a:t>
            </a:r>
            <a:r>
              <a:rPr lang="uk-UA" dirty="0" err="1" smtClean="0"/>
              <a:t>деятельность</a:t>
            </a:r>
            <a:r>
              <a:rPr lang="uk-UA" dirty="0" smtClean="0"/>
              <a:t> </a:t>
            </a:r>
            <a:r>
              <a:rPr lang="uk-UA" dirty="0" err="1" smtClean="0"/>
              <a:t>государства</a:t>
            </a:r>
            <a:r>
              <a:rPr lang="uk-UA" dirty="0" smtClean="0"/>
              <a:t> в </a:t>
            </a:r>
            <a:r>
              <a:rPr lang="uk-UA" dirty="0" err="1" smtClean="0"/>
              <a:t>сфере</a:t>
            </a:r>
            <a:r>
              <a:rPr lang="uk-UA" dirty="0" smtClean="0"/>
              <a:t> </a:t>
            </a:r>
            <a:r>
              <a:rPr lang="uk-UA" dirty="0" err="1" smtClean="0"/>
              <a:t>обеспечения</a:t>
            </a:r>
            <a:r>
              <a:rPr lang="uk-UA" dirty="0" smtClean="0"/>
              <a:t> </a:t>
            </a:r>
            <a:r>
              <a:rPr lang="uk-UA" dirty="0" err="1" smtClean="0"/>
              <a:t>материального</a:t>
            </a:r>
            <a:r>
              <a:rPr lang="uk-UA" baseline="0" dirty="0" smtClean="0"/>
              <a:t> </a:t>
            </a:r>
            <a:r>
              <a:rPr lang="uk-UA" baseline="0" dirty="0" err="1" smtClean="0"/>
              <a:t>благополучия</a:t>
            </a:r>
            <a:r>
              <a:rPr lang="uk-UA" baseline="0" dirty="0" smtClean="0"/>
              <a:t> </a:t>
            </a:r>
            <a:r>
              <a:rPr lang="uk-UA" baseline="0" dirty="0" err="1" smtClean="0"/>
              <a:t>пож</a:t>
            </a:r>
            <a:r>
              <a:rPr lang="ru-RU" baseline="0" dirty="0" err="1" smtClean="0"/>
              <a:t>илых</a:t>
            </a:r>
            <a:r>
              <a:rPr lang="ru-RU" baseline="0" dirty="0" smtClean="0"/>
              <a:t> и охраны здоровья</a:t>
            </a:r>
            <a:endParaRPr lang="ru-RU" dirty="0"/>
          </a:p>
        </p:txBody>
      </p:sp>
      <p:sp>
        <p:nvSpPr>
          <p:cNvPr id="4" name="Номер слайда 3"/>
          <p:cNvSpPr>
            <a:spLocks noGrp="1"/>
          </p:cNvSpPr>
          <p:nvPr>
            <p:ph type="sldNum" sz="quarter" idx="10"/>
          </p:nvPr>
        </p:nvSpPr>
        <p:spPr/>
        <p:txBody>
          <a:bodyPr/>
          <a:lstStyle/>
          <a:p>
            <a:pPr>
              <a:defRPr/>
            </a:pPr>
            <a:fld id="{97D729AF-E4AC-44B7-B5E0-AC2268F9B67D}" type="slidenum">
              <a:rPr lang="ru-RU" smtClean="0"/>
              <a:pPr>
                <a:defRPr/>
              </a:pPr>
              <a:t>40</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ln/>
        </p:spPr>
      </p:sp>
      <p:sp>
        <p:nvSpPr>
          <p:cNvPr id="91138" name="Rectangle 3"/>
          <p:cNvSpPr>
            <a:spLocks noGrp="1" noChangeArrowheads="1"/>
          </p:cNvSpPr>
          <p:nvPr>
            <p:ph type="body" idx="1"/>
          </p:nvPr>
        </p:nvSpPr>
        <p:spPr>
          <a:noFill/>
          <a:ln/>
        </p:spPr>
        <p:txBody>
          <a:bodyPr/>
          <a:lstStyle/>
          <a:p>
            <a:r>
              <a:rPr lang="uk-UA" dirty="0" smtClean="0"/>
              <a:t>Слайд  </a:t>
            </a:r>
            <a:r>
              <a:rPr lang="uk-UA" dirty="0" err="1" smtClean="0"/>
              <a:t>отражает</a:t>
            </a:r>
            <a:r>
              <a:rPr lang="uk-UA" dirty="0" smtClean="0"/>
              <a:t> </a:t>
            </a:r>
            <a:r>
              <a:rPr lang="uk-UA" dirty="0" err="1" smtClean="0"/>
              <a:t>ситуацию</a:t>
            </a:r>
            <a:r>
              <a:rPr lang="uk-UA" dirty="0" smtClean="0"/>
              <a:t> в </a:t>
            </a:r>
            <a:r>
              <a:rPr lang="uk-UA" dirty="0" err="1" smtClean="0"/>
              <a:t>Украине</a:t>
            </a:r>
            <a:r>
              <a:rPr lang="uk-UA" dirty="0" smtClean="0"/>
              <a:t>, </a:t>
            </a:r>
            <a:r>
              <a:rPr lang="uk-UA" dirty="0" err="1" smtClean="0"/>
              <a:t>когда</a:t>
            </a:r>
            <a:r>
              <a:rPr lang="uk-UA" dirty="0" smtClean="0"/>
              <a:t> при </a:t>
            </a:r>
            <a:r>
              <a:rPr lang="uk-UA" dirty="0" err="1" smtClean="0"/>
              <a:t>довольно</a:t>
            </a:r>
            <a:r>
              <a:rPr lang="uk-UA" dirty="0" smtClean="0"/>
              <a:t> </a:t>
            </a:r>
            <a:r>
              <a:rPr lang="uk-UA" dirty="0" err="1" smtClean="0"/>
              <a:t>высоком</a:t>
            </a:r>
            <a:r>
              <a:rPr lang="uk-UA" dirty="0" smtClean="0"/>
              <a:t> </a:t>
            </a:r>
            <a:r>
              <a:rPr lang="uk-UA" dirty="0" err="1" smtClean="0"/>
              <a:t>уровне</a:t>
            </a:r>
            <a:r>
              <a:rPr lang="uk-UA" dirty="0" smtClean="0"/>
              <a:t> </a:t>
            </a:r>
            <a:r>
              <a:rPr lang="uk-UA" dirty="0" err="1" smtClean="0"/>
              <a:t>постарения</a:t>
            </a:r>
            <a:r>
              <a:rPr lang="uk-UA" dirty="0" smtClean="0"/>
              <a:t> доля </a:t>
            </a:r>
            <a:r>
              <a:rPr lang="uk-UA" dirty="0" err="1" smtClean="0"/>
              <a:t>наиболее</a:t>
            </a:r>
            <a:r>
              <a:rPr lang="uk-UA" dirty="0" smtClean="0"/>
              <a:t> старого </a:t>
            </a:r>
            <a:r>
              <a:rPr lang="uk-UA" dirty="0" err="1" smtClean="0"/>
              <a:t>населения</a:t>
            </a:r>
            <a:r>
              <a:rPr lang="uk-UA" dirty="0" smtClean="0"/>
              <a:t>  “</a:t>
            </a:r>
            <a:r>
              <a:rPr lang="en-US" dirty="0" smtClean="0"/>
              <a:t>the oldest old” </a:t>
            </a:r>
            <a:r>
              <a:rPr lang="uk-UA" dirty="0" smtClean="0"/>
              <a:t>у нас </a:t>
            </a:r>
            <a:r>
              <a:rPr lang="uk-UA" dirty="0" err="1" smtClean="0"/>
              <a:t>сравнительно</a:t>
            </a:r>
            <a:r>
              <a:rPr lang="uk-UA" dirty="0" smtClean="0"/>
              <a:t> </a:t>
            </a:r>
            <a:r>
              <a:rPr lang="uk-UA" dirty="0" err="1" smtClean="0"/>
              <a:t>невысока</a:t>
            </a:r>
            <a:r>
              <a:rPr lang="uk-UA" dirty="0" smtClean="0"/>
              <a:t> (</a:t>
            </a:r>
            <a:r>
              <a:rPr lang="uk-UA" dirty="0" err="1" smtClean="0"/>
              <a:t>из-за</a:t>
            </a:r>
            <a:r>
              <a:rPr lang="uk-UA" dirty="0" smtClean="0"/>
              <a:t> </a:t>
            </a:r>
            <a:r>
              <a:rPr lang="uk-UA" dirty="0" err="1" smtClean="0"/>
              <a:t>невысокого</a:t>
            </a:r>
            <a:r>
              <a:rPr lang="uk-UA" dirty="0" smtClean="0"/>
              <a:t> </a:t>
            </a:r>
            <a:r>
              <a:rPr lang="uk-UA" dirty="0" err="1" smtClean="0"/>
              <a:t>уровня</a:t>
            </a:r>
            <a:r>
              <a:rPr lang="uk-UA" dirty="0" smtClean="0"/>
              <a:t> </a:t>
            </a:r>
            <a:r>
              <a:rPr lang="uk-UA" dirty="0" err="1" smtClean="0"/>
              <a:t>дожития</a:t>
            </a:r>
            <a:r>
              <a:rPr lang="uk-UA" dirty="0" smtClean="0"/>
              <a:t> до </a:t>
            </a:r>
            <a:r>
              <a:rPr lang="uk-UA" dirty="0" err="1" smtClean="0"/>
              <a:t>границы</a:t>
            </a:r>
            <a:r>
              <a:rPr lang="uk-UA" dirty="0" smtClean="0"/>
              <a:t> </a:t>
            </a:r>
            <a:r>
              <a:rPr lang="uk-UA" dirty="0" err="1" smtClean="0"/>
              <a:t>долголетия</a:t>
            </a:r>
            <a:r>
              <a:rPr lang="uk-UA" dirty="0" smtClean="0"/>
              <a:t> – 80 лет).</a:t>
            </a:r>
            <a:r>
              <a:rPr lang="uk-UA" baseline="0" dirty="0" smtClean="0"/>
              <a:t> </a:t>
            </a:r>
            <a:r>
              <a:rPr lang="uk-UA" baseline="0" dirty="0" err="1" smtClean="0"/>
              <a:t>Следовательно</a:t>
            </a:r>
            <a:r>
              <a:rPr lang="uk-UA" baseline="0" dirty="0" smtClean="0"/>
              <a:t>, и </a:t>
            </a:r>
            <a:r>
              <a:rPr lang="uk-UA" baseline="0" dirty="0" err="1" smtClean="0"/>
              <a:t>обострение</a:t>
            </a:r>
            <a:r>
              <a:rPr lang="uk-UA" baseline="0" dirty="0" smtClean="0"/>
              <a:t> проблем с </a:t>
            </a:r>
            <a:r>
              <a:rPr lang="uk-UA" baseline="0" dirty="0" err="1" smtClean="0"/>
              <a:t>долговременным</a:t>
            </a:r>
            <a:r>
              <a:rPr lang="uk-UA" baseline="0" dirty="0" smtClean="0"/>
              <a:t> уходом – у нас </a:t>
            </a:r>
            <a:r>
              <a:rPr lang="uk-UA" baseline="0" dirty="0" err="1" smtClean="0"/>
              <a:t>еще</a:t>
            </a:r>
            <a:r>
              <a:rPr lang="uk-UA" baseline="0" dirty="0" smtClean="0"/>
              <a:t> </a:t>
            </a:r>
            <a:r>
              <a:rPr lang="uk-UA" baseline="0" dirty="0" err="1" smtClean="0"/>
              <a:t>впереди</a:t>
            </a:r>
            <a:r>
              <a:rPr lang="uk-UA" baseline="0" dirty="0" smtClean="0"/>
              <a:t>.</a:t>
            </a:r>
            <a:endParaRPr lang="uk-UA"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Чаще всего жалуются на большие очереди и сложные бюрократические процедуры. У женщин больше ответов "не было никаких проблем", но они и чаще жалуются на грубость или неуважение персонала</a:t>
            </a:r>
            <a:endParaRPr lang="ru-RU" dirty="0"/>
          </a:p>
        </p:txBody>
      </p:sp>
      <p:sp>
        <p:nvSpPr>
          <p:cNvPr id="4" name="Номер слайда 3"/>
          <p:cNvSpPr>
            <a:spLocks noGrp="1"/>
          </p:cNvSpPr>
          <p:nvPr>
            <p:ph type="sldNum" sz="quarter" idx="10"/>
          </p:nvPr>
        </p:nvSpPr>
        <p:spPr/>
        <p:txBody>
          <a:bodyPr/>
          <a:lstStyle/>
          <a:p>
            <a:pPr>
              <a:defRPr/>
            </a:pPr>
            <a:fld id="{490213B2-E947-4E68-B78E-8BEF5D195F54}" type="slidenum">
              <a:rPr lang="ru-RU" smtClean="0"/>
              <a:pPr>
                <a:defRPr/>
              </a:pPr>
              <a:t>41</a:t>
            </a:fld>
            <a:endParaRPr lang="ru-RU"/>
          </a:p>
        </p:txBody>
      </p:sp>
    </p:spTree>
    <p:extLst>
      <p:ext uri="{BB962C8B-B14F-4D97-AF65-F5344CB8AC3E}">
        <p14:creationId xmlns="" xmlns:p14="http://schemas.microsoft.com/office/powerpoint/2010/main" val="27037102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endParaRPr lang="ru-RU" dirty="0"/>
          </a:p>
        </p:txBody>
      </p:sp>
      <p:sp>
        <p:nvSpPr>
          <p:cNvPr id="4" name="Номер слайда 3"/>
          <p:cNvSpPr>
            <a:spLocks noGrp="1"/>
          </p:cNvSpPr>
          <p:nvPr>
            <p:ph type="sldNum" sz="quarter" idx="10"/>
          </p:nvPr>
        </p:nvSpPr>
        <p:spPr/>
        <p:txBody>
          <a:bodyPr/>
          <a:lstStyle/>
          <a:p>
            <a:pPr>
              <a:defRPr/>
            </a:pPr>
            <a:fld id="{97D729AF-E4AC-44B7-B5E0-AC2268F9B67D}" type="slidenum">
              <a:rPr lang="ru-RU" smtClean="0"/>
              <a:pPr>
                <a:defRPr/>
              </a:pPr>
              <a:t>42</a:t>
            </a:fld>
            <a:endParaRPr lang="ru-RU"/>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10000"/>
          </a:bodyPr>
          <a:lstStyle/>
          <a:p>
            <a:endParaRPr lang="ru-RU" dirty="0"/>
          </a:p>
        </p:txBody>
      </p:sp>
      <p:sp>
        <p:nvSpPr>
          <p:cNvPr id="4" name="Номер слайда 3"/>
          <p:cNvSpPr>
            <a:spLocks noGrp="1"/>
          </p:cNvSpPr>
          <p:nvPr>
            <p:ph type="sldNum" sz="quarter" idx="10"/>
          </p:nvPr>
        </p:nvSpPr>
        <p:spPr/>
        <p:txBody>
          <a:bodyPr/>
          <a:lstStyle/>
          <a:p>
            <a:pPr>
              <a:defRPr/>
            </a:pPr>
            <a:fld id="{97D729AF-E4AC-44B7-B5E0-AC2268F9B67D}" type="slidenum">
              <a:rPr lang="ru-RU" smtClean="0"/>
              <a:pPr>
                <a:defRPr/>
              </a:pPr>
              <a:t>43</a:t>
            </a:fld>
            <a:endParaRPr lang="ru-RU"/>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pPr algn="just"/>
            <a:endParaRPr lang="uk-UA" sz="1200" b="0" dirty="0"/>
          </a:p>
        </p:txBody>
      </p:sp>
      <p:sp>
        <p:nvSpPr>
          <p:cNvPr id="4" name="Номер слайда 3"/>
          <p:cNvSpPr>
            <a:spLocks noGrp="1"/>
          </p:cNvSpPr>
          <p:nvPr>
            <p:ph type="sldNum" sz="quarter" idx="10"/>
          </p:nvPr>
        </p:nvSpPr>
        <p:spPr/>
        <p:txBody>
          <a:bodyPr/>
          <a:lstStyle/>
          <a:p>
            <a:pPr>
              <a:defRPr/>
            </a:pPr>
            <a:fld id="{97D729AF-E4AC-44B7-B5E0-AC2268F9B67D}" type="slidenum">
              <a:rPr lang="ru-RU" smtClean="0"/>
              <a:pPr>
                <a:defRPr/>
              </a:pPr>
              <a:t>44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Образ слайда 1"/>
          <p:cNvSpPr>
            <a:spLocks noGrp="1" noRot="1" noChangeAspect="1"/>
          </p:cNvSpPr>
          <p:nvPr>
            <p:ph type="sldImg"/>
          </p:nvPr>
        </p:nvSpPr>
        <p:spPr>
          <a:ln/>
        </p:spPr>
      </p:sp>
      <p:sp>
        <p:nvSpPr>
          <p:cNvPr id="344066" name="Заметки 2"/>
          <p:cNvSpPr>
            <a:spLocks noGrp="1"/>
          </p:cNvSpPr>
          <p:nvPr>
            <p:ph type="body" idx="1"/>
          </p:nvPr>
        </p:nvSpPr>
        <p:spPr>
          <a:noFill/>
          <a:ln/>
        </p:spPr>
        <p:txBody>
          <a:bodyPr/>
          <a:lstStyle/>
          <a:p>
            <a:r>
              <a:rPr lang="uk-UA" dirty="0" err="1" smtClean="0"/>
              <a:t>Весомые</a:t>
            </a:r>
            <a:r>
              <a:rPr lang="uk-UA" dirty="0" smtClean="0"/>
              <a:t> </a:t>
            </a:r>
            <a:r>
              <a:rPr lang="uk-UA" dirty="0" err="1" smtClean="0"/>
              <a:t>гендерные</a:t>
            </a:r>
            <a:r>
              <a:rPr lang="uk-UA" dirty="0" smtClean="0"/>
              <a:t> - в </a:t>
            </a:r>
            <a:r>
              <a:rPr lang="uk-UA" dirty="0" err="1" smtClean="0"/>
              <a:t>самых</a:t>
            </a:r>
            <a:r>
              <a:rPr lang="uk-UA" dirty="0" smtClean="0"/>
              <a:t> старших </a:t>
            </a:r>
            <a:r>
              <a:rPr lang="uk-UA" dirty="0" err="1" smtClean="0"/>
              <a:t>возрастных</a:t>
            </a:r>
            <a:r>
              <a:rPr lang="uk-UA" dirty="0" smtClean="0"/>
              <a:t> </a:t>
            </a:r>
            <a:r>
              <a:rPr lang="uk-UA" dirty="0" err="1" smtClean="0"/>
              <a:t>группах</a:t>
            </a:r>
            <a:r>
              <a:rPr lang="uk-UA" dirty="0" smtClean="0"/>
              <a:t>.</a:t>
            </a:r>
          </a:p>
          <a:p>
            <a:endParaRPr lang="ru-RU" dirty="0" smtClean="0"/>
          </a:p>
        </p:txBody>
      </p:sp>
      <p:sp>
        <p:nvSpPr>
          <p:cNvPr id="4" name="Номер слайда 3"/>
          <p:cNvSpPr>
            <a:spLocks noGrp="1"/>
          </p:cNvSpPr>
          <p:nvPr>
            <p:ph type="sldNum" sz="quarter" idx="5"/>
          </p:nvPr>
        </p:nvSpPr>
        <p:spPr/>
        <p:txBody>
          <a:bodyPr/>
          <a:lstStyle/>
          <a:p>
            <a:pPr>
              <a:defRPr/>
            </a:pPr>
            <a:fld id="{057420D0-85A0-46F9-B1E7-E29E1771EFF0}" type="slidenum">
              <a:rPr lang="ru-RU" smtClean="0"/>
              <a:pPr>
                <a:defRPr/>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uk-UA" dirty="0" err="1" smtClean="0"/>
              <a:t>Мероприятия</a:t>
            </a:r>
            <a:r>
              <a:rPr lang="uk-UA" dirty="0" smtClean="0"/>
              <a:t> </a:t>
            </a:r>
            <a:r>
              <a:rPr lang="uk-UA" dirty="0" err="1" smtClean="0"/>
              <a:t>пенсионной</a:t>
            </a:r>
            <a:r>
              <a:rPr lang="uk-UA" dirty="0" smtClean="0"/>
              <a:t> </a:t>
            </a:r>
            <a:r>
              <a:rPr lang="uk-UA" dirty="0" err="1" smtClean="0"/>
              <a:t>реформы</a:t>
            </a:r>
            <a:r>
              <a:rPr lang="uk-UA" dirty="0" smtClean="0"/>
              <a:t>, </a:t>
            </a:r>
            <a:r>
              <a:rPr lang="uk-UA" dirty="0" err="1" smtClean="0"/>
              <a:t>введенные</a:t>
            </a:r>
            <a:r>
              <a:rPr lang="uk-UA" dirty="0" smtClean="0"/>
              <a:t> с 1 </a:t>
            </a:r>
            <a:r>
              <a:rPr lang="uk-UA" dirty="0" err="1" smtClean="0"/>
              <a:t>октября</a:t>
            </a:r>
            <a:r>
              <a:rPr lang="uk-UA" dirty="0" smtClean="0"/>
              <a:t> 2011 г. (</a:t>
            </a:r>
            <a:r>
              <a:rPr lang="uk-UA" dirty="0" err="1" smtClean="0"/>
              <a:t>начатое</a:t>
            </a:r>
            <a:r>
              <a:rPr lang="uk-UA" dirty="0" smtClean="0"/>
              <a:t> </a:t>
            </a:r>
            <a:r>
              <a:rPr lang="uk-UA" dirty="0" err="1" smtClean="0"/>
              <a:t>поэтапное</a:t>
            </a:r>
            <a:r>
              <a:rPr lang="uk-UA" dirty="0" smtClean="0"/>
              <a:t> </a:t>
            </a:r>
            <a:r>
              <a:rPr lang="uk-UA" dirty="0" err="1" smtClean="0"/>
              <a:t>повышение</a:t>
            </a:r>
            <a:r>
              <a:rPr lang="uk-UA" dirty="0" smtClean="0"/>
              <a:t> </a:t>
            </a:r>
            <a:r>
              <a:rPr lang="uk-UA" dirty="0" err="1" smtClean="0"/>
              <a:t>пенсионного</a:t>
            </a:r>
            <a:r>
              <a:rPr lang="uk-UA" dirty="0" smtClean="0"/>
              <a:t> </a:t>
            </a:r>
            <a:r>
              <a:rPr lang="uk-UA" dirty="0" err="1" smtClean="0"/>
              <a:t>возраста</a:t>
            </a:r>
            <a:r>
              <a:rPr lang="uk-UA" dirty="0" smtClean="0"/>
              <a:t> для </a:t>
            </a:r>
            <a:r>
              <a:rPr lang="uk-UA" dirty="0" err="1" smtClean="0"/>
              <a:t>женщин</a:t>
            </a:r>
            <a:r>
              <a:rPr lang="uk-UA" baseline="0" dirty="0" smtClean="0"/>
              <a:t> до 6</a:t>
            </a:r>
            <a:r>
              <a:rPr lang="uk-UA" dirty="0" smtClean="0"/>
              <a:t>0 лет), обернулось</a:t>
            </a:r>
            <a:r>
              <a:rPr lang="uk-UA" baseline="0" dirty="0" smtClean="0"/>
              <a:t> </a:t>
            </a:r>
            <a:r>
              <a:rPr lang="uk-UA" baseline="0" dirty="0" err="1" smtClean="0"/>
              <a:t>сокращением</a:t>
            </a:r>
            <a:r>
              <a:rPr lang="uk-UA" baseline="0" dirty="0" smtClean="0"/>
              <a:t> </a:t>
            </a:r>
            <a:r>
              <a:rPr lang="uk-UA" baseline="0" dirty="0" err="1" smtClean="0"/>
              <a:t>численности</a:t>
            </a:r>
            <a:r>
              <a:rPr lang="uk-UA" baseline="0" dirty="0" smtClean="0"/>
              <a:t> </a:t>
            </a:r>
            <a:r>
              <a:rPr lang="uk-UA" baseline="0" dirty="0" err="1" smtClean="0"/>
              <a:t>пенсионеров</a:t>
            </a:r>
            <a:r>
              <a:rPr lang="uk-UA" baseline="0" dirty="0" smtClean="0"/>
              <a:t> по </a:t>
            </a:r>
            <a:r>
              <a:rPr lang="uk-UA" baseline="0" dirty="0" err="1" smtClean="0"/>
              <a:t>возрасту</a:t>
            </a:r>
            <a:r>
              <a:rPr lang="uk-UA" baseline="0" smtClean="0"/>
              <a:t>).</a:t>
            </a:r>
            <a:r>
              <a:rPr lang="uk-UA" smtClean="0"/>
              <a:t> </a:t>
            </a:r>
            <a:endParaRPr lang="ru-RU" dirty="0" smtClean="0"/>
          </a:p>
          <a:p>
            <a:endParaRPr lang="uk-UA" dirty="0"/>
          </a:p>
        </p:txBody>
      </p:sp>
      <p:sp>
        <p:nvSpPr>
          <p:cNvPr id="4" name="Номер слайда 3"/>
          <p:cNvSpPr>
            <a:spLocks noGrp="1"/>
          </p:cNvSpPr>
          <p:nvPr>
            <p:ph type="sldNum" sz="quarter" idx="10"/>
          </p:nvPr>
        </p:nvSpPr>
        <p:spPr/>
        <p:txBody>
          <a:bodyPr/>
          <a:lstStyle/>
          <a:p>
            <a:pPr>
              <a:defRPr/>
            </a:pPr>
            <a:fld id="{97D729AF-E4AC-44B7-B5E0-AC2268F9B67D}" type="slidenum">
              <a:rPr lang="ru-RU" smtClean="0"/>
              <a:pPr>
                <a:defRPr/>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ChangeArrowheads="1" noTextEdit="1"/>
          </p:cNvSpPr>
          <p:nvPr>
            <p:ph type="sldImg"/>
          </p:nvPr>
        </p:nvSpPr>
        <p:spPr>
          <a:ln/>
        </p:spPr>
      </p:sp>
      <p:sp>
        <p:nvSpPr>
          <p:cNvPr id="96258" name="Rectangle 3"/>
          <p:cNvSpPr>
            <a:spLocks noGrp="1" noChangeArrowheads="1"/>
          </p:cNvSpPr>
          <p:nvPr>
            <p:ph type="body" idx="1"/>
          </p:nvPr>
        </p:nvSpPr>
        <p:spPr>
          <a:noFill/>
          <a:ln/>
        </p:spPr>
        <p:txBody>
          <a:bodyPr/>
          <a:lstStyle/>
          <a:p>
            <a:r>
              <a:rPr lang="ru-RU" dirty="0" smtClean="0"/>
              <a:t>То</a:t>
            </a:r>
            <a:r>
              <a:rPr lang="ru-RU" baseline="0" dirty="0" smtClean="0"/>
              <a:t> обстоятельство, что отставание Украины от развитых стран по продолжительности жизни населения формируется преимущественно </a:t>
            </a:r>
            <a:r>
              <a:rPr lang="uk-UA" dirty="0" smtClean="0"/>
              <a:t>за </a:t>
            </a:r>
            <a:r>
              <a:rPr lang="uk-UA" dirty="0" err="1" smtClean="0"/>
              <a:t>счет</a:t>
            </a:r>
            <a:r>
              <a:rPr lang="uk-UA" dirty="0" smtClean="0"/>
              <a:t> </a:t>
            </a:r>
            <a:r>
              <a:rPr lang="uk-UA" dirty="0" err="1" smtClean="0"/>
              <a:t>высокой</a:t>
            </a:r>
            <a:r>
              <a:rPr lang="uk-UA" dirty="0" smtClean="0"/>
              <a:t> </a:t>
            </a:r>
            <a:r>
              <a:rPr lang="uk-UA" dirty="0" err="1" smtClean="0"/>
              <a:t>смертности</a:t>
            </a:r>
            <a:r>
              <a:rPr lang="uk-UA" dirty="0" smtClean="0"/>
              <a:t> в </a:t>
            </a:r>
            <a:r>
              <a:rPr lang="uk-UA" dirty="0" err="1" smtClean="0"/>
              <a:t>трудоактивном</a:t>
            </a:r>
            <a:r>
              <a:rPr lang="uk-UA" baseline="0" dirty="0" smtClean="0"/>
              <a:t> </a:t>
            </a:r>
            <a:r>
              <a:rPr lang="uk-UA" baseline="0" dirty="0" err="1" smtClean="0"/>
              <a:t>возрасте</a:t>
            </a:r>
            <a:r>
              <a:rPr lang="uk-UA" baseline="0" dirty="0" smtClean="0"/>
              <a:t>, не </a:t>
            </a:r>
            <a:r>
              <a:rPr lang="uk-UA" baseline="0" dirty="0" err="1" smtClean="0"/>
              <a:t>снимает</a:t>
            </a:r>
            <a:r>
              <a:rPr lang="uk-UA" baseline="0" dirty="0" smtClean="0"/>
              <a:t>, </a:t>
            </a:r>
            <a:r>
              <a:rPr lang="uk-UA" baseline="0" dirty="0" err="1" smtClean="0"/>
              <a:t>однако</a:t>
            </a:r>
            <a:r>
              <a:rPr lang="uk-UA" baseline="0" dirty="0" smtClean="0"/>
              <a:t>, </a:t>
            </a:r>
            <a:r>
              <a:rPr lang="uk-UA" baseline="0" dirty="0" err="1" smtClean="0"/>
              <a:t>остроты</a:t>
            </a:r>
            <a:r>
              <a:rPr lang="uk-UA" baseline="0" dirty="0" smtClean="0"/>
              <a:t> и </a:t>
            </a:r>
            <a:r>
              <a:rPr lang="uk-UA" baseline="0" dirty="0" err="1" smtClean="0"/>
              <a:t>значимости</a:t>
            </a:r>
            <a:r>
              <a:rPr lang="uk-UA" baseline="0" dirty="0" smtClean="0"/>
              <a:t> </a:t>
            </a:r>
            <a:r>
              <a:rPr lang="uk-UA" baseline="0" dirty="0" err="1" smtClean="0"/>
              <a:t>проблемы</a:t>
            </a:r>
            <a:r>
              <a:rPr lang="uk-UA" baseline="0" dirty="0" smtClean="0"/>
              <a:t> </a:t>
            </a:r>
            <a:r>
              <a:rPr lang="uk-UA" baseline="0" dirty="0" err="1" smtClean="0"/>
              <a:t>увеличения</a:t>
            </a:r>
            <a:r>
              <a:rPr lang="uk-UA" baseline="0" dirty="0" smtClean="0"/>
              <a:t> </a:t>
            </a:r>
            <a:r>
              <a:rPr lang="uk-UA" baseline="0" dirty="0" err="1" smtClean="0"/>
              <a:t>продолжительности</a:t>
            </a:r>
            <a:r>
              <a:rPr lang="uk-UA" baseline="0" dirty="0" smtClean="0"/>
              <a:t> </a:t>
            </a:r>
            <a:r>
              <a:rPr lang="uk-UA" baseline="0" dirty="0" err="1" smtClean="0"/>
              <a:t>жизни</a:t>
            </a:r>
            <a:r>
              <a:rPr lang="uk-UA" baseline="0" dirty="0" smtClean="0"/>
              <a:t> в </a:t>
            </a:r>
            <a:r>
              <a:rPr lang="uk-UA" baseline="0" dirty="0" err="1" smtClean="0"/>
              <a:t>пожилом</a:t>
            </a:r>
            <a:r>
              <a:rPr lang="uk-UA" baseline="0" dirty="0" smtClean="0"/>
              <a:t> </a:t>
            </a:r>
            <a:r>
              <a:rPr lang="uk-UA" baseline="0" dirty="0" err="1" smtClean="0"/>
              <a:t>возрасте</a:t>
            </a:r>
            <a:r>
              <a:rPr lang="uk-UA" baseline="0" dirty="0" smtClean="0"/>
              <a:t> и, в </a:t>
            </a:r>
            <a:r>
              <a:rPr lang="uk-UA" baseline="0" dirty="0" err="1" smtClean="0"/>
              <a:t>частности</a:t>
            </a:r>
            <a:r>
              <a:rPr lang="uk-UA" baseline="0" dirty="0" smtClean="0"/>
              <a:t>, </a:t>
            </a:r>
            <a:r>
              <a:rPr lang="uk-UA" baseline="0" dirty="0" err="1" smtClean="0"/>
              <a:t>сокращения</a:t>
            </a:r>
            <a:r>
              <a:rPr lang="uk-UA" baseline="0" dirty="0" smtClean="0"/>
              <a:t> </a:t>
            </a:r>
            <a:r>
              <a:rPr lang="uk-UA" dirty="0" err="1" smtClean="0"/>
              <a:t>смертности</a:t>
            </a:r>
            <a:r>
              <a:rPr lang="uk-UA" dirty="0" smtClean="0"/>
              <a:t>  в «</a:t>
            </a:r>
            <a:r>
              <a:rPr lang="uk-UA" dirty="0" err="1" smtClean="0"/>
              <a:t>раннем</a:t>
            </a:r>
            <a:r>
              <a:rPr lang="uk-UA" dirty="0" smtClean="0"/>
              <a:t> </a:t>
            </a:r>
            <a:r>
              <a:rPr lang="uk-UA" dirty="0" err="1" smtClean="0"/>
              <a:t>пенсионном</a:t>
            </a:r>
            <a:r>
              <a:rPr lang="uk-UA" dirty="0" smtClean="0"/>
              <a:t> </a:t>
            </a:r>
            <a:r>
              <a:rPr lang="uk-UA" dirty="0" err="1" smtClean="0"/>
              <a:t>возрасте</a:t>
            </a:r>
            <a:r>
              <a:rPr lang="uk-UA" dirty="0" smtClean="0"/>
              <a:t>». Слайд </a:t>
            </a:r>
            <a:r>
              <a:rPr lang="uk-UA" dirty="0" err="1" smtClean="0"/>
              <a:t>демонстрирует</a:t>
            </a:r>
            <a:r>
              <a:rPr lang="uk-UA" dirty="0" smtClean="0"/>
              <a:t>, </a:t>
            </a:r>
            <a:r>
              <a:rPr lang="uk-UA" dirty="0" err="1" smtClean="0"/>
              <a:t>насколько</a:t>
            </a:r>
            <a:r>
              <a:rPr lang="uk-UA" dirty="0" smtClean="0"/>
              <a:t> </a:t>
            </a:r>
            <a:r>
              <a:rPr lang="uk-UA" dirty="0" err="1" smtClean="0"/>
              <a:t>отличаются</a:t>
            </a:r>
            <a:r>
              <a:rPr lang="uk-UA" dirty="0" smtClean="0"/>
              <a:t> </a:t>
            </a:r>
            <a:r>
              <a:rPr lang="uk-UA" dirty="0" err="1" smtClean="0"/>
              <a:t>условия</a:t>
            </a:r>
            <a:r>
              <a:rPr lang="uk-UA" dirty="0" smtClean="0"/>
              <a:t> </a:t>
            </a:r>
            <a:r>
              <a:rPr lang="uk-UA" dirty="0" err="1" smtClean="0"/>
              <a:t>дожития</a:t>
            </a:r>
            <a:r>
              <a:rPr lang="uk-UA" dirty="0" smtClean="0"/>
              <a:t> (</a:t>
            </a:r>
            <a:r>
              <a:rPr lang="uk-UA" dirty="0" err="1" smtClean="0"/>
              <a:t>достижения</a:t>
            </a:r>
            <a:r>
              <a:rPr lang="uk-UA" dirty="0" smtClean="0"/>
              <a:t> </a:t>
            </a:r>
            <a:r>
              <a:rPr lang="uk-UA" dirty="0" err="1" smtClean="0"/>
              <a:t>долголетия</a:t>
            </a:r>
            <a:r>
              <a:rPr lang="uk-UA" dirty="0" smtClean="0"/>
              <a:t>) </a:t>
            </a:r>
            <a:r>
              <a:rPr lang="uk-UA" dirty="0" err="1" smtClean="0"/>
              <a:t>женщин</a:t>
            </a:r>
            <a:r>
              <a:rPr lang="uk-UA" dirty="0" smtClean="0"/>
              <a:t> в </a:t>
            </a:r>
            <a:r>
              <a:rPr lang="uk-UA" dirty="0" err="1" smtClean="0"/>
              <a:t>Украине</a:t>
            </a:r>
            <a:r>
              <a:rPr lang="uk-UA" dirty="0" smtClean="0"/>
              <a:t> и </a:t>
            </a:r>
            <a:r>
              <a:rPr lang="uk-UA" dirty="0" err="1" smtClean="0"/>
              <a:t>более</a:t>
            </a:r>
            <a:r>
              <a:rPr lang="uk-UA" dirty="0" smtClean="0"/>
              <a:t> </a:t>
            </a:r>
            <a:r>
              <a:rPr lang="uk-UA" dirty="0" err="1" smtClean="0"/>
              <a:t>развитых</a:t>
            </a:r>
            <a:r>
              <a:rPr lang="uk-UA" dirty="0" smtClean="0"/>
              <a:t> </a:t>
            </a:r>
            <a:r>
              <a:rPr lang="uk-UA" dirty="0" err="1" smtClean="0"/>
              <a:t>странах</a:t>
            </a:r>
            <a:r>
              <a:rPr lang="uk-UA" baseline="0" dirty="0" smtClean="0"/>
              <a:t> </a:t>
            </a:r>
            <a:r>
              <a:rPr lang="uk-UA" baseline="0" dirty="0" err="1" smtClean="0"/>
              <a:t>разных</a:t>
            </a:r>
            <a:r>
              <a:rPr lang="uk-UA" baseline="0" dirty="0" smtClean="0"/>
              <a:t> </a:t>
            </a:r>
            <a:r>
              <a:rPr lang="uk-UA" baseline="0" dirty="0" err="1" smtClean="0"/>
              <a:t>регионов</a:t>
            </a:r>
            <a:r>
              <a:rPr lang="uk-UA" baseline="0" dirty="0" smtClean="0"/>
              <a:t> </a:t>
            </a:r>
            <a:r>
              <a:rPr lang="uk-UA" baseline="0" dirty="0" err="1" smtClean="0"/>
              <a:t>Европы</a:t>
            </a:r>
            <a:r>
              <a:rPr lang="uk-UA" dirty="0" smtClean="0"/>
              <a:t> (об </a:t>
            </a:r>
            <a:r>
              <a:rPr lang="uk-UA" dirty="0" err="1" smtClean="0"/>
              <a:t>этом</a:t>
            </a:r>
            <a:r>
              <a:rPr lang="uk-UA" dirty="0" smtClean="0"/>
              <a:t> </a:t>
            </a:r>
            <a:r>
              <a:rPr lang="uk-UA" dirty="0" err="1" smtClean="0"/>
              <a:t>свидетельствует</a:t>
            </a:r>
            <a:r>
              <a:rPr lang="uk-UA" dirty="0" smtClean="0"/>
              <a:t> </a:t>
            </a:r>
            <a:r>
              <a:rPr lang="uk-UA" dirty="0" err="1" smtClean="0"/>
              <a:t>повозрастное</a:t>
            </a:r>
            <a:r>
              <a:rPr lang="uk-UA" dirty="0" smtClean="0"/>
              <a:t> </a:t>
            </a:r>
            <a:r>
              <a:rPr lang="uk-UA" dirty="0" err="1" smtClean="0"/>
              <a:t>распределение</a:t>
            </a:r>
            <a:r>
              <a:rPr lang="uk-UA" dirty="0" smtClean="0"/>
              <a:t> смертей </a:t>
            </a:r>
            <a:r>
              <a:rPr lang="uk-UA" dirty="0" err="1" smtClean="0"/>
              <a:t>пожилых</a:t>
            </a:r>
            <a:r>
              <a:rPr lang="uk-UA" dirty="0" smtClean="0"/>
              <a:t> по </a:t>
            </a:r>
            <a:r>
              <a:rPr lang="uk-UA" dirty="0" err="1" smtClean="0"/>
              <a:t>таблицам</a:t>
            </a:r>
            <a:r>
              <a:rPr lang="uk-UA" dirty="0" smtClean="0"/>
              <a:t> </a:t>
            </a:r>
            <a:r>
              <a:rPr lang="uk-UA" dirty="0" err="1" smtClean="0"/>
              <a:t>смертности</a:t>
            </a:r>
            <a:r>
              <a:rPr lang="uk-UA" dirty="0" smtClean="0"/>
              <a:t>). </a:t>
            </a:r>
            <a:r>
              <a:rPr lang="uk-UA" dirty="0" err="1" smtClean="0"/>
              <a:t>Отметим</a:t>
            </a:r>
            <a:r>
              <a:rPr lang="uk-UA" dirty="0" smtClean="0"/>
              <a:t>, </a:t>
            </a:r>
            <a:r>
              <a:rPr lang="uk-UA" dirty="0" err="1" smtClean="0"/>
              <a:t>что</a:t>
            </a:r>
            <a:r>
              <a:rPr lang="uk-UA" dirty="0" smtClean="0"/>
              <a:t> у </a:t>
            </a:r>
            <a:r>
              <a:rPr lang="uk-UA" dirty="0" err="1" smtClean="0"/>
              <a:t>женщин</a:t>
            </a:r>
            <a:r>
              <a:rPr lang="uk-UA" dirty="0" smtClean="0"/>
              <a:t> все же </a:t>
            </a:r>
            <a:r>
              <a:rPr lang="uk-UA" dirty="0" err="1" smtClean="0"/>
              <a:t>наблюдается</a:t>
            </a:r>
            <a:r>
              <a:rPr lang="uk-UA" dirty="0" smtClean="0"/>
              <a:t>,</a:t>
            </a:r>
            <a:r>
              <a:rPr lang="uk-UA" baseline="0" dirty="0" smtClean="0"/>
              <a:t> по </a:t>
            </a:r>
            <a:r>
              <a:rPr lang="uk-UA" baseline="0" dirty="0" err="1" smtClean="0"/>
              <a:t>сравнению</a:t>
            </a:r>
            <a:r>
              <a:rPr lang="uk-UA" baseline="0" dirty="0" smtClean="0"/>
              <a:t> с </a:t>
            </a:r>
            <a:r>
              <a:rPr lang="uk-UA" baseline="0" dirty="0" err="1" smtClean="0"/>
              <a:t>украинскими</a:t>
            </a:r>
            <a:r>
              <a:rPr lang="uk-UA" baseline="0" dirty="0" smtClean="0"/>
              <a:t> мужчинами, </a:t>
            </a:r>
            <a:r>
              <a:rPr lang="uk-UA" baseline="0" dirty="0" err="1" smtClean="0"/>
              <a:t>большая</a:t>
            </a:r>
            <a:r>
              <a:rPr lang="uk-UA" baseline="0" dirty="0" smtClean="0"/>
              <a:t> </a:t>
            </a:r>
            <a:r>
              <a:rPr lang="uk-UA" baseline="0" dirty="0" err="1" smtClean="0"/>
              <a:t>концентрация</a:t>
            </a:r>
            <a:r>
              <a:rPr lang="uk-UA" baseline="0" dirty="0" smtClean="0"/>
              <a:t> смертей в </a:t>
            </a:r>
            <a:r>
              <a:rPr lang="uk-UA" baseline="0" dirty="0" err="1" smtClean="0"/>
              <a:t>сравнительно</a:t>
            </a:r>
            <a:r>
              <a:rPr lang="uk-UA" baseline="0" dirty="0" smtClean="0"/>
              <a:t> </a:t>
            </a:r>
            <a:r>
              <a:rPr lang="uk-UA" baseline="0" dirty="0" err="1" smtClean="0"/>
              <a:t>более</a:t>
            </a:r>
            <a:r>
              <a:rPr lang="uk-UA" baseline="0" dirty="0" smtClean="0"/>
              <a:t> старших </a:t>
            </a:r>
            <a:r>
              <a:rPr lang="uk-UA" baseline="0" dirty="0" err="1" smtClean="0"/>
              <a:t>возрастных</a:t>
            </a:r>
            <a:r>
              <a:rPr lang="uk-UA" baseline="0" dirty="0" smtClean="0"/>
              <a:t> </a:t>
            </a:r>
            <a:r>
              <a:rPr lang="uk-UA" baseline="0" dirty="0" err="1" smtClean="0"/>
              <a:t>группах</a:t>
            </a:r>
            <a:r>
              <a:rPr lang="uk-UA" baseline="0" dirty="0" smtClean="0"/>
              <a:t>.</a:t>
            </a:r>
            <a:r>
              <a:rPr lang="uk-UA" dirty="0" smtClean="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Rectangle 2"/>
          <p:cNvSpPr>
            <a:spLocks noGrp="1" noRot="1" noChangeAspect="1" noChangeArrowheads="1" noTextEdit="1"/>
          </p:cNvSpPr>
          <p:nvPr>
            <p:ph type="sldImg"/>
          </p:nvPr>
        </p:nvSpPr>
        <p:spPr>
          <a:ln/>
        </p:spPr>
      </p:sp>
      <p:sp>
        <p:nvSpPr>
          <p:cNvPr id="34201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90000"/>
              </a:lnSpc>
            </a:pPr>
            <a:r>
              <a:rPr lang="uk-UA" dirty="0" smtClean="0"/>
              <a:t>За </a:t>
            </a:r>
            <a:r>
              <a:rPr lang="uk-UA" dirty="0" err="1" smtClean="0"/>
              <a:t>последние</a:t>
            </a:r>
            <a:r>
              <a:rPr lang="uk-UA" dirty="0" smtClean="0"/>
              <a:t> </a:t>
            </a:r>
            <a:r>
              <a:rPr lang="uk-UA" dirty="0" err="1" smtClean="0"/>
              <a:t>пять-шесть</a:t>
            </a:r>
            <a:r>
              <a:rPr lang="uk-UA" dirty="0" smtClean="0"/>
              <a:t> лет </a:t>
            </a:r>
            <a:r>
              <a:rPr lang="uk-UA" dirty="0" err="1" smtClean="0"/>
              <a:t>смертность</a:t>
            </a:r>
            <a:r>
              <a:rPr lang="uk-UA" dirty="0" smtClean="0"/>
              <a:t> </a:t>
            </a:r>
            <a:r>
              <a:rPr lang="uk-UA" dirty="0" err="1" smtClean="0"/>
              <a:t>пожилых</a:t>
            </a:r>
            <a:r>
              <a:rPr lang="uk-UA" dirty="0" smtClean="0"/>
              <a:t> </a:t>
            </a:r>
            <a:r>
              <a:rPr lang="uk-UA" dirty="0" err="1" smtClean="0"/>
              <a:t>женщин</a:t>
            </a:r>
            <a:r>
              <a:rPr lang="uk-UA" dirty="0" smtClean="0"/>
              <a:t> (</a:t>
            </a:r>
            <a:r>
              <a:rPr lang="uk-UA" dirty="0" err="1" smtClean="0"/>
              <a:t>как</a:t>
            </a:r>
            <a:r>
              <a:rPr lang="uk-UA" dirty="0" smtClean="0"/>
              <a:t> </a:t>
            </a:r>
            <a:r>
              <a:rPr lang="uk-UA" dirty="0" err="1" smtClean="0"/>
              <a:t>впрочем</a:t>
            </a:r>
            <a:r>
              <a:rPr lang="uk-UA" dirty="0" smtClean="0"/>
              <a:t> и мужчин) от </a:t>
            </a:r>
            <a:r>
              <a:rPr lang="uk-UA" dirty="0" err="1" smtClean="0"/>
              <a:t>основных</a:t>
            </a:r>
            <a:r>
              <a:rPr lang="uk-UA" dirty="0" smtClean="0"/>
              <a:t> причин </a:t>
            </a:r>
            <a:r>
              <a:rPr lang="uk-UA" dirty="0" err="1" smtClean="0"/>
              <a:t>смерти</a:t>
            </a:r>
            <a:r>
              <a:rPr lang="uk-UA" dirty="0" smtClean="0"/>
              <a:t>, </a:t>
            </a:r>
            <a:r>
              <a:rPr lang="uk-UA" dirty="0" err="1" smtClean="0"/>
              <a:t>кроме</a:t>
            </a:r>
            <a:r>
              <a:rPr lang="uk-UA" dirty="0" smtClean="0"/>
              <a:t> </a:t>
            </a:r>
            <a:r>
              <a:rPr lang="uk-UA" dirty="0" err="1" smtClean="0"/>
              <a:t>новообразований</a:t>
            </a:r>
            <a:r>
              <a:rPr lang="uk-UA" dirty="0" smtClean="0"/>
              <a:t>, в </a:t>
            </a:r>
            <a:r>
              <a:rPr lang="uk-UA" dirty="0" err="1" smtClean="0"/>
              <a:t>Украине</a:t>
            </a:r>
            <a:r>
              <a:rPr lang="uk-UA" dirty="0" smtClean="0"/>
              <a:t>.</a:t>
            </a:r>
            <a:r>
              <a:rPr lang="uk-UA" baseline="0" dirty="0" smtClean="0"/>
              <a:t> </a:t>
            </a:r>
            <a:r>
              <a:rPr lang="uk-UA" baseline="0" dirty="0" err="1" smtClean="0"/>
              <a:t>Снижение</a:t>
            </a:r>
            <a:r>
              <a:rPr lang="uk-UA" baseline="0" dirty="0" smtClean="0"/>
              <a:t> </a:t>
            </a:r>
            <a:r>
              <a:rPr lang="uk-UA" baseline="0" dirty="0" err="1" smtClean="0"/>
              <a:t>было</a:t>
            </a:r>
            <a:r>
              <a:rPr lang="uk-UA" baseline="0" dirty="0" smtClean="0"/>
              <a:t> </a:t>
            </a:r>
            <a:r>
              <a:rPr lang="uk-UA" baseline="0" dirty="0" err="1" smtClean="0"/>
              <a:t>наибольшим</a:t>
            </a:r>
            <a:r>
              <a:rPr lang="uk-UA" baseline="0" dirty="0" smtClean="0"/>
              <a:t> по </a:t>
            </a:r>
            <a:r>
              <a:rPr lang="uk-UA" baseline="0" dirty="0" err="1" smtClean="0"/>
              <a:t>классу</a:t>
            </a:r>
            <a:r>
              <a:rPr lang="uk-UA" baseline="0" dirty="0" smtClean="0"/>
              <a:t> </a:t>
            </a:r>
            <a:r>
              <a:rPr lang="uk-UA" dirty="0" smtClean="0"/>
              <a:t>«</a:t>
            </a:r>
            <a:r>
              <a:rPr lang="uk-UA" dirty="0" err="1" smtClean="0"/>
              <a:t>старость</a:t>
            </a:r>
            <a:r>
              <a:rPr lang="uk-UA" dirty="0" smtClean="0"/>
              <a:t>», </a:t>
            </a:r>
            <a:r>
              <a:rPr lang="uk-UA" dirty="0" err="1" smtClean="0"/>
              <a:t>несколько</a:t>
            </a:r>
            <a:r>
              <a:rPr lang="uk-UA" dirty="0" smtClean="0"/>
              <a:t> </a:t>
            </a:r>
            <a:r>
              <a:rPr lang="uk-UA" dirty="0" err="1" smtClean="0"/>
              <a:t>меньшим</a:t>
            </a:r>
            <a:r>
              <a:rPr lang="uk-UA" dirty="0" smtClean="0"/>
              <a:t> – по </a:t>
            </a:r>
            <a:r>
              <a:rPr lang="uk-UA" dirty="0" err="1" smtClean="0"/>
              <a:t>внешним</a:t>
            </a:r>
            <a:r>
              <a:rPr lang="uk-UA" dirty="0" smtClean="0"/>
              <a:t> причинам </a:t>
            </a:r>
            <a:r>
              <a:rPr lang="uk-UA" dirty="0" err="1" smtClean="0"/>
              <a:t>смерти</a:t>
            </a:r>
            <a:r>
              <a:rPr lang="uk-UA" dirty="0" smtClean="0"/>
              <a:t> (в </a:t>
            </a:r>
            <a:r>
              <a:rPr lang="uk-UA" dirty="0" err="1" smtClean="0"/>
              <a:t>частности</a:t>
            </a:r>
            <a:r>
              <a:rPr lang="uk-UA" dirty="0" smtClean="0"/>
              <a:t>, у </a:t>
            </a:r>
            <a:r>
              <a:rPr lang="uk-UA" dirty="0" err="1" smtClean="0"/>
              <a:t>“молодых”</a:t>
            </a:r>
            <a:r>
              <a:rPr lang="uk-UA" dirty="0" smtClean="0"/>
              <a:t> </a:t>
            </a:r>
            <a:r>
              <a:rPr lang="uk-UA" dirty="0" err="1" smtClean="0"/>
              <a:t>пожилых</a:t>
            </a:r>
            <a:r>
              <a:rPr lang="uk-UA" dirty="0" smtClean="0"/>
              <a:t>) и </a:t>
            </a:r>
            <a:r>
              <a:rPr lang="uk-UA" dirty="0" err="1" smtClean="0"/>
              <a:t>заболеваниям</a:t>
            </a:r>
            <a:r>
              <a:rPr lang="uk-UA" dirty="0" smtClean="0"/>
              <a:t> </a:t>
            </a:r>
            <a:r>
              <a:rPr lang="uk-UA" dirty="0" err="1" smtClean="0"/>
              <a:t>органов</a:t>
            </a:r>
            <a:r>
              <a:rPr lang="uk-UA" dirty="0" smtClean="0"/>
              <a:t> </a:t>
            </a:r>
            <a:r>
              <a:rPr lang="uk-UA" dirty="0" err="1" smtClean="0"/>
              <a:t>дыхания</a:t>
            </a:r>
            <a:r>
              <a:rPr lang="uk-UA" dirty="0" smtClean="0"/>
              <a:t> (</a:t>
            </a:r>
            <a:r>
              <a:rPr lang="uk-UA" dirty="0" err="1" smtClean="0"/>
              <a:t>более</a:t>
            </a:r>
            <a:r>
              <a:rPr lang="uk-UA" dirty="0" smtClean="0"/>
              <a:t> </a:t>
            </a:r>
            <a:r>
              <a:rPr lang="uk-UA" dirty="0" err="1" smtClean="0"/>
              <a:t>заметным</a:t>
            </a:r>
            <a:r>
              <a:rPr lang="uk-UA" dirty="0" smtClean="0"/>
              <a:t> – в</a:t>
            </a:r>
            <a:r>
              <a:rPr lang="uk-UA" baseline="0" dirty="0" smtClean="0"/>
              <a:t> старших </a:t>
            </a:r>
            <a:r>
              <a:rPr lang="uk-UA" baseline="0" dirty="0" err="1" smtClean="0"/>
              <a:t>группах</a:t>
            </a:r>
            <a:r>
              <a:rPr lang="uk-UA" dirty="0" smtClean="0"/>
              <a:t>). </a:t>
            </a:r>
            <a:r>
              <a:rPr lang="uk-UA" dirty="0" err="1" smtClean="0"/>
              <a:t>Сокращение</a:t>
            </a:r>
            <a:r>
              <a:rPr lang="uk-UA" dirty="0" smtClean="0"/>
              <a:t> </a:t>
            </a:r>
            <a:r>
              <a:rPr lang="uk-UA" dirty="0" err="1" smtClean="0"/>
              <a:t>смертности</a:t>
            </a:r>
            <a:r>
              <a:rPr lang="uk-UA" dirty="0" smtClean="0"/>
              <a:t> от </a:t>
            </a:r>
            <a:r>
              <a:rPr lang="uk-UA" dirty="0" err="1" smtClean="0"/>
              <a:t>сердечно-сосудистых</a:t>
            </a:r>
            <a:r>
              <a:rPr lang="uk-UA" dirty="0" smtClean="0"/>
              <a:t> </a:t>
            </a:r>
            <a:r>
              <a:rPr lang="uk-UA" dirty="0" err="1" smtClean="0"/>
              <a:t>заболеваний</a:t>
            </a:r>
            <a:r>
              <a:rPr lang="uk-UA" dirty="0" smtClean="0"/>
              <a:t> </a:t>
            </a:r>
            <a:r>
              <a:rPr lang="uk-UA" dirty="0" err="1" smtClean="0"/>
              <a:t>было</a:t>
            </a:r>
            <a:r>
              <a:rPr lang="uk-UA" dirty="0" smtClean="0"/>
              <a:t> </a:t>
            </a:r>
            <a:r>
              <a:rPr lang="uk-UA" dirty="0" err="1" smtClean="0"/>
              <a:t>сравнительно</a:t>
            </a:r>
            <a:r>
              <a:rPr lang="uk-UA" dirty="0" smtClean="0"/>
              <a:t> </a:t>
            </a:r>
            <a:r>
              <a:rPr lang="uk-UA" dirty="0" err="1" smtClean="0"/>
              <a:t>большим</a:t>
            </a:r>
            <a:r>
              <a:rPr lang="uk-UA" dirty="0" smtClean="0"/>
              <a:t>  у </a:t>
            </a:r>
            <a:r>
              <a:rPr lang="uk-UA" dirty="0" err="1" smtClean="0"/>
              <a:t>молодых</a:t>
            </a:r>
            <a:r>
              <a:rPr lang="uk-UA" dirty="0" smtClean="0"/>
              <a:t> </a:t>
            </a:r>
            <a:r>
              <a:rPr lang="uk-UA" dirty="0" err="1" smtClean="0"/>
              <a:t>пожилых</a:t>
            </a:r>
            <a:r>
              <a:rPr lang="uk-UA" dirty="0" smtClean="0"/>
              <a:t> </a:t>
            </a:r>
            <a:r>
              <a:rPr lang="uk-UA" dirty="0" err="1" smtClean="0"/>
              <a:t>женщин</a:t>
            </a:r>
            <a:r>
              <a:rPr lang="uk-UA" dirty="0" smtClean="0"/>
              <a:t> (</a:t>
            </a:r>
            <a:r>
              <a:rPr lang="uk-UA" dirty="0" err="1" smtClean="0"/>
              <a:t>более</a:t>
            </a:r>
            <a:r>
              <a:rPr lang="uk-UA" baseline="0" dirty="0" smtClean="0"/>
              <a:t> </a:t>
            </a:r>
            <a:r>
              <a:rPr lang="uk-UA" baseline="0" dirty="0" err="1" smtClean="0"/>
              <a:t>чем</a:t>
            </a:r>
            <a:r>
              <a:rPr lang="uk-UA" baseline="0" dirty="0" smtClean="0"/>
              <a:t> на ¼ </a:t>
            </a:r>
            <a:r>
              <a:rPr lang="uk-UA" baseline="0" dirty="0" err="1" smtClean="0"/>
              <a:t>среди</a:t>
            </a:r>
            <a:r>
              <a:rPr lang="uk-UA" baseline="0" dirty="0" smtClean="0"/>
              <a:t> 60-64-летних).</a:t>
            </a:r>
            <a:r>
              <a:rPr lang="uk-UA" dirty="0" smtClean="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Образ слайда 1"/>
          <p:cNvSpPr>
            <a:spLocks noGrp="1" noRot="1" noChangeAspect="1" noTextEdit="1"/>
          </p:cNvSpPr>
          <p:nvPr>
            <p:ph type="sldImg"/>
          </p:nvPr>
        </p:nvSpPr>
        <p:spPr>
          <a:ln/>
        </p:spPr>
      </p:sp>
      <p:sp>
        <p:nvSpPr>
          <p:cNvPr id="309250" name="Заметки 2"/>
          <p:cNvSpPr>
            <a:spLocks noGrp="1"/>
          </p:cNvSpPr>
          <p:nvPr>
            <p:ph type="body" idx="1"/>
          </p:nvPr>
        </p:nvSpPr>
        <p:spPr>
          <a:noFill/>
          <a:ln/>
        </p:spPr>
        <p:txBody>
          <a:bodyPr/>
          <a:lstStyle/>
          <a:p>
            <a:r>
              <a:rPr lang="ru-RU" dirty="0" smtClean="0"/>
              <a:t>Вклад</a:t>
            </a:r>
            <a:r>
              <a:rPr lang="ru-RU" baseline="0" dirty="0" smtClean="0"/>
              <a:t> </a:t>
            </a:r>
            <a:r>
              <a:rPr lang="ru-RU" baseline="0" dirty="0" err="1" smtClean="0"/>
              <a:t>сердечно-сосудистых</a:t>
            </a:r>
            <a:r>
              <a:rPr lang="ru-RU" baseline="0" dirty="0" smtClean="0"/>
              <a:t> заболеваний в смертность пожилых чересчур велик., особенно на фоне структурных характеристик смертности женщин в других европейских странах.</a:t>
            </a:r>
            <a:r>
              <a:rPr lang="uk-UA" dirty="0" smtClean="0"/>
              <a:t> Так, </a:t>
            </a:r>
            <a:r>
              <a:rPr lang="uk-UA" dirty="0" err="1" smtClean="0"/>
              <a:t>например</a:t>
            </a:r>
            <a:r>
              <a:rPr lang="uk-UA" dirty="0" smtClean="0"/>
              <a:t>, </a:t>
            </a:r>
            <a:r>
              <a:rPr lang="uk-UA" dirty="0" err="1" smtClean="0"/>
              <a:t>во</a:t>
            </a:r>
            <a:r>
              <a:rPr lang="uk-UA" dirty="0" smtClean="0"/>
              <a:t> </a:t>
            </a:r>
            <a:r>
              <a:rPr lang="uk-UA" dirty="0" err="1" smtClean="0"/>
              <a:t>Франции</a:t>
            </a:r>
            <a:r>
              <a:rPr lang="uk-UA" dirty="0" smtClean="0"/>
              <a:t> </a:t>
            </a:r>
            <a:r>
              <a:rPr lang="uk-UA" dirty="0" err="1" smtClean="0"/>
              <a:t>их</a:t>
            </a:r>
            <a:r>
              <a:rPr lang="uk-UA" dirty="0" smtClean="0"/>
              <a:t> доля в </a:t>
            </a:r>
            <a:r>
              <a:rPr lang="uk-UA" dirty="0" err="1" smtClean="0"/>
              <a:t>смертности</a:t>
            </a:r>
            <a:r>
              <a:rPr lang="uk-UA" dirty="0" smtClean="0"/>
              <a:t>  </a:t>
            </a:r>
            <a:r>
              <a:rPr lang="uk-UA" dirty="0" err="1" smtClean="0"/>
              <a:t>женщин</a:t>
            </a:r>
            <a:r>
              <a:rPr lang="uk-UA" dirty="0" smtClean="0"/>
              <a:t> старше 65 лет </a:t>
            </a:r>
            <a:r>
              <a:rPr lang="uk-UA" dirty="0" err="1" smtClean="0"/>
              <a:t>-около</a:t>
            </a:r>
            <a:r>
              <a:rPr lang="uk-UA" dirty="0" smtClean="0"/>
              <a:t> 30%, в </a:t>
            </a:r>
            <a:r>
              <a:rPr lang="uk-UA" dirty="0" err="1" smtClean="0"/>
              <a:t>Испании</a:t>
            </a:r>
            <a:r>
              <a:rPr lang="uk-UA" dirty="0" smtClean="0"/>
              <a:t> – 36%,  </a:t>
            </a:r>
            <a:r>
              <a:rPr lang="uk-UA" dirty="0" err="1" smtClean="0"/>
              <a:t>Швеции</a:t>
            </a:r>
            <a:r>
              <a:rPr lang="uk-UA" dirty="0" smtClean="0"/>
              <a:t> – </a:t>
            </a:r>
            <a:r>
              <a:rPr lang="uk-UA" dirty="0" err="1" smtClean="0"/>
              <a:t>около</a:t>
            </a:r>
            <a:r>
              <a:rPr lang="uk-UA" dirty="0" smtClean="0"/>
              <a:t> 40%, а</a:t>
            </a:r>
            <a:r>
              <a:rPr lang="uk-UA" baseline="0" dirty="0" smtClean="0"/>
              <a:t> в </a:t>
            </a:r>
            <a:r>
              <a:rPr lang="uk-UA" dirty="0" err="1" smtClean="0"/>
              <a:t>смертность</a:t>
            </a:r>
            <a:r>
              <a:rPr lang="uk-UA" dirty="0" smtClean="0"/>
              <a:t> </a:t>
            </a:r>
            <a:r>
              <a:rPr lang="uk-UA" dirty="0" err="1" smtClean="0"/>
              <a:t>женщин</a:t>
            </a:r>
            <a:r>
              <a:rPr lang="uk-UA" dirty="0" smtClean="0"/>
              <a:t>  </a:t>
            </a:r>
            <a:r>
              <a:rPr lang="uk-UA" dirty="0" err="1" smtClean="0"/>
              <a:t>самых</a:t>
            </a:r>
            <a:r>
              <a:rPr lang="uk-UA" dirty="0" smtClean="0"/>
              <a:t> старших </a:t>
            </a:r>
            <a:r>
              <a:rPr lang="uk-UA" dirty="0" err="1" smtClean="0"/>
              <a:t>групп</a:t>
            </a:r>
            <a:r>
              <a:rPr lang="uk-UA" dirty="0" smtClean="0"/>
              <a:t> (75+) 33%, 39% та 45% </a:t>
            </a:r>
            <a:r>
              <a:rPr lang="uk-UA" dirty="0" err="1" smtClean="0"/>
              <a:t>соответственно</a:t>
            </a:r>
            <a:r>
              <a:rPr lang="uk-UA" dirty="0" smtClean="0"/>
              <a:t> (</a:t>
            </a:r>
            <a:r>
              <a:rPr lang="uk-UA" dirty="0" err="1" smtClean="0"/>
              <a:t>против</a:t>
            </a:r>
            <a:r>
              <a:rPr lang="uk-UA" dirty="0" smtClean="0"/>
              <a:t> 86% - в </a:t>
            </a:r>
            <a:r>
              <a:rPr lang="uk-UA" dirty="0" err="1" smtClean="0"/>
              <a:t>Украине</a:t>
            </a:r>
            <a:r>
              <a:rPr lang="uk-UA" dirty="0" smtClean="0"/>
              <a:t>). </a:t>
            </a:r>
            <a:r>
              <a:rPr lang="uk-UA" dirty="0" err="1" smtClean="0"/>
              <a:t>Связано</a:t>
            </a:r>
            <a:r>
              <a:rPr lang="uk-UA" dirty="0" smtClean="0"/>
              <a:t> </a:t>
            </a:r>
            <a:r>
              <a:rPr lang="uk-UA" dirty="0" err="1" smtClean="0"/>
              <a:t>это</a:t>
            </a:r>
            <a:r>
              <a:rPr lang="uk-UA" dirty="0" smtClean="0"/>
              <a:t> с</a:t>
            </a:r>
            <a:r>
              <a:rPr lang="uk-UA" baseline="0" dirty="0" smtClean="0"/>
              <a:t> </a:t>
            </a:r>
            <a:r>
              <a:rPr lang="uk-UA" baseline="0" dirty="0" err="1" smtClean="0"/>
              <a:t>отечественной</a:t>
            </a:r>
            <a:r>
              <a:rPr lang="uk-UA" baseline="0" dirty="0" smtClean="0"/>
              <a:t> </a:t>
            </a:r>
            <a:r>
              <a:rPr lang="uk-UA" baseline="0" dirty="0" err="1" smtClean="0"/>
              <a:t>спецификой</a:t>
            </a:r>
            <a:r>
              <a:rPr lang="uk-UA" baseline="0" dirty="0" smtClean="0"/>
              <a:t> </a:t>
            </a:r>
            <a:r>
              <a:rPr lang="uk-UA" baseline="0" dirty="0" err="1" smtClean="0"/>
              <a:t>диагностики</a:t>
            </a:r>
            <a:r>
              <a:rPr lang="uk-UA" baseline="0" dirty="0" smtClean="0"/>
              <a:t> причин </a:t>
            </a:r>
            <a:r>
              <a:rPr lang="uk-UA" baseline="0" dirty="0" err="1" smtClean="0"/>
              <a:t>смерти</a:t>
            </a:r>
            <a:r>
              <a:rPr lang="uk-UA" baseline="0" dirty="0" smtClean="0"/>
              <a:t> (</a:t>
            </a:r>
            <a:r>
              <a:rPr lang="uk-UA" baseline="0" dirty="0" err="1" smtClean="0"/>
              <a:t>практикой</a:t>
            </a:r>
            <a:r>
              <a:rPr lang="uk-UA" baseline="0" dirty="0" smtClean="0"/>
              <a:t> </a:t>
            </a:r>
            <a:r>
              <a:rPr lang="uk-UA" baseline="0" dirty="0" err="1" smtClean="0"/>
              <a:t>ее</a:t>
            </a:r>
            <a:r>
              <a:rPr lang="uk-UA" baseline="0" dirty="0" smtClean="0"/>
              <a:t> </a:t>
            </a:r>
            <a:r>
              <a:rPr lang="uk-UA" baseline="0" dirty="0" err="1" smtClean="0"/>
              <a:t>рутинной</a:t>
            </a:r>
            <a:r>
              <a:rPr lang="uk-UA" baseline="0" dirty="0" smtClean="0"/>
              <a:t> </a:t>
            </a:r>
            <a:r>
              <a:rPr lang="uk-UA" baseline="0" dirty="0" err="1" smtClean="0"/>
              <a:t>фиксации</a:t>
            </a:r>
            <a:r>
              <a:rPr lang="uk-UA" baseline="0" dirty="0" smtClean="0"/>
              <a:t>), </a:t>
            </a:r>
            <a:r>
              <a:rPr lang="uk-UA" baseline="0" dirty="0" err="1" smtClean="0"/>
              <a:t>когда</a:t>
            </a:r>
            <a:r>
              <a:rPr lang="uk-UA" baseline="0" dirty="0" smtClean="0"/>
              <a:t> </a:t>
            </a:r>
            <a:r>
              <a:rPr lang="uk-UA" baseline="0" dirty="0" err="1" smtClean="0"/>
              <a:t>пожилым</a:t>
            </a:r>
            <a:r>
              <a:rPr lang="uk-UA" baseline="0" dirty="0" smtClean="0"/>
              <a:t> </a:t>
            </a:r>
            <a:r>
              <a:rPr lang="uk-UA" baseline="0" dirty="0" err="1" smtClean="0"/>
              <a:t>чаще</a:t>
            </a:r>
            <a:r>
              <a:rPr lang="uk-UA" baseline="0" dirty="0" smtClean="0"/>
              <a:t> </a:t>
            </a:r>
            <a:r>
              <a:rPr lang="uk-UA" baseline="0" dirty="0" err="1" smtClean="0"/>
              <a:t>всего</a:t>
            </a:r>
            <a:r>
              <a:rPr lang="uk-UA" baseline="0" dirty="0" smtClean="0"/>
              <a:t> </a:t>
            </a:r>
            <a:r>
              <a:rPr lang="uk-UA" baseline="0" dirty="0" err="1" smtClean="0"/>
              <a:t>ставят</a:t>
            </a:r>
            <a:r>
              <a:rPr lang="uk-UA" baseline="0" dirty="0" smtClean="0"/>
              <a:t> </a:t>
            </a:r>
            <a:r>
              <a:rPr lang="uk-UA" baseline="0" dirty="0" err="1" smtClean="0"/>
              <a:t>типично</a:t>
            </a:r>
            <a:r>
              <a:rPr lang="uk-UA" baseline="0" dirty="0" smtClean="0"/>
              <a:t> </a:t>
            </a:r>
            <a:r>
              <a:rPr lang="uk-UA" baseline="0" dirty="0" err="1" smtClean="0"/>
              <a:t>возрастную</a:t>
            </a:r>
            <a:r>
              <a:rPr lang="uk-UA" baseline="0" dirty="0" smtClean="0"/>
              <a:t> </a:t>
            </a:r>
            <a:r>
              <a:rPr lang="uk-UA" baseline="0" dirty="0" err="1" smtClean="0"/>
              <a:t>патологию</a:t>
            </a:r>
            <a:r>
              <a:rPr lang="uk-UA" baseline="0" dirty="0" smtClean="0"/>
              <a:t>. </a:t>
            </a:r>
            <a:r>
              <a:rPr lang="uk-UA" baseline="0" dirty="0" err="1" smtClean="0"/>
              <a:t>Но</a:t>
            </a:r>
            <a:r>
              <a:rPr lang="uk-UA" baseline="0" dirty="0" smtClean="0"/>
              <a:t> </a:t>
            </a:r>
            <a:r>
              <a:rPr lang="uk-UA" baseline="0" dirty="0" err="1" smtClean="0"/>
              <a:t>обмачивое</a:t>
            </a:r>
            <a:r>
              <a:rPr lang="uk-UA" baseline="0" dirty="0" smtClean="0"/>
              <a:t> </a:t>
            </a:r>
            <a:r>
              <a:rPr lang="uk-UA" baseline="0" dirty="0" err="1" smtClean="0"/>
              <a:t>впечатление</a:t>
            </a:r>
            <a:r>
              <a:rPr lang="uk-UA" baseline="0" dirty="0" smtClean="0"/>
              <a:t> о том, </a:t>
            </a:r>
            <a:r>
              <a:rPr lang="uk-UA" baseline="0" dirty="0" err="1" smtClean="0"/>
              <a:t>что</a:t>
            </a:r>
            <a:r>
              <a:rPr lang="uk-UA" baseline="0" dirty="0" smtClean="0"/>
              <a:t> </a:t>
            </a:r>
            <a:r>
              <a:rPr lang="uk-UA" baseline="0" dirty="0" err="1" smtClean="0"/>
              <a:t>пожилые</a:t>
            </a:r>
            <a:r>
              <a:rPr lang="uk-UA" baseline="0" dirty="0" smtClean="0"/>
              <a:t> в </a:t>
            </a:r>
            <a:r>
              <a:rPr lang="uk-UA" baseline="0" dirty="0" err="1" smtClean="0"/>
              <a:t>Украине</a:t>
            </a:r>
            <a:r>
              <a:rPr lang="uk-UA" baseline="0" dirty="0" smtClean="0"/>
              <a:t> </a:t>
            </a:r>
            <a:r>
              <a:rPr lang="uk-UA" baseline="0" dirty="0" err="1" smtClean="0"/>
              <a:t>страдают</a:t>
            </a:r>
            <a:r>
              <a:rPr lang="uk-UA" baseline="0" dirty="0" smtClean="0"/>
              <a:t> </a:t>
            </a:r>
            <a:r>
              <a:rPr lang="uk-UA" baseline="0" dirty="0" err="1" smtClean="0"/>
              <a:t>только</a:t>
            </a:r>
            <a:r>
              <a:rPr lang="uk-UA" baseline="0" dirty="0" smtClean="0"/>
              <a:t> от </a:t>
            </a:r>
            <a:r>
              <a:rPr lang="uk-UA" baseline="0" dirty="0" err="1" smtClean="0"/>
              <a:t>сердечно-сосудистых</a:t>
            </a:r>
            <a:r>
              <a:rPr lang="uk-UA" baseline="0" dirty="0" smtClean="0"/>
              <a:t> </a:t>
            </a:r>
            <a:r>
              <a:rPr lang="uk-UA" baseline="0" dirty="0" err="1" smtClean="0"/>
              <a:t>заболеваний</a:t>
            </a:r>
            <a:r>
              <a:rPr lang="uk-UA" baseline="0" dirty="0" smtClean="0"/>
              <a:t>, не </a:t>
            </a:r>
            <a:r>
              <a:rPr lang="uk-UA" baseline="0" dirty="0" err="1" smtClean="0"/>
              <a:t>подтверждается</a:t>
            </a:r>
            <a:r>
              <a:rPr lang="uk-UA" baseline="0" dirty="0" smtClean="0"/>
              <a:t> </a:t>
            </a:r>
            <a:r>
              <a:rPr lang="uk-UA" baseline="0" dirty="0" err="1" smtClean="0"/>
              <a:t>статистикой</a:t>
            </a:r>
            <a:r>
              <a:rPr lang="uk-UA" baseline="0" dirty="0" smtClean="0"/>
              <a:t> </a:t>
            </a:r>
            <a:r>
              <a:rPr lang="uk-UA" baseline="0" dirty="0" err="1" smtClean="0"/>
              <a:t>заболеваемости</a:t>
            </a:r>
            <a:r>
              <a:rPr lang="uk-UA" baseline="0" dirty="0" smtClean="0"/>
              <a:t> и </a:t>
            </a:r>
            <a:r>
              <a:rPr lang="uk-UA" baseline="0" dirty="0" err="1" smtClean="0"/>
              <a:t>инвалидности</a:t>
            </a:r>
            <a:r>
              <a:rPr lang="uk-UA" baseline="0" dirty="0" smtClean="0"/>
              <a:t> </a:t>
            </a:r>
            <a:r>
              <a:rPr lang="uk-UA" baseline="0" dirty="0" err="1" smtClean="0"/>
              <a:t>лиц</a:t>
            </a:r>
            <a:r>
              <a:rPr lang="uk-UA" baseline="0" dirty="0" smtClean="0"/>
              <a:t> старше </a:t>
            </a:r>
            <a:r>
              <a:rPr lang="uk-UA" baseline="0" dirty="0" err="1" smtClean="0"/>
              <a:t>трудоспособного</a:t>
            </a:r>
            <a:r>
              <a:rPr lang="uk-UA" baseline="0" dirty="0" smtClean="0"/>
              <a:t> </a:t>
            </a:r>
            <a:r>
              <a:rPr lang="uk-UA" baseline="0" dirty="0" err="1" smtClean="0"/>
              <a:t>возраста</a:t>
            </a:r>
            <a:r>
              <a:rPr lang="uk-UA" dirty="0" smtClean="0"/>
              <a:t>.  </a:t>
            </a:r>
            <a:endParaRPr lang="ru-RU" dirty="0" smtClean="0"/>
          </a:p>
        </p:txBody>
      </p:sp>
      <p:sp>
        <p:nvSpPr>
          <p:cNvPr id="4" name="Номер слайда 3"/>
          <p:cNvSpPr txBox="1">
            <a:spLocks noGrp="1"/>
          </p:cNvSpPr>
          <p:nvPr/>
        </p:nvSpPr>
        <p:spPr bwMode="auto">
          <a:xfrm>
            <a:off x="3850427" y="9425622"/>
            <a:ext cx="2944073" cy="496253"/>
          </a:xfrm>
          <a:prstGeom prst="rect">
            <a:avLst/>
          </a:prstGeom>
          <a:noFill/>
          <a:ln>
            <a:miter lim="800000"/>
            <a:headEnd/>
            <a:tailEnd/>
          </a:ln>
        </p:spPr>
        <p:txBody>
          <a:bodyPr lIns="92075" tIns="46038" rIns="92075" bIns="46038" anchor="b"/>
          <a:lstStyle/>
          <a:p>
            <a:pPr algn="r" defTabSz="915988">
              <a:defRPr/>
            </a:pPr>
            <a:fld id="{F356EEEF-5F02-4B8D-A8CA-FFE31D1E609D}" type="slidenum">
              <a:rPr lang="ru-RU" sz="1200" b="0">
                <a:cs typeface="+mn-cs"/>
              </a:rPr>
              <a:pPr algn="r" defTabSz="915988">
                <a:defRPr/>
              </a:pPr>
              <a:t>10</a:t>
            </a:fld>
            <a:endParaRPr lang="ru-RU" sz="1200" b="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uk-U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uk-UA" smtClean="0"/>
              <a:t>Click to edit Master subtitle style</a:t>
            </a:r>
            <a:endParaRPr lang="en-US"/>
          </a:p>
        </p:txBody>
      </p:sp>
      <p:sp>
        <p:nvSpPr>
          <p:cNvPr id="4" name="Rectangle 13"/>
          <p:cNvSpPr>
            <a:spLocks noGrp="1" noChangeArrowheads="1"/>
          </p:cNvSpPr>
          <p:nvPr>
            <p:ph type="ftr" sz="quarter" idx="10"/>
          </p:nvPr>
        </p:nvSpPr>
        <p:spPr>
          <a:ln/>
        </p:spPr>
        <p:txBody>
          <a:bodyPr/>
          <a:lstStyle>
            <a:lvl1pPr>
              <a:defRPr/>
            </a:lvl1pPr>
          </a:lstStyle>
          <a:p>
            <a:pPr>
              <a:defRPr/>
            </a:pPr>
            <a:endParaRPr lang="ru-RU"/>
          </a:p>
        </p:txBody>
      </p:sp>
      <p:sp>
        <p:nvSpPr>
          <p:cNvPr id="5" name="Rectangle 14"/>
          <p:cNvSpPr>
            <a:spLocks noGrp="1" noChangeArrowheads="1"/>
          </p:cNvSpPr>
          <p:nvPr>
            <p:ph type="sldNum" sz="quarter" idx="11"/>
          </p:nvPr>
        </p:nvSpPr>
        <p:spPr>
          <a:ln/>
        </p:spPr>
        <p:txBody>
          <a:bodyPr/>
          <a:lstStyle>
            <a:lvl1pPr>
              <a:defRPr/>
            </a:lvl1pPr>
          </a:lstStyle>
          <a:p>
            <a:pPr>
              <a:defRPr/>
            </a:pPr>
            <a:fld id="{FE5BEE9C-6E59-4D52-90E4-441DA7601450}" type="slidenum">
              <a:rPr lang="ru-RU"/>
              <a:pPr>
                <a:defRPr/>
              </a:pPr>
              <a:t>‹#›</a:t>
            </a:fld>
            <a:endParaRPr lang="ru-RU"/>
          </a:p>
        </p:txBody>
      </p:sp>
    </p:spTree>
    <p:extLst>
      <p:ext uri="{BB962C8B-B14F-4D97-AF65-F5344CB8AC3E}">
        <p14:creationId xmlns="" xmlns:p14="http://schemas.microsoft.com/office/powerpoint/2010/main" val="3700487348"/>
      </p:ext>
    </p:extLst>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6858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9812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41148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13"/>
          <p:cNvSpPr>
            <a:spLocks noGrp="1" noChangeArrowheads="1"/>
          </p:cNvSpPr>
          <p:nvPr>
            <p:ph type="ftr" sz="quarter" idx="10"/>
          </p:nvPr>
        </p:nvSpPr>
        <p:spPr>
          <a:ln/>
        </p:spPr>
        <p:txBody>
          <a:bodyPr/>
          <a:lstStyle>
            <a:lvl1pPr>
              <a:defRPr/>
            </a:lvl1pPr>
          </a:lstStyle>
          <a:p>
            <a:pPr>
              <a:defRPr/>
            </a:pPr>
            <a:endParaRPr lang="ru-RU"/>
          </a:p>
        </p:txBody>
      </p:sp>
      <p:sp>
        <p:nvSpPr>
          <p:cNvPr id="7" name="Rectangle 14"/>
          <p:cNvSpPr>
            <a:spLocks noGrp="1" noChangeArrowheads="1"/>
          </p:cNvSpPr>
          <p:nvPr>
            <p:ph type="sldNum" sz="quarter" idx="11"/>
          </p:nvPr>
        </p:nvSpPr>
        <p:spPr>
          <a:ln/>
        </p:spPr>
        <p:txBody>
          <a:bodyPr/>
          <a:lstStyle>
            <a:lvl1pPr>
              <a:defRPr/>
            </a:lvl1pPr>
          </a:lstStyle>
          <a:p>
            <a:pPr>
              <a:defRPr/>
            </a:pPr>
            <a:fld id="{EF90B353-5971-4E91-9F61-12DAFE9F0165}" type="slidenum">
              <a:rPr lang="ru-RU"/>
              <a:pPr>
                <a:defRPr/>
              </a:pPr>
              <a:t>‹#›</a:t>
            </a:fld>
            <a:endParaRPr lang="ru-RU"/>
          </a:p>
        </p:txBody>
      </p:sp>
    </p:spTree>
    <p:extLst>
      <p:ext uri="{BB962C8B-B14F-4D97-AF65-F5344CB8AC3E}">
        <p14:creationId xmlns="" xmlns:p14="http://schemas.microsoft.com/office/powerpoint/2010/main" val="2369777520"/>
      </p:ext>
    </p:extLst>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ftr" sz="quarter" idx="10"/>
          </p:nvPr>
        </p:nvSpPr>
        <p:spPr>
          <a:ln/>
        </p:spPr>
        <p:txBody>
          <a:bodyPr/>
          <a:lstStyle>
            <a:lvl1pPr>
              <a:defRPr/>
            </a:lvl1pPr>
          </a:lstStyle>
          <a:p>
            <a:pPr>
              <a:defRPr/>
            </a:pPr>
            <a:endParaRPr lang="ru-RU"/>
          </a:p>
        </p:txBody>
      </p:sp>
      <p:sp>
        <p:nvSpPr>
          <p:cNvPr id="6" name="Rectangle 14"/>
          <p:cNvSpPr>
            <a:spLocks noGrp="1" noChangeArrowheads="1"/>
          </p:cNvSpPr>
          <p:nvPr>
            <p:ph type="sldNum" sz="quarter" idx="11"/>
          </p:nvPr>
        </p:nvSpPr>
        <p:spPr>
          <a:ln/>
        </p:spPr>
        <p:txBody>
          <a:bodyPr/>
          <a:lstStyle>
            <a:lvl1pPr>
              <a:defRPr/>
            </a:lvl1pPr>
          </a:lstStyle>
          <a:p>
            <a:pPr>
              <a:defRPr/>
            </a:pPr>
            <a:fld id="{EEF13634-15D1-4264-A20C-EBBC9BFA94A1}" type="slidenum">
              <a:rPr lang="ru-RU"/>
              <a:pPr>
                <a:defRPr/>
              </a:pPr>
              <a:t>‹#›</a:t>
            </a:fld>
            <a:endParaRPr lang="ru-RU"/>
          </a:p>
        </p:txBody>
      </p:sp>
    </p:spTree>
    <p:extLst>
      <p:ext uri="{BB962C8B-B14F-4D97-AF65-F5344CB8AC3E}">
        <p14:creationId xmlns="" xmlns:p14="http://schemas.microsoft.com/office/powerpoint/2010/main" val="2933615692"/>
      </p:ext>
    </p:extLst>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ftr" sz="quarter" idx="10"/>
          </p:nvPr>
        </p:nvSpPr>
        <p:spPr>
          <a:ln/>
        </p:spPr>
        <p:txBody>
          <a:bodyPr/>
          <a:lstStyle>
            <a:lvl1pPr>
              <a:defRPr/>
            </a:lvl1pPr>
          </a:lstStyle>
          <a:p>
            <a:pPr>
              <a:defRPr/>
            </a:pPr>
            <a:endParaRPr lang="ru-RU"/>
          </a:p>
        </p:txBody>
      </p:sp>
      <p:sp>
        <p:nvSpPr>
          <p:cNvPr id="5" name="Rectangle 14"/>
          <p:cNvSpPr>
            <a:spLocks noGrp="1" noChangeArrowheads="1"/>
          </p:cNvSpPr>
          <p:nvPr>
            <p:ph type="sldNum" sz="quarter" idx="11"/>
          </p:nvPr>
        </p:nvSpPr>
        <p:spPr>
          <a:ln/>
        </p:spPr>
        <p:txBody>
          <a:bodyPr/>
          <a:lstStyle>
            <a:lvl1pPr>
              <a:defRPr/>
            </a:lvl1pPr>
          </a:lstStyle>
          <a:p>
            <a:pPr>
              <a:defRPr/>
            </a:pPr>
            <a:fld id="{6C7ABC0D-081A-41A0-B995-46ED23A70C24}" type="slidenum">
              <a:rPr lang="ru-RU"/>
              <a:pPr>
                <a:defRPr/>
              </a:pPr>
              <a:t>‹#›</a:t>
            </a:fld>
            <a:endParaRPr lang="ru-RU"/>
          </a:p>
        </p:txBody>
      </p:sp>
    </p:spTree>
    <p:extLst>
      <p:ext uri="{BB962C8B-B14F-4D97-AF65-F5344CB8AC3E}">
        <p14:creationId xmlns="" xmlns:p14="http://schemas.microsoft.com/office/powerpoint/2010/main" val="2805754672"/>
      </p:ext>
    </p:extLst>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
        <p:nvSpPr>
          <p:cNvPr id="4" name="Rectangle 13"/>
          <p:cNvSpPr>
            <a:spLocks noGrp="1" noChangeArrowheads="1"/>
          </p:cNvSpPr>
          <p:nvPr>
            <p:ph type="ftr" sz="quarter" idx="10"/>
          </p:nvPr>
        </p:nvSpPr>
        <p:spPr>
          <a:ln/>
        </p:spPr>
        <p:txBody>
          <a:bodyPr/>
          <a:lstStyle>
            <a:lvl1pPr>
              <a:defRPr/>
            </a:lvl1pPr>
          </a:lstStyle>
          <a:p>
            <a:pPr>
              <a:defRPr/>
            </a:pPr>
            <a:endParaRPr lang="ru-RU"/>
          </a:p>
        </p:txBody>
      </p:sp>
      <p:sp>
        <p:nvSpPr>
          <p:cNvPr id="5" name="Rectangle 14"/>
          <p:cNvSpPr>
            <a:spLocks noGrp="1" noChangeArrowheads="1"/>
          </p:cNvSpPr>
          <p:nvPr>
            <p:ph type="sldNum" sz="quarter" idx="11"/>
          </p:nvPr>
        </p:nvSpPr>
        <p:spPr>
          <a:ln/>
        </p:spPr>
        <p:txBody>
          <a:bodyPr/>
          <a:lstStyle>
            <a:lvl1pPr>
              <a:defRPr/>
            </a:lvl1pPr>
          </a:lstStyle>
          <a:p>
            <a:pPr>
              <a:defRPr/>
            </a:pPr>
            <a:fld id="{2F73B253-AEF8-43AF-9C97-5F1789A41D33}" type="slidenum">
              <a:rPr lang="ru-RU"/>
              <a:pPr>
                <a:defRPr/>
              </a:pPr>
              <a:t>‹#›</a:t>
            </a:fld>
            <a:endParaRPr lang="ru-RU"/>
          </a:p>
        </p:txBody>
      </p:sp>
    </p:spTree>
    <p:extLst>
      <p:ext uri="{BB962C8B-B14F-4D97-AF65-F5344CB8AC3E}">
        <p14:creationId xmlns="" xmlns:p14="http://schemas.microsoft.com/office/powerpoint/2010/main" val="1872558203"/>
      </p:ext>
    </p:extLst>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ftr" sz="quarter" idx="10"/>
          </p:nvPr>
        </p:nvSpPr>
        <p:spPr>
          <a:ln/>
        </p:spPr>
        <p:txBody>
          <a:bodyPr/>
          <a:lstStyle>
            <a:lvl1pPr>
              <a:defRPr/>
            </a:lvl1pPr>
          </a:lstStyle>
          <a:p>
            <a:pPr>
              <a:defRPr/>
            </a:pPr>
            <a:endParaRPr lang="ru-RU"/>
          </a:p>
        </p:txBody>
      </p:sp>
      <p:sp>
        <p:nvSpPr>
          <p:cNvPr id="3" name="Rectangle 14"/>
          <p:cNvSpPr>
            <a:spLocks noGrp="1" noChangeArrowheads="1"/>
          </p:cNvSpPr>
          <p:nvPr>
            <p:ph type="sldNum" sz="quarter" idx="11"/>
          </p:nvPr>
        </p:nvSpPr>
        <p:spPr>
          <a:ln/>
        </p:spPr>
        <p:txBody>
          <a:bodyPr/>
          <a:lstStyle>
            <a:lvl1pPr>
              <a:defRPr/>
            </a:lvl1pPr>
          </a:lstStyle>
          <a:p>
            <a:pPr>
              <a:defRPr/>
            </a:pPr>
            <a:fld id="{C47162B1-78C7-48A4-BA6C-DEEF04B2084A}" type="slidenum">
              <a:rPr lang="ru-RU"/>
              <a:pPr>
                <a:defRPr/>
              </a:pPr>
              <a:t>‹#›</a:t>
            </a:fld>
            <a:endParaRPr lang="ru-RU"/>
          </a:p>
        </p:txBody>
      </p:sp>
    </p:spTree>
    <p:extLst>
      <p:ext uri="{BB962C8B-B14F-4D97-AF65-F5344CB8AC3E}">
        <p14:creationId xmlns="" xmlns:p14="http://schemas.microsoft.com/office/powerpoint/2010/main" val="472533315"/>
      </p:ext>
    </p:extLst>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685800" y="609600"/>
            <a:ext cx="7772400" cy="5486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13"/>
          <p:cNvSpPr>
            <a:spLocks noGrp="1" noChangeArrowheads="1"/>
          </p:cNvSpPr>
          <p:nvPr>
            <p:ph type="ftr" sz="quarter" idx="10"/>
          </p:nvPr>
        </p:nvSpPr>
        <p:spPr>
          <a:ln/>
        </p:spPr>
        <p:txBody>
          <a:bodyPr/>
          <a:lstStyle>
            <a:lvl1pPr>
              <a:defRPr/>
            </a:lvl1pPr>
          </a:lstStyle>
          <a:p>
            <a:pPr>
              <a:defRPr/>
            </a:pPr>
            <a:endParaRPr lang="ru-RU"/>
          </a:p>
        </p:txBody>
      </p:sp>
      <p:sp>
        <p:nvSpPr>
          <p:cNvPr id="4" name="Rectangle 14"/>
          <p:cNvSpPr>
            <a:spLocks noGrp="1" noChangeArrowheads="1"/>
          </p:cNvSpPr>
          <p:nvPr>
            <p:ph type="sldNum" sz="quarter" idx="11"/>
          </p:nvPr>
        </p:nvSpPr>
        <p:spPr>
          <a:ln/>
        </p:spPr>
        <p:txBody>
          <a:bodyPr/>
          <a:lstStyle>
            <a:lvl1pPr>
              <a:defRPr/>
            </a:lvl1pPr>
          </a:lstStyle>
          <a:p>
            <a:pPr>
              <a:defRPr/>
            </a:pPr>
            <a:fld id="{1EC022BE-209F-40D4-AD5B-E9F556C378A4}" type="slidenum">
              <a:rPr lang="ru-RU"/>
              <a:pPr>
                <a:defRPr/>
              </a:pPr>
              <a:t>‹#›</a:t>
            </a:fld>
            <a:endParaRPr lang="ru-RU"/>
          </a:p>
        </p:txBody>
      </p:sp>
    </p:spTree>
    <p:extLst>
      <p:ext uri="{BB962C8B-B14F-4D97-AF65-F5344CB8AC3E}">
        <p14:creationId xmlns="" xmlns:p14="http://schemas.microsoft.com/office/powerpoint/2010/main" val="3784886045"/>
      </p:ext>
    </p:extLst>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58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3"/>
          <p:cNvSpPr>
            <a:spLocks noGrp="1" noChangeArrowheads="1"/>
          </p:cNvSpPr>
          <p:nvPr>
            <p:ph type="ftr" sz="quarter" idx="10"/>
          </p:nvPr>
        </p:nvSpPr>
        <p:spPr>
          <a:ln/>
        </p:spPr>
        <p:txBody>
          <a:bodyPr/>
          <a:lstStyle>
            <a:lvl1pPr>
              <a:defRPr/>
            </a:lvl1pPr>
          </a:lstStyle>
          <a:p>
            <a:pPr>
              <a:defRPr/>
            </a:pPr>
            <a:endParaRPr lang="ru-RU"/>
          </a:p>
        </p:txBody>
      </p:sp>
      <p:sp>
        <p:nvSpPr>
          <p:cNvPr id="6" name="Rectangle 14"/>
          <p:cNvSpPr>
            <a:spLocks noGrp="1" noChangeArrowheads="1"/>
          </p:cNvSpPr>
          <p:nvPr>
            <p:ph type="sldNum" sz="quarter" idx="11"/>
          </p:nvPr>
        </p:nvSpPr>
        <p:spPr>
          <a:ln/>
        </p:spPr>
        <p:txBody>
          <a:bodyPr/>
          <a:lstStyle>
            <a:lvl1pPr>
              <a:defRPr/>
            </a:lvl1pPr>
          </a:lstStyle>
          <a:p>
            <a:pPr>
              <a:defRPr/>
            </a:pPr>
            <a:fld id="{5AE650A6-B87E-4E37-AF59-7C8B4E12CAF9}" type="slidenum">
              <a:rPr lang="ru-RU"/>
              <a:pPr>
                <a:defRPr/>
              </a:pPr>
              <a:t>‹#›</a:t>
            </a:fld>
            <a:endParaRPr lang="ru-RU"/>
          </a:p>
        </p:txBody>
      </p:sp>
    </p:spTree>
    <p:extLst>
      <p:ext uri="{BB962C8B-B14F-4D97-AF65-F5344CB8AC3E}">
        <p14:creationId xmlns="" xmlns:p14="http://schemas.microsoft.com/office/powerpoint/2010/main" val="81435620"/>
      </p:ext>
    </p:extLst>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3"/>
          <p:cNvSpPr>
            <a:spLocks noGrp="1" noChangeArrowheads="1"/>
          </p:cNvSpPr>
          <p:nvPr>
            <p:ph type="ftr" sz="quarter" idx="10"/>
          </p:nvPr>
        </p:nvSpPr>
        <p:spPr>
          <a:ln/>
        </p:spPr>
        <p:txBody>
          <a:bodyPr/>
          <a:lstStyle>
            <a:lvl1pPr>
              <a:defRPr/>
            </a:lvl1pPr>
          </a:lstStyle>
          <a:p>
            <a:pPr>
              <a:defRPr/>
            </a:pPr>
            <a:endParaRPr lang="ru-RU"/>
          </a:p>
        </p:txBody>
      </p:sp>
      <p:sp>
        <p:nvSpPr>
          <p:cNvPr id="6" name="Rectangle 14"/>
          <p:cNvSpPr>
            <a:spLocks noGrp="1" noChangeArrowheads="1"/>
          </p:cNvSpPr>
          <p:nvPr>
            <p:ph type="sldNum" sz="quarter" idx="11"/>
          </p:nvPr>
        </p:nvSpPr>
        <p:spPr>
          <a:ln/>
        </p:spPr>
        <p:txBody>
          <a:bodyPr/>
          <a:lstStyle>
            <a:lvl1pPr>
              <a:defRPr/>
            </a:lvl1pPr>
          </a:lstStyle>
          <a:p>
            <a:pPr>
              <a:defRPr/>
            </a:pPr>
            <a:fld id="{03D287B0-3509-4934-8348-9F4C387A5341}" type="slidenum">
              <a:rPr lang="ru-RU"/>
              <a:pPr>
                <a:defRPr/>
              </a:pPr>
              <a:t>‹#›</a:t>
            </a:fld>
            <a:endParaRPr lang="ru-RU"/>
          </a:p>
        </p:txBody>
      </p:sp>
    </p:spTree>
    <p:extLst>
      <p:ext uri="{BB962C8B-B14F-4D97-AF65-F5344CB8AC3E}">
        <p14:creationId xmlns="" xmlns:p14="http://schemas.microsoft.com/office/powerpoint/2010/main" val="4056107484"/>
      </p:ext>
    </p:extLst>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685800" y="609600"/>
            <a:ext cx="7772400" cy="11430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685800" y="19812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9812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685800" y="41148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48200" y="41148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3"/>
          <p:cNvSpPr>
            <a:spLocks noGrp="1" noChangeArrowheads="1"/>
          </p:cNvSpPr>
          <p:nvPr>
            <p:ph type="ftr" sz="quarter" idx="10"/>
          </p:nvPr>
        </p:nvSpPr>
        <p:spPr>
          <a:ln/>
        </p:spPr>
        <p:txBody>
          <a:bodyPr/>
          <a:lstStyle>
            <a:lvl1pPr>
              <a:defRPr/>
            </a:lvl1pPr>
          </a:lstStyle>
          <a:p>
            <a:pPr>
              <a:defRPr/>
            </a:pPr>
            <a:endParaRPr lang="ru-RU"/>
          </a:p>
        </p:txBody>
      </p:sp>
      <p:sp>
        <p:nvSpPr>
          <p:cNvPr id="8" name="Rectangle 14"/>
          <p:cNvSpPr>
            <a:spLocks noGrp="1" noChangeArrowheads="1"/>
          </p:cNvSpPr>
          <p:nvPr>
            <p:ph type="sldNum" sz="quarter" idx="11"/>
          </p:nvPr>
        </p:nvSpPr>
        <p:spPr>
          <a:ln/>
        </p:spPr>
        <p:txBody>
          <a:bodyPr/>
          <a:lstStyle>
            <a:lvl1pPr>
              <a:defRPr/>
            </a:lvl1pPr>
          </a:lstStyle>
          <a:p>
            <a:pPr>
              <a:defRPr/>
            </a:pPr>
            <a:fld id="{5E50508B-A782-46E2-B813-CF7FA0A16DCD}" type="slidenum">
              <a:rPr lang="ru-RU"/>
              <a:pPr>
                <a:defRPr/>
              </a:pPr>
              <a:t>‹#›</a:t>
            </a:fld>
            <a:endParaRPr lang="ru-RU"/>
          </a:p>
        </p:txBody>
      </p:sp>
    </p:spTree>
    <p:extLst>
      <p:ext uri="{BB962C8B-B14F-4D97-AF65-F5344CB8AC3E}">
        <p14:creationId xmlns="" xmlns:p14="http://schemas.microsoft.com/office/powerpoint/2010/main" val="701578083"/>
      </p:ext>
    </p:extLst>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ru-RU" altLang="ru-RU" smtClean="0"/>
              <a:t>Образец заголовка</a:t>
            </a:r>
          </a:p>
        </p:txBody>
      </p:sp>
      <p:sp>
        <p:nvSpPr>
          <p:cNvPr id="37891" name="Rectangle 1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292877" name="Rectangle 13"/>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2075" tIns="46038" rIns="92075" bIns="46038" numCol="1" anchor="t" anchorCtr="0" compatLnSpc="1">
            <a:prstTxWarp prst="textNoShape">
              <a:avLst/>
            </a:prstTxWarp>
          </a:bodyPr>
          <a:lstStyle>
            <a:lvl1pPr algn="ctr">
              <a:defRPr sz="1400" b="0">
                <a:latin typeface="Times New Roman" charset="0"/>
                <a:ea typeface="ＭＳ Ｐゴシック" charset="0"/>
                <a:cs typeface="+mn-cs"/>
              </a:defRPr>
            </a:lvl1pPr>
          </a:lstStyle>
          <a:p>
            <a:pPr>
              <a:defRPr/>
            </a:pPr>
            <a:endParaRPr lang="ru-RU"/>
          </a:p>
        </p:txBody>
      </p:sp>
      <p:sp>
        <p:nvSpPr>
          <p:cNvPr id="292878" name="Rectangle 14"/>
          <p:cNvSpPr>
            <a:spLocks noGrp="1" noChangeArrowheads="1"/>
          </p:cNvSpPr>
          <p:nvPr>
            <p:ph type="sldNum" sz="quarter" idx="4"/>
          </p:nvPr>
        </p:nvSpPr>
        <p:spPr bwMode="auto">
          <a:xfrm>
            <a:off x="304800" y="6248400"/>
            <a:ext cx="1447800" cy="457200"/>
          </a:xfrm>
          <a:prstGeom prst="rect">
            <a:avLst/>
          </a:prstGeom>
          <a:noFill/>
          <a:ln>
            <a:noFill/>
          </a:ln>
          <a:effectLst/>
          <a:extLst/>
        </p:spPr>
        <p:txBody>
          <a:bodyPr vert="horz" wrap="square" lIns="92075" tIns="46038" rIns="92075" bIns="46038" numCol="1" anchor="t" anchorCtr="0" compatLnSpc="1">
            <a:prstTxWarp prst="textNoShape">
              <a:avLst/>
            </a:prstTxWarp>
          </a:bodyPr>
          <a:lstStyle>
            <a:lvl1pPr>
              <a:defRPr sz="1400" b="0"/>
            </a:lvl1pPr>
          </a:lstStyle>
          <a:p>
            <a:pPr>
              <a:defRPr/>
            </a:pPr>
            <a:fld id="{3EF7E9DE-5283-4011-9CD8-E9CDAD3B1A53}" type="slidenum">
              <a:rPr lang="ru-RU"/>
              <a:pPr>
                <a:defRPr/>
              </a:pPr>
              <a:t>‹#›</a:t>
            </a:fld>
            <a:endParaRPr lang="ru-RU"/>
          </a:p>
        </p:txBody>
      </p:sp>
      <p:grpSp>
        <p:nvGrpSpPr>
          <p:cNvPr id="37894" name="Group 15"/>
          <p:cNvGrpSpPr>
            <a:grpSpLocks/>
          </p:cNvGrpSpPr>
          <p:nvPr/>
        </p:nvGrpSpPr>
        <p:grpSpPr bwMode="auto">
          <a:xfrm>
            <a:off x="892175" y="206375"/>
            <a:ext cx="7342188" cy="387350"/>
            <a:chOff x="720" y="96"/>
            <a:chExt cx="5040" cy="244"/>
          </a:xfrm>
        </p:grpSpPr>
        <p:sp>
          <p:nvSpPr>
            <p:cNvPr id="1033" name="Rectangle 16"/>
            <p:cNvSpPr>
              <a:spLocks noChangeArrowheads="1"/>
            </p:cNvSpPr>
            <p:nvPr/>
          </p:nvSpPr>
          <p:spPr bwMode="auto">
            <a:xfrm>
              <a:off x="720" y="96"/>
              <a:ext cx="5028" cy="244"/>
            </a:xfrm>
            <a:prstGeom prst="rect">
              <a:avLst/>
            </a:prstGeom>
            <a:solidFill>
              <a:srgbClr val="0000FF"/>
            </a:solidFill>
            <a:ln>
              <a:noFill/>
            </a:ln>
            <a:extLst/>
          </p:spPr>
          <p:txBody>
            <a:bodyPr wrap="none" anchor="ctr"/>
            <a:lstStyle>
              <a:lvl1pPr eaLnBrk="0" hangingPunct="0">
                <a:defRPr sz="1600" b="1">
                  <a:solidFill>
                    <a:schemeClr val="tx1"/>
                  </a:solidFill>
                  <a:latin typeface="Times New Roman" pitchFamily="18" charset="0"/>
                  <a:ea typeface="MS PGothic" pitchFamily="34" charset="-128"/>
                </a:defRPr>
              </a:lvl1pPr>
              <a:lvl2pPr marL="742950" indent="-285750" eaLnBrk="0" hangingPunct="0">
                <a:defRPr sz="1600" b="1">
                  <a:solidFill>
                    <a:schemeClr val="tx1"/>
                  </a:solidFill>
                  <a:latin typeface="Times New Roman" pitchFamily="18" charset="0"/>
                  <a:ea typeface="MS PGothic" pitchFamily="34" charset="-128"/>
                </a:defRPr>
              </a:lvl2pPr>
              <a:lvl3pPr marL="1143000" indent="-228600" eaLnBrk="0" hangingPunct="0">
                <a:defRPr sz="1600" b="1">
                  <a:solidFill>
                    <a:schemeClr val="tx1"/>
                  </a:solidFill>
                  <a:latin typeface="Times New Roman" pitchFamily="18" charset="0"/>
                  <a:ea typeface="MS PGothic" pitchFamily="34" charset="-128"/>
                </a:defRPr>
              </a:lvl3pPr>
              <a:lvl4pPr marL="1600200" indent="-228600" eaLnBrk="0" hangingPunct="0">
                <a:defRPr sz="1600" b="1">
                  <a:solidFill>
                    <a:schemeClr val="tx1"/>
                  </a:solidFill>
                  <a:latin typeface="Times New Roman" pitchFamily="18" charset="0"/>
                  <a:ea typeface="MS PGothic" pitchFamily="34" charset="-128"/>
                </a:defRPr>
              </a:lvl4pPr>
              <a:lvl5pPr marL="2057400" indent="-228600" eaLnBrk="0" hangingPunct="0">
                <a:defRPr sz="16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6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6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6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600" b="1">
                  <a:solidFill>
                    <a:schemeClr val="tx1"/>
                  </a:solidFill>
                  <a:latin typeface="Times New Roman" pitchFamily="18" charset="0"/>
                  <a:ea typeface="MS PGothic" pitchFamily="34" charset="-128"/>
                </a:defRPr>
              </a:lvl9pPr>
            </a:lstStyle>
            <a:p>
              <a:pPr algn="ctr" eaLnBrk="1" hangingPunct="1">
                <a:defRPr/>
              </a:pPr>
              <a:endParaRPr lang="en-US" altLang="ru-RU" smtClean="0"/>
            </a:p>
          </p:txBody>
        </p:sp>
        <p:sp>
          <p:nvSpPr>
            <p:cNvPr id="1034" name="Rectangle 17"/>
            <p:cNvSpPr>
              <a:spLocks noChangeArrowheads="1"/>
            </p:cNvSpPr>
            <p:nvPr/>
          </p:nvSpPr>
          <p:spPr bwMode="auto">
            <a:xfrm>
              <a:off x="732" y="96"/>
              <a:ext cx="5028" cy="77"/>
            </a:xfrm>
            <a:prstGeom prst="rect">
              <a:avLst/>
            </a:prstGeom>
            <a:solidFill>
              <a:srgbClr val="FFFF00"/>
            </a:solidFill>
            <a:ln>
              <a:noFill/>
            </a:ln>
            <a:extLst/>
          </p:spPr>
          <p:txBody>
            <a:bodyPr wrap="none" anchor="ctr"/>
            <a:lstStyle>
              <a:lvl1pPr eaLnBrk="0" hangingPunct="0">
                <a:defRPr sz="1600" b="1">
                  <a:solidFill>
                    <a:schemeClr val="tx1"/>
                  </a:solidFill>
                  <a:latin typeface="Times New Roman" pitchFamily="18" charset="0"/>
                  <a:ea typeface="MS PGothic" pitchFamily="34" charset="-128"/>
                </a:defRPr>
              </a:lvl1pPr>
              <a:lvl2pPr marL="742950" indent="-285750" eaLnBrk="0" hangingPunct="0">
                <a:defRPr sz="1600" b="1">
                  <a:solidFill>
                    <a:schemeClr val="tx1"/>
                  </a:solidFill>
                  <a:latin typeface="Times New Roman" pitchFamily="18" charset="0"/>
                  <a:ea typeface="MS PGothic" pitchFamily="34" charset="-128"/>
                </a:defRPr>
              </a:lvl2pPr>
              <a:lvl3pPr marL="1143000" indent="-228600" eaLnBrk="0" hangingPunct="0">
                <a:defRPr sz="1600" b="1">
                  <a:solidFill>
                    <a:schemeClr val="tx1"/>
                  </a:solidFill>
                  <a:latin typeface="Times New Roman" pitchFamily="18" charset="0"/>
                  <a:ea typeface="MS PGothic" pitchFamily="34" charset="-128"/>
                </a:defRPr>
              </a:lvl3pPr>
              <a:lvl4pPr marL="1600200" indent="-228600" eaLnBrk="0" hangingPunct="0">
                <a:defRPr sz="1600" b="1">
                  <a:solidFill>
                    <a:schemeClr val="tx1"/>
                  </a:solidFill>
                  <a:latin typeface="Times New Roman" pitchFamily="18" charset="0"/>
                  <a:ea typeface="MS PGothic" pitchFamily="34" charset="-128"/>
                </a:defRPr>
              </a:lvl4pPr>
              <a:lvl5pPr marL="2057400" indent="-228600" eaLnBrk="0" hangingPunct="0">
                <a:defRPr sz="16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6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6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6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600" b="1">
                  <a:solidFill>
                    <a:schemeClr val="tx1"/>
                  </a:solidFill>
                  <a:latin typeface="Times New Roman" pitchFamily="18" charset="0"/>
                  <a:ea typeface="MS PGothic" pitchFamily="34" charset="-128"/>
                </a:defRPr>
              </a:lvl9pPr>
            </a:lstStyle>
            <a:p>
              <a:pPr algn="ctr" eaLnBrk="1" hangingPunct="1">
                <a:defRPr/>
              </a:pPr>
              <a:endParaRPr lang="en-US" altLang="ru-RU" smtClean="0"/>
            </a:p>
          </p:txBody>
        </p:sp>
        <p:sp>
          <p:nvSpPr>
            <p:cNvPr id="1035" name="Freeform 18"/>
            <p:cNvSpPr>
              <a:spLocks/>
            </p:cNvSpPr>
            <p:nvPr/>
          </p:nvSpPr>
          <p:spPr bwMode="auto">
            <a:xfrm>
              <a:off x="819" y="126"/>
              <a:ext cx="2444" cy="63"/>
            </a:xfrm>
            <a:custGeom>
              <a:avLst/>
              <a:gdLst>
                <a:gd name="T0" fmla="*/ 2387 w 2444"/>
                <a:gd name="T1" fmla="*/ 12 h 63"/>
                <a:gd name="T2" fmla="*/ 2279 w 2444"/>
                <a:gd name="T3" fmla="*/ 38 h 63"/>
                <a:gd name="T4" fmla="*/ 2193 w 2444"/>
                <a:gd name="T5" fmla="*/ 16 h 63"/>
                <a:gd name="T6" fmla="*/ 2113 w 2444"/>
                <a:gd name="T7" fmla="*/ 2 h 63"/>
                <a:gd name="T8" fmla="*/ 2023 w 2444"/>
                <a:gd name="T9" fmla="*/ 29 h 63"/>
                <a:gd name="T10" fmla="*/ 1928 w 2444"/>
                <a:gd name="T11" fmla="*/ 33 h 63"/>
                <a:gd name="T12" fmla="*/ 1847 w 2444"/>
                <a:gd name="T13" fmla="*/ 6 h 63"/>
                <a:gd name="T14" fmla="*/ 1788 w 2444"/>
                <a:gd name="T15" fmla="*/ 5 h 63"/>
                <a:gd name="T16" fmla="*/ 1724 w 2444"/>
                <a:gd name="T17" fmla="*/ 26 h 63"/>
                <a:gd name="T18" fmla="*/ 1654 w 2444"/>
                <a:gd name="T19" fmla="*/ 40 h 63"/>
                <a:gd name="T20" fmla="*/ 1568 w 2444"/>
                <a:gd name="T21" fmla="*/ 17 h 63"/>
                <a:gd name="T22" fmla="*/ 1505 w 2444"/>
                <a:gd name="T23" fmla="*/ 2 h 63"/>
                <a:gd name="T24" fmla="*/ 1441 w 2444"/>
                <a:gd name="T25" fmla="*/ 16 h 63"/>
                <a:gd name="T26" fmla="*/ 1339 w 2444"/>
                <a:gd name="T27" fmla="*/ 40 h 63"/>
                <a:gd name="T28" fmla="*/ 1253 w 2444"/>
                <a:gd name="T29" fmla="*/ 20 h 63"/>
                <a:gd name="T30" fmla="*/ 1188 w 2444"/>
                <a:gd name="T31" fmla="*/ 2 h 63"/>
                <a:gd name="T32" fmla="*/ 1103 w 2444"/>
                <a:gd name="T33" fmla="*/ 24 h 63"/>
                <a:gd name="T34" fmla="*/ 1003 w 2444"/>
                <a:gd name="T35" fmla="*/ 40 h 63"/>
                <a:gd name="T36" fmla="*/ 920 w 2444"/>
                <a:gd name="T37" fmla="*/ 12 h 63"/>
                <a:gd name="T38" fmla="*/ 858 w 2444"/>
                <a:gd name="T39" fmla="*/ 5 h 63"/>
                <a:gd name="T40" fmla="*/ 765 w 2444"/>
                <a:gd name="T41" fmla="*/ 32 h 63"/>
                <a:gd name="T42" fmla="*/ 669 w 2444"/>
                <a:gd name="T43" fmla="*/ 36 h 63"/>
                <a:gd name="T44" fmla="*/ 587 w 2444"/>
                <a:gd name="T45" fmla="*/ 8 h 63"/>
                <a:gd name="T46" fmla="*/ 544 w 2444"/>
                <a:gd name="T47" fmla="*/ 5 h 63"/>
                <a:gd name="T48" fmla="*/ 450 w 2444"/>
                <a:gd name="T49" fmla="*/ 33 h 63"/>
                <a:gd name="T50" fmla="*/ 353 w 2444"/>
                <a:gd name="T51" fmla="*/ 37 h 63"/>
                <a:gd name="T52" fmla="*/ 271 w 2444"/>
                <a:gd name="T53" fmla="*/ 10 h 63"/>
                <a:gd name="T54" fmla="*/ 190 w 2444"/>
                <a:gd name="T55" fmla="*/ 16 h 63"/>
                <a:gd name="T56" fmla="*/ 90 w 2444"/>
                <a:gd name="T57" fmla="*/ 42 h 63"/>
                <a:gd name="T58" fmla="*/ 0 w 2444"/>
                <a:gd name="T59" fmla="*/ 24 h 63"/>
                <a:gd name="T60" fmla="*/ 48 w 2444"/>
                <a:gd name="T61" fmla="*/ 59 h 63"/>
                <a:gd name="T62" fmla="*/ 147 w 2444"/>
                <a:gd name="T63" fmla="*/ 50 h 63"/>
                <a:gd name="T64" fmla="*/ 235 w 2444"/>
                <a:gd name="T65" fmla="*/ 25 h 63"/>
                <a:gd name="T66" fmla="*/ 316 w 2444"/>
                <a:gd name="T67" fmla="*/ 42 h 63"/>
                <a:gd name="T68" fmla="*/ 405 w 2444"/>
                <a:gd name="T69" fmla="*/ 60 h 63"/>
                <a:gd name="T70" fmla="*/ 504 w 2444"/>
                <a:gd name="T71" fmla="*/ 34 h 63"/>
                <a:gd name="T72" fmla="*/ 559 w 2444"/>
                <a:gd name="T73" fmla="*/ 24 h 63"/>
                <a:gd name="T74" fmla="*/ 633 w 2444"/>
                <a:gd name="T75" fmla="*/ 44 h 63"/>
                <a:gd name="T76" fmla="*/ 721 w 2444"/>
                <a:gd name="T77" fmla="*/ 60 h 63"/>
                <a:gd name="T78" fmla="*/ 821 w 2444"/>
                <a:gd name="T79" fmla="*/ 35 h 63"/>
                <a:gd name="T80" fmla="*/ 901 w 2444"/>
                <a:gd name="T81" fmla="*/ 26 h 63"/>
                <a:gd name="T82" fmla="*/ 983 w 2444"/>
                <a:gd name="T83" fmla="*/ 54 h 63"/>
                <a:gd name="T84" fmla="*/ 1080 w 2444"/>
                <a:gd name="T85" fmla="*/ 51 h 63"/>
                <a:gd name="T86" fmla="*/ 1172 w 2444"/>
                <a:gd name="T87" fmla="*/ 24 h 63"/>
                <a:gd name="T88" fmla="*/ 1253 w 2444"/>
                <a:gd name="T89" fmla="*/ 37 h 63"/>
                <a:gd name="T90" fmla="*/ 1339 w 2444"/>
                <a:gd name="T91" fmla="*/ 59 h 63"/>
                <a:gd name="T92" fmla="*/ 1439 w 2444"/>
                <a:gd name="T93" fmla="*/ 35 h 63"/>
                <a:gd name="T94" fmla="*/ 1504 w 2444"/>
                <a:gd name="T95" fmla="*/ 21 h 63"/>
                <a:gd name="T96" fmla="*/ 1569 w 2444"/>
                <a:gd name="T97" fmla="*/ 38 h 63"/>
                <a:gd name="T98" fmla="*/ 1655 w 2444"/>
                <a:gd name="T99" fmla="*/ 59 h 63"/>
                <a:gd name="T100" fmla="*/ 1725 w 2444"/>
                <a:gd name="T101" fmla="*/ 46 h 63"/>
                <a:gd name="T102" fmla="*/ 1788 w 2444"/>
                <a:gd name="T103" fmla="*/ 25 h 63"/>
                <a:gd name="T104" fmla="*/ 1847 w 2444"/>
                <a:gd name="T105" fmla="*/ 24 h 63"/>
                <a:gd name="T106" fmla="*/ 1929 w 2444"/>
                <a:gd name="T107" fmla="*/ 52 h 63"/>
                <a:gd name="T108" fmla="*/ 2023 w 2444"/>
                <a:gd name="T109" fmla="*/ 49 h 63"/>
                <a:gd name="T110" fmla="*/ 2113 w 2444"/>
                <a:gd name="T111" fmla="*/ 22 h 63"/>
                <a:gd name="T112" fmla="*/ 2193 w 2444"/>
                <a:gd name="T113" fmla="*/ 35 h 63"/>
                <a:gd name="T114" fmla="*/ 2279 w 2444"/>
                <a:gd name="T115" fmla="*/ 57 h 63"/>
                <a:gd name="T116" fmla="*/ 2387 w 2444"/>
                <a:gd name="T117" fmla="*/ 33 h 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444" h="63">
                  <a:moveTo>
                    <a:pt x="2443" y="0"/>
                  </a:moveTo>
                  <a:lnTo>
                    <a:pt x="2443" y="0"/>
                  </a:lnTo>
                  <a:lnTo>
                    <a:pt x="2437" y="0"/>
                  </a:lnTo>
                  <a:lnTo>
                    <a:pt x="2429" y="1"/>
                  </a:lnTo>
                  <a:lnTo>
                    <a:pt x="2422" y="2"/>
                  </a:lnTo>
                  <a:lnTo>
                    <a:pt x="2413" y="4"/>
                  </a:lnTo>
                  <a:lnTo>
                    <a:pt x="2405" y="7"/>
                  </a:lnTo>
                  <a:lnTo>
                    <a:pt x="2396" y="10"/>
                  </a:lnTo>
                  <a:lnTo>
                    <a:pt x="2387" y="12"/>
                  </a:lnTo>
                  <a:lnTo>
                    <a:pt x="2377" y="15"/>
                  </a:lnTo>
                  <a:lnTo>
                    <a:pt x="2366" y="20"/>
                  </a:lnTo>
                  <a:lnTo>
                    <a:pt x="2353" y="24"/>
                  </a:lnTo>
                  <a:lnTo>
                    <a:pt x="2341" y="27"/>
                  </a:lnTo>
                  <a:lnTo>
                    <a:pt x="2328" y="31"/>
                  </a:lnTo>
                  <a:lnTo>
                    <a:pt x="2316" y="34"/>
                  </a:lnTo>
                  <a:lnTo>
                    <a:pt x="2303" y="36"/>
                  </a:lnTo>
                  <a:lnTo>
                    <a:pt x="2291" y="37"/>
                  </a:lnTo>
                  <a:lnTo>
                    <a:pt x="2279" y="38"/>
                  </a:lnTo>
                  <a:lnTo>
                    <a:pt x="2268" y="37"/>
                  </a:lnTo>
                  <a:lnTo>
                    <a:pt x="2258" y="37"/>
                  </a:lnTo>
                  <a:lnTo>
                    <a:pt x="2247" y="34"/>
                  </a:lnTo>
                  <a:lnTo>
                    <a:pt x="2238" y="32"/>
                  </a:lnTo>
                  <a:lnTo>
                    <a:pt x="2229" y="29"/>
                  </a:lnTo>
                  <a:lnTo>
                    <a:pt x="2219" y="26"/>
                  </a:lnTo>
                  <a:lnTo>
                    <a:pt x="2211" y="22"/>
                  </a:lnTo>
                  <a:lnTo>
                    <a:pt x="2201" y="19"/>
                  </a:lnTo>
                  <a:lnTo>
                    <a:pt x="2193" y="16"/>
                  </a:lnTo>
                  <a:lnTo>
                    <a:pt x="2184" y="12"/>
                  </a:lnTo>
                  <a:lnTo>
                    <a:pt x="2175" y="9"/>
                  </a:lnTo>
                  <a:lnTo>
                    <a:pt x="2166" y="7"/>
                  </a:lnTo>
                  <a:lnTo>
                    <a:pt x="2156" y="4"/>
                  </a:lnTo>
                  <a:lnTo>
                    <a:pt x="2148" y="2"/>
                  </a:lnTo>
                  <a:lnTo>
                    <a:pt x="2138" y="1"/>
                  </a:lnTo>
                  <a:lnTo>
                    <a:pt x="2128" y="1"/>
                  </a:lnTo>
                  <a:lnTo>
                    <a:pt x="2121" y="1"/>
                  </a:lnTo>
                  <a:lnTo>
                    <a:pt x="2113" y="2"/>
                  </a:lnTo>
                  <a:lnTo>
                    <a:pt x="2104" y="4"/>
                  </a:lnTo>
                  <a:lnTo>
                    <a:pt x="2096" y="7"/>
                  </a:lnTo>
                  <a:lnTo>
                    <a:pt x="2086" y="10"/>
                  </a:lnTo>
                  <a:lnTo>
                    <a:pt x="2076" y="12"/>
                  </a:lnTo>
                  <a:lnTo>
                    <a:pt x="2066" y="16"/>
                  </a:lnTo>
                  <a:lnTo>
                    <a:pt x="2056" y="20"/>
                  </a:lnTo>
                  <a:lnTo>
                    <a:pt x="2045" y="23"/>
                  </a:lnTo>
                  <a:lnTo>
                    <a:pt x="2034" y="27"/>
                  </a:lnTo>
                  <a:lnTo>
                    <a:pt x="2023" y="29"/>
                  </a:lnTo>
                  <a:lnTo>
                    <a:pt x="2012" y="33"/>
                  </a:lnTo>
                  <a:lnTo>
                    <a:pt x="2002" y="35"/>
                  </a:lnTo>
                  <a:lnTo>
                    <a:pt x="1991" y="37"/>
                  </a:lnTo>
                  <a:lnTo>
                    <a:pt x="1980" y="38"/>
                  </a:lnTo>
                  <a:lnTo>
                    <a:pt x="1969" y="38"/>
                  </a:lnTo>
                  <a:lnTo>
                    <a:pt x="1958" y="38"/>
                  </a:lnTo>
                  <a:lnTo>
                    <a:pt x="1948" y="37"/>
                  </a:lnTo>
                  <a:lnTo>
                    <a:pt x="1939" y="35"/>
                  </a:lnTo>
                  <a:lnTo>
                    <a:pt x="1928" y="33"/>
                  </a:lnTo>
                  <a:lnTo>
                    <a:pt x="1919" y="31"/>
                  </a:lnTo>
                  <a:lnTo>
                    <a:pt x="1910" y="28"/>
                  </a:lnTo>
                  <a:lnTo>
                    <a:pt x="1901" y="25"/>
                  </a:lnTo>
                  <a:lnTo>
                    <a:pt x="1891" y="21"/>
                  </a:lnTo>
                  <a:lnTo>
                    <a:pt x="1883" y="18"/>
                  </a:lnTo>
                  <a:lnTo>
                    <a:pt x="1874" y="15"/>
                  </a:lnTo>
                  <a:lnTo>
                    <a:pt x="1865" y="11"/>
                  </a:lnTo>
                  <a:lnTo>
                    <a:pt x="1856" y="9"/>
                  </a:lnTo>
                  <a:lnTo>
                    <a:pt x="1847" y="6"/>
                  </a:lnTo>
                  <a:lnTo>
                    <a:pt x="1837" y="4"/>
                  </a:lnTo>
                  <a:lnTo>
                    <a:pt x="1828" y="2"/>
                  </a:lnTo>
                  <a:lnTo>
                    <a:pt x="1819" y="1"/>
                  </a:lnTo>
                  <a:lnTo>
                    <a:pt x="1814" y="1"/>
                  </a:lnTo>
                  <a:lnTo>
                    <a:pt x="1809" y="1"/>
                  </a:lnTo>
                  <a:lnTo>
                    <a:pt x="1804" y="2"/>
                  </a:lnTo>
                  <a:lnTo>
                    <a:pt x="1799" y="3"/>
                  </a:lnTo>
                  <a:lnTo>
                    <a:pt x="1794" y="4"/>
                  </a:lnTo>
                  <a:lnTo>
                    <a:pt x="1788" y="5"/>
                  </a:lnTo>
                  <a:lnTo>
                    <a:pt x="1782" y="7"/>
                  </a:lnTo>
                  <a:lnTo>
                    <a:pt x="1776" y="9"/>
                  </a:lnTo>
                  <a:lnTo>
                    <a:pt x="1769" y="11"/>
                  </a:lnTo>
                  <a:lnTo>
                    <a:pt x="1762" y="14"/>
                  </a:lnTo>
                  <a:lnTo>
                    <a:pt x="1755" y="16"/>
                  </a:lnTo>
                  <a:lnTo>
                    <a:pt x="1747" y="18"/>
                  </a:lnTo>
                  <a:lnTo>
                    <a:pt x="1740" y="21"/>
                  </a:lnTo>
                  <a:lnTo>
                    <a:pt x="1732" y="24"/>
                  </a:lnTo>
                  <a:lnTo>
                    <a:pt x="1724" y="26"/>
                  </a:lnTo>
                  <a:lnTo>
                    <a:pt x="1716" y="28"/>
                  </a:lnTo>
                  <a:lnTo>
                    <a:pt x="1708" y="31"/>
                  </a:lnTo>
                  <a:lnTo>
                    <a:pt x="1700" y="33"/>
                  </a:lnTo>
                  <a:lnTo>
                    <a:pt x="1692" y="34"/>
                  </a:lnTo>
                  <a:lnTo>
                    <a:pt x="1684" y="36"/>
                  </a:lnTo>
                  <a:lnTo>
                    <a:pt x="1677" y="37"/>
                  </a:lnTo>
                  <a:lnTo>
                    <a:pt x="1670" y="38"/>
                  </a:lnTo>
                  <a:lnTo>
                    <a:pt x="1662" y="39"/>
                  </a:lnTo>
                  <a:lnTo>
                    <a:pt x="1654" y="40"/>
                  </a:lnTo>
                  <a:lnTo>
                    <a:pt x="1643" y="39"/>
                  </a:lnTo>
                  <a:lnTo>
                    <a:pt x="1633" y="38"/>
                  </a:lnTo>
                  <a:lnTo>
                    <a:pt x="1624" y="36"/>
                  </a:lnTo>
                  <a:lnTo>
                    <a:pt x="1614" y="34"/>
                  </a:lnTo>
                  <a:lnTo>
                    <a:pt x="1604" y="31"/>
                  </a:lnTo>
                  <a:lnTo>
                    <a:pt x="1596" y="28"/>
                  </a:lnTo>
                  <a:lnTo>
                    <a:pt x="1586" y="24"/>
                  </a:lnTo>
                  <a:lnTo>
                    <a:pt x="1577" y="21"/>
                  </a:lnTo>
                  <a:lnTo>
                    <a:pt x="1568" y="17"/>
                  </a:lnTo>
                  <a:lnTo>
                    <a:pt x="1559" y="14"/>
                  </a:lnTo>
                  <a:lnTo>
                    <a:pt x="1551" y="11"/>
                  </a:lnTo>
                  <a:lnTo>
                    <a:pt x="1542" y="8"/>
                  </a:lnTo>
                  <a:lnTo>
                    <a:pt x="1533" y="5"/>
                  </a:lnTo>
                  <a:lnTo>
                    <a:pt x="1523" y="4"/>
                  </a:lnTo>
                  <a:lnTo>
                    <a:pt x="1514" y="2"/>
                  </a:lnTo>
                  <a:lnTo>
                    <a:pt x="1505" y="2"/>
                  </a:lnTo>
                  <a:lnTo>
                    <a:pt x="1504" y="2"/>
                  </a:lnTo>
                  <a:lnTo>
                    <a:pt x="1505" y="2"/>
                  </a:lnTo>
                  <a:lnTo>
                    <a:pt x="1497" y="2"/>
                  </a:lnTo>
                  <a:lnTo>
                    <a:pt x="1489" y="3"/>
                  </a:lnTo>
                  <a:lnTo>
                    <a:pt x="1481" y="5"/>
                  </a:lnTo>
                  <a:lnTo>
                    <a:pt x="1471" y="7"/>
                  </a:lnTo>
                  <a:lnTo>
                    <a:pt x="1461" y="10"/>
                  </a:lnTo>
                  <a:lnTo>
                    <a:pt x="1451" y="13"/>
                  </a:lnTo>
                  <a:lnTo>
                    <a:pt x="1441" y="16"/>
                  </a:lnTo>
                  <a:lnTo>
                    <a:pt x="1429" y="20"/>
                  </a:lnTo>
                  <a:lnTo>
                    <a:pt x="1418" y="24"/>
                  </a:lnTo>
                  <a:lnTo>
                    <a:pt x="1407" y="27"/>
                  </a:lnTo>
                  <a:lnTo>
                    <a:pt x="1395" y="30"/>
                  </a:lnTo>
                  <a:lnTo>
                    <a:pt x="1384" y="33"/>
                  </a:lnTo>
                  <a:lnTo>
                    <a:pt x="1372" y="35"/>
                  </a:lnTo>
                  <a:lnTo>
                    <a:pt x="1361" y="38"/>
                  </a:lnTo>
                  <a:lnTo>
                    <a:pt x="1349" y="39"/>
                  </a:lnTo>
                  <a:lnTo>
                    <a:pt x="1339" y="40"/>
                  </a:lnTo>
                  <a:lnTo>
                    <a:pt x="1328" y="40"/>
                  </a:lnTo>
                  <a:lnTo>
                    <a:pt x="1318" y="38"/>
                  </a:lnTo>
                  <a:lnTo>
                    <a:pt x="1307" y="37"/>
                  </a:lnTo>
                  <a:lnTo>
                    <a:pt x="1298" y="35"/>
                  </a:lnTo>
                  <a:lnTo>
                    <a:pt x="1289" y="32"/>
                  </a:lnTo>
                  <a:lnTo>
                    <a:pt x="1279" y="29"/>
                  </a:lnTo>
                  <a:lnTo>
                    <a:pt x="1270" y="26"/>
                  </a:lnTo>
                  <a:lnTo>
                    <a:pt x="1261" y="22"/>
                  </a:lnTo>
                  <a:lnTo>
                    <a:pt x="1253" y="20"/>
                  </a:lnTo>
                  <a:lnTo>
                    <a:pt x="1243" y="16"/>
                  </a:lnTo>
                  <a:lnTo>
                    <a:pt x="1235" y="13"/>
                  </a:lnTo>
                  <a:lnTo>
                    <a:pt x="1226" y="10"/>
                  </a:lnTo>
                  <a:lnTo>
                    <a:pt x="1216" y="7"/>
                  </a:lnTo>
                  <a:lnTo>
                    <a:pt x="1207" y="5"/>
                  </a:lnTo>
                  <a:lnTo>
                    <a:pt x="1198" y="4"/>
                  </a:lnTo>
                  <a:lnTo>
                    <a:pt x="1188" y="2"/>
                  </a:lnTo>
                  <a:lnTo>
                    <a:pt x="1187" y="2"/>
                  </a:lnTo>
                  <a:lnTo>
                    <a:pt x="1188" y="2"/>
                  </a:lnTo>
                  <a:lnTo>
                    <a:pt x="1181" y="2"/>
                  </a:lnTo>
                  <a:lnTo>
                    <a:pt x="1173" y="4"/>
                  </a:lnTo>
                  <a:lnTo>
                    <a:pt x="1164" y="5"/>
                  </a:lnTo>
                  <a:lnTo>
                    <a:pt x="1155" y="8"/>
                  </a:lnTo>
                  <a:lnTo>
                    <a:pt x="1145" y="11"/>
                  </a:lnTo>
                  <a:lnTo>
                    <a:pt x="1136" y="14"/>
                  </a:lnTo>
                  <a:lnTo>
                    <a:pt x="1124" y="17"/>
                  </a:lnTo>
                  <a:lnTo>
                    <a:pt x="1114" y="21"/>
                  </a:lnTo>
                  <a:lnTo>
                    <a:pt x="1103" y="24"/>
                  </a:lnTo>
                  <a:lnTo>
                    <a:pt x="1092" y="28"/>
                  </a:lnTo>
                  <a:lnTo>
                    <a:pt x="1080" y="31"/>
                  </a:lnTo>
                  <a:lnTo>
                    <a:pt x="1069" y="34"/>
                  </a:lnTo>
                  <a:lnTo>
                    <a:pt x="1057" y="37"/>
                  </a:lnTo>
                  <a:lnTo>
                    <a:pt x="1046" y="39"/>
                  </a:lnTo>
                  <a:lnTo>
                    <a:pt x="1035" y="40"/>
                  </a:lnTo>
                  <a:lnTo>
                    <a:pt x="1024" y="41"/>
                  </a:lnTo>
                  <a:lnTo>
                    <a:pt x="1013" y="40"/>
                  </a:lnTo>
                  <a:lnTo>
                    <a:pt x="1003" y="40"/>
                  </a:lnTo>
                  <a:lnTo>
                    <a:pt x="993" y="37"/>
                  </a:lnTo>
                  <a:lnTo>
                    <a:pt x="983" y="35"/>
                  </a:lnTo>
                  <a:lnTo>
                    <a:pt x="974" y="33"/>
                  </a:lnTo>
                  <a:lnTo>
                    <a:pt x="964" y="29"/>
                  </a:lnTo>
                  <a:lnTo>
                    <a:pt x="956" y="25"/>
                  </a:lnTo>
                  <a:lnTo>
                    <a:pt x="946" y="22"/>
                  </a:lnTo>
                  <a:lnTo>
                    <a:pt x="938" y="19"/>
                  </a:lnTo>
                  <a:lnTo>
                    <a:pt x="929" y="15"/>
                  </a:lnTo>
                  <a:lnTo>
                    <a:pt x="920" y="12"/>
                  </a:lnTo>
                  <a:lnTo>
                    <a:pt x="911" y="10"/>
                  </a:lnTo>
                  <a:lnTo>
                    <a:pt x="901" y="7"/>
                  </a:lnTo>
                  <a:lnTo>
                    <a:pt x="893" y="5"/>
                  </a:lnTo>
                  <a:lnTo>
                    <a:pt x="883" y="4"/>
                  </a:lnTo>
                  <a:lnTo>
                    <a:pt x="873" y="4"/>
                  </a:lnTo>
                  <a:lnTo>
                    <a:pt x="874" y="4"/>
                  </a:lnTo>
                  <a:lnTo>
                    <a:pt x="873" y="4"/>
                  </a:lnTo>
                  <a:lnTo>
                    <a:pt x="866" y="4"/>
                  </a:lnTo>
                  <a:lnTo>
                    <a:pt x="858" y="5"/>
                  </a:lnTo>
                  <a:lnTo>
                    <a:pt x="850" y="7"/>
                  </a:lnTo>
                  <a:lnTo>
                    <a:pt x="840" y="9"/>
                  </a:lnTo>
                  <a:lnTo>
                    <a:pt x="831" y="11"/>
                  </a:lnTo>
                  <a:lnTo>
                    <a:pt x="821" y="15"/>
                  </a:lnTo>
                  <a:lnTo>
                    <a:pt x="810" y="18"/>
                  </a:lnTo>
                  <a:lnTo>
                    <a:pt x="800" y="21"/>
                  </a:lnTo>
                  <a:lnTo>
                    <a:pt x="788" y="25"/>
                  </a:lnTo>
                  <a:lnTo>
                    <a:pt x="777" y="29"/>
                  </a:lnTo>
                  <a:lnTo>
                    <a:pt x="765" y="32"/>
                  </a:lnTo>
                  <a:lnTo>
                    <a:pt x="754" y="35"/>
                  </a:lnTo>
                  <a:lnTo>
                    <a:pt x="743" y="37"/>
                  </a:lnTo>
                  <a:lnTo>
                    <a:pt x="731" y="40"/>
                  </a:lnTo>
                  <a:lnTo>
                    <a:pt x="720" y="41"/>
                  </a:lnTo>
                  <a:lnTo>
                    <a:pt x="709" y="41"/>
                  </a:lnTo>
                  <a:lnTo>
                    <a:pt x="698" y="41"/>
                  </a:lnTo>
                  <a:lnTo>
                    <a:pt x="688" y="40"/>
                  </a:lnTo>
                  <a:lnTo>
                    <a:pt x="679" y="38"/>
                  </a:lnTo>
                  <a:lnTo>
                    <a:pt x="669" y="36"/>
                  </a:lnTo>
                  <a:lnTo>
                    <a:pt x="659" y="33"/>
                  </a:lnTo>
                  <a:lnTo>
                    <a:pt x="651" y="30"/>
                  </a:lnTo>
                  <a:lnTo>
                    <a:pt x="641" y="27"/>
                  </a:lnTo>
                  <a:lnTo>
                    <a:pt x="632" y="23"/>
                  </a:lnTo>
                  <a:lnTo>
                    <a:pt x="623" y="20"/>
                  </a:lnTo>
                  <a:lnTo>
                    <a:pt x="614" y="16"/>
                  </a:lnTo>
                  <a:lnTo>
                    <a:pt x="606" y="13"/>
                  </a:lnTo>
                  <a:lnTo>
                    <a:pt x="596" y="10"/>
                  </a:lnTo>
                  <a:lnTo>
                    <a:pt x="587" y="8"/>
                  </a:lnTo>
                  <a:lnTo>
                    <a:pt x="578" y="6"/>
                  </a:lnTo>
                  <a:lnTo>
                    <a:pt x="569" y="5"/>
                  </a:lnTo>
                  <a:lnTo>
                    <a:pt x="559" y="4"/>
                  </a:lnTo>
                  <a:lnTo>
                    <a:pt x="558" y="4"/>
                  </a:lnTo>
                  <a:lnTo>
                    <a:pt x="559" y="4"/>
                  </a:lnTo>
                  <a:lnTo>
                    <a:pt x="560" y="4"/>
                  </a:lnTo>
                  <a:lnTo>
                    <a:pt x="559" y="4"/>
                  </a:lnTo>
                  <a:lnTo>
                    <a:pt x="552" y="4"/>
                  </a:lnTo>
                  <a:lnTo>
                    <a:pt x="544" y="5"/>
                  </a:lnTo>
                  <a:lnTo>
                    <a:pt x="536" y="7"/>
                  </a:lnTo>
                  <a:lnTo>
                    <a:pt x="526" y="10"/>
                  </a:lnTo>
                  <a:lnTo>
                    <a:pt x="516" y="12"/>
                  </a:lnTo>
                  <a:lnTo>
                    <a:pt x="506" y="15"/>
                  </a:lnTo>
                  <a:lnTo>
                    <a:pt x="496" y="18"/>
                  </a:lnTo>
                  <a:lnTo>
                    <a:pt x="484" y="22"/>
                  </a:lnTo>
                  <a:lnTo>
                    <a:pt x="473" y="26"/>
                  </a:lnTo>
                  <a:lnTo>
                    <a:pt x="462" y="29"/>
                  </a:lnTo>
                  <a:lnTo>
                    <a:pt x="450" y="33"/>
                  </a:lnTo>
                  <a:lnTo>
                    <a:pt x="438" y="35"/>
                  </a:lnTo>
                  <a:lnTo>
                    <a:pt x="427" y="38"/>
                  </a:lnTo>
                  <a:lnTo>
                    <a:pt x="416" y="40"/>
                  </a:lnTo>
                  <a:lnTo>
                    <a:pt x="404" y="41"/>
                  </a:lnTo>
                  <a:lnTo>
                    <a:pt x="394" y="42"/>
                  </a:lnTo>
                  <a:lnTo>
                    <a:pt x="383" y="42"/>
                  </a:lnTo>
                  <a:lnTo>
                    <a:pt x="373" y="41"/>
                  </a:lnTo>
                  <a:lnTo>
                    <a:pt x="363" y="39"/>
                  </a:lnTo>
                  <a:lnTo>
                    <a:pt x="353" y="37"/>
                  </a:lnTo>
                  <a:lnTo>
                    <a:pt x="344" y="34"/>
                  </a:lnTo>
                  <a:lnTo>
                    <a:pt x="334" y="31"/>
                  </a:lnTo>
                  <a:lnTo>
                    <a:pt x="325" y="28"/>
                  </a:lnTo>
                  <a:lnTo>
                    <a:pt x="316" y="25"/>
                  </a:lnTo>
                  <a:lnTo>
                    <a:pt x="308" y="21"/>
                  </a:lnTo>
                  <a:lnTo>
                    <a:pt x="298" y="18"/>
                  </a:lnTo>
                  <a:lnTo>
                    <a:pt x="289" y="15"/>
                  </a:lnTo>
                  <a:lnTo>
                    <a:pt x="281" y="12"/>
                  </a:lnTo>
                  <a:lnTo>
                    <a:pt x="271" y="10"/>
                  </a:lnTo>
                  <a:lnTo>
                    <a:pt x="262" y="7"/>
                  </a:lnTo>
                  <a:lnTo>
                    <a:pt x="252" y="6"/>
                  </a:lnTo>
                  <a:lnTo>
                    <a:pt x="243" y="5"/>
                  </a:lnTo>
                  <a:lnTo>
                    <a:pt x="236" y="5"/>
                  </a:lnTo>
                  <a:lnTo>
                    <a:pt x="228" y="6"/>
                  </a:lnTo>
                  <a:lnTo>
                    <a:pt x="219" y="8"/>
                  </a:lnTo>
                  <a:lnTo>
                    <a:pt x="210" y="10"/>
                  </a:lnTo>
                  <a:lnTo>
                    <a:pt x="201" y="12"/>
                  </a:lnTo>
                  <a:lnTo>
                    <a:pt x="190" y="16"/>
                  </a:lnTo>
                  <a:lnTo>
                    <a:pt x="180" y="19"/>
                  </a:lnTo>
                  <a:lnTo>
                    <a:pt x="168" y="22"/>
                  </a:lnTo>
                  <a:lnTo>
                    <a:pt x="158" y="27"/>
                  </a:lnTo>
                  <a:lnTo>
                    <a:pt x="147" y="30"/>
                  </a:lnTo>
                  <a:lnTo>
                    <a:pt x="135" y="33"/>
                  </a:lnTo>
                  <a:lnTo>
                    <a:pt x="124" y="36"/>
                  </a:lnTo>
                  <a:lnTo>
                    <a:pt x="112" y="38"/>
                  </a:lnTo>
                  <a:lnTo>
                    <a:pt x="101" y="41"/>
                  </a:lnTo>
                  <a:lnTo>
                    <a:pt x="90" y="42"/>
                  </a:lnTo>
                  <a:lnTo>
                    <a:pt x="79" y="42"/>
                  </a:lnTo>
                  <a:lnTo>
                    <a:pt x="68" y="42"/>
                  </a:lnTo>
                  <a:lnTo>
                    <a:pt x="57" y="41"/>
                  </a:lnTo>
                  <a:lnTo>
                    <a:pt x="47" y="40"/>
                  </a:lnTo>
                  <a:lnTo>
                    <a:pt x="38" y="37"/>
                  </a:lnTo>
                  <a:lnTo>
                    <a:pt x="28" y="34"/>
                  </a:lnTo>
                  <a:lnTo>
                    <a:pt x="19" y="31"/>
                  </a:lnTo>
                  <a:lnTo>
                    <a:pt x="10" y="27"/>
                  </a:lnTo>
                  <a:lnTo>
                    <a:pt x="0" y="24"/>
                  </a:lnTo>
                  <a:lnTo>
                    <a:pt x="0" y="28"/>
                  </a:lnTo>
                  <a:lnTo>
                    <a:pt x="1" y="34"/>
                  </a:lnTo>
                  <a:lnTo>
                    <a:pt x="1" y="38"/>
                  </a:lnTo>
                  <a:lnTo>
                    <a:pt x="1" y="43"/>
                  </a:lnTo>
                  <a:lnTo>
                    <a:pt x="10" y="47"/>
                  </a:lnTo>
                  <a:lnTo>
                    <a:pt x="19" y="50"/>
                  </a:lnTo>
                  <a:lnTo>
                    <a:pt x="28" y="53"/>
                  </a:lnTo>
                  <a:lnTo>
                    <a:pt x="38" y="56"/>
                  </a:lnTo>
                  <a:lnTo>
                    <a:pt x="48" y="59"/>
                  </a:lnTo>
                  <a:lnTo>
                    <a:pt x="58" y="60"/>
                  </a:lnTo>
                  <a:lnTo>
                    <a:pt x="68" y="61"/>
                  </a:lnTo>
                  <a:lnTo>
                    <a:pt x="79" y="62"/>
                  </a:lnTo>
                  <a:lnTo>
                    <a:pt x="90" y="61"/>
                  </a:lnTo>
                  <a:lnTo>
                    <a:pt x="101" y="60"/>
                  </a:lnTo>
                  <a:lnTo>
                    <a:pt x="113" y="59"/>
                  </a:lnTo>
                  <a:lnTo>
                    <a:pt x="124" y="56"/>
                  </a:lnTo>
                  <a:lnTo>
                    <a:pt x="135" y="53"/>
                  </a:lnTo>
                  <a:lnTo>
                    <a:pt x="147" y="50"/>
                  </a:lnTo>
                  <a:lnTo>
                    <a:pt x="158" y="47"/>
                  </a:lnTo>
                  <a:lnTo>
                    <a:pt x="168" y="43"/>
                  </a:lnTo>
                  <a:lnTo>
                    <a:pt x="180" y="40"/>
                  </a:lnTo>
                  <a:lnTo>
                    <a:pt x="189" y="36"/>
                  </a:lnTo>
                  <a:lnTo>
                    <a:pt x="200" y="33"/>
                  </a:lnTo>
                  <a:lnTo>
                    <a:pt x="210" y="30"/>
                  </a:lnTo>
                  <a:lnTo>
                    <a:pt x="218" y="28"/>
                  </a:lnTo>
                  <a:lnTo>
                    <a:pt x="227" y="26"/>
                  </a:lnTo>
                  <a:lnTo>
                    <a:pt x="235" y="25"/>
                  </a:lnTo>
                  <a:lnTo>
                    <a:pt x="242" y="24"/>
                  </a:lnTo>
                  <a:lnTo>
                    <a:pt x="252" y="25"/>
                  </a:lnTo>
                  <a:lnTo>
                    <a:pt x="262" y="25"/>
                  </a:lnTo>
                  <a:lnTo>
                    <a:pt x="271" y="27"/>
                  </a:lnTo>
                  <a:lnTo>
                    <a:pt x="280" y="29"/>
                  </a:lnTo>
                  <a:lnTo>
                    <a:pt x="289" y="33"/>
                  </a:lnTo>
                  <a:lnTo>
                    <a:pt x="298" y="35"/>
                  </a:lnTo>
                  <a:lnTo>
                    <a:pt x="308" y="39"/>
                  </a:lnTo>
                  <a:lnTo>
                    <a:pt x="316" y="42"/>
                  </a:lnTo>
                  <a:lnTo>
                    <a:pt x="326" y="46"/>
                  </a:lnTo>
                  <a:lnTo>
                    <a:pt x="335" y="50"/>
                  </a:lnTo>
                  <a:lnTo>
                    <a:pt x="345" y="52"/>
                  </a:lnTo>
                  <a:lnTo>
                    <a:pt x="354" y="55"/>
                  </a:lnTo>
                  <a:lnTo>
                    <a:pt x="363" y="58"/>
                  </a:lnTo>
                  <a:lnTo>
                    <a:pt x="374" y="60"/>
                  </a:lnTo>
                  <a:lnTo>
                    <a:pt x="383" y="60"/>
                  </a:lnTo>
                  <a:lnTo>
                    <a:pt x="395" y="61"/>
                  </a:lnTo>
                  <a:lnTo>
                    <a:pt x="405" y="60"/>
                  </a:lnTo>
                  <a:lnTo>
                    <a:pt x="417" y="59"/>
                  </a:lnTo>
                  <a:lnTo>
                    <a:pt x="428" y="57"/>
                  </a:lnTo>
                  <a:lnTo>
                    <a:pt x="439" y="55"/>
                  </a:lnTo>
                  <a:lnTo>
                    <a:pt x="450" y="52"/>
                  </a:lnTo>
                  <a:lnTo>
                    <a:pt x="462" y="48"/>
                  </a:lnTo>
                  <a:lnTo>
                    <a:pt x="473" y="45"/>
                  </a:lnTo>
                  <a:lnTo>
                    <a:pt x="483" y="41"/>
                  </a:lnTo>
                  <a:lnTo>
                    <a:pt x="494" y="38"/>
                  </a:lnTo>
                  <a:lnTo>
                    <a:pt x="504" y="34"/>
                  </a:lnTo>
                  <a:lnTo>
                    <a:pt x="515" y="31"/>
                  </a:lnTo>
                  <a:lnTo>
                    <a:pt x="524" y="28"/>
                  </a:lnTo>
                  <a:lnTo>
                    <a:pt x="533" y="26"/>
                  </a:lnTo>
                  <a:lnTo>
                    <a:pt x="541" y="24"/>
                  </a:lnTo>
                  <a:lnTo>
                    <a:pt x="549" y="23"/>
                  </a:lnTo>
                  <a:lnTo>
                    <a:pt x="557" y="23"/>
                  </a:lnTo>
                  <a:lnTo>
                    <a:pt x="558" y="23"/>
                  </a:lnTo>
                  <a:lnTo>
                    <a:pt x="559" y="24"/>
                  </a:lnTo>
                  <a:lnTo>
                    <a:pt x="560" y="24"/>
                  </a:lnTo>
                  <a:lnTo>
                    <a:pt x="569" y="25"/>
                  </a:lnTo>
                  <a:lnTo>
                    <a:pt x="579" y="27"/>
                  </a:lnTo>
                  <a:lnTo>
                    <a:pt x="588" y="28"/>
                  </a:lnTo>
                  <a:lnTo>
                    <a:pt x="597" y="31"/>
                  </a:lnTo>
                  <a:lnTo>
                    <a:pt x="606" y="34"/>
                  </a:lnTo>
                  <a:lnTo>
                    <a:pt x="615" y="37"/>
                  </a:lnTo>
                  <a:lnTo>
                    <a:pt x="624" y="41"/>
                  </a:lnTo>
                  <a:lnTo>
                    <a:pt x="633" y="44"/>
                  </a:lnTo>
                  <a:lnTo>
                    <a:pt x="642" y="47"/>
                  </a:lnTo>
                  <a:lnTo>
                    <a:pt x="651" y="50"/>
                  </a:lnTo>
                  <a:lnTo>
                    <a:pt x="660" y="53"/>
                  </a:lnTo>
                  <a:lnTo>
                    <a:pt x="669" y="56"/>
                  </a:lnTo>
                  <a:lnTo>
                    <a:pt x="679" y="58"/>
                  </a:lnTo>
                  <a:lnTo>
                    <a:pt x="689" y="60"/>
                  </a:lnTo>
                  <a:lnTo>
                    <a:pt x="699" y="61"/>
                  </a:lnTo>
                  <a:lnTo>
                    <a:pt x="710" y="61"/>
                  </a:lnTo>
                  <a:lnTo>
                    <a:pt x="721" y="60"/>
                  </a:lnTo>
                  <a:lnTo>
                    <a:pt x="732" y="59"/>
                  </a:lnTo>
                  <a:lnTo>
                    <a:pt x="743" y="57"/>
                  </a:lnTo>
                  <a:lnTo>
                    <a:pt x="755" y="55"/>
                  </a:lnTo>
                  <a:lnTo>
                    <a:pt x="766" y="52"/>
                  </a:lnTo>
                  <a:lnTo>
                    <a:pt x="777" y="48"/>
                  </a:lnTo>
                  <a:lnTo>
                    <a:pt x="789" y="45"/>
                  </a:lnTo>
                  <a:lnTo>
                    <a:pt x="800" y="41"/>
                  </a:lnTo>
                  <a:lnTo>
                    <a:pt x="810" y="38"/>
                  </a:lnTo>
                  <a:lnTo>
                    <a:pt x="821" y="35"/>
                  </a:lnTo>
                  <a:lnTo>
                    <a:pt x="831" y="31"/>
                  </a:lnTo>
                  <a:lnTo>
                    <a:pt x="840" y="28"/>
                  </a:lnTo>
                  <a:lnTo>
                    <a:pt x="850" y="26"/>
                  </a:lnTo>
                  <a:lnTo>
                    <a:pt x="858" y="24"/>
                  </a:lnTo>
                  <a:lnTo>
                    <a:pt x="866" y="23"/>
                  </a:lnTo>
                  <a:lnTo>
                    <a:pt x="873" y="22"/>
                  </a:lnTo>
                  <a:lnTo>
                    <a:pt x="883" y="23"/>
                  </a:lnTo>
                  <a:lnTo>
                    <a:pt x="893" y="24"/>
                  </a:lnTo>
                  <a:lnTo>
                    <a:pt x="901" y="26"/>
                  </a:lnTo>
                  <a:lnTo>
                    <a:pt x="911" y="28"/>
                  </a:lnTo>
                  <a:lnTo>
                    <a:pt x="920" y="31"/>
                  </a:lnTo>
                  <a:lnTo>
                    <a:pt x="929" y="34"/>
                  </a:lnTo>
                  <a:lnTo>
                    <a:pt x="938" y="38"/>
                  </a:lnTo>
                  <a:lnTo>
                    <a:pt x="946" y="41"/>
                  </a:lnTo>
                  <a:lnTo>
                    <a:pt x="956" y="45"/>
                  </a:lnTo>
                  <a:lnTo>
                    <a:pt x="964" y="48"/>
                  </a:lnTo>
                  <a:lnTo>
                    <a:pt x="974" y="51"/>
                  </a:lnTo>
                  <a:lnTo>
                    <a:pt x="983" y="54"/>
                  </a:lnTo>
                  <a:lnTo>
                    <a:pt x="993" y="57"/>
                  </a:lnTo>
                  <a:lnTo>
                    <a:pt x="1003" y="59"/>
                  </a:lnTo>
                  <a:lnTo>
                    <a:pt x="1013" y="59"/>
                  </a:lnTo>
                  <a:lnTo>
                    <a:pt x="1024" y="60"/>
                  </a:lnTo>
                  <a:lnTo>
                    <a:pt x="1035" y="59"/>
                  </a:lnTo>
                  <a:lnTo>
                    <a:pt x="1046" y="58"/>
                  </a:lnTo>
                  <a:lnTo>
                    <a:pt x="1057" y="56"/>
                  </a:lnTo>
                  <a:lnTo>
                    <a:pt x="1069" y="54"/>
                  </a:lnTo>
                  <a:lnTo>
                    <a:pt x="1080" y="51"/>
                  </a:lnTo>
                  <a:lnTo>
                    <a:pt x="1091" y="48"/>
                  </a:lnTo>
                  <a:lnTo>
                    <a:pt x="1103" y="44"/>
                  </a:lnTo>
                  <a:lnTo>
                    <a:pt x="1114" y="41"/>
                  </a:lnTo>
                  <a:lnTo>
                    <a:pt x="1124" y="37"/>
                  </a:lnTo>
                  <a:lnTo>
                    <a:pt x="1135" y="34"/>
                  </a:lnTo>
                  <a:lnTo>
                    <a:pt x="1145" y="31"/>
                  </a:lnTo>
                  <a:lnTo>
                    <a:pt x="1154" y="28"/>
                  </a:lnTo>
                  <a:lnTo>
                    <a:pt x="1164" y="25"/>
                  </a:lnTo>
                  <a:lnTo>
                    <a:pt x="1172" y="24"/>
                  </a:lnTo>
                  <a:lnTo>
                    <a:pt x="1180" y="22"/>
                  </a:lnTo>
                  <a:lnTo>
                    <a:pt x="1187" y="22"/>
                  </a:lnTo>
                  <a:lnTo>
                    <a:pt x="1198" y="22"/>
                  </a:lnTo>
                  <a:lnTo>
                    <a:pt x="1207" y="23"/>
                  </a:lnTo>
                  <a:lnTo>
                    <a:pt x="1216" y="25"/>
                  </a:lnTo>
                  <a:lnTo>
                    <a:pt x="1225" y="28"/>
                  </a:lnTo>
                  <a:lnTo>
                    <a:pt x="1235" y="30"/>
                  </a:lnTo>
                  <a:lnTo>
                    <a:pt x="1243" y="34"/>
                  </a:lnTo>
                  <a:lnTo>
                    <a:pt x="1253" y="37"/>
                  </a:lnTo>
                  <a:lnTo>
                    <a:pt x="1261" y="40"/>
                  </a:lnTo>
                  <a:lnTo>
                    <a:pt x="1271" y="44"/>
                  </a:lnTo>
                  <a:lnTo>
                    <a:pt x="1279" y="47"/>
                  </a:lnTo>
                  <a:lnTo>
                    <a:pt x="1289" y="51"/>
                  </a:lnTo>
                  <a:lnTo>
                    <a:pt x="1298" y="53"/>
                  </a:lnTo>
                  <a:lnTo>
                    <a:pt x="1308" y="55"/>
                  </a:lnTo>
                  <a:lnTo>
                    <a:pt x="1318" y="58"/>
                  </a:lnTo>
                  <a:lnTo>
                    <a:pt x="1328" y="59"/>
                  </a:lnTo>
                  <a:lnTo>
                    <a:pt x="1339" y="59"/>
                  </a:lnTo>
                  <a:lnTo>
                    <a:pt x="1349" y="59"/>
                  </a:lnTo>
                  <a:lnTo>
                    <a:pt x="1361" y="57"/>
                  </a:lnTo>
                  <a:lnTo>
                    <a:pt x="1372" y="55"/>
                  </a:lnTo>
                  <a:lnTo>
                    <a:pt x="1384" y="52"/>
                  </a:lnTo>
                  <a:lnTo>
                    <a:pt x="1395" y="50"/>
                  </a:lnTo>
                  <a:lnTo>
                    <a:pt x="1406" y="47"/>
                  </a:lnTo>
                  <a:lnTo>
                    <a:pt x="1418" y="43"/>
                  </a:lnTo>
                  <a:lnTo>
                    <a:pt x="1428" y="39"/>
                  </a:lnTo>
                  <a:lnTo>
                    <a:pt x="1439" y="35"/>
                  </a:lnTo>
                  <a:lnTo>
                    <a:pt x="1449" y="33"/>
                  </a:lnTo>
                  <a:lnTo>
                    <a:pt x="1460" y="29"/>
                  </a:lnTo>
                  <a:lnTo>
                    <a:pt x="1469" y="27"/>
                  </a:lnTo>
                  <a:lnTo>
                    <a:pt x="1477" y="24"/>
                  </a:lnTo>
                  <a:lnTo>
                    <a:pt x="1486" y="22"/>
                  </a:lnTo>
                  <a:lnTo>
                    <a:pt x="1494" y="21"/>
                  </a:lnTo>
                  <a:lnTo>
                    <a:pt x="1501" y="21"/>
                  </a:lnTo>
                  <a:lnTo>
                    <a:pt x="1502" y="21"/>
                  </a:lnTo>
                  <a:lnTo>
                    <a:pt x="1504" y="21"/>
                  </a:lnTo>
                  <a:lnTo>
                    <a:pt x="1505" y="21"/>
                  </a:lnTo>
                  <a:lnTo>
                    <a:pt x="1514" y="22"/>
                  </a:lnTo>
                  <a:lnTo>
                    <a:pt x="1524" y="24"/>
                  </a:lnTo>
                  <a:lnTo>
                    <a:pt x="1533" y="26"/>
                  </a:lnTo>
                  <a:lnTo>
                    <a:pt x="1542" y="29"/>
                  </a:lnTo>
                  <a:lnTo>
                    <a:pt x="1551" y="32"/>
                  </a:lnTo>
                  <a:lnTo>
                    <a:pt x="1560" y="35"/>
                  </a:lnTo>
                  <a:lnTo>
                    <a:pt x="1569" y="38"/>
                  </a:lnTo>
                  <a:lnTo>
                    <a:pt x="1578" y="41"/>
                  </a:lnTo>
                  <a:lnTo>
                    <a:pt x="1587" y="45"/>
                  </a:lnTo>
                  <a:lnTo>
                    <a:pt x="1596" y="48"/>
                  </a:lnTo>
                  <a:lnTo>
                    <a:pt x="1605" y="51"/>
                  </a:lnTo>
                  <a:lnTo>
                    <a:pt x="1614" y="54"/>
                  </a:lnTo>
                  <a:lnTo>
                    <a:pt x="1624" y="55"/>
                  </a:lnTo>
                  <a:lnTo>
                    <a:pt x="1634" y="57"/>
                  </a:lnTo>
                  <a:lnTo>
                    <a:pt x="1644" y="59"/>
                  </a:lnTo>
                  <a:lnTo>
                    <a:pt x="1655" y="59"/>
                  </a:lnTo>
                  <a:lnTo>
                    <a:pt x="1662" y="59"/>
                  </a:lnTo>
                  <a:lnTo>
                    <a:pt x="1670" y="58"/>
                  </a:lnTo>
                  <a:lnTo>
                    <a:pt x="1678" y="57"/>
                  </a:lnTo>
                  <a:lnTo>
                    <a:pt x="1685" y="55"/>
                  </a:lnTo>
                  <a:lnTo>
                    <a:pt x="1693" y="54"/>
                  </a:lnTo>
                  <a:lnTo>
                    <a:pt x="1701" y="52"/>
                  </a:lnTo>
                  <a:lnTo>
                    <a:pt x="1709" y="50"/>
                  </a:lnTo>
                  <a:lnTo>
                    <a:pt x="1717" y="48"/>
                  </a:lnTo>
                  <a:lnTo>
                    <a:pt x="1725" y="46"/>
                  </a:lnTo>
                  <a:lnTo>
                    <a:pt x="1732" y="43"/>
                  </a:lnTo>
                  <a:lnTo>
                    <a:pt x="1740" y="41"/>
                  </a:lnTo>
                  <a:lnTo>
                    <a:pt x="1748" y="38"/>
                  </a:lnTo>
                  <a:lnTo>
                    <a:pt x="1755" y="36"/>
                  </a:lnTo>
                  <a:lnTo>
                    <a:pt x="1763" y="34"/>
                  </a:lnTo>
                  <a:lnTo>
                    <a:pt x="1769" y="31"/>
                  </a:lnTo>
                  <a:lnTo>
                    <a:pt x="1777" y="29"/>
                  </a:lnTo>
                  <a:lnTo>
                    <a:pt x="1782" y="27"/>
                  </a:lnTo>
                  <a:lnTo>
                    <a:pt x="1788" y="25"/>
                  </a:lnTo>
                  <a:lnTo>
                    <a:pt x="1794" y="24"/>
                  </a:lnTo>
                  <a:lnTo>
                    <a:pt x="1799" y="23"/>
                  </a:lnTo>
                  <a:lnTo>
                    <a:pt x="1804" y="22"/>
                  </a:lnTo>
                  <a:lnTo>
                    <a:pt x="1809" y="21"/>
                  </a:lnTo>
                  <a:lnTo>
                    <a:pt x="1814" y="21"/>
                  </a:lnTo>
                  <a:lnTo>
                    <a:pt x="1819" y="21"/>
                  </a:lnTo>
                  <a:lnTo>
                    <a:pt x="1828" y="21"/>
                  </a:lnTo>
                  <a:lnTo>
                    <a:pt x="1837" y="22"/>
                  </a:lnTo>
                  <a:lnTo>
                    <a:pt x="1847" y="24"/>
                  </a:lnTo>
                  <a:lnTo>
                    <a:pt x="1856" y="27"/>
                  </a:lnTo>
                  <a:lnTo>
                    <a:pt x="1865" y="29"/>
                  </a:lnTo>
                  <a:lnTo>
                    <a:pt x="1874" y="33"/>
                  </a:lnTo>
                  <a:lnTo>
                    <a:pt x="1883" y="36"/>
                  </a:lnTo>
                  <a:lnTo>
                    <a:pt x="1892" y="39"/>
                  </a:lnTo>
                  <a:lnTo>
                    <a:pt x="1901" y="42"/>
                  </a:lnTo>
                  <a:lnTo>
                    <a:pt x="1910" y="46"/>
                  </a:lnTo>
                  <a:lnTo>
                    <a:pt x="1920" y="50"/>
                  </a:lnTo>
                  <a:lnTo>
                    <a:pt x="1929" y="52"/>
                  </a:lnTo>
                  <a:lnTo>
                    <a:pt x="1939" y="54"/>
                  </a:lnTo>
                  <a:lnTo>
                    <a:pt x="1949" y="57"/>
                  </a:lnTo>
                  <a:lnTo>
                    <a:pt x="1959" y="57"/>
                  </a:lnTo>
                  <a:lnTo>
                    <a:pt x="1970" y="58"/>
                  </a:lnTo>
                  <a:lnTo>
                    <a:pt x="1981" y="57"/>
                  </a:lnTo>
                  <a:lnTo>
                    <a:pt x="1991" y="56"/>
                  </a:lnTo>
                  <a:lnTo>
                    <a:pt x="2002" y="54"/>
                  </a:lnTo>
                  <a:lnTo>
                    <a:pt x="2012" y="52"/>
                  </a:lnTo>
                  <a:lnTo>
                    <a:pt x="2023" y="49"/>
                  </a:lnTo>
                  <a:lnTo>
                    <a:pt x="2034" y="46"/>
                  </a:lnTo>
                  <a:lnTo>
                    <a:pt x="2045" y="42"/>
                  </a:lnTo>
                  <a:lnTo>
                    <a:pt x="2056" y="39"/>
                  </a:lnTo>
                  <a:lnTo>
                    <a:pt x="2066" y="35"/>
                  </a:lnTo>
                  <a:lnTo>
                    <a:pt x="2076" y="32"/>
                  </a:lnTo>
                  <a:lnTo>
                    <a:pt x="2086" y="29"/>
                  </a:lnTo>
                  <a:lnTo>
                    <a:pt x="2096" y="26"/>
                  </a:lnTo>
                  <a:lnTo>
                    <a:pt x="2104" y="24"/>
                  </a:lnTo>
                  <a:lnTo>
                    <a:pt x="2113" y="22"/>
                  </a:lnTo>
                  <a:lnTo>
                    <a:pt x="2121" y="21"/>
                  </a:lnTo>
                  <a:lnTo>
                    <a:pt x="2128" y="20"/>
                  </a:lnTo>
                  <a:lnTo>
                    <a:pt x="2138" y="20"/>
                  </a:lnTo>
                  <a:lnTo>
                    <a:pt x="2148" y="21"/>
                  </a:lnTo>
                  <a:lnTo>
                    <a:pt x="2157" y="23"/>
                  </a:lnTo>
                  <a:lnTo>
                    <a:pt x="2166" y="25"/>
                  </a:lnTo>
                  <a:lnTo>
                    <a:pt x="2175" y="28"/>
                  </a:lnTo>
                  <a:lnTo>
                    <a:pt x="2184" y="31"/>
                  </a:lnTo>
                  <a:lnTo>
                    <a:pt x="2193" y="35"/>
                  </a:lnTo>
                  <a:lnTo>
                    <a:pt x="2202" y="38"/>
                  </a:lnTo>
                  <a:lnTo>
                    <a:pt x="2211" y="42"/>
                  </a:lnTo>
                  <a:lnTo>
                    <a:pt x="2220" y="46"/>
                  </a:lnTo>
                  <a:lnTo>
                    <a:pt x="2229" y="48"/>
                  </a:lnTo>
                  <a:lnTo>
                    <a:pt x="2238" y="51"/>
                  </a:lnTo>
                  <a:lnTo>
                    <a:pt x="2248" y="54"/>
                  </a:lnTo>
                  <a:lnTo>
                    <a:pt x="2258" y="55"/>
                  </a:lnTo>
                  <a:lnTo>
                    <a:pt x="2268" y="57"/>
                  </a:lnTo>
                  <a:lnTo>
                    <a:pt x="2279" y="57"/>
                  </a:lnTo>
                  <a:lnTo>
                    <a:pt x="2291" y="57"/>
                  </a:lnTo>
                  <a:lnTo>
                    <a:pt x="2303" y="55"/>
                  </a:lnTo>
                  <a:lnTo>
                    <a:pt x="2316" y="53"/>
                  </a:lnTo>
                  <a:lnTo>
                    <a:pt x="2329" y="50"/>
                  </a:lnTo>
                  <a:lnTo>
                    <a:pt x="2341" y="47"/>
                  </a:lnTo>
                  <a:lnTo>
                    <a:pt x="2353" y="43"/>
                  </a:lnTo>
                  <a:lnTo>
                    <a:pt x="2366" y="39"/>
                  </a:lnTo>
                  <a:lnTo>
                    <a:pt x="2377" y="35"/>
                  </a:lnTo>
                  <a:lnTo>
                    <a:pt x="2387" y="33"/>
                  </a:lnTo>
                  <a:lnTo>
                    <a:pt x="2396" y="29"/>
                  </a:lnTo>
                  <a:lnTo>
                    <a:pt x="2405" y="27"/>
                  </a:lnTo>
                  <a:lnTo>
                    <a:pt x="2413" y="24"/>
                  </a:lnTo>
                  <a:lnTo>
                    <a:pt x="2421" y="22"/>
                  </a:lnTo>
                  <a:lnTo>
                    <a:pt x="2429" y="21"/>
                  </a:lnTo>
                  <a:lnTo>
                    <a:pt x="2436" y="20"/>
                  </a:lnTo>
                  <a:lnTo>
                    <a:pt x="2442" y="20"/>
                  </a:lnTo>
                  <a:lnTo>
                    <a:pt x="2443" y="0"/>
                  </a:lnTo>
                </a:path>
              </a:pathLst>
            </a:custGeom>
            <a:solidFill>
              <a:srgbClr val="AAFFF4"/>
            </a:solidFill>
            <a:ln w="9525" cap="rnd">
              <a:noFill/>
              <a:round/>
              <a:headEnd/>
              <a:tailEnd/>
            </a:ln>
          </p:spPr>
          <p:txBody>
            <a:bodyPr/>
            <a:lstStyle/>
            <a:p>
              <a:pPr>
                <a:defRPr/>
              </a:pPr>
              <a:endParaRPr lang="ru-RU"/>
            </a:p>
          </p:txBody>
        </p:sp>
        <p:sp>
          <p:nvSpPr>
            <p:cNvPr id="1036" name="Freeform 19"/>
            <p:cNvSpPr>
              <a:spLocks/>
            </p:cNvSpPr>
            <p:nvPr/>
          </p:nvSpPr>
          <p:spPr bwMode="auto">
            <a:xfrm>
              <a:off x="789" y="167"/>
              <a:ext cx="2444" cy="62"/>
            </a:xfrm>
            <a:custGeom>
              <a:avLst/>
              <a:gdLst>
                <a:gd name="T0" fmla="*/ 2387 w 2444"/>
                <a:gd name="T1" fmla="*/ 12 h 62"/>
                <a:gd name="T2" fmla="*/ 2279 w 2444"/>
                <a:gd name="T3" fmla="*/ 37 h 62"/>
                <a:gd name="T4" fmla="*/ 2193 w 2444"/>
                <a:gd name="T5" fmla="*/ 16 h 62"/>
                <a:gd name="T6" fmla="*/ 2114 w 2444"/>
                <a:gd name="T7" fmla="*/ 2 h 62"/>
                <a:gd name="T8" fmla="*/ 2024 w 2444"/>
                <a:gd name="T9" fmla="*/ 29 h 62"/>
                <a:gd name="T10" fmla="*/ 1929 w 2444"/>
                <a:gd name="T11" fmla="*/ 33 h 62"/>
                <a:gd name="T12" fmla="*/ 1848 w 2444"/>
                <a:gd name="T13" fmla="*/ 6 h 62"/>
                <a:gd name="T14" fmla="*/ 1800 w 2444"/>
                <a:gd name="T15" fmla="*/ 3 h 62"/>
                <a:gd name="T16" fmla="*/ 1740 w 2444"/>
                <a:gd name="T17" fmla="*/ 20 h 62"/>
                <a:gd name="T18" fmla="*/ 1670 w 2444"/>
                <a:gd name="T19" fmla="*/ 38 h 62"/>
                <a:gd name="T20" fmla="*/ 1586 w 2444"/>
                <a:gd name="T21" fmla="*/ 23 h 62"/>
                <a:gd name="T22" fmla="*/ 1505 w 2444"/>
                <a:gd name="T23" fmla="*/ 2 h 62"/>
                <a:gd name="T24" fmla="*/ 1441 w 2444"/>
                <a:gd name="T25" fmla="*/ 16 h 62"/>
                <a:gd name="T26" fmla="*/ 1339 w 2444"/>
                <a:gd name="T27" fmla="*/ 39 h 62"/>
                <a:gd name="T28" fmla="*/ 1253 w 2444"/>
                <a:gd name="T29" fmla="*/ 19 h 62"/>
                <a:gd name="T30" fmla="*/ 1173 w 2444"/>
                <a:gd name="T31" fmla="*/ 3 h 62"/>
                <a:gd name="T32" fmla="*/ 1081 w 2444"/>
                <a:gd name="T33" fmla="*/ 31 h 62"/>
                <a:gd name="T34" fmla="*/ 984 w 2444"/>
                <a:gd name="T35" fmla="*/ 34 h 62"/>
                <a:gd name="T36" fmla="*/ 902 w 2444"/>
                <a:gd name="T37" fmla="*/ 7 h 62"/>
                <a:gd name="T38" fmla="*/ 821 w 2444"/>
                <a:gd name="T39" fmla="*/ 14 h 62"/>
                <a:gd name="T40" fmla="*/ 721 w 2444"/>
                <a:gd name="T41" fmla="*/ 40 h 62"/>
                <a:gd name="T42" fmla="*/ 632 w 2444"/>
                <a:gd name="T43" fmla="*/ 22 h 62"/>
                <a:gd name="T44" fmla="*/ 558 w 2444"/>
                <a:gd name="T45" fmla="*/ 4 h 62"/>
                <a:gd name="T46" fmla="*/ 507 w 2444"/>
                <a:gd name="T47" fmla="*/ 15 h 62"/>
                <a:gd name="T48" fmla="*/ 405 w 2444"/>
                <a:gd name="T49" fmla="*/ 41 h 62"/>
                <a:gd name="T50" fmla="*/ 317 w 2444"/>
                <a:gd name="T51" fmla="*/ 24 h 62"/>
                <a:gd name="T52" fmla="*/ 236 w 2444"/>
                <a:gd name="T53" fmla="*/ 5 h 62"/>
                <a:gd name="T54" fmla="*/ 147 w 2444"/>
                <a:gd name="T55" fmla="*/ 30 h 62"/>
                <a:gd name="T56" fmla="*/ 48 w 2444"/>
                <a:gd name="T57" fmla="*/ 39 h 62"/>
                <a:gd name="T58" fmla="*/ 0 w 2444"/>
                <a:gd name="T59" fmla="*/ 42 h 62"/>
                <a:gd name="T60" fmla="*/ 90 w 2444"/>
                <a:gd name="T61" fmla="*/ 60 h 62"/>
                <a:gd name="T62" fmla="*/ 190 w 2444"/>
                <a:gd name="T63" fmla="*/ 35 h 62"/>
                <a:gd name="T64" fmla="*/ 272 w 2444"/>
                <a:gd name="T65" fmla="*/ 27 h 62"/>
                <a:gd name="T66" fmla="*/ 354 w 2444"/>
                <a:gd name="T67" fmla="*/ 54 h 62"/>
                <a:gd name="T68" fmla="*/ 451 w 2444"/>
                <a:gd name="T69" fmla="*/ 51 h 62"/>
                <a:gd name="T70" fmla="*/ 542 w 2444"/>
                <a:gd name="T71" fmla="*/ 24 h 62"/>
                <a:gd name="T72" fmla="*/ 589 w 2444"/>
                <a:gd name="T73" fmla="*/ 28 h 62"/>
                <a:gd name="T74" fmla="*/ 670 w 2444"/>
                <a:gd name="T75" fmla="*/ 55 h 62"/>
                <a:gd name="T76" fmla="*/ 767 w 2444"/>
                <a:gd name="T77" fmla="*/ 51 h 62"/>
                <a:gd name="T78" fmla="*/ 859 w 2444"/>
                <a:gd name="T79" fmla="*/ 24 h 62"/>
                <a:gd name="T80" fmla="*/ 938 w 2444"/>
                <a:gd name="T81" fmla="*/ 37 h 62"/>
                <a:gd name="T82" fmla="*/ 1025 w 2444"/>
                <a:gd name="T83" fmla="*/ 59 h 62"/>
                <a:gd name="T84" fmla="*/ 1125 w 2444"/>
                <a:gd name="T85" fmla="*/ 37 h 62"/>
                <a:gd name="T86" fmla="*/ 1208 w 2444"/>
                <a:gd name="T87" fmla="*/ 23 h 62"/>
                <a:gd name="T88" fmla="*/ 1290 w 2444"/>
                <a:gd name="T89" fmla="*/ 50 h 62"/>
                <a:gd name="T90" fmla="*/ 1384 w 2444"/>
                <a:gd name="T91" fmla="*/ 52 h 62"/>
                <a:gd name="T92" fmla="*/ 1478 w 2444"/>
                <a:gd name="T93" fmla="*/ 24 h 62"/>
                <a:gd name="T94" fmla="*/ 1525 w 2444"/>
                <a:gd name="T95" fmla="*/ 24 h 62"/>
                <a:gd name="T96" fmla="*/ 1605 w 2444"/>
                <a:gd name="T97" fmla="*/ 50 h 62"/>
                <a:gd name="T98" fmla="*/ 1686 w 2444"/>
                <a:gd name="T99" fmla="*/ 54 h 62"/>
                <a:gd name="T100" fmla="*/ 1756 w 2444"/>
                <a:gd name="T101" fmla="*/ 35 h 62"/>
                <a:gd name="T102" fmla="*/ 1810 w 2444"/>
                <a:gd name="T103" fmla="*/ 21 h 62"/>
                <a:gd name="T104" fmla="*/ 1883 w 2444"/>
                <a:gd name="T105" fmla="*/ 35 h 62"/>
                <a:gd name="T106" fmla="*/ 1970 w 2444"/>
                <a:gd name="T107" fmla="*/ 57 h 62"/>
                <a:gd name="T108" fmla="*/ 2067 w 2444"/>
                <a:gd name="T109" fmla="*/ 35 h 62"/>
                <a:gd name="T110" fmla="*/ 2148 w 2444"/>
                <a:gd name="T111" fmla="*/ 21 h 62"/>
                <a:gd name="T112" fmla="*/ 2230 w 2444"/>
                <a:gd name="T113" fmla="*/ 48 h 62"/>
                <a:gd name="T114" fmla="*/ 2329 w 2444"/>
                <a:gd name="T115" fmla="*/ 49 h 62"/>
                <a:gd name="T116" fmla="*/ 2422 w 2444"/>
                <a:gd name="T117" fmla="*/ 22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444" h="62">
                  <a:moveTo>
                    <a:pt x="2443" y="0"/>
                  </a:moveTo>
                  <a:lnTo>
                    <a:pt x="2443" y="0"/>
                  </a:lnTo>
                  <a:lnTo>
                    <a:pt x="2437" y="0"/>
                  </a:lnTo>
                  <a:lnTo>
                    <a:pt x="2429" y="1"/>
                  </a:lnTo>
                  <a:lnTo>
                    <a:pt x="2422" y="2"/>
                  </a:lnTo>
                  <a:lnTo>
                    <a:pt x="2414" y="4"/>
                  </a:lnTo>
                  <a:lnTo>
                    <a:pt x="2405" y="7"/>
                  </a:lnTo>
                  <a:lnTo>
                    <a:pt x="2396" y="9"/>
                  </a:lnTo>
                  <a:lnTo>
                    <a:pt x="2387" y="12"/>
                  </a:lnTo>
                  <a:lnTo>
                    <a:pt x="2378" y="15"/>
                  </a:lnTo>
                  <a:lnTo>
                    <a:pt x="2366" y="19"/>
                  </a:lnTo>
                  <a:lnTo>
                    <a:pt x="2353" y="23"/>
                  </a:lnTo>
                  <a:lnTo>
                    <a:pt x="2341" y="27"/>
                  </a:lnTo>
                  <a:lnTo>
                    <a:pt x="2329" y="30"/>
                  </a:lnTo>
                  <a:lnTo>
                    <a:pt x="2316" y="33"/>
                  </a:lnTo>
                  <a:lnTo>
                    <a:pt x="2304" y="35"/>
                  </a:lnTo>
                  <a:lnTo>
                    <a:pt x="2292" y="37"/>
                  </a:lnTo>
                  <a:lnTo>
                    <a:pt x="2279" y="37"/>
                  </a:lnTo>
                  <a:lnTo>
                    <a:pt x="2268" y="37"/>
                  </a:lnTo>
                  <a:lnTo>
                    <a:pt x="2259" y="36"/>
                  </a:lnTo>
                  <a:lnTo>
                    <a:pt x="2248" y="34"/>
                  </a:lnTo>
                  <a:lnTo>
                    <a:pt x="2239" y="31"/>
                  </a:lnTo>
                  <a:lnTo>
                    <a:pt x="2230" y="29"/>
                  </a:lnTo>
                  <a:lnTo>
                    <a:pt x="2220" y="26"/>
                  </a:lnTo>
                  <a:lnTo>
                    <a:pt x="2211" y="22"/>
                  </a:lnTo>
                  <a:lnTo>
                    <a:pt x="2202" y="19"/>
                  </a:lnTo>
                  <a:lnTo>
                    <a:pt x="2193" y="16"/>
                  </a:lnTo>
                  <a:lnTo>
                    <a:pt x="2184" y="12"/>
                  </a:lnTo>
                  <a:lnTo>
                    <a:pt x="2175" y="9"/>
                  </a:lnTo>
                  <a:lnTo>
                    <a:pt x="2167" y="7"/>
                  </a:lnTo>
                  <a:lnTo>
                    <a:pt x="2157" y="4"/>
                  </a:lnTo>
                  <a:lnTo>
                    <a:pt x="2148" y="2"/>
                  </a:lnTo>
                  <a:lnTo>
                    <a:pt x="2138" y="1"/>
                  </a:lnTo>
                  <a:lnTo>
                    <a:pt x="2129" y="1"/>
                  </a:lnTo>
                  <a:lnTo>
                    <a:pt x="2122" y="1"/>
                  </a:lnTo>
                  <a:lnTo>
                    <a:pt x="2114" y="2"/>
                  </a:lnTo>
                  <a:lnTo>
                    <a:pt x="2105" y="4"/>
                  </a:lnTo>
                  <a:lnTo>
                    <a:pt x="2097" y="7"/>
                  </a:lnTo>
                  <a:lnTo>
                    <a:pt x="2087" y="9"/>
                  </a:lnTo>
                  <a:lnTo>
                    <a:pt x="2077" y="12"/>
                  </a:lnTo>
                  <a:lnTo>
                    <a:pt x="2067" y="16"/>
                  </a:lnTo>
                  <a:lnTo>
                    <a:pt x="2056" y="19"/>
                  </a:lnTo>
                  <a:lnTo>
                    <a:pt x="2046" y="23"/>
                  </a:lnTo>
                  <a:lnTo>
                    <a:pt x="2035" y="26"/>
                  </a:lnTo>
                  <a:lnTo>
                    <a:pt x="2024" y="29"/>
                  </a:lnTo>
                  <a:lnTo>
                    <a:pt x="2013" y="32"/>
                  </a:lnTo>
                  <a:lnTo>
                    <a:pt x="2002" y="34"/>
                  </a:lnTo>
                  <a:lnTo>
                    <a:pt x="1991" y="36"/>
                  </a:lnTo>
                  <a:lnTo>
                    <a:pt x="1981" y="37"/>
                  </a:lnTo>
                  <a:lnTo>
                    <a:pt x="1970" y="38"/>
                  </a:lnTo>
                  <a:lnTo>
                    <a:pt x="1959" y="38"/>
                  </a:lnTo>
                  <a:lnTo>
                    <a:pt x="1949" y="37"/>
                  </a:lnTo>
                  <a:lnTo>
                    <a:pt x="1939" y="35"/>
                  </a:lnTo>
                  <a:lnTo>
                    <a:pt x="1929" y="33"/>
                  </a:lnTo>
                  <a:lnTo>
                    <a:pt x="1920" y="30"/>
                  </a:lnTo>
                  <a:lnTo>
                    <a:pt x="1910" y="27"/>
                  </a:lnTo>
                  <a:lnTo>
                    <a:pt x="1901" y="24"/>
                  </a:lnTo>
                  <a:lnTo>
                    <a:pt x="1892" y="21"/>
                  </a:lnTo>
                  <a:lnTo>
                    <a:pt x="1883" y="18"/>
                  </a:lnTo>
                  <a:lnTo>
                    <a:pt x="1874" y="14"/>
                  </a:lnTo>
                  <a:lnTo>
                    <a:pt x="1866" y="11"/>
                  </a:lnTo>
                  <a:lnTo>
                    <a:pt x="1857" y="9"/>
                  </a:lnTo>
                  <a:lnTo>
                    <a:pt x="1848" y="6"/>
                  </a:lnTo>
                  <a:lnTo>
                    <a:pt x="1838" y="3"/>
                  </a:lnTo>
                  <a:lnTo>
                    <a:pt x="1829" y="2"/>
                  </a:lnTo>
                  <a:lnTo>
                    <a:pt x="1819" y="1"/>
                  </a:lnTo>
                  <a:lnTo>
                    <a:pt x="1815" y="1"/>
                  </a:lnTo>
                  <a:lnTo>
                    <a:pt x="1810" y="1"/>
                  </a:lnTo>
                  <a:lnTo>
                    <a:pt x="1805" y="2"/>
                  </a:lnTo>
                  <a:lnTo>
                    <a:pt x="1800" y="3"/>
                  </a:lnTo>
                  <a:lnTo>
                    <a:pt x="1795" y="4"/>
                  </a:lnTo>
                  <a:lnTo>
                    <a:pt x="1789" y="5"/>
                  </a:lnTo>
                  <a:lnTo>
                    <a:pt x="1783" y="7"/>
                  </a:lnTo>
                  <a:lnTo>
                    <a:pt x="1777" y="9"/>
                  </a:lnTo>
                  <a:lnTo>
                    <a:pt x="1770" y="11"/>
                  </a:lnTo>
                  <a:lnTo>
                    <a:pt x="1763" y="13"/>
                  </a:lnTo>
                  <a:lnTo>
                    <a:pt x="1755" y="16"/>
                  </a:lnTo>
                  <a:lnTo>
                    <a:pt x="1748" y="18"/>
                  </a:lnTo>
                  <a:lnTo>
                    <a:pt x="1740" y="20"/>
                  </a:lnTo>
                  <a:lnTo>
                    <a:pt x="1733" y="23"/>
                  </a:lnTo>
                  <a:lnTo>
                    <a:pt x="1725" y="26"/>
                  </a:lnTo>
                  <a:lnTo>
                    <a:pt x="1717" y="28"/>
                  </a:lnTo>
                  <a:lnTo>
                    <a:pt x="1709" y="30"/>
                  </a:lnTo>
                  <a:lnTo>
                    <a:pt x="1701" y="32"/>
                  </a:lnTo>
                  <a:lnTo>
                    <a:pt x="1693" y="34"/>
                  </a:lnTo>
                  <a:lnTo>
                    <a:pt x="1685" y="35"/>
                  </a:lnTo>
                  <a:lnTo>
                    <a:pt x="1678" y="37"/>
                  </a:lnTo>
                  <a:lnTo>
                    <a:pt x="1670" y="38"/>
                  </a:lnTo>
                  <a:lnTo>
                    <a:pt x="1662" y="38"/>
                  </a:lnTo>
                  <a:lnTo>
                    <a:pt x="1655" y="38"/>
                  </a:lnTo>
                  <a:lnTo>
                    <a:pt x="1644" y="38"/>
                  </a:lnTo>
                  <a:lnTo>
                    <a:pt x="1634" y="37"/>
                  </a:lnTo>
                  <a:lnTo>
                    <a:pt x="1624" y="35"/>
                  </a:lnTo>
                  <a:lnTo>
                    <a:pt x="1614" y="33"/>
                  </a:lnTo>
                  <a:lnTo>
                    <a:pt x="1605" y="30"/>
                  </a:lnTo>
                  <a:lnTo>
                    <a:pt x="1596" y="27"/>
                  </a:lnTo>
                  <a:lnTo>
                    <a:pt x="1586" y="23"/>
                  </a:lnTo>
                  <a:lnTo>
                    <a:pt x="1577" y="20"/>
                  </a:lnTo>
                  <a:lnTo>
                    <a:pt x="1569" y="17"/>
                  </a:lnTo>
                  <a:lnTo>
                    <a:pt x="1559" y="13"/>
                  </a:lnTo>
                  <a:lnTo>
                    <a:pt x="1551" y="10"/>
                  </a:lnTo>
                  <a:lnTo>
                    <a:pt x="1542" y="8"/>
                  </a:lnTo>
                  <a:lnTo>
                    <a:pt x="1533" y="5"/>
                  </a:lnTo>
                  <a:lnTo>
                    <a:pt x="1523" y="3"/>
                  </a:lnTo>
                  <a:lnTo>
                    <a:pt x="1514" y="2"/>
                  </a:lnTo>
                  <a:lnTo>
                    <a:pt x="1505" y="2"/>
                  </a:lnTo>
                  <a:lnTo>
                    <a:pt x="1504" y="2"/>
                  </a:lnTo>
                  <a:lnTo>
                    <a:pt x="1505" y="2"/>
                  </a:lnTo>
                  <a:lnTo>
                    <a:pt x="1497" y="2"/>
                  </a:lnTo>
                  <a:lnTo>
                    <a:pt x="1489" y="3"/>
                  </a:lnTo>
                  <a:lnTo>
                    <a:pt x="1481" y="5"/>
                  </a:lnTo>
                  <a:lnTo>
                    <a:pt x="1471" y="7"/>
                  </a:lnTo>
                  <a:lnTo>
                    <a:pt x="1462" y="9"/>
                  </a:lnTo>
                  <a:lnTo>
                    <a:pt x="1452" y="13"/>
                  </a:lnTo>
                  <a:lnTo>
                    <a:pt x="1441" y="16"/>
                  </a:lnTo>
                  <a:lnTo>
                    <a:pt x="1430" y="19"/>
                  </a:lnTo>
                  <a:lnTo>
                    <a:pt x="1418" y="23"/>
                  </a:lnTo>
                  <a:lnTo>
                    <a:pt x="1407" y="27"/>
                  </a:lnTo>
                  <a:lnTo>
                    <a:pt x="1396" y="30"/>
                  </a:lnTo>
                  <a:lnTo>
                    <a:pt x="1384" y="33"/>
                  </a:lnTo>
                  <a:lnTo>
                    <a:pt x="1373" y="35"/>
                  </a:lnTo>
                  <a:lnTo>
                    <a:pt x="1362" y="37"/>
                  </a:lnTo>
                  <a:lnTo>
                    <a:pt x="1350" y="38"/>
                  </a:lnTo>
                  <a:lnTo>
                    <a:pt x="1339" y="39"/>
                  </a:lnTo>
                  <a:lnTo>
                    <a:pt x="1328" y="39"/>
                  </a:lnTo>
                  <a:lnTo>
                    <a:pt x="1319" y="38"/>
                  </a:lnTo>
                  <a:lnTo>
                    <a:pt x="1308" y="36"/>
                  </a:lnTo>
                  <a:lnTo>
                    <a:pt x="1299" y="34"/>
                  </a:lnTo>
                  <a:lnTo>
                    <a:pt x="1290" y="31"/>
                  </a:lnTo>
                  <a:lnTo>
                    <a:pt x="1280" y="28"/>
                  </a:lnTo>
                  <a:lnTo>
                    <a:pt x="1271" y="26"/>
                  </a:lnTo>
                  <a:lnTo>
                    <a:pt x="1262" y="22"/>
                  </a:lnTo>
                  <a:lnTo>
                    <a:pt x="1253" y="19"/>
                  </a:lnTo>
                  <a:lnTo>
                    <a:pt x="1244" y="16"/>
                  </a:lnTo>
                  <a:lnTo>
                    <a:pt x="1235" y="12"/>
                  </a:lnTo>
                  <a:lnTo>
                    <a:pt x="1226" y="10"/>
                  </a:lnTo>
                  <a:lnTo>
                    <a:pt x="1217" y="7"/>
                  </a:lnTo>
                  <a:lnTo>
                    <a:pt x="1208" y="5"/>
                  </a:lnTo>
                  <a:lnTo>
                    <a:pt x="1198" y="3"/>
                  </a:lnTo>
                  <a:lnTo>
                    <a:pt x="1188" y="2"/>
                  </a:lnTo>
                  <a:lnTo>
                    <a:pt x="1181" y="2"/>
                  </a:lnTo>
                  <a:lnTo>
                    <a:pt x="1173" y="3"/>
                  </a:lnTo>
                  <a:lnTo>
                    <a:pt x="1164" y="5"/>
                  </a:lnTo>
                  <a:lnTo>
                    <a:pt x="1155" y="8"/>
                  </a:lnTo>
                  <a:lnTo>
                    <a:pt x="1145" y="10"/>
                  </a:lnTo>
                  <a:lnTo>
                    <a:pt x="1136" y="13"/>
                  </a:lnTo>
                  <a:lnTo>
                    <a:pt x="1125" y="17"/>
                  </a:lnTo>
                  <a:lnTo>
                    <a:pt x="1114" y="20"/>
                  </a:lnTo>
                  <a:lnTo>
                    <a:pt x="1104" y="24"/>
                  </a:lnTo>
                  <a:lnTo>
                    <a:pt x="1092" y="27"/>
                  </a:lnTo>
                  <a:lnTo>
                    <a:pt x="1081" y="31"/>
                  </a:lnTo>
                  <a:lnTo>
                    <a:pt x="1070" y="34"/>
                  </a:lnTo>
                  <a:lnTo>
                    <a:pt x="1058" y="36"/>
                  </a:lnTo>
                  <a:lnTo>
                    <a:pt x="1047" y="38"/>
                  </a:lnTo>
                  <a:lnTo>
                    <a:pt x="1036" y="39"/>
                  </a:lnTo>
                  <a:lnTo>
                    <a:pt x="1025" y="40"/>
                  </a:lnTo>
                  <a:lnTo>
                    <a:pt x="1014" y="39"/>
                  </a:lnTo>
                  <a:lnTo>
                    <a:pt x="1004" y="39"/>
                  </a:lnTo>
                  <a:lnTo>
                    <a:pt x="993" y="37"/>
                  </a:lnTo>
                  <a:lnTo>
                    <a:pt x="984" y="34"/>
                  </a:lnTo>
                  <a:lnTo>
                    <a:pt x="975" y="32"/>
                  </a:lnTo>
                  <a:lnTo>
                    <a:pt x="965" y="28"/>
                  </a:lnTo>
                  <a:lnTo>
                    <a:pt x="956" y="25"/>
                  </a:lnTo>
                  <a:lnTo>
                    <a:pt x="947" y="22"/>
                  </a:lnTo>
                  <a:lnTo>
                    <a:pt x="938" y="19"/>
                  </a:lnTo>
                  <a:lnTo>
                    <a:pt x="929" y="15"/>
                  </a:lnTo>
                  <a:lnTo>
                    <a:pt x="921" y="12"/>
                  </a:lnTo>
                  <a:lnTo>
                    <a:pt x="912" y="9"/>
                  </a:lnTo>
                  <a:lnTo>
                    <a:pt x="902" y="7"/>
                  </a:lnTo>
                  <a:lnTo>
                    <a:pt x="893" y="5"/>
                  </a:lnTo>
                  <a:lnTo>
                    <a:pt x="884" y="4"/>
                  </a:lnTo>
                  <a:lnTo>
                    <a:pt x="874" y="3"/>
                  </a:lnTo>
                  <a:lnTo>
                    <a:pt x="867" y="3"/>
                  </a:lnTo>
                  <a:lnTo>
                    <a:pt x="859" y="5"/>
                  </a:lnTo>
                  <a:lnTo>
                    <a:pt x="850" y="7"/>
                  </a:lnTo>
                  <a:lnTo>
                    <a:pt x="841" y="9"/>
                  </a:lnTo>
                  <a:lnTo>
                    <a:pt x="831" y="11"/>
                  </a:lnTo>
                  <a:lnTo>
                    <a:pt x="821" y="14"/>
                  </a:lnTo>
                  <a:lnTo>
                    <a:pt x="810" y="18"/>
                  </a:lnTo>
                  <a:lnTo>
                    <a:pt x="800" y="21"/>
                  </a:lnTo>
                  <a:lnTo>
                    <a:pt x="789" y="25"/>
                  </a:lnTo>
                  <a:lnTo>
                    <a:pt x="778" y="28"/>
                  </a:lnTo>
                  <a:lnTo>
                    <a:pt x="766" y="31"/>
                  </a:lnTo>
                  <a:lnTo>
                    <a:pt x="755" y="34"/>
                  </a:lnTo>
                  <a:lnTo>
                    <a:pt x="743" y="37"/>
                  </a:lnTo>
                  <a:lnTo>
                    <a:pt x="732" y="39"/>
                  </a:lnTo>
                  <a:lnTo>
                    <a:pt x="721" y="40"/>
                  </a:lnTo>
                  <a:lnTo>
                    <a:pt x="710" y="41"/>
                  </a:lnTo>
                  <a:lnTo>
                    <a:pt x="699" y="40"/>
                  </a:lnTo>
                  <a:lnTo>
                    <a:pt x="689" y="39"/>
                  </a:lnTo>
                  <a:lnTo>
                    <a:pt x="679" y="37"/>
                  </a:lnTo>
                  <a:lnTo>
                    <a:pt x="669" y="35"/>
                  </a:lnTo>
                  <a:lnTo>
                    <a:pt x="660" y="33"/>
                  </a:lnTo>
                  <a:lnTo>
                    <a:pt x="651" y="29"/>
                  </a:lnTo>
                  <a:lnTo>
                    <a:pt x="641" y="26"/>
                  </a:lnTo>
                  <a:lnTo>
                    <a:pt x="632" y="22"/>
                  </a:lnTo>
                  <a:lnTo>
                    <a:pt x="624" y="19"/>
                  </a:lnTo>
                  <a:lnTo>
                    <a:pt x="614" y="16"/>
                  </a:lnTo>
                  <a:lnTo>
                    <a:pt x="606" y="12"/>
                  </a:lnTo>
                  <a:lnTo>
                    <a:pt x="597" y="10"/>
                  </a:lnTo>
                  <a:lnTo>
                    <a:pt x="587" y="8"/>
                  </a:lnTo>
                  <a:lnTo>
                    <a:pt x="578" y="5"/>
                  </a:lnTo>
                  <a:lnTo>
                    <a:pt x="569" y="5"/>
                  </a:lnTo>
                  <a:lnTo>
                    <a:pt x="559" y="4"/>
                  </a:lnTo>
                  <a:lnTo>
                    <a:pt x="558" y="4"/>
                  </a:lnTo>
                  <a:lnTo>
                    <a:pt x="559" y="4"/>
                  </a:lnTo>
                  <a:lnTo>
                    <a:pt x="560" y="4"/>
                  </a:lnTo>
                  <a:lnTo>
                    <a:pt x="559" y="4"/>
                  </a:lnTo>
                  <a:lnTo>
                    <a:pt x="552" y="4"/>
                  </a:lnTo>
                  <a:lnTo>
                    <a:pt x="544" y="5"/>
                  </a:lnTo>
                  <a:lnTo>
                    <a:pt x="536" y="7"/>
                  </a:lnTo>
                  <a:lnTo>
                    <a:pt x="526" y="9"/>
                  </a:lnTo>
                  <a:lnTo>
                    <a:pt x="517" y="12"/>
                  </a:lnTo>
                  <a:lnTo>
                    <a:pt x="507" y="15"/>
                  </a:lnTo>
                  <a:lnTo>
                    <a:pt x="496" y="18"/>
                  </a:lnTo>
                  <a:lnTo>
                    <a:pt x="485" y="22"/>
                  </a:lnTo>
                  <a:lnTo>
                    <a:pt x="473" y="26"/>
                  </a:lnTo>
                  <a:lnTo>
                    <a:pt x="462" y="29"/>
                  </a:lnTo>
                  <a:lnTo>
                    <a:pt x="451" y="32"/>
                  </a:lnTo>
                  <a:lnTo>
                    <a:pt x="439" y="35"/>
                  </a:lnTo>
                  <a:lnTo>
                    <a:pt x="428" y="37"/>
                  </a:lnTo>
                  <a:lnTo>
                    <a:pt x="417" y="39"/>
                  </a:lnTo>
                  <a:lnTo>
                    <a:pt x="405" y="41"/>
                  </a:lnTo>
                  <a:lnTo>
                    <a:pt x="395" y="41"/>
                  </a:lnTo>
                  <a:lnTo>
                    <a:pt x="383" y="41"/>
                  </a:lnTo>
                  <a:lnTo>
                    <a:pt x="374" y="40"/>
                  </a:lnTo>
                  <a:lnTo>
                    <a:pt x="363" y="38"/>
                  </a:lnTo>
                  <a:lnTo>
                    <a:pt x="354" y="36"/>
                  </a:lnTo>
                  <a:lnTo>
                    <a:pt x="345" y="34"/>
                  </a:lnTo>
                  <a:lnTo>
                    <a:pt x="335" y="31"/>
                  </a:lnTo>
                  <a:lnTo>
                    <a:pt x="326" y="28"/>
                  </a:lnTo>
                  <a:lnTo>
                    <a:pt x="317" y="24"/>
                  </a:lnTo>
                  <a:lnTo>
                    <a:pt x="308" y="21"/>
                  </a:lnTo>
                  <a:lnTo>
                    <a:pt x="299" y="18"/>
                  </a:lnTo>
                  <a:lnTo>
                    <a:pt x="290" y="14"/>
                  </a:lnTo>
                  <a:lnTo>
                    <a:pt x="281" y="12"/>
                  </a:lnTo>
                  <a:lnTo>
                    <a:pt x="272" y="9"/>
                  </a:lnTo>
                  <a:lnTo>
                    <a:pt x="263" y="7"/>
                  </a:lnTo>
                  <a:lnTo>
                    <a:pt x="252" y="6"/>
                  </a:lnTo>
                  <a:lnTo>
                    <a:pt x="243" y="5"/>
                  </a:lnTo>
                  <a:lnTo>
                    <a:pt x="236" y="5"/>
                  </a:lnTo>
                  <a:lnTo>
                    <a:pt x="228" y="6"/>
                  </a:lnTo>
                  <a:lnTo>
                    <a:pt x="219" y="8"/>
                  </a:lnTo>
                  <a:lnTo>
                    <a:pt x="210" y="10"/>
                  </a:lnTo>
                  <a:lnTo>
                    <a:pt x="201" y="12"/>
                  </a:lnTo>
                  <a:lnTo>
                    <a:pt x="190" y="16"/>
                  </a:lnTo>
                  <a:lnTo>
                    <a:pt x="180" y="19"/>
                  </a:lnTo>
                  <a:lnTo>
                    <a:pt x="169" y="22"/>
                  </a:lnTo>
                  <a:lnTo>
                    <a:pt x="159" y="26"/>
                  </a:lnTo>
                  <a:lnTo>
                    <a:pt x="147" y="30"/>
                  </a:lnTo>
                  <a:lnTo>
                    <a:pt x="136" y="33"/>
                  </a:lnTo>
                  <a:lnTo>
                    <a:pt x="124" y="35"/>
                  </a:lnTo>
                  <a:lnTo>
                    <a:pt x="113" y="38"/>
                  </a:lnTo>
                  <a:lnTo>
                    <a:pt x="102" y="40"/>
                  </a:lnTo>
                  <a:lnTo>
                    <a:pt x="90" y="41"/>
                  </a:lnTo>
                  <a:lnTo>
                    <a:pt x="80" y="42"/>
                  </a:lnTo>
                  <a:lnTo>
                    <a:pt x="69" y="42"/>
                  </a:lnTo>
                  <a:lnTo>
                    <a:pt x="58" y="41"/>
                  </a:lnTo>
                  <a:lnTo>
                    <a:pt x="48" y="39"/>
                  </a:lnTo>
                  <a:lnTo>
                    <a:pt x="38" y="36"/>
                  </a:lnTo>
                  <a:lnTo>
                    <a:pt x="29" y="33"/>
                  </a:lnTo>
                  <a:lnTo>
                    <a:pt x="19" y="30"/>
                  </a:lnTo>
                  <a:lnTo>
                    <a:pt x="10" y="27"/>
                  </a:lnTo>
                  <a:lnTo>
                    <a:pt x="1" y="23"/>
                  </a:lnTo>
                  <a:lnTo>
                    <a:pt x="1" y="28"/>
                  </a:lnTo>
                  <a:lnTo>
                    <a:pt x="1" y="32"/>
                  </a:lnTo>
                  <a:lnTo>
                    <a:pt x="0" y="37"/>
                  </a:lnTo>
                  <a:lnTo>
                    <a:pt x="0" y="42"/>
                  </a:lnTo>
                  <a:lnTo>
                    <a:pt x="10" y="45"/>
                  </a:lnTo>
                  <a:lnTo>
                    <a:pt x="19" y="49"/>
                  </a:lnTo>
                  <a:lnTo>
                    <a:pt x="28" y="52"/>
                  </a:lnTo>
                  <a:lnTo>
                    <a:pt x="38" y="54"/>
                  </a:lnTo>
                  <a:lnTo>
                    <a:pt x="48" y="57"/>
                  </a:lnTo>
                  <a:lnTo>
                    <a:pt x="58" y="59"/>
                  </a:lnTo>
                  <a:lnTo>
                    <a:pt x="69" y="60"/>
                  </a:lnTo>
                  <a:lnTo>
                    <a:pt x="80" y="61"/>
                  </a:lnTo>
                  <a:lnTo>
                    <a:pt x="90" y="60"/>
                  </a:lnTo>
                  <a:lnTo>
                    <a:pt x="102" y="59"/>
                  </a:lnTo>
                  <a:lnTo>
                    <a:pt x="113" y="57"/>
                  </a:lnTo>
                  <a:lnTo>
                    <a:pt x="124" y="55"/>
                  </a:lnTo>
                  <a:lnTo>
                    <a:pt x="136" y="52"/>
                  </a:lnTo>
                  <a:lnTo>
                    <a:pt x="147" y="49"/>
                  </a:lnTo>
                  <a:lnTo>
                    <a:pt x="159" y="46"/>
                  </a:lnTo>
                  <a:lnTo>
                    <a:pt x="169" y="42"/>
                  </a:lnTo>
                  <a:lnTo>
                    <a:pt x="180" y="39"/>
                  </a:lnTo>
                  <a:lnTo>
                    <a:pt x="190" y="35"/>
                  </a:lnTo>
                  <a:lnTo>
                    <a:pt x="201" y="33"/>
                  </a:lnTo>
                  <a:lnTo>
                    <a:pt x="210" y="30"/>
                  </a:lnTo>
                  <a:lnTo>
                    <a:pt x="219" y="27"/>
                  </a:lnTo>
                  <a:lnTo>
                    <a:pt x="228" y="26"/>
                  </a:lnTo>
                  <a:lnTo>
                    <a:pt x="236" y="24"/>
                  </a:lnTo>
                  <a:lnTo>
                    <a:pt x="243" y="24"/>
                  </a:lnTo>
                  <a:lnTo>
                    <a:pt x="253" y="24"/>
                  </a:lnTo>
                  <a:lnTo>
                    <a:pt x="263" y="25"/>
                  </a:lnTo>
                  <a:lnTo>
                    <a:pt x="272" y="27"/>
                  </a:lnTo>
                  <a:lnTo>
                    <a:pt x="281" y="29"/>
                  </a:lnTo>
                  <a:lnTo>
                    <a:pt x="290" y="32"/>
                  </a:lnTo>
                  <a:lnTo>
                    <a:pt x="299" y="35"/>
                  </a:lnTo>
                  <a:lnTo>
                    <a:pt x="308" y="38"/>
                  </a:lnTo>
                  <a:lnTo>
                    <a:pt x="317" y="42"/>
                  </a:lnTo>
                  <a:lnTo>
                    <a:pt x="326" y="45"/>
                  </a:lnTo>
                  <a:lnTo>
                    <a:pt x="335" y="49"/>
                  </a:lnTo>
                  <a:lnTo>
                    <a:pt x="345" y="52"/>
                  </a:lnTo>
                  <a:lnTo>
                    <a:pt x="354" y="54"/>
                  </a:lnTo>
                  <a:lnTo>
                    <a:pt x="364" y="57"/>
                  </a:lnTo>
                  <a:lnTo>
                    <a:pt x="374" y="59"/>
                  </a:lnTo>
                  <a:lnTo>
                    <a:pt x="383" y="59"/>
                  </a:lnTo>
                  <a:lnTo>
                    <a:pt x="395" y="60"/>
                  </a:lnTo>
                  <a:lnTo>
                    <a:pt x="405" y="59"/>
                  </a:lnTo>
                  <a:lnTo>
                    <a:pt x="417" y="58"/>
                  </a:lnTo>
                  <a:lnTo>
                    <a:pt x="428" y="56"/>
                  </a:lnTo>
                  <a:lnTo>
                    <a:pt x="439" y="54"/>
                  </a:lnTo>
                  <a:lnTo>
                    <a:pt x="451" y="51"/>
                  </a:lnTo>
                  <a:lnTo>
                    <a:pt x="462" y="48"/>
                  </a:lnTo>
                  <a:lnTo>
                    <a:pt x="473" y="44"/>
                  </a:lnTo>
                  <a:lnTo>
                    <a:pt x="484" y="41"/>
                  </a:lnTo>
                  <a:lnTo>
                    <a:pt x="494" y="37"/>
                  </a:lnTo>
                  <a:lnTo>
                    <a:pt x="505" y="34"/>
                  </a:lnTo>
                  <a:lnTo>
                    <a:pt x="515" y="31"/>
                  </a:lnTo>
                  <a:lnTo>
                    <a:pt x="525" y="28"/>
                  </a:lnTo>
                  <a:lnTo>
                    <a:pt x="533" y="26"/>
                  </a:lnTo>
                  <a:lnTo>
                    <a:pt x="542" y="24"/>
                  </a:lnTo>
                  <a:lnTo>
                    <a:pt x="550" y="23"/>
                  </a:lnTo>
                  <a:lnTo>
                    <a:pt x="557" y="23"/>
                  </a:lnTo>
                  <a:lnTo>
                    <a:pt x="558" y="23"/>
                  </a:lnTo>
                  <a:lnTo>
                    <a:pt x="559" y="23"/>
                  </a:lnTo>
                  <a:lnTo>
                    <a:pt x="560" y="23"/>
                  </a:lnTo>
                  <a:lnTo>
                    <a:pt x="561" y="23"/>
                  </a:lnTo>
                  <a:lnTo>
                    <a:pt x="570" y="24"/>
                  </a:lnTo>
                  <a:lnTo>
                    <a:pt x="580" y="26"/>
                  </a:lnTo>
                  <a:lnTo>
                    <a:pt x="589" y="28"/>
                  </a:lnTo>
                  <a:lnTo>
                    <a:pt x="598" y="31"/>
                  </a:lnTo>
                  <a:lnTo>
                    <a:pt x="607" y="34"/>
                  </a:lnTo>
                  <a:lnTo>
                    <a:pt x="616" y="37"/>
                  </a:lnTo>
                  <a:lnTo>
                    <a:pt x="624" y="40"/>
                  </a:lnTo>
                  <a:lnTo>
                    <a:pt x="634" y="43"/>
                  </a:lnTo>
                  <a:lnTo>
                    <a:pt x="643" y="47"/>
                  </a:lnTo>
                  <a:lnTo>
                    <a:pt x="651" y="49"/>
                  </a:lnTo>
                  <a:lnTo>
                    <a:pt x="661" y="52"/>
                  </a:lnTo>
                  <a:lnTo>
                    <a:pt x="670" y="55"/>
                  </a:lnTo>
                  <a:lnTo>
                    <a:pt x="680" y="57"/>
                  </a:lnTo>
                  <a:lnTo>
                    <a:pt x="690" y="59"/>
                  </a:lnTo>
                  <a:lnTo>
                    <a:pt x="700" y="60"/>
                  </a:lnTo>
                  <a:lnTo>
                    <a:pt x="711" y="60"/>
                  </a:lnTo>
                  <a:lnTo>
                    <a:pt x="722" y="59"/>
                  </a:lnTo>
                  <a:lnTo>
                    <a:pt x="733" y="58"/>
                  </a:lnTo>
                  <a:lnTo>
                    <a:pt x="744" y="56"/>
                  </a:lnTo>
                  <a:lnTo>
                    <a:pt x="756" y="54"/>
                  </a:lnTo>
                  <a:lnTo>
                    <a:pt x="767" y="51"/>
                  </a:lnTo>
                  <a:lnTo>
                    <a:pt x="778" y="48"/>
                  </a:lnTo>
                  <a:lnTo>
                    <a:pt x="789" y="44"/>
                  </a:lnTo>
                  <a:lnTo>
                    <a:pt x="800" y="41"/>
                  </a:lnTo>
                  <a:lnTo>
                    <a:pt x="811" y="38"/>
                  </a:lnTo>
                  <a:lnTo>
                    <a:pt x="821" y="34"/>
                  </a:lnTo>
                  <a:lnTo>
                    <a:pt x="831" y="31"/>
                  </a:lnTo>
                  <a:lnTo>
                    <a:pt x="841" y="28"/>
                  </a:lnTo>
                  <a:lnTo>
                    <a:pt x="850" y="26"/>
                  </a:lnTo>
                  <a:lnTo>
                    <a:pt x="859" y="24"/>
                  </a:lnTo>
                  <a:lnTo>
                    <a:pt x="867" y="23"/>
                  </a:lnTo>
                  <a:lnTo>
                    <a:pt x="874" y="22"/>
                  </a:lnTo>
                  <a:lnTo>
                    <a:pt x="884" y="23"/>
                  </a:lnTo>
                  <a:lnTo>
                    <a:pt x="893" y="24"/>
                  </a:lnTo>
                  <a:lnTo>
                    <a:pt x="902" y="26"/>
                  </a:lnTo>
                  <a:lnTo>
                    <a:pt x="912" y="28"/>
                  </a:lnTo>
                  <a:lnTo>
                    <a:pt x="921" y="31"/>
                  </a:lnTo>
                  <a:lnTo>
                    <a:pt x="930" y="34"/>
                  </a:lnTo>
                  <a:lnTo>
                    <a:pt x="938" y="37"/>
                  </a:lnTo>
                  <a:lnTo>
                    <a:pt x="947" y="41"/>
                  </a:lnTo>
                  <a:lnTo>
                    <a:pt x="957" y="44"/>
                  </a:lnTo>
                  <a:lnTo>
                    <a:pt x="965" y="48"/>
                  </a:lnTo>
                  <a:lnTo>
                    <a:pt x="975" y="51"/>
                  </a:lnTo>
                  <a:lnTo>
                    <a:pt x="984" y="53"/>
                  </a:lnTo>
                  <a:lnTo>
                    <a:pt x="993" y="56"/>
                  </a:lnTo>
                  <a:lnTo>
                    <a:pt x="1004" y="57"/>
                  </a:lnTo>
                  <a:lnTo>
                    <a:pt x="1014" y="58"/>
                  </a:lnTo>
                  <a:lnTo>
                    <a:pt x="1025" y="59"/>
                  </a:lnTo>
                  <a:lnTo>
                    <a:pt x="1036" y="58"/>
                  </a:lnTo>
                  <a:lnTo>
                    <a:pt x="1047" y="57"/>
                  </a:lnTo>
                  <a:lnTo>
                    <a:pt x="1058" y="55"/>
                  </a:lnTo>
                  <a:lnTo>
                    <a:pt x="1070" y="53"/>
                  </a:lnTo>
                  <a:lnTo>
                    <a:pt x="1081" y="50"/>
                  </a:lnTo>
                  <a:lnTo>
                    <a:pt x="1092" y="47"/>
                  </a:lnTo>
                  <a:lnTo>
                    <a:pt x="1104" y="43"/>
                  </a:lnTo>
                  <a:lnTo>
                    <a:pt x="1114" y="40"/>
                  </a:lnTo>
                  <a:lnTo>
                    <a:pt x="1125" y="37"/>
                  </a:lnTo>
                  <a:lnTo>
                    <a:pt x="1136" y="33"/>
                  </a:lnTo>
                  <a:lnTo>
                    <a:pt x="1145" y="30"/>
                  </a:lnTo>
                  <a:lnTo>
                    <a:pt x="1155" y="27"/>
                  </a:lnTo>
                  <a:lnTo>
                    <a:pt x="1164" y="25"/>
                  </a:lnTo>
                  <a:lnTo>
                    <a:pt x="1173" y="23"/>
                  </a:lnTo>
                  <a:lnTo>
                    <a:pt x="1181" y="22"/>
                  </a:lnTo>
                  <a:lnTo>
                    <a:pt x="1188" y="22"/>
                  </a:lnTo>
                  <a:lnTo>
                    <a:pt x="1198" y="22"/>
                  </a:lnTo>
                  <a:lnTo>
                    <a:pt x="1208" y="23"/>
                  </a:lnTo>
                  <a:lnTo>
                    <a:pt x="1217" y="25"/>
                  </a:lnTo>
                  <a:lnTo>
                    <a:pt x="1226" y="27"/>
                  </a:lnTo>
                  <a:lnTo>
                    <a:pt x="1235" y="30"/>
                  </a:lnTo>
                  <a:lnTo>
                    <a:pt x="1244" y="33"/>
                  </a:lnTo>
                  <a:lnTo>
                    <a:pt x="1253" y="37"/>
                  </a:lnTo>
                  <a:lnTo>
                    <a:pt x="1262" y="39"/>
                  </a:lnTo>
                  <a:lnTo>
                    <a:pt x="1271" y="43"/>
                  </a:lnTo>
                  <a:lnTo>
                    <a:pt x="1280" y="47"/>
                  </a:lnTo>
                  <a:lnTo>
                    <a:pt x="1290" y="50"/>
                  </a:lnTo>
                  <a:lnTo>
                    <a:pt x="1299" y="52"/>
                  </a:lnTo>
                  <a:lnTo>
                    <a:pt x="1308" y="54"/>
                  </a:lnTo>
                  <a:lnTo>
                    <a:pt x="1319" y="57"/>
                  </a:lnTo>
                  <a:lnTo>
                    <a:pt x="1328" y="57"/>
                  </a:lnTo>
                  <a:lnTo>
                    <a:pt x="1339" y="58"/>
                  </a:lnTo>
                  <a:lnTo>
                    <a:pt x="1350" y="57"/>
                  </a:lnTo>
                  <a:lnTo>
                    <a:pt x="1362" y="56"/>
                  </a:lnTo>
                  <a:lnTo>
                    <a:pt x="1373" y="54"/>
                  </a:lnTo>
                  <a:lnTo>
                    <a:pt x="1384" y="52"/>
                  </a:lnTo>
                  <a:lnTo>
                    <a:pt x="1395" y="49"/>
                  </a:lnTo>
                  <a:lnTo>
                    <a:pt x="1407" y="46"/>
                  </a:lnTo>
                  <a:lnTo>
                    <a:pt x="1418" y="42"/>
                  </a:lnTo>
                  <a:lnTo>
                    <a:pt x="1428" y="38"/>
                  </a:lnTo>
                  <a:lnTo>
                    <a:pt x="1439" y="35"/>
                  </a:lnTo>
                  <a:lnTo>
                    <a:pt x="1449" y="32"/>
                  </a:lnTo>
                  <a:lnTo>
                    <a:pt x="1460" y="28"/>
                  </a:lnTo>
                  <a:lnTo>
                    <a:pt x="1470" y="26"/>
                  </a:lnTo>
                  <a:lnTo>
                    <a:pt x="1478" y="24"/>
                  </a:lnTo>
                  <a:lnTo>
                    <a:pt x="1487" y="22"/>
                  </a:lnTo>
                  <a:lnTo>
                    <a:pt x="1495" y="21"/>
                  </a:lnTo>
                  <a:lnTo>
                    <a:pt x="1502" y="21"/>
                  </a:lnTo>
                  <a:lnTo>
                    <a:pt x="1503" y="21"/>
                  </a:lnTo>
                  <a:lnTo>
                    <a:pt x="1505" y="21"/>
                  </a:lnTo>
                  <a:lnTo>
                    <a:pt x="1506" y="21"/>
                  </a:lnTo>
                  <a:lnTo>
                    <a:pt x="1515" y="22"/>
                  </a:lnTo>
                  <a:lnTo>
                    <a:pt x="1525" y="24"/>
                  </a:lnTo>
                  <a:lnTo>
                    <a:pt x="1534" y="26"/>
                  </a:lnTo>
                  <a:lnTo>
                    <a:pt x="1543" y="28"/>
                  </a:lnTo>
                  <a:lnTo>
                    <a:pt x="1552" y="31"/>
                  </a:lnTo>
                  <a:lnTo>
                    <a:pt x="1561" y="34"/>
                  </a:lnTo>
                  <a:lnTo>
                    <a:pt x="1570" y="38"/>
                  </a:lnTo>
                  <a:lnTo>
                    <a:pt x="1578" y="41"/>
                  </a:lnTo>
                  <a:lnTo>
                    <a:pt x="1587" y="44"/>
                  </a:lnTo>
                  <a:lnTo>
                    <a:pt x="1596" y="47"/>
                  </a:lnTo>
                  <a:lnTo>
                    <a:pt x="1605" y="50"/>
                  </a:lnTo>
                  <a:lnTo>
                    <a:pt x="1614" y="53"/>
                  </a:lnTo>
                  <a:lnTo>
                    <a:pt x="1624" y="54"/>
                  </a:lnTo>
                  <a:lnTo>
                    <a:pt x="1634" y="56"/>
                  </a:lnTo>
                  <a:lnTo>
                    <a:pt x="1644" y="57"/>
                  </a:lnTo>
                  <a:lnTo>
                    <a:pt x="1655" y="57"/>
                  </a:lnTo>
                  <a:lnTo>
                    <a:pt x="1663" y="57"/>
                  </a:lnTo>
                  <a:lnTo>
                    <a:pt x="1670" y="57"/>
                  </a:lnTo>
                  <a:lnTo>
                    <a:pt x="1678" y="56"/>
                  </a:lnTo>
                  <a:lnTo>
                    <a:pt x="1686" y="54"/>
                  </a:lnTo>
                  <a:lnTo>
                    <a:pt x="1694" y="53"/>
                  </a:lnTo>
                  <a:lnTo>
                    <a:pt x="1702" y="51"/>
                  </a:lnTo>
                  <a:lnTo>
                    <a:pt x="1710" y="49"/>
                  </a:lnTo>
                  <a:lnTo>
                    <a:pt x="1718" y="47"/>
                  </a:lnTo>
                  <a:lnTo>
                    <a:pt x="1726" y="45"/>
                  </a:lnTo>
                  <a:lnTo>
                    <a:pt x="1733" y="42"/>
                  </a:lnTo>
                  <a:lnTo>
                    <a:pt x="1741" y="40"/>
                  </a:lnTo>
                  <a:lnTo>
                    <a:pt x="1748" y="38"/>
                  </a:lnTo>
                  <a:lnTo>
                    <a:pt x="1756" y="35"/>
                  </a:lnTo>
                  <a:lnTo>
                    <a:pt x="1763" y="33"/>
                  </a:lnTo>
                  <a:lnTo>
                    <a:pt x="1770" y="31"/>
                  </a:lnTo>
                  <a:lnTo>
                    <a:pt x="1777" y="28"/>
                  </a:lnTo>
                  <a:lnTo>
                    <a:pt x="1783" y="27"/>
                  </a:lnTo>
                  <a:lnTo>
                    <a:pt x="1789" y="25"/>
                  </a:lnTo>
                  <a:lnTo>
                    <a:pt x="1795" y="24"/>
                  </a:lnTo>
                  <a:lnTo>
                    <a:pt x="1800" y="23"/>
                  </a:lnTo>
                  <a:lnTo>
                    <a:pt x="1805" y="22"/>
                  </a:lnTo>
                  <a:lnTo>
                    <a:pt x="1810" y="21"/>
                  </a:lnTo>
                  <a:lnTo>
                    <a:pt x="1814" y="20"/>
                  </a:lnTo>
                  <a:lnTo>
                    <a:pt x="1819" y="20"/>
                  </a:lnTo>
                  <a:lnTo>
                    <a:pt x="1829" y="21"/>
                  </a:lnTo>
                  <a:lnTo>
                    <a:pt x="1838" y="22"/>
                  </a:lnTo>
                  <a:lnTo>
                    <a:pt x="1848" y="24"/>
                  </a:lnTo>
                  <a:lnTo>
                    <a:pt x="1856" y="26"/>
                  </a:lnTo>
                  <a:lnTo>
                    <a:pt x="1866" y="28"/>
                  </a:lnTo>
                  <a:lnTo>
                    <a:pt x="1874" y="32"/>
                  </a:lnTo>
                  <a:lnTo>
                    <a:pt x="1883" y="35"/>
                  </a:lnTo>
                  <a:lnTo>
                    <a:pt x="1892" y="38"/>
                  </a:lnTo>
                  <a:lnTo>
                    <a:pt x="1902" y="42"/>
                  </a:lnTo>
                  <a:lnTo>
                    <a:pt x="1911" y="45"/>
                  </a:lnTo>
                  <a:lnTo>
                    <a:pt x="1920" y="49"/>
                  </a:lnTo>
                  <a:lnTo>
                    <a:pt x="1930" y="51"/>
                  </a:lnTo>
                  <a:lnTo>
                    <a:pt x="1939" y="53"/>
                  </a:lnTo>
                  <a:lnTo>
                    <a:pt x="1949" y="56"/>
                  </a:lnTo>
                  <a:lnTo>
                    <a:pt x="1960" y="56"/>
                  </a:lnTo>
                  <a:lnTo>
                    <a:pt x="1970" y="57"/>
                  </a:lnTo>
                  <a:lnTo>
                    <a:pt x="1981" y="56"/>
                  </a:lnTo>
                  <a:lnTo>
                    <a:pt x="1991" y="55"/>
                  </a:lnTo>
                  <a:lnTo>
                    <a:pt x="2002" y="53"/>
                  </a:lnTo>
                  <a:lnTo>
                    <a:pt x="2013" y="51"/>
                  </a:lnTo>
                  <a:lnTo>
                    <a:pt x="2024" y="48"/>
                  </a:lnTo>
                  <a:lnTo>
                    <a:pt x="2035" y="45"/>
                  </a:lnTo>
                  <a:lnTo>
                    <a:pt x="2046" y="42"/>
                  </a:lnTo>
                  <a:lnTo>
                    <a:pt x="2056" y="38"/>
                  </a:lnTo>
                  <a:lnTo>
                    <a:pt x="2067" y="35"/>
                  </a:lnTo>
                  <a:lnTo>
                    <a:pt x="2077" y="31"/>
                  </a:lnTo>
                  <a:lnTo>
                    <a:pt x="2087" y="28"/>
                  </a:lnTo>
                  <a:lnTo>
                    <a:pt x="2097" y="26"/>
                  </a:lnTo>
                  <a:lnTo>
                    <a:pt x="2105" y="23"/>
                  </a:lnTo>
                  <a:lnTo>
                    <a:pt x="2114" y="22"/>
                  </a:lnTo>
                  <a:lnTo>
                    <a:pt x="2122" y="20"/>
                  </a:lnTo>
                  <a:lnTo>
                    <a:pt x="2129" y="20"/>
                  </a:lnTo>
                  <a:lnTo>
                    <a:pt x="2138" y="20"/>
                  </a:lnTo>
                  <a:lnTo>
                    <a:pt x="2148" y="21"/>
                  </a:lnTo>
                  <a:lnTo>
                    <a:pt x="2157" y="23"/>
                  </a:lnTo>
                  <a:lnTo>
                    <a:pt x="2167" y="25"/>
                  </a:lnTo>
                  <a:lnTo>
                    <a:pt x="2175" y="28"/>
                  </a:lnTo>
                  <a:lnTo>
                    <a:pt x="2185" y="31"/>
                  </a:lnTo>
                  <a:lnTo>
                    <a:pt x="2193" y="34"/>
                  </a:lnTo>
                  <a:lnTo>
                    <a:pt x="2202" y="38"/>
                  </a:lnTo>
                  <a:lnTo>
                    <a:pt x="2211" y="41"/>
                  </a:lnTo>
                  <a:lnTo>
                    <a:pt x="2220" y="45"/>
                  </a:lnTo>
                  <a:lnTo>
                    <a:pt x="2230" y="48"/>
                  </a:lnTo>
                  <a:lnTo>
                    <a:pt x="2239" y="51"/>
                  </a:lnTo>
                  <a:lnTo>
                    <a:pt x="2248" y="53"/>
                  </a:lnTo>
                  <a:lnTo>
                    <a:pt x="2259" y="54"/>
                  </a:lnTo>
                  <a:lnTo>
                    <a:pt x="2268" y="56"/>
                  </a:lnTo>
                  <a:lnTo>
                    <a:pt x="2279" y="56"/>
                  </a:lnTo>
                  <a:lnTo>
                    <a:pt x="2292" y="56"/>
                  </a:lnTo>
                  <a:lnTo>
                    <a:pt x="2304" y="54"/>
                  </a:lnTo>
                  <a:lnTo>
                    <a:pt x="2316" y="52"/>
                  </a:lnTo>
                  <a:lnTo>
                    <a:pt x="2329" y="49"/>
                  </a:lnTo>
                  <a:lnTo>
                    <a:pt x="2341" y="47"/>
                  </a:lnTo>
                  <a:lnTo>
                    <a:pt x="2353" y="42"/>
                  </a:lnTo>
                  <a:lnTo>
                    <a:pt x="2366" y="39"/>
                  </a:lnTo>
                  <a:lnTo>
                    <a:pt x="2377" y="35"/>
                  </a:lnTo>
                  <a:lnTo>
                    <a:pt x="2387" y="32"/>
                  </a:lnTo>
                  <a:lnTo>
                    <a:pt x="2396" y="29"/>
                  </a:lnTo>
                  <a:lnTo>
                    <a:pt x="2405" y="26"/>
                  </a:lnTo>
                  <a:lnTo>
                    <a:pt x="2413" y="24"/>
                  </a:lnTo>
                  <a:lnTo>
                    <a:pt x="2422" y="22"/>
                  </a:lnTo>
                  <a:lnTo>
                    <a:pt x="2429" y="20"/>
                  </a:lnTo>
                  <a:lnTo>
                    <a:pt x="2437" y="20"/>
                  </a:lnTo>
                  <a:lnTo>
                    <a:pt x="2443" y="19"/>
                  </a:lnTo>
                  <a:lnTo>
                    <a:pt x="2443" y="0"/>
                  </a:lnTo>
                </a:path>
              </a:pathLst>
            </a:custGeom>
            <a:solidFill>
              <a:srgbClr val="AAFFF4"/>
            </a:solidFill>
            <a:ln w="9525" cap="rnd">
              <a:noFill/>
              <a:round/>
              <a:headEnd/>
              <a:tailEnd/>
            </a:ln>
          </p:spPr>
          <p:txBody>
            <a:bodyPr/>
            <a:lstStyle/>
            <a:p>
              <a:pPr>
                <a:defRPr/>
              </a:pPr>
              <a:endParaRPr lang="ru-RU"/>
            </a:p>
          </p:txBody>
        </p:sp>
        <p:sp>
          <p:nvSpPr>
            <p:cNvPr id="1037" name="Freeform 20"/>
            <p:cNvSpPr>
              <a:spLocks/>
            </p:cNvSpPr>
            <p:nvPr/>
          </p:nvSpPr>
          <p:spPr bwMode="auto">
            <a:xfrm>
              <a:off x="3214" y="121"/>
              <a:ext cx="2442" cy="62"/>
            </a:xfrm>
            <a:custGeom>
              <a:avLst/>
              <a:gdLst>
                <a:gd name="T0" fmla="*/ 73 w 2447"/>
                <a:gd name="T1" fmla="*/ 25 h 62"/>
                <a:gd name="T2" fmla="*/ 161 w 2447"/>
                <a:gd name="T3" fmla="*/ 41 h 62"/>
                <a:gd name="T4" fmla="*/ 244 w 2447"/>
                <a:gd name="T5" fmla="*/ 16 h 62"/>
                <a:gd name="T6" fmla="*/ 278 w 2447"/>
                <a:gd name="T7" fmla="*/ 5 h 62"/>
                <a:gd name="T8" fmla="*/ 336 w 2447"/>
                <a:gd name="T9" fmla="*/ 23 h 62"/>
                <a:gd name="T10" fmla="*/ 424 w 2447"/>
                <a:gd name="T11" fmla="*/ 41 h 62"/>
                <a:gd name="T12" fmla="*/ 524 w 2447"/>
                <a:gd name="T13" fmla="*/ 15 h 62"/>
                <a:gd name="T14" fmla="*/ 586 w 2447"/>
                <a:gd name="T15" fmla="*/ 5 h 62"/>
                <a:gd name="T16" fmla="*/ 668 w 2447"/>
                <a:gd name="T17" fmla="*/ 29 h 62"/>
                <a:gd name="T18" fmla="*/ 734 w 2447"/>
                <a:gd name="T19" fmla="*/ 37 h 62"/>
                <a:gd name="T20" fmla="*/ 831 w 2447"/>
                <a:gd name="T21" fmla="*/ 8 h 62"/>
                <a:gd name="T22" fmla="*/ 867 w 2447"/>
                <a:gd name="T23" fmla="*/ 8 h 62"/>
                <a:gd name="T24" fmla="*/ 949 w 2447"/>
                <a:gd name="T25" fmla="*/ 35 h 62"/>
                <a:gd name="T26" fmla="*/ 1046 w 2447"/>
                <a:gd name="T27" fmla="*/ 30 h 62"/>
                <a:gd name="T28" fmla="*/ 1140 w 2447"/>
                <a:gd name="T29" fmla="*/ 3 h 62"/>
                <a:gd name="T30" fmla="*/ 1178 w 2447"/>
                <a:gd name="T31" fmla="*/ 6 h 62"/>
                <a:gd name="T32" fmla="*/ 1237 w 2447"/>
                <a:gd name="T33" fmla="*/ 34 h 62"/>
                <a:gd name="T34" fmla="*/ 1334 w 2447"/>
                <a:gd name="T35" fmla="*/ 30 h 62"/>
                <a:gd name="T36" fmla="*/ 1416 w 2447"/>
                <a:gd name="T37" fmla="*/ 3 h 62"/>
                <a:gd name="T38" fmla="*/ 1480 w 2447"/>
                <a:gd name="T39" fmla="*/ 19 h 62"/>
                <a:gd name="T40" fmla="*/ 1567 w 2447"/>
                <a:gd name="T41" fmla="*/ 38 h 62"/>
                <a:gd name="T42" fmla="*/ 1657 w 2447"/>
                <a:gd name="T43" fmla="*/ 15 h 62"/>
                <a:gd name="T44" fmla="*/ 1703 w 2447"/>
                <a:gd name="T45" fmla="*/ 1 h 62"/>
                <a:gd name="T46" fmla="*/ 1784 w 2447"/>
                <a:gd name="T47" fmla="*/ 24 h 62"/>
                <a:gd name="T48" fmla="*/ 1874 w 2447"/>
                <a:gd name="T49" fmla="*/ 35 h 62"/>
                <a:gd name="T50" fmla="*/ 1965 w 2447"/>
                <a:gd name="T51" fmla="*/ 9 h 62"/>
                <a:gd name="T52" fmla="*/ 2025 w 2447"/>
                <a:gd name="T53" fmla="*/ 6 h 62"/>
                <a:gd name="T54" fmla="*/ 2102 w 2447"/>
                <a:gd name="T55" fmla="*/ 33 h 62"/>
                <a:gd name="T56" fmla="*/ 2186 w 2447"/>
                <a:gd name="T57" fmla="*/ 23 h 62"/>
                <a:gd name="T58" fmla="*/ 2177 w 2447"/>
                <a:gd name="T59" fmla="*/ 45 h 62"/>
                <a:gd name="T60" fmla="*/ 2094 w 2447"/>
                <a:gd name="T61" fmla="*/ 50 h 62"/>
                <a:gd name="T62" fmla="*/ 2018 w 2447"/>
                <a:gd name="T63" fmla="*/ 22 h 62"/>
                <a:gd name="T64" fmla="*/ 1958 w 2447"/>
                <a:gd name="T65" fmla="*/ 31 h 62"/>
                <a:gd name="T66" fmla="*/ 1863 w 2447"/>
                <a:gd name="T67" fmla="*/ 55 h 62"/>
                <a:gd name="T68" fmla="*/ 1775 w 2447"/>
                <a:gd name="T69" fmla="*/ 39 h 62"/>
                <a:gd name="T70" fmla="*/ 1698 w 2447"/>
                <a:gd name="T71" fmla="*/ 20 h 62"/>
                <a:gd name="T72" fmla="*/ 1633 w 2447"/>
                <a:gd name="T73" fmla="*/ 45 h 62"/>
                <a:gd name="T74" fmla="*/ 1536 w 2447"/>
                <a:gd name="T75" fmla="*/ 54 h 62"/>
                <a:gd name="T76" fmla="*/ 1454 w 2447"/>
                <a:gd name="T77" fmla="*/ 27 h 62"/>
                <a:gd name="T78" fmla="*/ 1398 w 2447"/>
                <a:gd name="T79" fmla="*/ 30 h 62"/>
                <a:gd name="T80" fmla="*/ 1301 w 2447"/>
                <a:gd name="T81" fmla="*/ 56 h 62"/>
                <a:gd name="T82" fmla="*/ 1214 w 2447"/>
                <a:gd name="T83" fmla="*/ 45 h 62"/>
                <a:gd name="T84" fmla="*/ 1156 w 2447"/>
                <a:gd name="T85" fmla="*/ 21 h 62"/>
                <a:gd name="T86" fmla="*/ 1110 w 2447"/>
                <a:gd name="T87" fmla="*/ 29 h 62"/>
                <a:gd name="T88" fmla="*/ 1012 w 2447"/>
                <a:gd name="T89" fmla="*/ 57 h 62"/>
                <a:gd name="T90" fmla="*/ 921 w 2447"/>
                <a:gd name="T91" fmla="*/ 44 h 62"/>
                <a:gd name="T92" fmla="*/ 850 w 2447"/>
                <a:gd name="T93" fmla="*/ 22 h 62"/>
                <a:gd name="T94" fmla="*/ 779 w 2447"/>
                <a:gd name="T95" fmla="*/ 44 h 62"/>
                <a:gd name="T96" fmla="*/ 706 w 2447"/>
                <a:gd name="T97" fmla="*/ 58 h 62"/>
                <a:gd name="T98" fmla="*/ 623 w 2447"/>
                <a:gd name="T99" fmla="*/ 31 h 62"/>
                <a:gd name="T100" fmla="*/ 544 w 2447"/>
                <a:gd name="T101" fmla="*/ 29 h 62"/>
                <a:gd name="T102" fmla="*/ 447 w 2447"/>
                <a:gd name="T103" fmla="*/ 57 h 62"/>
                <a:gd name="T104" fmla="*/ 354 w 2447"/>
                <a:gd name="T105" fmla="*/ 50 h 62"/>
                <a:gd name="T106" fmla="*/ 278 w 2447"/>
                <a:gd name="T107" fmla="*/ 25 h 62"/>
                <a:gd name="T108" fmla="*/ 254 w 2447"/>
                <a:gd name="T109" fmla="*/ 29 h 62"/>
                <a:gd name="T110" fmla="*/ 184 w 2447"/>
                <a:gd name="T111" fmla="*/ 57 h 62"/>
                <a:gd name="T112" fmla="*/ 92 w 2447"/>
                <a:gd name="T113" fmla="*/ 50 h 62"/>
                <a:gd name="T114" fmla="*/ 10 w 2447"/>
                <a:gd name="T115" fmla="*/ 25 h 6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47" h="62">
                  <a:moveTo>
                    <a:pt x="1" y="5"/>
                  </a:moveTo>
                  <a:lnTo>
                    <a:pt x="10" y="6"/>
                  </a:lnTo>
                  <a:lnTo>
                    <a:pt x="19" y="7"/>
                  </a:lnTo>
                  <a:lnTo>
                    <a:pt x="29" y="10"/>
                  </a:lnTo>
                  <a:lnTo>
                    <a:pt x="38" y="13"/>
                  </a:lnTo>
                  <a:lnTo>
                    <a:pt x="46" y="15"/>
                  </a:lnTo>
                  <a:lnTo>
                    <a:pt x="56" y="19"/>
                  </a:lnTo>
                  <a:lnTo>
                    <a:pt x="64" y="21"/>
                  </a:lnTo>
                  <a:lnTo>
                    <a:pt x="73" y="25"/>
                  </a:lnTo>
                  <a:lnTo>
                    <a:pt x="82" y="29"/>
                  </a:lnTo>
                  <a:lnTo>
                    <a:pt x="91" y="31"/>
                  </a:lnTo>
                  <a:lnTo>
                    <a:pt x="101" y="34"/>
                  </a:lnTo>
                  <a:lnTo>
                    <a:pt x="110" y="37"/>
                  </a:lnTo>
                  <a:lnTo>
                    <a:pt x="119" y="39"/>
                  </a:lnTo>
                  <a:lnTo>
                    <a:pt x="130" y="41"/>
                  </a:lnTo>
                  <a:lnTo>
                    <a:pt x="139" y="42"/>
                  </a:lnTo>
                  <a:lnTo>
                    <a:pt x="151" y="42"/>
                  </a:lnTo>
                  <a:lnTo>
                    <a:pt x="161" y="41"/>
                  </a:lnTo>
                  <a:lnTo>
                    <a:pt x="173" y="40"/>
                  </a:lnTo>
                  <a:lnTo>
                    <a:pt x="184" y="38"/>
                  </a:lnTo>
                  <a:lnTo>
                    <a:pt x="196" y="35"/>
                  </a:lnTo>
                  <a:lnTo>
                    <a:pt x="208" y="32"/>
                  </a:lnTo>
                  <a:lnTo>
                    <a:pt x="219" y="30"/>
                  </a:lnTo>
                  <a:lnTo>
                    <a:pt x="230" y="26"/>
                  </a:lnTo>
                  <a:lnTo>
                    <a:pt x="242" y="22"/>
                  </a:lnTo>
                  <a:lnTo>
                    <a:pt x="253" y="19"/>
                  </a:lnTo>
                  <a:lnTo>
                    <a:pt x="263" y="16"/>
                  </a:lnTo>
                  <a:lnTo>
                    <a:pt x="274" y="12"/>
                  </a:lnTo>
                  <a:lnTo>
                    <a:pt x="283" y="10"/>
                  </a:lnTo>
                  <a:lnTo>
                    <a:pt x="292" y="7"/>
                  </a:lnTo>
                  <a:lnTo>
                    <a:pt x="301" y="6"/>
                  </a:lnTo>
                  <a:lnTo>
                    <a:pt x="309" y="5"/>
                  </a:lnTo>
                  <a:lnTo>
                    <a:pt x="316" y="5"/>
                  </a:lnTo>
                  <a:lnTo>
                    <a:pt x="317" y="5"/>
                  </a:lnTo>
                  <a:lnTo>
                    <a:pt x="316" y="5"/>
                  </a:lnTo>
                  <a:lnTo>
                    <a:pt x="325" y="5"/>
                  </a:lnTo>
                  <a:lnTo>
                    <a:pt x="335" y="6"/>
                  </a:lnTo>
                  <a:lnTo>
                    <a:pt x="344" y="8"/>
                  </a:lnTo>
                  <a:lnTo>
                    <a:pt x="353" y="11"/>
                  </a:lnTo>
                  <a:lnTo>
                    <a:pt x="362" y="13"/>
                  </a:lnTo>
                  <a:lnTo>
                    <a:pt x="371" y="17"/>
                  </a:lnTo>
                  <a:lnTo>
                    <a:pt x="381" y="20"/>
                  </a:lnTo>
                  <a:lnTo>
                    <a:pt x="389" y="23"/>
                  </a:lnTo>
                  <a:lnTo>
                    <a:pt x="399" y="27"/>
                  </a:lnTo>
                  <a:lnTo>
                    <a:pt x="407" y="30"/>
                  </a:lnTo>
                  <a:lnTo>
                    <a:pt x="417" y="33"/>
                  </a:lnTo>
                  <a:lnTo>
                    <a:pt x="426" y="36"/>
                  </a:lnTo>
                  <a:lnTo>
                    <a:pt x="436" y="38"/>
                  </a:lnTo>
                  <a:lnTo>
                    <a:pt x="445" y="40"/>
                  </a:lnTo>
                  <a:lnTo>
                    <a:pt x="456" y="41"/>
                  </a:lnTo>
                  <a:lnTo>
                    <a:pt x="467" y="41"/>
                  </a:lnTo>
                  <a:lnTo>
                    <a:pt x="477" y="41"/>
                  </a:lnTo>
                  <a:lnTo>
                    <a:pt x="489" y="40"/>
                  </a:lnTo>
                  <a:lnTo>
                    <a:pt x="500" y="37"/>
                  </a:lnTo>
                  <a:lnTo>
                    <a:pt x="511" y="35"/>
                  </a:lnTo>
                  <a:lnTo>
                    <a:pt x="523" y="32"/>
                  </a:lnTo>
                  <a:lnTo>
                    <a:pt x="534" y="29"/>
                  </a:lnTo>
                  <a:lnTo>
                    <a:pt x="545" y="26"/>
                  </a:lnTo>
                  <a:lnTo>
                    <a:pt x="556" y="21"/>
                  </a:lnTo>
                  <a:lnTo>
                    <a:pt x="567" y="18"/>
                  </a:lnTo>
                  <a:lnTo>
                    <a:pt x="577" y="15"/>
                  </a:lnTo>
                  <a:lnTo>
                    <a:pt x="588" y="12"/>
                  </a:lnTo>
                  <a:lnTo>
                    <a:pt x="597" y="9"/>
                  </a:lnTo>
                  <a:lnTo>
                    <a:pt x="606" y="7"/>
                  </a:lnTo>
                  <a:lnTo>
                    <a:pt x="615" y="5"/>
                  </a:lnTo>
                  <a:lnTo>
                    <a:pt x="623" y="4"/>
                  </a:lnTo>
                  <a:lnTo>
                    <a:pt x="630" y="4"/>
                  </a:lnTo>
                  <a:lnTo>
                    <a:pt x="631" y="4"/>
                  </a:lnTo>
                  <a:lnTo>
                    <a:pt x="630" y="4"/>
                  </a:lnTo>
                  <a:lnTo>
                    <a:pt x="639" y="5"/>
                  </a:lnTo>
                  <a:lnTo>
                    <a:pt x="650" y="5"/>
                  </a:lnTo>
                  <a:lnTo>
                    <a:pt x="658" y="7"/>
                  </a:lnTo>
                  <a:lnTo>
                    <a:pt x="668" y="10"/>
                  </a:lnTo>
                  <a:lnTo>
                    <a:pt x="676" y="12"/>
                  </a:lnTo>
                  <a:lnTo>
                    <a:pt x="686" y="16"/>
                  </a:lnTo>
                  <a:lnTo>
                    <a:pt x="695" y="19"/>
                  </a:lnTo>
                  <a:lnTo>
                    <a:pt x="703" y="22"/>
                  </a:lnTo>
                  <a:lnTo>
                    <a:pt x="713" y="26"/>
                  </a:lnTo>
                  <a:lnTo>
                    <a:pt x="721" y="29"/>
                  </a:lnTo>
                  <a:lnTo>
                    <a:pt x="730" y="32"/>
                  </a:lnTo>
                  <a:lnTo>
                    <a:pt x="740" y="35"/>
                  </a:lnTo>
                  <a:lnTo>
                    <a:pt x="750" y="37"/>
                  </a:lnTo>
                  <a:lnTo>
                    <a:pt x="759" y="40"/>
                  </a:lnTo>
                  <a:lnTo>
                    <a:pt x="770" y="40"/>
                  </a:lnTo>
                  <a:lnTo>
                    <a:pt x="780" y="41"/>
                  </a:lnTo>
                  <a:lnTo>
                    <a:pt x="791" y="40"/>
                  </a:lnTo>
                  <a:lnTo>
                    <a:pt x="803" y="39"/>
                  </a:lnTo>
                  <a:lnTo>
                    <a:pt x="814" y="37"/>
                  </a:lnTo>
                  <a:lnTo>
                    <a:pt x="825" y="34"/>
                  </a:lnTo>
                  <a:lnTo>
                    <a:pt x="837" y="31"/>
                  </a:lnTo>
                  <a:lnTo>
                    <a:pt x="849" y="28"/>
                  </a:lnTo>
                  <a:lnTo>
                    <a:pt x="859" y="25"/>
                  </a:lnTo>
                  <a:lnTo>
                    <a:pt x="870" y="21"/>
                  </a:lnTo>
                  <a:lnTo>
                    <a:pt x="881" y="17"/>
                  </a:lnTo>
                  <a:lnTo>
                    <a:pt x="892" y="14"/>
                  </a:lnTo>
                  <a:lnTo>
                    <a:pt x="902" y="11"/>
                  </a:lnTo>
                  <a:lnTo>
                    <a:pt x="911" y="8"/>
                  </a:lnTo>
                  <a:lnTo>
                    <a:pt x="921" y="6"/>
                  </a:lnTo>
                  <a:lnTo>
                    <a:pt x="929" y="5"/>
                  </a:lnTo>
                  <a:lnTo>
                    <a:pt x="937" y="3"/>
                  </a:lnTo>
                  <a:lnTo>
                    <a:pt x="945" y="3"/>
                  </a:lnTo>
                  <a:lnTo>
                    <a:pt x="944" y="3"/>
                  </a:lnTo>
                  <a:lnTo>
                    <a:pt x="945" y="3"/>
                  </a:lnTo>
                  <a:lnTo>
                    <a:pt x="954" y="5"/>
                  </a:lnTo>
                  <a:lnTo>
                    <a:pt x="964" y="6"/>
                  </a:lnTo>
                  <a:lnTo>
                    <a:pt x="973" y="8"/>
                  </a:lnTo>
                  <a:lnTo>
                    <a:pt x="982" y="11"/>
                  </a:lnTo>
                  <a:lnTo>
                    <a:pt x="991" y="13"/>
                  </a:lnTo>
                  <a:lnTo>
                    <a:pt x="1000" y="17"/>
                  </a:lnTo>
                  <a:lnTo>
                    <a:pt x="1009" y="20"/>
                  </a:lnTo>
                  <a:lnTo>
                    <a:pt x="1018" y="23"/>
                  </a:lnTo>
                  <a:lnTo>
                    <a:pt x="1027" y="26"/>
                  </a:lnTo>
                  <a:lnTo>
                    <a:pt x="1036" y="29"/>
                  </a:lnTo>
                  <a:lnTo>
                    <a:pt x="1045" y="32"/>
                  </a:lnTo>
                  <a:lnTo>
                    <a:pt x="1055" y="35"/>
                  </a:lnTo>
                  <a:lnTo>
                    <a:pt x="1064" y="37"/>
                  </a:lnTo>
                  <a:lnTo>
                    <a:pt x="1074" y="38"/>
                  </a:lnTo>
                  <a:lnTo>
                    <a:pt x="1084" y="40"/>
                  </a:lnTo>
                  <a:lnTo>
                    <a:pt x="1095" y="40"/>
                  </a:lnTo>
                  <a:lnTo>
                    <a:pt x="1106" y="39"/>
                  </a:lnTo>
                  <a:lnTo>
                    <a:pt x="1118" y="38"/>
                  </a:lnTo>
                  <a:lnTo>
                    <a:pt x="1129" y="35"/>
                  </a:lnTo>
                  <a:lnTo>
                    <a:pt x="1140" y="33"/>
                  </a:lnTo>
                  <a:lnTo>
                    <a:pt x="1152" y="30"/>
                  </a:lnTo>
                  <a:lnTo>
                    <a:pt x="1163" y="27"/>
                  </a:lnTo>
                  <a:lnTo>
                    <a:pt x="1175" y="24"/>
                  </a:lnTo>
                  <a:lnTo>
                    <a:pt x="1186" y="20"/>
                  </a:lnTo>
                  <a:lnTo>
                    <a:pt x="1197" y="16"/>
                  </a:lnTo>
                  <a:lnTo>
                    <a:pt x="1207" y="13"/>
                  </a:lnTo>
                  <a:lnTo>
                    <a:pt x="1217" y="10"/>
                  </a:lnTo>
                  <a:lnTo>
                    <a:pt x="1228" y="7"/>
                  </a:lnTo>
                  <a:lnTo>
                    <a:pt x="1237" y="5"/>
                  </a:lnTo>
                  <a:lnTo>
                    <a:pt x="1246" y="3"/>
                  </a:lnTo>
                  <a:lnTo>
                    <a:pt x="1254" y="2"/>
                  </a:lnTo>
                  <a:lnTo>
                    <a:pt x="1261" y="2"/>
                  </a:lnTo>
                  <a:lnTo>
                    <a:pt x="1262" y="2"/>
                  </a:lnTo>
                  <a:lnTo>
                    <a:pt x="1261" y="2"/>
                  </a:lnTo>
                  <a:lnTo>
                    <a:pt x="1260" y="2"/>
                  </a:lnTo>
                  <a:lnTo>
                    <a:pt x="1261" y="2"/>
                  </a:lnTo>
                  <a:lnTo>
                    <a:pt x="1270" y="3"/>
                  </a:lnTo>
                  <a:lnTo>
                    <a:pt x="1280" y="4"/>
                  </a:lnTo>
                  <a:lnTo>
                    <a:pt x="1289" y="6"/>
                  </a:lnTo>
                  <a:lnTo>
                    <a:pt x="1298" y="9"/>
                  </a:lnTo>
                  <a:lnTo>
                    <a:pt x="1307" y="11"/>
                  </a:lnTo>
                  <a:lnTo>
                    <a:pt x="1316" y="15"/>
                  </a:lnTo>
                  <a:lnTo>
                    <a:pt x="1325" y="18"/>
                  </a:lnTo>
                  <a:lnTo>
                    <a:pt x="1334" y="21"/>
                  </a:lnTo>
                  <a:lnTo>
                    <a:pt x="1342" y="25"/>
                  </a:lnTo>
                  <a:lnTo>
                    <a:pt x="1352" y="28"/>
                  </a:lnTo>
                  <a:lnTo>
                    <a:pt x="1361" y="31"/>
                  </a:lnTo>
                  <a:lnTo>
                    <a:pt x="1370" y="34"/>
                  </a:lnTo>
                  <a:lnTo>
                    <a:pt x="1380" y="37"/>
                  </a:lnTo>
                  <a:lnTo>
                    <a:pt x="1390" y="38"/>
                  </a:lnTo>
                  <a:lnTo>
                    <a:pt x="1400" y="39"/>
                  </a:lnTo>
                  <a:lnTo>
                    <a:pt x="1411" y="40"/>
                  </a:lnTo>
                  <a:lnTo>
                    <a:pt x="1421" y="39"/>
                  </a:lnTo>
                  <a:lnTo>
                    <a:pt x="1433" y="38"/>
                  </a:lnTo>
                  <a:lnTo>
                    <a:pt x="1444" y="35"/>
                  </a:lnTo>
                  <a:lnTo>
                    <a:pt x="1456" y="33"/>
                  </a:lnTo>
                  <a:lnTo>
                    <a:pt x="1467" y="30"/>
                  </a:lnTo>
                  <a:lnTo>
                    <a:pt x="1478" y="27"/>
                  </a:lnTo>
                  <a:lnTo>
                    <a:pt x="1490" y="23"/>
                  </a:lnTo>
                  <a:lnTo>
                    <a:pt x="1500" y="20"/>
                  </a:lnTo>
                  <a:lnTo>
                    <a:pt x="1511" y="16"/>
                  </a:lnTo>
                  <a:lnTo>
                    <a:pt x="1522" y="13"/>
                  </a:lnTo>
                  <a:lnTo>
                    <a:pt x="1532" y="10"/>
                  </a:lnTo>
                  <a:lnTo>
                    <a:pt x="1542" y="7"/>
                  </a:lnTo>
                  <a:lnTo>
                    <a:pt x="1551" y="5"/>
                  </a:lnTo>
                  <a:lnTo>
                    <a:pt x="1560" y="3"/>
                  </a:lnTo>
                  <a:lnTo>
                    <a:pt x="1568" y="2"/>
                  </a:lnTo>
                  <a:lnTo>
                    <a:pt x="1575" y="2"/>
                  </a:lnTo>
                  <a:lnTo>
                    <a:pt x="1584" y="3"/>
                  </a:lnTo>
                  <a:lnTo>
                    <a:pt x="1594" y="5"/>
                  </a:lnTo>
                  <a:lnTo>
                    <a:pt x="1603" y="6"/>
                  </a:lnTo>
                  <a:lnTo>
                    <a:pt x="1613" y="9"/>
                  </a:lnTo>
                  <a:lnTo>
                    <a:pt x="1621" y="12"/>
                  </a:lnTo>
                  <a:lnTo>
                    <a:pt x="1631" y="15"/>
                  </a:lnTo>
                  <a:lnTo>
                    <a:pt x="1639" y="19"/>
                  </a:lnTo>
                  <a:lnTo>
                    <a:pt x="1648" y="21"/>
                  </a:lnTo>
                  <a:lnTo>
                    <a:pt x="1657" y="25"/>
                  </a:lnTo>
                  <a:lnTo>
                    <a:pt x="1667" y="28"/>
                  </a:lnTo>
                  <a:lnTo>
                    <a:pt x="1676" y="31"/>
                  </a:lnTo>
                  <a:lnTo>
                    <a:pt x="1685" y="34"/>
                  </a:lnTo>
                  <a:lnTo>
                    <a:pt x="1695" y="35"/>
                  </a:lnTo>
                  <a:lnTo>
                    <a:pt x="1705" y="37"/>
                  </a:lnTo>
                  <a:lnTo>
                    <a:pt x="1715" y="38"/>
                  </a:lnTo>
                  <a:lnTo>
                    <a:pt x="1726" y="38"/>
                  </a:lnTo>
                  <a:lnTo>
                    <a:pt x="1737" y="38"/>
                  </a:lnTo>
                  <a:lnTo>
                    <a:pt x="1748" y="37"/>
                  </a:lnTo>
                  <a:lnTo>
                    <a:pt x="1759" y="34"/>
                  </a:lnTo>
                  <a:lnTo>
                    <a:pt x="1770" y="32"/>
                  </a:lnTo>
                  <a:lnTo>
                    <a:pt x="1782" y="29"/>
                  </a:lnTo>
                  <a:lnTo>
                    <a:pt x="1792" y="26"/>
                  </a:lnTo>
                  <a:lnTo>
                    <a:pt x="1804" y="22"/>
                  </a:lnTo>
                  <a:lnTo>
                    <a:pt x="1814" y="19"/>
                  </a:lnTo>
                  <a:lnTo>
                    <a:pt x="1825" y="15"/>
                  </a:lnTo>
                  <a:lnTo>
                    <a:pt x="1835" y="12"/>
                  </a:lnTo>
                  <a:lnTo>
                    <a:pt x="1845" y="9"/>
                  </a:lnTo>
                  <a:lnTo>
                    <a:pt x="1855" y="6"/>
                  </a:lnTo>
                  <a:lnTo>
                    <a:pt x="1863" y="3"/>
                  </a:lnTo>
                  <a:lnTo>
                    <a:pt x="1872" y="2"/>
                  </a:lnTo>
                  <a:lnTo>
                    <a:pt x="1880" y="1"/>
                  </a:lnTo>
                  <a:lnTo>
                    <a:pt x="1887" y="1"/>
                  </a:lnTo>
                  <a:lnTo>
                    <a:pt x="1888" y="1"/>
                  </a:lnTo>
                  <a:lnTo>
                    <a:pt x="1887" y="1"/>
                  </a:lnTo>
                  <a:lnTo>
                    <a:pt x="1897" y="2"/>
                  </a:lnTo>
                  <a:lnTo>
                    <a:pt x="1907" y="3"/>
                  </a:lnTo>
                  <a:lnTo>
                    <a:pt x="1916" y="5"/>
                  </a:lnTo>
                  <a:lnTo>
                    <a:pt x="1925" y="8"/>
                  </a:lnTo>
                  <a:lnTo>
                    <a:pt x="1933" y="11"/>
                  </a:lnTo>
                  <a:lnTo>
                    <a:pt x="1943" y="14"/>
                  </a:lnTo>
                  <a:lnTo>
                    <a:pt x="1952" y="17"/>
                  </a:lnTo>
                  <a:lnTo>
                    <a:pt x="1961" y="20"/>
                  </a:lnTo>
                  <a:lnTo>
                    <a:pt x="1970" y="24"/>
                  </a:lnTo>
                  <a:lnTo>
                    <a:pt x="1978" y="27"/>
                  </a:lnTo>
                  <a:lnTo>
                    <a:pt x="1988" y="30"/>
                  </a:lnTo>
                  <a:lnTo>
                    <a:pt x="1997" y="32"/>
                  </a:lnTo>
                  <a:lnTo>
                    <a:pt x="2007" y="34"/>
                  </a:lnTo>
                  <a:lnTo>
                    <a:pt x="2017" y="36"/>
                  </a:lnTo>
                  <a:lnTo>
                    <a:pt x="2027" y="37"/>
                  </a:lnTo>
                  <a:lnTo>
                    <a:pt x="2038" y="37"/>
                  </a:lnTo>
                  <a:lnTo>
                    <a:pt x="2049" y="37"/>
                  </a:lnTo>
                  <a:lnTo>
                    <a:pt x="2060" y="35"/>
                  </a:lnTo>
                  <a:lnTo>
                    <a:pt x="2070" y="34"/>
                  </a:lnTo>
                  <a:lnTo>
                    <a:pt x="2081" y="31"/>
                  </a:lnTo>
                  <a:lnTo>
                    <a:pt x="2092" y="29"/>
                  </a:lnTo>
                  <a:lnTo>
                    <a:pt x="2103" y="25"/>
                  </a:lnTo>
                  <a:lnTo>
                    <a:pt x="2114" y="22"/>
                  </a:lnTo>
                  <a:lnTo>
                    <a:pt x="2125" y="19"/>
                  </a:lnTo>
                  <a:lnTo>
                    <a:pt x="2135" y="15"/>
                  </a:lnTo>
                  <a:lnTo>
                    <a:pt x="2145" y="12"/>
                  </a:lnTo>
                  <a:lnTo>
                    <a:pt x="2155" y="9"/>
                  </a:lnTo>
                  <a:lnTo>
                    <a:pt x="2164" y="6"/>
                  </a:lnTo>
                  <a:lnTo>
                    <a:pt x="2173" y="3"/>
                  </a:lnTo>
                  <a:lnTo>
                    <a:pt x="2182" y="2"/>
                  </a:lnTo>
                  <a:lnTo>
                    <a:pt x="2190" y="1"/>
                  </a:lnTo>
                  <a:lnTo>
                    <a:pt x="2197" y="0"/>
                  </a:lnTo>
                  <a:lnTo>
                    <a:pt x="2206" y="1"/>
                  </a:lnTo>
                  <a:lnTo>
                    <a:pt x="2217" y="1"/>
                  </a:lnTo>
                  <a:lnTo>
                    <a:pt x="2225" y="3"/>
                  </a:lnTo>
                  <a:lnTo>
                    <a:pt x="2235" y="6"/>
                  </a:lnTo>
                  <a:lnTo>
                    <a:pt x="2243" y="8"/>
                  </a:lnTo>
                  <a:lnTo>
                    <a:pt x="2253" y="12"/>
                  </a:lnTo>
                  <a:lnTo>
                    <a:pt x="2261" y="15"/>
                  </a:lnTo>
                  <a:lnTo>
                    <a:pt x="2270" y="18"/>
                  </a:lnTo>
                  <a:lnTo>
                    <a:pt x="2279" y="21"/>
                  </a:lnTo>
                  <a:lnTo>
                    <a:pt x="2288" y="25"/>
                  </a:lnTo>
                  <a:lnTo>
                    <a:pt x="2297" y="29"/>
                  </a:lnTo>
                  <a:lnTo>
                    <a:pt x="2307" y="31"/>
                  </a:lnTo>
                  <a:lnTo>
                    <a:pt x="2316" y="33"/>
                  </a:lnTo>
                  <a:lnTo>
                    <a:pt x="2326" y="35"/>
                  </a:lnTo>
                  <a:lnTo>
                    <a:pt x="2337" y="36"/>
                  </a:lnTo>
                  <a:lnTo>
                    <a:pt x="2347" y="37"/>
                  </a:lnTo>
                  <a:lnTo>
                    <a:pt x="2360" y="36"/>
                  </a:lnTo>
                  <a:lnTo>
                    <a:pt x="2372" y="35"/>
                  </a:lnTo>
                  <a:lnTo>
                    <a:pt x="2384" y="32"/>
                  </a:lnTo>
                  <a:lnTo>
                    <a:pt x="2396" y="30"/>
                  </a:lnTo>
                  <a:lnTo>
                    <a:pt x="2410" y="26"/>
                  </a:lnTo>
                  <a:lnTo>
                    <a:pt x="2422" y="23"/>
                  </a:lnTo>
                  <a:lnTo>
                    <a:pt x="2434" y="19"/>
                  </a:lnTo>
                  <a:lnTo>
                    <a:pt x="2446" y="15"/>
                  </a:lnTo>
                  <a:lnTo>
                    <a:pt x="2446" y="20"/>
                  </a:lnTo>
                  <a:lnTo>
                    <a:pt x="2446" y="26"/>
                  </a:lnTo>
                  <a:lnTo>
                    <a:pt x="2446" y="30"/>
                  </a:lnTo>
                  <a:lnTo>
                    <a:pt x="2446" y="34"/>
                  </a:lnTo>
                  <a:lnTo>
                    <a:pt x="2434" y="38"/>
                  </a:lnTo>
                  <a:lnTo>
                    <a:pt x="2422" y="42"/>
                  </a:lnTo>
                  <a:lnTo>
                    <a:pt x="2410" y="45"/>
                  </a:lnTo>
                  <a:lnTo>
                    <a:pt x="2397" y="48"/>
                  </a:lnTo>
                  <a:lnTo>
                    <a:pt x="2384" y="51"/>
                  </a:lnTo>
                  <a:lnTo>
                    <a:pt x="2372" y="54"/>
                  </a:lnTo>
                  <a:lnTo>
                    <a:pt x="2360" y="55"/>
                  </a:lnTo>
                  <a:lnTo>
                    <a:pt x="2347" y="56"/>
                  </a:lnTo>
                  <a:lnTo>
                    <a:pt x="2337" y="55"/>
                  </a:lnTo>
                  <a:lnTo>
                    <a:pt x="2326" y="54"/>
                  </a:lnTo>
                  <a:lnTo>
                    <a:pt x="2317" y="52"/>
                  </a:lnTo>
                  <a:lnTo>
                    <a:pt x="2307" y="50"/>
                  </a:lnTo>
                  <a:lnTo>
                    <a:pt x="2297" y="47"/>
                  </a:lnTo>
                  <a:lnTo>
                    <a:pt x="2289" y="44"/>
                  </a:lnTo>
                  <a:lnTo>
                    <a:pt x="2279" y="41"/>
                  </a:lnTo>
                  <a:lnTo>
                    <a:pt x="2271" y="37"/>
                  </a:lnTo>
                  <a:lnTo>
                    <a:pt x="2261" y="34"/>
                  </a:lnTo>
                  <a:lnTo>
                    <a:pt x="2253" y="30"/>
                  </a:lnTo>
                  <a:lnTo>
                    <a:pt x="2244" y="27"/>
                  </a:lnTo>
                  <a:lnTo>
                    <a:pt x="2235" y="25"/>
                  </a:lnTo>
                  <a:lnTo>
                    <a:pt x="2226" y="22"/>
                  </a:lnTo>
                  <a:lnTo>
                    <a:pt x="2217" y="20"/>
                  </a:lnTo>
                  <a:lnTo>
                    <a:pt x="2206" y="19"/>
                  </a:lnTo>
                  <a:lnTo>
                    <a:pt x="2197" y="19"/>
                  </a:lnTo>
                  <a:lnTo>
                    <a:pt x="2190" y="20"/>
                  </a:lnTo>
                  <a:lnTo>
                    <a:pt x="2182" y="21"/>
                  </a:lnTo>
                  <a:lnTo>
                    <a:pt x="2173" y="23"/>
                  </a:lnTo>
                  <a:lnTo>
                    <a:pt x="2164" y="25"/>
                  </a:lnTo>
                  <a:lnTo>
                    <a:pt x="2155" y="28"/>
                  </a:lnTo>
                  <a:lnTo>
                    <a:pt x="2145" y="31"/>
                  </a:lnTo>
                  <a:lnTo>
                    <a:pt x="2135" y="34"/>
                  </a:lnTo>
                  <a:lnTo>
                    <a:pt x="2125" y="38"/>
                  </a:lnTo>
                  <a:lnTo>
                    <a:pt x="2114" y="41"/>
                  </a:lnTo>
                  <a:lnTo>
                    <a:pt x="2103" y="44"/>
                  </a:lnTo>
                  <a:lnTo>
                    <a:pt x="2092" y="48"/>
                  </a:lnTo>
                  <a:lnTo>
                    <a:pt x="2081" y="50"/>
                  </a:lnTo>
                  <a:lnTo>
                    <a:pt x="2070" y="52"/>
                  </a:lnTo>
                  <a:lnTo>
                    <a:pt x="2060" y="54"/>
                  </a:lnTo>
                  <a:lnTo>
                    <a:pt x="2049" y="55"/>
                  </a:lnTo>
                  <a:lnTo>
                    <a:pt x="2039" y="56"/>
                  </a:lnTo>
                  <a:lnTo>
                    <a:pt x="2028" y="56"/>
                  </a:lnTo>
                  <a:lnTo>
                    <a:pt x="2018" y="55"/>
                  </a:lnTo>
                  <a:lnTo>
                    <a:pt x="2007" y="53"/>
                  </a:lnTo>
                  <a:lnTo>
                    <a:pt x="1998" y="51"/>
                  </a:lnTo>
                  <a:lnTo>
                    <a:pt x="1989" y="48"/>
                  </a:lnTo>
                  <a:lnTo>
                    <a:pt x="1979" y="45"/>
                  </a:lnTo>
                  <a:lnTo>
                    <a:pt x="1970" y="42"/>
                  </a:lnTo>
                  <a:lnTo>
                    <a:pt x="1961" y="39"/>
                  </a:lnTo>
                  <a:lnTo>
                    <a:pt x="1952" y="35"/>
                  </a:lnTo>
                  <a:lnTo>
                    <a:pt x="1943" y="32"/>
                  </a:lnTo>
                  <a:lnTo>
                    <a:pt x="1934" y="29"/>
                  </a:lnTo>
                  <a:lnTo>
                    <a:pt x="1925" y="27"/>
                  </a:lnTo>
                  <a:lnTo>
                    <a:pt x="1916" y="24"/>
                  </a:lnTo>
                  <a:lnTo>
                    <a:pt x="1907" y="22"/>
                  </a:lnTo>
                  <a:lnTo>
                    <a:pt x="1897" y="20"/>
                  </a:lnTo>
                  <a:lnTo>
                    <a:pt x="1887" y="20"/>
                  </a:lnTo>
                  <a:lnTo>
                    <a:pt x="1880" y="20"/>
                  </a:lnTo>
                  <a:lnTo>
                    <a:pt x="1872" y="21"/>
                  </a:lnTo>
                  <a:lnTo>
                    <a:pt x="1864" y="23"/>
                  </a:lnTo>
                  <a:lnTo>
                    <a:pt x="1855" y="25"/>
                  </a:lnTo>
                  <a:lnTo>
                    <a:pt x="1845" y="28"/>
                  </a:lnTo>
                  <a:lnTo>
                    <a:pt x="1836" y="31"/>
                  </a:lnTo>
                  <a:lnTo>
                    <a:pt x="1825" y="34"/>
                  </a:lnTo>
                  <a:lnTo>
                    <a:pt x="1815" y="38"/>
                  </a:lnTo>
                  <a:lnTo>
                    <a:pt x="1804" y="41"/>
                  </a:lnTo>
                  <a:lnTo>
                    <a:pt x="1793" y="45"/>
                  </a:lnTo>
                  <a:lnTo>
                    <a:pt x="1782" y="48"/>
                  </a:lnTo>
                  <a:lnTo>
                    <a:pt x="1771" y="51"/>
                  </a:lnTo>
                  <a:lnTo>
                    <a:pt x="1759" y="54"/>
                  </a:lnTo>
                  <a:lnTo>
                    <a:pt x="1748" y="56"/>
                  </a:lnTo>
                  <a:lnTo>
                    <a:pt x="1737" y="57"/>
                  </a:lnTo>
                  <a:lnTo>
                    <a:pt x="1726" y="58"/>
                  </a:lnTo>
                  <a:lnTo>
                    <a:pt x="1715" y="57"/>
                  </a:lnTo>
                  <a:lnTo>
                    <a:pt x="1705" y="56"/>
                  </a:lnTo>
                  <a:lnTo>
                    <a:pt x="1695" y="54"/>
                  </a:lnTo>
                  <a:lnTo>
                    <a:pt x="1685" y="52"/>
                  </a:lnTo>
                  <a:lnTo>
                    <a:pt x="1676" y="50"/>
                  </a:lnTo>
                  <a:lnTo>
                    <a:pt x="1667" y="46"/>
                  </a:lnTo>
                  <a:lnTo>
                    <a:pt x="1657" y="42"/>
                  </a:lnTo>
                  <a:lnTo>
                    <a:pt x="1648" y="39"/>
                  </a:lnTo>
                  <a:lnTo>
                    <a:pt x="1639" y="36"/>
                  </a:lnTo>
                  <a:lnTo>
                    <a:pt x="1631" y="32"/>
                  </a:lnTo>
                  <a:lnTo>
                    <a:pt x="1621" y="29"/>
                  </a:lnTo>
                  <a:lnTo>
                    <a:pt x="1613" y="27"/>
                  </a:lnTo>
                  <a:lnTo>
                    <a:pt x="1603" y="25"/>
                  </a:lnTo>
                  <a:lnTo>
                    <a:pt x="1594" y="22"/>
                  </a:lnTo>
                  <a:lnTo>
                    <a:pt x="1584" y="21"/>
                  </a:lnTo>
                  <a:lnTo>
                    <a:pt x="1575" y="21"/>
                  </a:lnTo>
                  <a:lnTo>
                    <a:pt x="1568" y="21"/>
                  </a:lnTo>
                  <a:lnTo>
                    <a:pt x="1560" y="23"/>
                  </a:lnTo>
                  <a:lnTo>
                    <a:pt x="1551" y="25"/>
                  </a:lnTo>
                  <a:lnTo>
                    <a:pt x="1542" y="27"/>
                  </a:lnTo>
                  <a:lnTo>
                    <a:pt x="1532" y="30"/>
                  </a:lnTo>
                  <a:lnTo>
                    <a:pt x="1522" y="32"/>
                  </a:lnTo>
                  <a:lnTo>
                    <a:pt x="1512" y="36"/>
                  </a:lnTo>
                  <a:lnTo>
                    <a:pt x="1501" y="40"/>
                  </a:lnTo>
                  <a:lnTo>
                    <a:pt x="1490" y="43"/>
                  </a:lnTo>
                  <a:lnTo>
                    <a:pt x="1478" y="46"/>
                  </a:lnTo>
                  <a:lnTo>
                    <a:pt x="1468" y="50"/>
                  </a:lnTo>
                  <a:lnTo>
                    <a:pt x="1456" y="52"/>
                  </a:lnTo>
                  <a:lnTo>
                    <a:pt x="1445" y="55"/>
                  </a:lnTo>
                  <a:lnTo>
                    <a:pt x="1434" y="56"/>
                  </a:lnTo>
                  <a:lnTo>
                    <a:pt x="1422" y="58"/>
                  </a:lnTo>
                  <a:lnTo>
                    <a:pt x="1411" y="58"/>
                  </a:lnTo>
                  <a:lnTo>
                    <a:pt x="1400" y="58"/>
                  </a:lnTo>
                  <a:lnTo>
                    <a:pt x="1390" y="57"/>
                  </a:lnTo>
                  <a:lnTo>
                    <a:pt x="1380" y="55"/>
                  </a:lnTo>
                  <a:lnTo>
                    <a:pt x="1371" y="54"/>
                  </a:lnTo>
                  <a:lnTo>
                    <a:pt x="1362" y="51"/>
                  </a:lnTo>
                  <a:lnTo>
                    <a:pt x="1352" y="48"/>
                  </a:lnTo>
                  <a:lnTo>
                    <a:pt x="1343" y="45"/>
                  </a:lnTo>
                  <a:lnTo>
                    <a:pt x="1335" y="41"/>
                  </a:lnTo>
                  <a:lnTo>
                    <a:pt x="1325" y="38"/>
                  </a:lnTo>
                  <a:lnTo>
                    <a:pt x="1317" y="35"/>
                  </a:lnTo>
                  <a:lnTo>
                    <a:pt x="1308" y="32"/>
                  </a:lnTo>
                  <a:lnTo>
                    <a:pt x="1299" y="29"/>
                  </a:lnTo>
                  <a:lnTo>
                    <a:pt x="1290" y="26"/>
                  </a:lnTo>
                  <a:lnTo>
                    <a:pt x="1280" y="25"/>
                  </a:lnTo>
                  <a:lnTo>
                    <a:pt x="1271" y="23"/>
                  </a:lnTo>
                  <a:lnTo>
                    <a:pt x="1262" y="21"/>
                  </a:lnTo>
                  <a:lnTo>
                    <a:pt x="1261" y="21"/>
                  </a:lnTo>
                  <a:lnTo>
                    <a:pt x="1260" y="21"/>
                  </a:lnTo>
                  <a:lnTo>
                    <a:pt x="1259" y="21"/>
                  </a:lnTo>
                  <a:lnTo>
                    <a:pt x="1258" y="21"/>
                  </a:lnTo>
                  <a:lnTo>
                    <a:pt x="1251" y="21"/>
                  </a:lnTo>
                  <a:lnTo>
                    <a:pt x="1243" y="23"/>
                  </a:lnTo>
                  <a:lnTo>
                    <a:pt x="1234" y="25"/>
                  </a:lnTo>
                  <a:lnTo>
                    <a:pt x="1225" y="27"/>
                  </a:lnTo>
                  <a:lnTo>
                    <a:pt x="1216" y="29"/>
                  </a:lnTo>
                  <a:lnTo>
                    <a:pt x="1206" y="32"/>
                  </a:lnTo>
                  <a:lnTo>
                    <a:pt x="1196" y="35"/>
                  </a:lnTo>
                  <a:lnTo>
                    <a:pt x="1185" y="39"/>
                  </a:lnTo>
                  <a:lnTo>
                    <a:pt x="1174" y="43"/>
                  </a:lnTo>
                  <a:lnTo>
                    <a:pt x="1163" y="46"/>
                  </a:lnTo>
                  <a:lnTo>
                    <a:pt x="1152" y="50"/>
                  </a:lnTo>
                  <a:lnTo>
                    <a:pt x="1141" y="52"/>
                  </a:lnTo>
                  <a:lnTo>
                    <a:pt x="1129" y="55"/>
                  </a:lnTo>
                  <a:lnTo>
                    <a:pt x="1118" y="57"/>
                  </a:lnTo>
                  <a:lnTo>
                    <a:pt x="1107" y="58"/>
                  </a:lnTo>
                  <a:lnTo>
                    <a:pt x="1096" y="59"/>
                  </a:lnTo>
                  <a:lnTo>
                    <a:pt x="1085" y="58"/>
                  </a:lnTo>
                  <a:lnTo>
                    <a:pt x="1075" y="58"/>
                  </a:lnTo>
                  <a:lnTo>
                    <a:pt x="1065" y="55"/>
                  </a:lnTo>
                  <a:lnTo>
                    <a:pt x="1056" y="53"/>
                  </a:lnTo>
                  <a:lnTo>
                    <a:pt x="1046" y="51"/>
                  </a:lnTo>
                  <a:lnTo>
                    <a:pt x="1036" y="47"/>
                  </a:lnTo>
                  <a:lnTo>
                    <a:pt x="1027" y="44"/>
                  </a:lnTo>
                  <a:lnTo>
                    <a:pt x="1018" y="40"/>
                  </a:lnTo>
                  <a:lnTo>
                    <a:pt x="1009" y="37"/>
                  </a:lnTo>
                  <a:lnTo>
                    <a:pt x="1000" y="34"/>
                  </a:lnTo>
                  <a:lnTo>
                    <a:pt x="991" y="30"/>
                  </a:lnTo>
                  <a:lnTo>
                    <a:pt x="982" y="28"/>
                  </a:lnTo>
                  <a:lnTo>
                    <a:pt x="973" y="26"/>
                  </a:lnTo>
                  <a:lnTo>
                    <a:pt x="964" y="23"/>
                  </a:lnTo>
                  <a:lnTo>
                    <a:pt x="954" y="23"/>
                  </a:lnTo>
                  <a:lnTo>
                    <a:pt x="944" y="22"/>
                  </a:lnTo>
                  <a:lnTo>
                    <a:pt x="937" y="23"/>
                  </a:lnTo>
                  <a:lnTo>
                    <a:pt x="929" y="24"/>
                  </a:lnTo>
                  <a:lnTo>
                    <a:pt x="920" y="26"/>
                  </a:lnTo>
                  <a:lnTo>
                    <a:pt x="911" y="28"/>
                  </a:lnTo>
                  <a:lnTo>
                    <a:pt x="901" y="31"/>
                  </a:lnTo>
                  <a:lnTo>
                    <a:pt x="891" y="34"/>
                  </a:lnTo>
                  <a:lnTo>
                    <a:pt x="881" y="37"/>
                  </a:lnTo>
                  <a:lnTo>
                    <a:pt x="870" y="41"/>
                  </a:lnTo>
                  <a:lnTo>
                    <a:pt x="859" y="44"/>
                  </a:lnTo>
                  <a:lnTo>
                    <a:pt x="848" y="48"/>
                  </a:lnTo>
                  <a:lnTo>
                    <a:pt x="837" y="51"/>
                  </a:lnTo>
                  <a:lnTo>
                    <a:pt x="825" y="54"/>
                  </a:lnTo>
                  <a:lnTo>
                    <a:pt x="814" y="56"/>
                  </a:lnTo>
                  <a:lnTo>
                    <a:pt x="803" y="58"/>
                  </a:lnTo>
                  <a:lnTo>
                    <a:pt x="791" y="59"/>
                  </a:lnTo>
                  <a:lnTo>
                    <a:pt x="780" y="59"/>
                  </a:lnTo>
                  <a:lnTo>
                    <a:pt x="770" y="59"/>
                  </a:lnTo>
                  <a:lnTo>
                    <a:pt x="759" y="58"/>
                  </a:lnTo>
                  <a:lnTo>
                    <a:pt x="750" y="56"/>
                  </a:lnTo>
                  <a:lnTo>
                    <a:pt x="740" y="54"/>
                  </a:lnTo>
                  <a:lnTo>
                    <a:pt x="730" y="51"/>
                  </a:lnTo>
                  <a:lnTo>
                    <a:pt x="721" y="48"/>
                  </a:lnTo>
                  <a:lnTo>
                    <a:pt x="713" y="45"/>
                  </a:lnTo>
                  <a:lnTo>
                    <a:pt x="703" y="41"/>
                  </a:lnTo>
                  <a:lnTo>
                    <a:pt x="695" y="38"/>
                  </a:lnTo>
                  <a:lnTo>
                    <a:pt x="686" y="34"/>
                  </a:lnTo>
                  <a:lnTo>
                    <a:pt x="676" y="31"/>
                  </a:lnTo>
                  <a:lnTo>
                    <a:pt x="668" y="29"/>
                  </a:lnTo>
                  <a:lnTo>
                    <a:pt x="658" y="26"/>
                  </a:lnTo>
                  <a:lnTo>
                    <a:pt x="650" y="25"/>
                  </a:lnTo>
                  <a:lnTo>
                    <a:pt x="639" y="24"/>
                  </a:lnTo>
                  <a:lnTo>
                    <a:pt x="630" y="23"/>
                  </a:lnTo>
                  <a:lnTo>
                    <a:pt x="623" y="24"/>
                  </a:lnTo>
                  <a:lnTo>
                    <a:pt x="615" y="25"/>
                  </a:lnTo>
                  <a:lnTo>
                    <a:pt x="606" y="27"/>
                  </a:lnTo>
                  <a:lnTo>
                    <a:pt x="597" y="29"/>
                  </a:lnTo>
                  <a:lnTo>
                    <a:pt x="588" y="32"/>
                  </a:lnTo>
                  <a:lnTo>
                    <a:pt x="577" y="35"/>
                  </a:lnTo>
                  <a:lnTo>
                    <a:pt x="567" y="38"/>
                  </a:lnTo>
                  <a:lnTo>
                    <a:pt x="556" y="42"/>
                  </a:lnTo>
                  <a:lnTo>
                    <a:pt x="545" y="45"/>
                  </a:lnTo>
                  <a:lnTo>
                    <a:pt x="534" y="48"/>
                  </a:lnTo>
                  <a:lnTo>
                    <a:pt x="523" y="52"/>
                  </a:lnTo>
                  <a:lnTo>
                    <a:pt x="511" y="55"/>
                  </a:lnTo>
                  <a:lnTo>
                    <a:pt x="500" y="57"/>
                  </a:lnTo>
                  <a:lnTo>
                    <a:pt x="489" y="59"/>
                  </a:lnTo>
                  <a:lnTo>
                    <a:pt x="477" y="60"/>
                  </a:lnTo>
                  <a:lnTo>
                    <a:pt x="467" y="60"/>
                  </a:lnTo>
                  <a:lnTo>
                    <a:pt x="456" y="60"/>
                  </a:lnTo>
                  <a:lnTo>
                    <a:pt x="445" y="59"/>
                  </a:lnTo>
                  <a:lnTo>
                    <a:pt x="436" y="58"/>
                  </a:lnTo>
                  <a:lnTo>
                    <a:pt x="426" y="56"/>
                  </a:lnTo>
                  <a:lnTo>
                    <a:pt x="417" y="53"/>
                  </a:lnTo>
                  <a:lnTo>
                    <a:pt x="407" y="50"/>
                  </a:lnTo>
                  <a:lnTo>
                    <a:pt x="399" y="47"/>
                  </a:lnTo>
                  <a:lnTo>
                    <a:pt x="390" y="44"/>
                  </a:lnTo>
                  <a:lnTo>
                    <a:pt x="381" y="41"/>
                  </a:lnTo>
                  <a:lnTo>
                    <a:pt x="372" y="37"/>
                  </a:lnTo>
                  <a:lnTo>
                    <a:pt x="363" y="34"/>
                  </a:lnTo>
                  <a:lnTo>
                    <a:pt x="354" y="31"/>
                  </a:lnTo>
                  <a:lnTo>
                    <a:pt x="345" y="29"/>
                  </a:lnTo>
                  <a:lnTo>
                    <a:pt x="336" y="27"/>
                  </a:lnTo>
                  <a:lnTo>
                    <a:pt x="326" y="25"/>
                  </a:lnTo>
                  <a:lnTo>
                    <a:pt x="317" y="24"/>
                  </a:lnTo>
                  <a:lnTo>
                    <a:pt x="316" y="24"/>
                  </a:lnTo>
                  <a:lnTo>
                    <a:pt x="316" y="23"/>
                  </a:lnTo>
                  <a:lnTo>
                    <a:pt x="314" y="23"/>
                  </a:lnTo>
                  <a:lnTo>
                    <a:pt x="313" y="23"/>
                  </a:lnTo>
                  <a:lnTo>
                    <a:pt x="306" y="23"/>
                  </a:lnTo>
                  <a:lnTo>
                    <a:pt x="298" y="25"/>
                  </a:lnTo>
                  <a:lnTo>
                    <a:pt x="289" y="26"/>
                  </a:lnTo>
                  <a:lnTo>
                    <a:pt x="281" y="29"/>
                  </a:lnTo>
                  <a:lnTo>
                    <a:pt x="271" y="31"/>
                  </a:lnTo>
                  <a:lnTo>
                    <a:pt x="261" y="34"/>
                  </a:lnTo>
                  <a:lnTo>
                    <a:pt x="251" y="38"/>
                  </a:lnTo>
                  <a:lnTo>
                    <a:pt x="240" y="41"/>
                  </a:lnTo>
                  <a:lnTo>
                    <a:pt x="229" y="45"/>
                  </a:lnTo>
                  <a:lnTo>
                    <a:pt x="218" y="48"/>
                  </a:lnTo>
                  <a:lnTo>
                    <a:pt x="207" y="52"/>
                  </a:lnTo>
                  <a:lnTo>
                    <a:pt x="196" y="55"/>
                  </a:lnTo>
                  <a:lnTo>
                    <a:pt x="184" y="57"/>
                  </a:lnTo>
                  <a:lnTo>
                    <a:pt x="174" y="59"/>
                  </a:lnTo>
                  <a:lnTo>
                    <a:pt x="162" y="60"/>
                  </a:lnTo>
                  <a:lnTo>
                    <a:pt x="151" y="61"/>
                  </a:lnTo>
                  <a:lnTo>
                    <a:pt x="140" y="60"/>
                  </a:lnTo>
                  <a:lnTo>
                    <a:pt x="130" y="59"/>
                  </a:lnTo>
                  <a:lnTo>
                    <a:pt x="120" y="58"/>
                  </a:lnTo>
                  <a:lnTo>
                    <a:pt x="111" y="55"/>
                  </a:lnTo>
                  <a:lnTo>
                    <a:pt x="101" y="52"/>
                  </a:lnTo>
                  <a:lnTo>
                    <a:pt x="92" y="50"/>
                  </a:lnTo>
                  <a:lnTo>
                    <a:pt x="82" y="46"/>
                  </a:lnTo>
                  <a:lnTo>
                    <a:pt x="74" y="42"/>
                  </a:lnTo>
                  <a:lnTo>
                    <a:pt x="64" y="39"/>
                  </a:lnTo>
                  <a:lnTo>
                    <a:pt x="56" y="35"/>
                  </a:lnTo>
                  <a:lnTo>
                    <a:pt x="46" y="32"/>
                  </a:lnTo>
                  <a:lnTo>
                    <a:pt x="38" y="30"/>
                  </a:lnTo>
                  <a:lnTo>
                    <a:pt x="28" y="27"/>
                  </a:lnTo>
                  <a:lnTo>
                    <a:pt x="19" y="26"/>
                  </a:lnTo>
                  <a:lnTo>
                    <a:pt x="10" y="25"/>
                  </a:lnTo>
                  <a:lnTo>
                    <a:pt x="0" y="25"/>
                  </a:lnTo>
                  <a:lnTo>
                    <a:pt x="1" y="5"/>
                  </a:lnTo>
                </a:path>
              </a:pathLst>
            </a:custGeom>
            <a:solidFill>
              <a:srgbClr val="AAFFF4"/>
            </a:solidFill>
            <a:ln w="9525" cap="rnd">
              <a:noFill/>
              <a:round/>
              <a:headEnd/>
              <a:tailEnd/>
            </a:ln>
          </p:spPr>
          <p:txBody>
            <a:bodyPr/>
            <a:lstStyle/>
            <a:p>
              <a:pPr>
                <a:defRPr/>
              </a:pPr>
              <a:endParaRPr lang="ru-RU"/>
            </a:p>
          </p:txBody>
        </p:sp>
        <p:sp>
          <p:nvSpPr>
            <p:cNvPr id="1038" name="Freeform 21"/>
            <p:cNvSpPr>
              <a:spLocks/>
            </p:cNvSpPr>
            <p:nvPr/>
          </p:nvSpPr>
          <p:spPr bwMode="auto">
            <a:xfrm>
              <a:off x="3238" y="162"/>
              <a:ext cx="2443" cy="62"/>
            </a:xfrm>
            <a:custGeom>
              <a:avLst/>
              <a:gdLst>
                <a:gd name="T0" fmla="*/ 73 w 2447"/>
                <a:gd name="T1" fmla="*/ 25 h 62"/>
                <a:gd name="T2" fmla="*/ 161 w 2447"/>
                <a:gd name="T3" fmla="*/ 41 h 62"/>
                <a:gd name="T4" fmla="*/ 263 w 2447"/>
                <a:gd name="T5" fmla="*/ 16 h 62"/>
                <a:gd name="T6" fmla="*/ 305 w 2447"/>
                <a:gd name="T7" fmla="*/ 5 h 62"/>
                <a:gd name="T8" fmla="*/ 335 w 2447"/>
                <a:gd name="T9" fmla="*/ 23 h 62"/>
                <a:gd name="T10" fmla="*/ 424 w 2447"/>
                <a:gd name="T11" fmla="*/ 41 h 62"/>
                <a:gd name="T12" fmla="*/ 524 w 2447"/>
                <a:gd name="T13" fmla="*/ 15 h 62"/>
                <a:gd name="T14" fmla="*/ 605 w 2447"/>
                <a:gd name="T15" fmla="*/ 7 h 62"/>
                <a:gd name="T16" fmla="*/ 687 w 2447"/>
                <a:gd name="T17" fmla="*/ 35 h 62"/>
                <a:gd name="T18" fmla="*/ 784 w 2447"/>
                <a:gd name="T19" fmla="*/ 31 h 62"/>
                <a:gd name="T20" fmla="*/ 870 w 2447"/>
                <a:gd name="T21" fmla="*/ 4 h 62"/>
                <a:gd name="T22" fmla="*/ 910 w 2447"/>
                <a:gd name="T23" fmla="*/ 19 h 62"/>
                <a:gd name="T24" fmla="*/ 989 w 2447"/>
                <a:gd name="T25" fmla="*/ 40 h 62"/>
                <a:gd name="T26" fmla="*/ 1091 w 2447"/>
                <a:gd name="T27" fmla="*/ 16 h 62"/>
                <a:gd name="T28" fmla="*/ 1155 w 2447"/>
                <a:gd name="T29" fmla="*/ 2 h 62"/>
                <a:gd name="T30" fmla="*/ 1236 w 2447"/>
                <a:gd name="T31" fmla="*/ 25 h 62"/>
                <a:gd name="T32" fmla="*/ 1328 w 2447"/>
                <a:gd name="T33" fmla="*/ 38 h 62"/>
                <a:gd name="T34" fmla="*/ 1425 w 2447"/>
                <a:gd name="T35" fmla="*/ 10 h 62"/>
                <a:gd name="T36" fmla="*/ 1479 w 2447"/>
                <a:gd name="T37" fmla="*/ 9 h 62"/>
                <a:gd name="T38" fmla="*/ 1536 w 2447"/>
                <a:gd name="T39" fmla="*/ 35 h 62"/>
                <a:gd name="T40" fmla="*/ 1634 w 2447"/>
                <a:gd name="T41" fmla="*/ 26 h 62"/>
                <a:gd name="T42" fmla="*/ 1722 w 2447"/>
                <a:gd name="T43" fmla="*/ 1 h 62"/>
                <a:gd name="T44" fmla="*/ 1802 w 2447"/>
                <a:gd name="T45" fmla="*/ 20 h 62"/>
                <a:gd name="T46" fmla="*/ 1890 w 2447"/>
                <a:gd name="T47" fmla="*/ 37 h 62"/>
                <a:gd name="T48" fmla="*/ 1985 w 2447"/>
                <a:gd name="T49" fmla="*/ 12 h 62"/>
                <a:gd name="T50" fmla="*/ 2045 w 2447"/>
                <a:gd name="T51" fmla="*/ 3 h 62"/>
                <a:gd name="T52" fmla="*/ 2107 w 2447"/>
                <a:gd name="T53" fmla="*/ 31 h 62"/>
                <a:gd name="T54" fmla="*/ 2198 w 2447"/>
                <a:gd name="T55" fmla="*/ 26 h 62"/>
                <a:gd name="T56" fmla="*/ 2210 w 2447"/>
                <a:gd name="T57" fmla="*/ 42 h 62"/>
                <a:gd name="T58" fmla="*/ 2114 w 2447"/>
                <a:gd name="T59" fmla="*/ 52 h 62"/>
                <a:gd name="T60" fmla="*/ 2052 w 2447"/>
                <a:gd name="T61" fmla="*/ 25 h 62"/>
                <a:gd name="T62" fmla="*/ 1993 w 2447"/>
                <a:gd name="T63" fmla="*/ 28 h 62"/>
                <a:gd name="T64" fmla="*/ 1901 w 2447"/>
                <a:gd name="T65" fmla="*/ 54 h 62"/>
                <a:gd name="T66" fmla="*/ 1811 w 2447"/>
                <a:gd name="T67" fmla="*/ 42 h 62"/>
                <a:gd name="T68" fmla="*/ 1729 w 2447"/>
                <a:gd name="T69" fmla="*/ 20 h 62"/>
                <a:gd name="T70" fmla="*/ 1645 w 2447"/>
                <a:gd name="T71" fmla="*/ 41 h 62"/>
                <a:gd name="T72" fmla="*/ 1546 w 2447"/>
                <a:gd name="T73" fmla="*/ 56 h 62"/>
                <a:gd name="T74" fmla="*/ 1485 w 2447"/>
                <a:gd name="T75" fmla="*/ 29 h 62"/>
                <a:gd name="T76" fmla="*/ 1431 w 2447"/>
                <a:gd name="T77" fmla="*/ 27 h 62"/>
                <a:gd name="T78" fmla="*/ 1339 w 2447"/>
                <a:gd name="T79" fmla="*/ 55 h 62"/>
                <a:gd name="T80" fmla="*/ 1246 w 2447"/>
                <a:gd name="T81" fmla="*/ 48 h 62"/>
                <a:gd name="T82" fmla="*/ 1165 w 2447"/>
                <a:gd name="T83" fmla="*/ 23 h 62"/>
                <a:gd name="T84" fmla="*/ 1120 w 2447"/>
                <a:gd name="T85" fmla="*/ 27 h 62"/>
                <a:gd name="T86" fmla="*/ 1023 w 2447"/>
                <a:gd name="T87" fmla="*/ 55 h 62"/>
                <a:gd name="T88" fmla="*/ 930 w 2447"/>
                <a:gd name="T89" fmla="*/ 47 h 62"/>
                <a:gd name="T90" fmla="*/ 882 w 2447"/>
                <a:gd name="T91" fmla="*/ 23 h 62"/>
                <a:gd name="T92" fmla="*/ 818 w 2447"/>
                <a:gd name="T93" fmla="*/ 41 h 62"/>
                <a:gd name="T94" fmla="*/ 717 w 2447"/>
                <a:gd name="T95" fmla="*/ 59 h 62"/>
                <a:gd name="T96" fmla="*/ 633 w 2447"/>
                <a:gd name="T97" fmla="*/ 34 h 62"/>
                <a:gd name="T98" fmla="*/ 553 w 2447"/>
                <a:gd name="T99" fmla="*/ 26 h 62"/>
                <a:gd name="T100" fmla="*/ 459 w 2447"/>
                <a:gd name="T101" fmla="*/ 55 h 62"/>
                <a:gd name="T102" fmla="*/ 364 w 2447"/>
                <a:gd name="T103" fmla="*/ 53 h 62"/>
                <a:gd name="T104" fmla="*/ 305 w 2447"/>
                <a:gd name="T105" fmla="*/ 27 h 62"/>
                <a:gd name="T106" fmla="*/ 289 w 2447"/>
                <a:gd name="T107" fmla="*/ 26 h 62"/>
                <a:gd name="T108" fmla="*/ 196 w 2447"/>
                <a:gd name="T109" fmla="*/ 55 h 62"/>
                <a:gd name="T110" fmla="*/ 101 w 2447"/>
                <a:gd name="T111" fmla="*/ 53 h 62"/>
                <a:gd name="T112" fmla="*/ 19 w 2447"/>
                <a:gd name="T113" fmla="*/ 26 h 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447" h="62">
                  <a:moveTo>
                    <a:pt x="0" y="5"/>
                  </a:moveTo>
                  <a:lnTo>
                    <a:pt x="10" y="6"/>
                  </a:lnTo>
                  <a:lnTo>
                    <a:pt x="19" y="7"/>
                  </a:lnTo>
                  <a:lnTo>
                    <a:pt x="28" y="10"/>
                  </a:lnTo>
                  <a:lnTo>
                    <a:pt x="38" y="13"/>
                  </a:lnTo>
                  <a:lnTo>
                    <a:pt x="46" y="15"/>
                  </a:lnTo>
                  <a:lnTo>
                    <a:pt x="55" y="19"/>
                  </a:lnTo>
                  <a:lnTo>
                    <a:pt x="64" y="21"/>
                  </a:lnTo>
                  <a:lnTo>
                    <a:pt x="73" y="25"/>
                  </a:lnTo>
                  <a:lnTo>
                    <a:pt x="82" y="29"/>
                  </a:lnTo>
                  <a:lnTo>
                    <a:pt x="91" y="31"/>
                  </a:lnTo>
                  <a:lnTo>
                    <a:pt x="101" y="34"/>
                  </a:lnTo>
                  <a:lnTo>
                    <a:pt x="110" y="37"/>
                  </a:lnTo>
                  <a:lnTo>
                    <a:pt x="119" y="39"/>
                  </a:lnTo>
                  <a:lnTo>
                    <a:pt x="130" y="41"/>
                  </a:lnTo>
                  <a:lnTo>
                    <a:pt x="140" y="42"/>
                  </a:lnTo>
                  <a:lnTo>
                    <a:pt x="151" y="42"/>
                  </a:lnTo>
                  <a:lnTo>
                    <a:pt x="161" y="41"/>
                  </a:lnTo>
                  <a:lnTo>
                    <a:pt x="173" y="40"/>
                  </a:lnTo>
                  <a:lnTo>
                    <a:pt x="184" y="38"/>
                  </a:lnTo>
                  <a:lnTo>
                    <a:pt x="196" y="35"/>
                  </a:lnTo>
                  <a:lnTo>
                    <a:pt x="207" y="32"/>
                  </a:lnTo>
                  <a:lnTo>
                    <a:pt x="218" y="30"/>
                  </a:lnTo>
                  <a:lnTo>
                    <a:pt x="229" y="26"/>
                  </a:lnTo>
                  <a:lnTo>
                    <a:pt x="241" y="22"/>
                  </a:lnTo>
                  <a:lnTo>
                    <a:pt x="252" y="19"/>
                  </a:lnTo>
                  <a:lnTo>
                    <a:pt x="263" y="16"/>
                  </a:lnTo>
                  <a:lnTo>
                    <a:pt x="273" y="12"/>
                  </a:lnTo>
                  <a:lnTo>
                    <a:pt x="282" y="10"/>
                  </a:lnTo>
                  <a:lnTo>
                    <a:pt x="292" y="7"/>
                  </a:lnTo>
                  <a:lnTo>
                    <a:pt x="300" y="6"/>
                  </a:lnTo>
                  <a:lnTo>
                    <a:pt x="308" y="5"/>
                  </a:lnTo>
                  <a:lnTo>
                    <a:pt x="316" y="5"/>
                  </a:lnTo>
                  <a:lnTo>
                    <a:pt x="315" y="5"/>
                  </a:lnTo>
                  <a:lnTo>
                    <a:pt x="316" y="5"/>
                  </a:lnTo>
                  <a:lnTo>
                    <a:pt x="325" y="5"/>
                  </a:lnTo>
                  <a:lnTo>
                    <a:pt x="334" y="6"/>
                  </a:lnTo>
                  <a:lnTo>
                    <a:pt x="344" y="8"/>
                  </a:lnTo>
                  <a:lnTo>
                    <a:pt x="353" y="11"/>
                  </a:lnTo>
                  <a:lnTo>
                    <a:pt x="362" y="13"/>
                  </a:lnTo>
                  <a:lnTo>
                    <a:pt x="371" y="16"/>
                  </a:lnTo>
                  <a:lnTo>
                    <a:pt x="380" y="20"/>
                  </a:lnTo>
                  <a:lnTo>
                    <a:pt x="388" y="23"/>
                  </a:lnTo>
                  <a:lnTo>
                    <a:pt x="397" y="26"/>
                  </a:lnTo>
                  <a:lnTo>
                    <a:pt x="407" y="30"/>
                  </a:lnTo>
                  <a:lnTo>
                    <a:pt x="416" y="33"/>
                  </a:lnTo>
                  <a:lnTo>
                    <a:pt x="425" y="35"/>
                  </a:lnTo>
                  <a:lnTo>
                    <a:pt x="435" y="38"/>
                  </a:lnTo>
                  <a:lnTo>
                    <a:pt x="445" y="40"/>
                  </a:lnTo>
                  <a:lnTo>
                    <a:pt x="455" y="41"/>
                  </a:lnTo>
                  <a:lnTo>
                    <a:pt x="466" y="41"/>
                  </a:lnTo>
                  <a:lnTo>
                    <a:pt x="477" y="41"/>
                  </a:lnTo>
                  <a:lnTo>
                    <a:pt x="488" y="40"/>
                  </a:lnTo>
                  <a:lnTo>
                    <a:pt x="499" y="37"/>
                  </a:lnTo>
                  <a:lnTo>
                    <a:pt x="511" y="35"/>
                  </a:lnTo>
                  <a:lnTo>
                    <a:pt x="523" y="32"/>
                  </a:lnTo>
                  <a:lnTo>
                    <a:pt x="534" y="29"/>
                  </a:lnTo>
                  <a:lnTo>
                    <a:pt x="545" y="26"/>
                  </a:lnTo>
                  <a:lnTo>
                    <a:pt x="556" y="21"/>
                  </a:lnTo>
                  <a:lnTo>
                    <a:pt x="566" y="18"/>
                  </a:lnTo>
                  <a:lnTo>
                    <a:pt x="577" y="15"/>
                  </a:lnTo>
                  <a:lnTo>
                    <a:pt x="587" y="12"/>
                  </a:lnTo>
                  <a:lnTo>
                    <a:pt x="597" y="9"/>
                  </a:lnTo>
                  <a:lnTo>
                    <a:pt x="606" y="7"/>
                  </a:lnTo>
                  <a:lnTo>
                    <a:pt x="615" y="5"/>
                  </a:lnTo>
                  <a:lnTo>
                    <a:pt x="623" y="4"/>
                  </a:lnTo>
                  <a:lnTo>
                    <a:pt x="630" y="4"/>
                  </a:lnTo>
                  <a:lnTo>
                    <a:pt x="640" y="5"/>
                  </a:lnTo>
                  <a:lnTo>
                    <a:pt x="649" y="5"/>
                  </a:lnTo>
                  <a:lnTo>
                    <a:pt x="658" y="7"/>
                  </a:lnTo>
                  <a:lnTo>
                    <a:pt x="668" y="10"/>
                  </a:lnTo>
                  <a:lnTo>
                    <a:pt x="677" y="12"/>
                  </a:lnTo>
                  <a:lnTo>
                    <a:pt x="685" y="16"/>
                  </a:lnTo>
                  <a:lnTo>
                    <a:pt x="695" y="19"/>
                  </a:lnTo>
                  <a:lnTo>
                    <a:pt x="703" y="22"/>
                  </a:lnTo>
                  <a:lnTo>
                    <a:pt x="712" y="26"/>
                  </a:lnTo>
                  <a:lnTo>
                    <a:pt x="722" y="29"/>
                  </a:lnTo>
                  <a:lnTo>
                    <a:pt x="731" y="32"/>
                  </a:lnTo>
                  <a:lnTo>
                    <a:pt x="740" y="35"/>
                  </a:lnTo>
                  <a:lnTo>
                    <a:pt x="750" y="37"/>
                  </a:lnTo>
                  <a:lnTo>
                    <a:pt x="760" y="40"/>
                  </a:lnTo>
                  <a:lnTo>
                    <a:pt x="770" y="40"/>
                  </a:lnTo>
                  <a:lnTo>
                    <a:pt x="781" y="41"/>
                  </a:lnTo>
                  <a:lnTo>
                    <a:pt x="792" y="40"/>
                  </a:lnTo>
                  <a:lnTo>
                    <a:pt x="803" y="39"/>
                  </a:lnTo>
                  <a:lnTo>
                    <a:pt x="814" y="37"/>
                  </a:lnTo>
                  <a:lnTo>
                    <a:pt x="826" y="34"/>
                  </a:lnTo>
                  <a:lnTo>
                    <a:pt x="837" y="31"/>
                  </a:lnTo>
                  <a:lnTo>
                    <a:pt x="848" y="28"/>
                  </a:lnTo>
                  <a:lnTo>
                    <a:pt x="860" y="25"/>
                  </a:lnTo>
                  <a:lnTo>
                    <a:pt x="871" y="21"/>
                  </a:lnTo>
                  <a:lnTo>
                    <a:pt x="881" y="17"/>
                  </a:lnTo>
                  <a:lnTo>
                    <a:pt x="892" y="14"/>
                  </a:lnTo>
                  <a:lnTo>
                    <a:pt x="901" y="11"/>
                  </a:lnTo>
                  <a:lnTo>
                    <a:pt x="911" y="8"/>
                  </a:lnTo>
                  <a:lnTo>
                    <a:pt x="921" y="6"/>
                  </a:lnTo>
                  <a:lnTo>
                    <a:pt x="929" y="4"/>
                  </a:lnTo>
                  <a:lnTo>
                    <a:pt x="937" y="3"/>
                  </a:lnTo>
                  <a:lnTo>
                    <a:pt x="944" y="3"/>
                  </a:lnTo>
                  <a:lnTo>
                    <a:pt x="954" y="4"/>
                  </a:lnTo>
                  <a:lnTo>
                    <a:pt x="964" y="5"/>
                  </a:lnTo>
                  <a:lnTo>
                    <a:pt x="973" y="7"/>
                  </a:lnTo>
                  <a:lnTo>
                    <a:pt x="982" y="11"/>
                  </a:lnTo>
                  <a:lnTo>
                    <a:pt x="991" y="13"/>
                  </a:lnTo>
                  <a:lnTo>
                    <a:pt x="1000" y="16"/>
                  </a:lnTo>
                  <a:lnTo>
                    <a:pt x="1009" y="19"/>
                  </a:lnTo>
                  <a:lnTo>
                    <a:pt x="1018" y="23"/>
                  </a:lnTo>
                  <a:lnTo>
                    <a:pt x="1027" y="26"/>
                  </a:lnTo>
                  <a:lnTo>
                    <a:pt x="1036" y="29"/>
                  </a:lnTo>
                  <a:lnTo>
                    <a:pt x="1046" y="32"/>
                  </a:lnTo>
                  <a:lnTo>
                    <a:pt x="1055" y="34"/>
                  </a:lnTo>
                  <a:lnTo>
                    <a:pt x="1064" y="37"/>
                  </a:lnTo>
                  <a:lnTo>
                    <a:pt x="1075" y="38"/>
                  </a:lnTo>
                  <a:lnTo>
                    <a:pt x="1085" y="40"/>
                  </a:lnTo>
                  <a:lnTo>
                    <a:pt x="1095" y="40"/>
                  </a:lnTo>
                  <a:lnTo>
                    <a:pt x="1107" y="39"/>
                  </a:lnTo>
                  <a:lnTo>
                    <a:pt x="1118" y="38"/>
                  </a:lnTo>
                  <a:lnTo>
                    <a:pt x="1129" y="35"/>
                  </a:lnTo>
                  <a:lnTo>
                    <a:pt x="1140" y="33"/>
                  </a:lnTo>
                  <a:lnTo>
                    <a:pt x="1152" y="30"/>
                  </a:lnTo>
                  <a:lnTo>
                    <a:pt x="1164" y="27"/>
                  </a:lnTo>
                  <a:lnTo>
                    <a:pt x="1174" y="24"/>
                  </a:lnTo>
                  <a:lnTo>
                    <a:pt x="1186" y="20"/>
                  </a:lnTo>
                  <a:lnTo>
                    <a:pt x="1197" y="16"/>
                  </a:lnTo>
                  <a:lnTo>
                    <a:pt x="1208" y="13"/>
                  </a:lnTo>
                  <a:lnTo>
                    <a:pt x="1218" y="10"/>
                  </a:lnTo>
                  <a:lnTo>
                    <a:pt x="1227" y="7"/>
                  </a:lnTo>
                  <a:lnTo>
                    <a:pt x="1237" y="5"/>
                  </a:lnTo>
                  <a:lnTo>
                    <a:pt x="1245" y="3"/>
                  </a:lnTo>
                  <a:lnTo>
                    <a:pt x="1253" y="2"/>
                  </a:lnTo>
                  <a:lnTo>
                    <a:pt x="1261" y="2"/>
                  </a:lnTo>
                  <a:lnTo>
                    <a:pt x="1260" y="2"/>
                  </a:lnTo>
                  <a:lnTo>
                    <a:pt x="1261" y="2"/>
                  </a:lnTo>
                  <a:lnTo>
                    <a:pt x="1270" y="3"/>
                  </a:lnTo>
                  <a:lnTo>
                    <a:pt x="1279" y="4"/>
                  </a:lnTo>
                  <a:lnTo>
                    <a:pt x="1289" y="6"/>
                  </a:lnTo>
                  <a:lnTo>
                    <a:pt x="1298" y="8"/>
                  </a:lnTo>
                  <a:lnTo>
                    <a:pt x="1307" y="11"/>
                  </a:lnTo>
                  <a:lnTo>
                    <a:pt x="1315" y="14"/>
                  </a:lnTo>
                  <a:lnTo>
                    <a:pt x="1325" y="17"/>
                  </a:lnTo>
                  <a:lnTo>
                    <a:pt x="1334" y="21"/>
                  </a:lnTo>
                  <a:lnTo>
                    <a:pt x="1342" y="25"/>
                  </a:lnTo>
                  <a:lnTo>
                    <a:pt x="1352" y="28"/>
                  </a:lnTo>
                  <a:lnTo>
                    <a:pt x="1361" y="31"/>
                  </a:lnTo>
                  <a:lnTo>
                    <a:pt x="1371" y="34"/>
                  </a:lnTo>
                  <a:lnTo>
                    <a:pt x="1380" y="36"/>
                  </a:lnTo>
                  <a:lnTo>
                    <a:pt x="1390" y="38"/>
                  </a:lnTo>
                  <a:lnTo>
                    <a:pt x="1400" y="39"/>
                  </a:lnTo>
                  <a:lnTo>
                    <a:pt x="1411" y="40"/>
                  </a:lnTo>
                  <a:lnTo>
                    <a:pt x="1422" y="39"/>
                  </a:lnTo>
                  <a:lnTo>
                    <a:pt x="1434" y="38"/>
                  </a:lnTo>
                  <a:lnTo>
                    <a:pt x="1444" y="35"/>
                  </a:lnTo>
                  <a:lnTo>
                    <a:pt x="1456" y="33"/>
                  </a:lnTo>
                  <a:lnTo>
                    <a:pt x="1468" y="30"/>
                  </a:lnTo>
                  <a:lnTo>
                    <a:pt x="1479" y="27"/>
                  </a:lnTo>
                  <a:lnTo>
                    <a:pt x="1490" y="23"/>
                  </a:lnTo>
                  <a:lnTo>
                    <a:pt x="1501" y="20"/>
                  </a:lnTo>
                  <a:lnTo>
                    <a:pt x="1512" y="16"/>
                  </a:lnTo>
                  <a:lnTo>
                    <a:pt x="1522" y="13"/>
                  </a:lnTo>
                  <a:lnTo>
                    <a:pt x="1533" y="10"/>
                  </a:lnTo>
                  <a:lnTo>
                    <a:pt x="1542" y="7"/>
                  </a:lnTo>
                  <a:lnTo>
                    <a:pt x="1551" y="5"/>
                  </a:lnTo>
                  <a:lnTo>
                    <a:pt x="1560" y="3"/>
                  </a:lnTo>
                  <a:lnTo>
                    <a:pt x="1568" y="2"/>
                  </a:lnTo>
                  <a:lnTo>
                    <a:pt x="1575" y="2"/>
                  </a:lnTo>
                  <a:lnTo>
                    <a:pt x="1585" y="3"/>
                  </a:lnTo>
                  <a:lnTo>
                    <a:pt x="1594" y="4"/>
                  </a:lnTo>
                  <a:lnTo>
                    <a:pt x="1604" y="6"/>
                  </a:lnTo>
                  <a:lnTo>
                    <a:pt x="1613" y="9"/>
                  </a:lnTo>
                  <a:lnTo>
                    <a:pt x="1622" y="12"/>
                  </a:lnTo>
                  <a:lnTo>
                    <a:pt x="1630" y="15"/>
                  </a:lnTo>
                  <a:lnTo>
                    <a:pt x="1640" y="18"/>
                  </a:lnTo>
                  <a:lnTo>
                    <a:pt x="1648" y="21"/>
                  </a:lnTo>
                  <a:lnTo>
                    <a:pt x="1657" y="25"/>
                  </a:lnTo>
                  <a:lnTo>
                    <a:pt x="1666" y="28"/>
                  </a:lnTo>
                  <a:lnTo>
                    <a:pt x="1676" y="31"/>
                  </a:lnTo>
                  <a:lnTo>
                    <a:pt x="1685" y="33"/>
                  </a:lnTo>
                  <a:lnTo>
                    <a:pt x="1695" y="35"/>
                  </a:lnTo>
                  <a:lnTo>
                    <a:pt x="1705" y="37"/>
                  </a:lnTo>
                  <a:lnTo>
                    <a:pt x="1715" y="38"/>
                  </a:lnTo>
                  <a:lnTo>
                    <a:pt x="1726" y="38"/>
                  </a:lnTo>
                  <a:lnTo>
                    <a:pt x="1737" y="38"/>
                  </a:lnTo>
                  <a:lnTo>
                    <a:pt x="1748" y="37"/>
                  </a:lnTo>
                  <a:lnTo>
                    <a:pt x="1759" y="34"/>
                  </a:lnTo>
                  <a:lnTo>
                    <a:pt x="1771" y="32"/>
                  </a:lnTo>
                  <a:lnTo>
                    <a:pt x="1782" y="29"/>
                  </a:lnTo>
                  <a:lnTo>
                    <a:pt x="1793" y="26"/>
                  </a:lnTo>
                  <a:lnTo>
                    <a:pt x="1804" y="23"/>
                  </a:lnTo>
                  <a:lnTo>
                    <a:pt x="1815" y="19"/>
                  </a:lnTo>
                  <a:lnTo>
                    <a:pt x="1826" y="15"/>
                  </a:lnTo>
                  <a:lnTo>
                    <a:pt x="1836" y="12"/>
                  </a:lnTo>
                  <a:lnTo>
                    <a:pt x="1846" y="9"/>
                  </a:lnTo>
                  <a:lnTo>
                    <a:pt x="1855" y="6"/>
                  </a:lnTo>
                  <a:lnTo>
                    <a:pt x="1864" y="3"/>
                  </a:lnTo>
                  <a:lnTo>
                    <a:pt x="1873" y="2"/>
                  </a:lnTo>
                  <a:lnTo>
                    <a:pt x="1881" y="1"/>
                  </a:lnTo>
                  <a:lnTo>
                    <a:pt x="1888" y="1"/>
                  </a:lnTo>
                  <a:lnTo>
                    <a:pt x="1897" y="2"/>
                  </a:lnTo>
                  <a:lnTo>
                    <a:pt x="1907" y="3"/>
                  </a:lnTo>
                  <a:lnTo>
                    <a:pt x="1916" y="5"/>
                  </a:lnTo>
                  <a:lnTo>
                    <a:pt x="1926" y="8"/>
                  </a:lnTo>
                  <a:lnTo>
                    <a:pt x="1934" y="11"/>
                  </a:lnTo>
                  <a:lnTo>
                    <a:pt x="1943" y="14"/>
                  </a:lnTo>
                  <a:lnTo>
                    <a:pt x="1952" y="17"/>
                  </a:lnTo>
                  <a:lnTo>
                    <a:pt x="1961" y="20"/>
                  </a:lnTo>
                  <a:lnTo>
                    <a:pt x="1970" y="24"/>
                  </a:lnTo>
                  <a:lnTo>
                    <a:pt x="1979" y="27"/>
                  </a:lnTo>
                  <a:lnTo>
                    <a:pt x="1989" y="30"/>
                  </a:lnTo>
                  <a:lnTo>
                    <a:pt x="1998" y="32"/>
                  </a:lnTo>
                  <a:lnTo>
                    <a:pt x="2007" y="34"/>
                  </a:lnTo>
                  <a:lnTo>
                    <a:pt x="2018" y="36"/>
                  </a:lnTo>
                  <a:lnTo>
                    <a:pt x="2027" y="37"/>
                  </a:lnTo>
                  <a:lnTo>
                    <a:pt x="2039" y="37"/>
                  </a:lnTo>
                  <a:lnTo>
                    <a:pt x="2049" y="37"/>
                  </a:lnTo>
                  <a:lnTo>
                    <a:pt x="2060" y="35"/>
                  </a:lnTo>
                  <a:lnTo>
                    <a:pt x="2071" y="34"/>
                  </a:lnTo>
                  <a:lnTo>
                    <a:pt x="2082" y="31"/>
                  </a:lnTo>
                  <a:lnTo>
                    <a:pt x="2093" y="29"/>
                  </a:lnTo>
                  <a:lnTo>
                    <a:pt x="2104" y="25"/>
                  </a:lnTo>
                  <a:lnTo>
                    <a:pt x="2114" y="22"/>
                  </a:lnTo>
                  <a:lnTo>
                    <a:pt x="2125" y="19"/>
                  </a:lnTo>
                  <a:lnTo>
                    <a:pt x="2135" y="15"/>
                  </a:lnTo>
                  <a:lnTo>
                    <a:pt x="2146" y="12"/>
                  </a:lnTo>
                  <a:lnTo>
                    <a:pt x="2156" y="9"/>
                  </a:lnTo>
                  <a:lnTo>
                    <a:pt x="2165" y="6"/>
                  </a:lnTo>
                  <a:lnTo>
                    <a:pt x="2174" y="3"/>
                  </a:lnTo>
                  <a:lnTo>
                    <a:pt x="2183" y="2"/>
                  </a:lnTo>
                  <a:lnTo>
                    <a:pt x="2190" y="1"/>
                  </a:lnTo>
                  <a:lnTo>
                    <a:pt x="2197" y="0"/>
                  </a:lnTo>
                  <a:lnTo>
                    <a:pt x="2207" y="1"/>
                  </a:lnTo>
                  <a:lnTo>
                    <a:pt x="2217" y="1"/>
                  </a:lnTo>
                  <a:lnTo>
                    <a:pt x="2226" y="3"/>
                  </a:lnTo>
                  <a:lnTo>
                    <a:pt x="2235" y="6"/>
                  </a:lnTo>
                  <a:lnTo>
                    <a:pt x="2244" y="8"/>
                  </a:lnTo>
                  <a:lnTo>
                    <a:pt x="2253" y="12"/>
                  </a:lnTo>
                  <a:lnTo>
                    <a:pt x="2262" y="15"/>
                  </a:lnTo>
                  <a:lnTo>
                    <a:pt x="2271" y="18"/>
                  </a:lnTo>
                  <a:lnTo>
                    <a:pt x="2279" y="21"/>
                  </a:lnTo>
                  <a:lnTo>
                    <a:pt x="2289" y="25"/>
                  </a:lnTo>
                  <a:lnTo>
                    <a:pt x="2298" y="29"/>
                  </a:lnTo>
                  <a:lnTo>
                    <a:pt x="2308" y="31"/>
                  </a:lnTo>
                  <a:lnTo>
                    <a:pt x="2317" y="33"/>
                  </a:lnTo>
                  <a:lnTo>
                    <a:pt x="2327" y="35"/>
                  </a:lnTo>
                  <a:lnTo>
                    <a:pt x="2337" y="36"/>
                  </a:lnTo>
                  <a:lnTo>
                    <a:pt x="2348" y="37"/>
                  </a:lnTo>
                  <a:lnTo>
                    <a:pt x="2361" y="36"/>
                  </a:lnTo>
                  <a:lnTo>
                    <a:pt x="2373" y="35"/>
                  </a:lnTo>
                  <a:lnTo>
                    <a:pt x="2385" y="32"/>
                  </a:lnTo>
                  <a:lnTo>
                    <a:pt x="2397" y="30"/>
                  </a:lnTo>
                  <a:lnTo>
                    <a:pt x="2410" y="26"/>
                  </a:lnTo>
                  <a:lnTo>
                    <a:pt x="2422" y="23"/>
                  </a:lnTo>
                  <a:lnTo>
                    <a:pt x="2434" y="19"/>
                  </a:lnTo>
                  <a:lnTo>
                    <a:pt x="2446" y="15"/>
                  </a:lnTo>
                  <a:lnTo>
                    <a:pt x="2446" y="20"/>
                  </a:lnTo>
                  <a:lnTo>
                    <a:pt x="2446" y="26"/>
                  </a:lnTo>
                  <a:lnTo>
                    <a:pt x="2446" y="30"/>
                  </a:lnTo>
                  <a:lnTo>
                    <a:pt x="2446" y="34"/>
                  </a:lnTo>
                  <a:lnTo>
                    <a:pt x="2434" y="38"/>
                  </a:lnTo>
                  <a:lnTo>
                    <a:pt x="2422" y="42"/>
                  </a:lnTo>
                  <a:lnTo>
                    <a:pt x="2410" y="45"/>
                  </a:lnTo>
                  <a:lnTo>
                    <a:pt x="2397" y="48"/>
                  </a:lnTo>
                  <a:lnTo>
                    <a:pt x="2385" y="51"/>
                  </a:lnTo>
                  <a:lnTo>
                    <a:pt x="2373" y="54"/>
                  </a:lnTo>
                  <a:lnTo>
                    <a:pt x="2361" y="55"/>
                  </a:lnTo>
                  <a:lnTo>
                    <a:pt x="2348" y="56"/>
                  </a:lnTo>
                  <a:lnTo>
                    <a:pt x="2337" y="55"/>
                  </a:lnTo>
                  <a:lnTo>
                    <a:pt x="2327" y="54"/>
                  </a:lnTo>
                  <a:lnTo>
                    <a:pt x="2317" y="52"/>
                  </a:lnTo>
                  <a:lnTo>
                    <a:pt x="2308" y="50"/>
                  </a:lnTo>
                  <a:lnTo>
                    <a:pt x="2298" y="47"/>
                  </a:lnTo>
                  <a:lnTo>
                    <a:pt x="2289" y="44"/>
                  </a:lnTo>
                  <a:lnTo>
                    <a:pt x="2280" y="41"/>
                  </a:lnTo>
                  <a:lnTo>
                    <a:pt x="2271" y="37"/>
                  </a:lnTo>
                  <a:lnTo>
                    <a:pt x="2262" y="34"/>
                  </a:lnTo>
                  <a:lnTo>
                    <a:pt x="2254" y="30"/>
                  </a:lnTo>
                  <a:lnTo>
                    <a:pt x="2244" y="27"/>
                  </a:lnTo>
                  <a:lnTo>
                    <a:pt x="2235" y="25"/>
                  </a:lnTo>
                  <a:lnTo>
                    <a:pt x="2226" y="22"/>
                  </a:lnTo>
                  <a:lnTo>
                    <a:pt x="2217" y="20"/>
                  </a:lnTo>
                  <a:lnTo>
                    <a:pt x="2207" y="19"/>
                  </a:lnTo>
                  <a:lnTo>
                    <a:pt x="2197" y="19"/>
                  </a:lnTo>
                  <a:lnTo>
                    <a:pt x="2190" y="20"/>
                  </a:lnTo>
                  <a:lnTo>
                    <a:pt x="2183" y="21"/>
                  </a:lnTo>
                  <a:lnTo>
                    <a:pt x="2174" y="23"/>
                  </a:lnTo>
                  <a:lnTo>
                    <a:pt x="2165" y="25"/>
                  </a:lnTo>
                  <a:lnTo>
                    <a:pt x="2156" y="28"/>
                  </a:lnTo>
                  <a:lnTo>
                    <a:pt x="2146" y="31"/>
                  </a:lnTo>
                  <a:lnTo>
                    <a:pt x="2135" y="34"/>
                  </a:lnTo>
                  <a:lnTo>
                    <a:pt x="2125" y="38"/>
                  </a:lnTo>
                  <a:lnTo>
                    <a:pt x="2114" y="41"/>
                  </a:lnTo>
                  <a:lnTo>
                    <a:pt x="2104" y="44"/>
                  </a:lnTo>
                  <a:lnTo>
                    <a:pt x="2093" y="48"/>
                  </a:lnTo>
                  <a:lnTo>
                    <a:pt x="2082" y="50"/>
                  </a:lnTo>
                  <a:lnTo>
                    <a:pt x="2071" y="52"/>
                  </a:lnTo>
                  <a:lnTo>
                    <a:pt x="2060" y="54"/>
                  </a:lnTo>
                  <a:lnTo>
                    <a:pt x="2050" y="55"/>
                  </a:lnTo>
                  <a:lnTo>
                    <a:pt x="2039" y="56"/>
                  </a:lnTo>
                  <a:lnTo>
                    <a:pt x="2028" y="56"/>
                  </a:lnTo>
                  <a:lnTo>
                    <a:pt x="2018" y="55"/>
                  </a:lnTo>
                  <a:lnTo>
                    <a:pt x="2008" y="53"/>
                  </a:lnTo>
                  <a:lnTo>
                    <a:pt x="1999" y="51"/>
                  </a:lnTo>
                  <a:lnTo>
                    <a:pt x="1989" y="48"/>
                  </a:lnTo>
                  <a:lnTo>
                    <a:pt x="1980" y="45"/>
                  </a:lnTo>
                  <a:lnTo>
                    <a:pt x="1970" y="42"/>
                  </a:lnTo>
                  <a:lnTo>
                    <a:pt x="1962" y="39"/>
                  </a:lnTo>
                  <a:lnTo>
                    <a:pt x="1952" y="35"/>
                  </a:lnTo>
                  <a:lnTo>
                    <a:pt x="1944" y="32"/>
                  </a:lnTo>
                  <a:lnTo>
                    <a:pt x="1935" y="29"/>
                  </a:lnTo>
                  <a:lnTo>
                    <a:pt x="1926" y="27"/>
                  </a:lnTo>
                  <a:lnTo>
                    <a:pt x="1917" y="24"/>
                  </a:lnTo>
                  <a:lnTo>
                    <a:pt x="1907" y="22"/>
                  </a:lnTo>
                  <a:lnTo>
                    <a:pt x="1897" y="20"/>
                  </a:lnTo>
                  <a:lnTo>
                    <a:pt x="1888" y="20"/>
                  </a:lnTo>
                  <a:lnTo>
                    <a:pt x="1881" y="20"/>
                  </a:lnTo>
                  <a:lnTo>
                    <a:pt x="1873" y="21"/>
                  </a:lnTo>
                  <a:lnTo>
                    <a:pt x="1864" y="23"/>
                  </a:lnTo>
                  <a:lnTo>
                    <a:pt x="1855" y="25"/>
                  </a:lnTo>
                  <a:lnTo>
                    <a:pt x="1846" y="28"/>
                  </a:lnTo>
                  <a:lnTo>
                    <a:pt x="1836" y="31"/>
                  </a:lnTo>
                  <a:lnTo>
                    <a:pt x="1826" y="34"/>
                  </a:lnTo>
                  <a:lnTo>
                    <a:pt x="1815" y="38"/>
                  </a:lnTo>
                  <a:lnTo>
                    <a:pt x="1804" y="41"/>
                  </a:lnTo>
                  <a:lnTo>
                    <a:pt x="1793" y="45"/>
                  </a:lnTo>
                  <a:lnTo>
                    <a:pt x="1782" y="48"/>
                  </a:lnTo>
                  <a:lnTo>
                    <a:pt x="1771" y="51"/>
                  </a:lnTo>
                  <a:lnTo>
                    <a:pt x="1760" y="54"/>
                  </a:lnTo>
                  <a:lnTo>
                    <a:pt x="1748" y="56"/>
                  </a:lnTo>
                  <a:lnTo>
                    <a:pt x="1737" y="57"/>
                  </a:lnTo>
                  <a:lnTo>
                    <a:pt x="1727" y="58"/>
                  </a:lnTo>
                  <a:lnTo>
                    <a:pt x="1716" y="57"/>
                  </a:lnTo>
                  <a:lnTo>
                    <a:pt x="1705" y="56"/>
                  </a:lnTo>
                  <a:lnTo>
                    <a:pt x="1695" y="54"/>
                  </a:lnTo>
                  <a:lnTo>
                    <a:pt x="1686" y="52"/>
                  </a:lnTo>
                  <a:lnTo>
                    <a:pt x="1677" y="50"/>
                  </a:lnTo>
                  <a:lnTo>
                    <a:pt x="1667" y="46"/>
                  </a:lnTo>
                  <a:lnTo>
                    <a:pt x="1658" y="42"/>
                  </a:lnTo>
                  <a:lnTo>
                    <a:pt x="1648" y="39"/>
                  </a:lnTo>
                  <a:lnTo>
                    <a:pt x="1640" y="36"/>
                  </a:lnTo>
                  <a:lnTo>
                    <a:pt x="1630" y="32"/>
                  </a:lnTo>
                  <a:lnTo>
                    <a:pt x="1622" y="29"/>
                  </a:lnTo>
                  <a:lnTo>
                    <a:pt x="1612" y="27"/>
                  </a:lnTo>
                  <a:lnTo>
                    <a:pt x="1604" y="25"/>
                  </a:lnTo>
                  <a:lnTo>
                    <a:pt x="1594" y="22"/>
                  </a:lnTo>
                  <a:lnTo>
                    <a:pt x="1585" y="21"/>
                  </a:lnTo>
                  <a:lnTo>
                    <a:pt x="1575" y="21"/>
                  </a:lnTo>
                  <a:lnTo>
                    <a:pt x="1567" y="21"/>
                  </a:lnTo>
                  <a:lnTo>
                    <a:pt x="1559" y="23"/>
                  </a:lnTo>
                  <a:lnTo>
                    <a:pt x="1551" y="25"/>
                  </a:lnTo>
                  <a:lnTo>
                    <a:pt x="1542" y="27"/>
                  </a:lnTo>
                  <a:lnTo>
                    <a:pt x="1532" y="30"/>
                  </a:lnTo>
                  <a:lnTo>
                    <a:pt x="1522" y="32"/>
                  </a:lnTo>
                  <a:lnTo>
                    <a:pt x="1512" y="36"/>
                  </a:lnTo>
                  <a:lnTo>
                    <a:pt x="1501" y="40"/>
                  </a:lnTo>
                  <a:lnTo>
                    <a:pt x="1490" y="43"/>
                  </a:lnTo>
                  <a:lnTo>
                    <a:pt x="1479" y="46"/>
                  </a:lnTo>
                  <a:lnTo>
                    <a:pt x="1468" y="50"/>
                  </a:lnTo>
                  <a:lnTo>
                    <a:pt x="1456" y="52"/>
                  </a:lnTo>
                  <a:lnTo>
                    <a:pt x="1445" y="55"/>
                  </a:lnTo>
                  <a:lnTo>
                    <a:pt x="1434" y="56"/>
                  </a:lnTo>
                  <a:lnTo>
                    <a:pt x="1422" y="58"/>
                  </a:lnTo>
                  <a:lnTo>
                    <a:pt x="1411" y="58"/>
                  </a:lnTo>
                  <a:lnTo>
                    <a:pt x="1400" y="58"/>
                  </a:lnTo>
                  <a:lnTo>
                    <a:pt x="1390" y="57"/>
                  </a:lnTo>
                  <a:lnTo>
                    <a:pt x="1381" y="55"/>
                  </a:lnTo>
                  <a:lnTo>
                    <a:pt x="1371" y="54"/>
                  </a:lnTo>
                  <a:lnTo>
                    <a:pt x="1362" y="51"/>
                  </a:lnTo>
                  <a:lnTo>
                    <a:pt x="1352" y="48"/>
                  </a:lnTo>
                  <a:lnTo>
                    <a:pt x="1344" y="45"/>
                  </a:lnTo>
                  <a:lnTo>
                    <a:pt x="1334" y="41"/>
                  </a:lnTo>
                  <a:lnTo>
                    <a:pt x="1326" y="38"/>
                  </a:lnTo>
                  <a:lnTo>
                    <a:pt x="1317" y="35"/>
                  </a:lnTo>
                  <a:lnTo>
                    <a:pt x="1308" y="32"/>
                  </a:lnTo>
                  <a:lnTo>
                    <a:pt x="1299" y="29"/>
                  </a:lnTo>
                  <a:lnTo>
                    <a:pt x="1290" y="26"/>
                  </a:lnTo>
                  <a:lnTo>
                    <a:pt x="1281" y="25"/>
                  </a:lnTo>
                  <a:lnTo>
                    <a:pt x="1271" y="23"/>
                  </a:lnTo>
                  <a:lnTo>
                    <a:pt x="1262" y="21"/>
                  </a:lnTo>
                  <a:lnTo>
                    <a:pt x="1261" y="21"/>
                  </a:lnTo>
                  <a:lnTo>
                    <a:pt x="1259" y="21"/>
                  </a:lnTo>
                  <a:lnTo>
                    <a:pt x="1258" y="21"/>
                  </a:lnTo>
                  <a:lnTo>
                    <a:pt x="1251" y="21"/>
                  </a:lnTo>
                  <a:lnTo>
                    <a:pt x="1243" y="23"/>
                  </a:lnTo>
                  <a:lnTo>
                    <a:pt x="1235" y="25"/>
                  </a:lnTo>
                  <a:lnTo>
                    <a:pt x="1226" y="27"/>
                  </a:lnTo>
                  <a:lnTo>
                    <a:pt x="1216" y="29"/>
                  </a:lnTo>
                  <a:lnTo>
                    <a:pt x="1206" y="32"/>
                  </a:lnTo>
                  <a:lnTo>
                    <a:pt x="1195" y="35"/>
                  </a:lnTo>
                  <a:lnTo>
                    <a:pt x="1185" y="39"/>
                  </a:lnTo>
                  <a:lnTo>
                    <a:pt x="1174" y="43"/>
                  </a:lnTo>
                  <a:lnTo>
                    <a:pt x="1163" y="46"/>
                  </a:lnTo>
                  <a:lnTo>
                    <a:pt x="1151" y="50"/>
                  </a:lnTo>
                  <a:lnTo>
                    <a:pt x="1140" y="52"/>
                  </a:lnTo>
                  <a:lnTo>
                    <a:pt x="1129" y="55"/>
                  </a:lnTo>
                  <a:lnTo>
                    <a:pt x="1118" y="57"/>
                  </a:lnTo>
                  <a:lnTo>
                    <a:pt x="1107" y="58"/>
                  </a:lnTo>
                  <a:lnTo>
                    <a:pt x="1095" y="59"/>
                  </a:lnTo>
                  <a:lnTo>
                    <a:pt x="1085" y="58"/>
                  </a:lnTo>
                  <a:lnTo>
                    <a:pt x="1075" y="58"/>
                  </a:lnTo>
                  <a:lnTo>
                    <a:pt x="1064" y="55"/>
                  </a:lnTo>
                  <a:lnTo>
                    <a:pt x="1055" y="53"/>
                  </a:lnTo>
                  <a:lnTo>
                    <a:pt x="1046" y="51"/>
                  </a:lnTo>
                  <a:lnTo>
                    <a:pt x="1036" y="47"/>
                  </a:lnTo>
                  <a:lnTo>
                    <a:pt x="1027" y="44"/>
                  </a:lnTo>
                  <a:lnTo>
                    <a:pt x="1018" y="40"/>
                  </a:lnTo>
                  <a:lnTo>
                    <a:pt x="1009" y="37"/>
                  </a:lnTo>
                  <a:lnTo>
                    <a:pt x="1000" y="34"/>
                  </a:lnTo>
                  <a:lnTo>
                    <a:pt x="991" y="30"/>
                  </a:lnTo>
                  <a:lnTo>
                    <a:pt x="982" y="28"/>
                  </a:lnTo>
                  <a:lnTo>
                    <a:pt x="973" y="26"/>
                  </a:lnTo>
                  <a:lnTo>
                    <a:pt x="964" y="23"/>
                  </a:lnTo>
                  <a:lnTo>
                    <a:pt x="954" y="23"/>
                  </a:lnTo>
                  <a:lnTo>
                    <a:pt x="944" y="22"/>
                  </a:lnTo>
                  <a:lnTo>
                    <a:pt x="937" y="23"/>
                  </a:lnTo>
                  <a:lnTo>
                    <a:pt x="929" y="24"/>
                  </a:lnTo>
                  <a:lnTo>
                    <a:pt x="921" y="26"/>
                  </a:lnTo>
                  <a:lnTo>
                    <a:pt x="911" y="28"/>
                  </a:lnTo>
                  <a:lnTo>
                    <a:pt x="901" y="31"/>
                  </a:lnTo>
                  <a:lnTo>
                    <a:pt x="892" y="34"/>
                  </a:lnTo>
                  <a:lnTo>
                    <a:pt x="881" y="37"/>
                  </a:lnTo>
                  <a:lnTo>
                    <a:pt x="871" y="41"/>
                  </a:lnTo>
                  <a:lnTo>
                    <a:pt x="860" y="44"/>
                  </a:lnTo>
                  <a:lnTo>
                    <a:pt x="848" y="48"/>
                  </a:lnTo>
                  <a:lnTo>
                    <a:pt x="837" y="51"/>
                  </a:lnTo>
                  <a:lnTo>
                    <a:pt x="826" y="54"/>
                  </a:lnTo>
                  <a:lnTo>
                    <a:pt x="814" y="56"/>
                  </a:lnTo>
                  <a:lnTo>
                    <a:pt x="803" y="58"/>
                  </a:lnTo>
                  <a:lnTo>
                    <a:pt x="792" y="59"/>
                  </a:lnTo>
                  <a:lnTo>
                    <a:pt x="781" y="59"/>
                  </a:lnTo>
                  <a:lnTo>
                    <a:pt x="770" y="59"/>
                  </a:lnTo>
                  <a:lnTo>
                    <a:pt x="760" y="58"/>
                  </a:lnTo>
                  <a:lnTo>
                    <a:pt x="750" y="56"/>
                  </a:lnTo>
                  <a:lnTo>
                    <a:pt x="740" y="54"/>
                  </a:lnTo>
                  <a:lnTo>
                    <a:pt x="731" y="51"/>
                  </a:lnTo>
                  <a:lnTo>
                    <a:pt x="722" y="48"/>
                  </a:lnTo>
                  <a:lnTo>
                    <a:pt x="713" y="45"/>
                  </a:lnTo>
                  <a:lnTo>
                    <a:pt x="703" y="41"/>
                  </a:lnTo>
                  <a:lnTo>
                    <a:pt x="695" y="38"/>
                  </a:lnTo>
                  <a:lnTo>
                    <a:pt x="686" y="34"/>
                  </a:lnTo>
                  <a:lnTo>
                    <a:pt x="677" y="31"/>
                  </a:lnTo>
                  <a:lnTo>
                    <a:pt x="668" y="29"/>
                  </a:lnTo>
                  <a:lnTo>
                    <a:pt x="658" y="26"/>
                  </a:lnTo>
                  <a:lnTo>
                    <a:pt x="650" y="25"/>
                  </a:lnTo>
                  <a:lnTo>
                    <a:pt x="640" y="23"/>
                  </a:lnTo>
                  <a:lnTo>
                    <a:pt x="630" y="23"/>
                  </a:lnTo>
                  <a:lnTo>
                    <a:pt x="623" y="23"/>
                  </a:lnTo>
                  <a:lnTo>
                    <a:pt x="615" y="25"/>
                  </a:lnTo>
                  <a:lnTo>
                    <a:pt x="606" y="26"/>
                  </a:lnTo>
                  <a:lnTo>
                    <a:pt x="597" y="29"/>
                  </a:lnTo>
                  <a:lnTo>
                    <a:pt x="587" y="31"/>
                  </a:lnTo>
                  <a:lnTo>
                    <a:pt x="577" y="35"/>
                  </a:lnTo>
                  <a:lnTo>
                    <a:pt x="567" y="38"/>
                  </a:lnTo>
                  <a:lnTo>
                    <a:pt x="557" y="41"/>
                  </a:lnTo>
                  <a:lnTo>
                    <a:pt x="545" y="45"/>
                  </a:lnTo>
                  <a:lnTo>
                    <a:pt x="534" y="48"/>
                  </a:lnTo>
                  <a:lnTo>
                    <a:pt x="523" y="52"/>
                  </a:lnTo>
                  <a:lnTo>
                    <a:pt x="512" y="55"/>
                  </a:lnTo>
                  <a:lnTo>
                    <a:pt x="500" y="57"/>
                  </a:lnTo>
                  <a:lnTo>
                    <a:pt x="489" y="59"/>
                  </a:lnTo>
                  <a:lnTo>
                    <a:pt x="478" y="60"/>
                  </a:lnTo>
                  <a:lnTo>
                    <a:pt x="467" y="60"/>
                  </a:lnTo>
                  <a:lnTo>
                    <a:pt x="456" y="60"/>
                  </a:lnTo>
                  <a:lnTo>
                    <a:pt x="446" y="59"/>
                  </a:lnTo>
                  <a:lnTo>
                    <a:pt x="436" y="58"/>
                  </a:lnTo>
                  <a:lnTo>
                    <a:pt x="426" y="56"/>
                  </a:lnTo>
                  <a:lnTo>
                    <a:pt x="417" y="53"/>
                  </a:lnTo>
                  <a:lnTo>
                    <a:pt x="407" y="50"/>
                  </a:lnTo>
                  <a:lnTo>
                    <a:pt x="399" y="47"/>
                  </a:lnTo>
                  <a:lnTo>
                    <a:pt x="390" y="44"/>
                  </a:lnTo>
                  <a:lnTo>
                    <a:pt x="380" y="41"/>
                  </a:lnTo>
                  <a:lnTo>
                    <a:pt x="372" y="37"/>
                  </a:lnTo>
                  <a:lnTo>
                    <a:pt x="363" y="34"/>
                  </a:lnTo>
                  <a:lnTo>
                    <a:pt x="354" y="31"/>
                  </a:lnTo>
                  <a:lnTo>
                    <a:pt x="345" y="29"/>
                  </a:lnTo>
                  <a:lnTo>
                    <a:pt x="336" y="27"/>
                  </a:lnTo>
                  <a:lnTo>
                    <a:pt x="326" y="25"/>
                  </a:lnTo>
                  <a:lnTo>
                    <a:pt x="317" y="24"/>
                  </a:lnTo>
                  <a:lnTo>
                    <a:pt x="316" y="24"/>
                  </a:lnTo>
                  <a:lnTo>
                    <a:pt x="316" y="23"/>
                  </a:lnTo>
                  <a:lnTo>
                    <a:pt x="314" y="23"/>
                  </a:lnTo>
                  <a:lnTo>
                    <a:pt x="313" y="23"/>
                  </a:lnTo>
                  <a:lnTo>
                    <a:pt x="306" y="23"/>
                  </a:lnTo>
                  <a:lnTo>
                    <a:pt x="298" y="25"/>
                  </a:lnTo>
                  <a:lnTo>
                    <a:pt x="289" y="26"/>
                  </a:lnTo>
                  <a:lnTo>
                    <a:pt x="281" y="29"/>
                  </a:lnTo>
                  <a:lnTo>
                    <a:pt x="271" y="31"/>
                  </a:lnTo>
                  <a:lnTo>
                    <a:pt x="261" y="34"/>
                  </a:lnTo>
                  <a:lnTo>
                    <a:pt x="251" y="38"/>
                  </a:lnTo>
                  <a:lnTo>
                    <a:pt x="240" y="41"/>
                  </a:lnTo>
                  <a:lnTo>
                    <a:pt x="229" y="45"/>
                  </a:lnTo>
                  <a:lnTo>
                    <a:pt x="218" y="48"/>
                  </a:lnTo>
                  <a:lnTo>
                    <a:pt x="207" y="52"/>
                  </a:lnTo>
                  <a:lnTo>
                    <a:pt x="196" y="55"/>
                  </a:lnTo>
                  <a:lnTo>
                    <a:pt x="184" y="57"/>
                  </a:lnTo>
                  <a:lnTo>
                    <a:pt x="174" y="59"/>
                  </a:lnTo>
                  <a:lnTo>
                    <a:pt x="162" y="60"/>
                  </a:lnTo>
                  <a:lnTo>
                    <a:pt x="151" y="61"/>
                  </a:lnTo>
                  <a:lnTo>
                    <a:pt x="140" y="60"/>
                  </a:lnTo>
                  <a:lnTo>
                    <a:pt x="130" y="60"/>
                  </a:lnTo>
                  <a:lnTo>
                    <a:pt x="120" y="58"/>
                  </a:lnTo>
                  <a:lnTo>
                    <a:pt x="111" y="55"/>
                  </a:lnTo>
                  <a:lnTo>
                    <a:pt x="101" y="53"/>
                  </a:lnTo>
                  <a:lnTo>
                    <a:pt x="92" y="50"/>
                  </a:lnTo>
                  <a:lnTo>
                    <a:pt x="82" y="46"/>
                  </a:lnTo>
                  <a:lnTo>
                    <a:pt x="74" y="42"/>
                  </a:lnTo>
                  <a:lnTo>
                    <a:pt x="64" y="40"/>
                  </a:lnTo>
                  <a:lnTo>
                    <a:pt x="56" y="36"/>
                  </a:lnTo>
                  <a:lnTo>
                    <a:pt x="46" y="32"/>
                  </a:lnTo>
                  <a:lnTo>
                    <a:pt x="38" y="30"/>
                  </a:lnTo>
                  <a:lnTo>
                    <a:pt x="28" y="28"/>
                  </a:lnTo>
                  <a:lnTo>
                    <a:pt x="19" y="26"/>
                  </a:lnTo>
                  <a:lnTo>
                    <a:pt x="10" y="25"/>
                  </a:lnTo>
                  <a:lnTo>
                    <a:pt x="0" y="25"/>
                  </a:lnTo>
                  <a:lnTo>
                    <a:pt x="0" y="5"/>
                  </a:lnTo>
                </a:path>
              </a:pathLst>
            </a:custGeom>
            <a:solidFill>
              <a:srgbClr val="AAFFF4"/>
            </a:solidFill>
            <a:ln w="9525" cap="rnd">
              <a:noFill/>
              <a:round/>
              <a:headEnd/>
              <a:tailEnd/>
            </a:ln>
          </p:spPr>
          <p:txBody>
            <a:bodyPr/>
            <a:lstStyle/>
            <a:p>
              <a:pPr>
                <a:defRPr/>
              </a:pPr>
              <a:endParaRPr lang="ru-RU"/>
            </a:p>
          </p:txBody>
        </p:sp>
        <p:sp>
          <p:nvSpPr>
            <p:cNvPr id="1039" name="Freeform 22"/>
            <p:cNvSpPr>
              <a:spLocks/>
            </p:cNvSpPr>
            <p:nvPr/>
          </p:nvSpPr>
          <p:spPr bwMode="auto">
            <a:xfrm>
              <a:off x="3233" y="204"/>
              <a:ext cx="2449" cy="61"/>
            </a:xfrm>
            <a:custGeom>
              <a:avLst/>
              <a:gdLst>
                <a:gd name="T0" fmla="*/ 73 w 2447"/>
                <a:gd name="T1" fmla="*/ 43 h 61"/>
                <a:gd name="T2" fmla="*/ 161 w 2447"/>
                <a:gd name="T3" fmla="*/ 59 h 61"/>
                <a:gd name="T4" fmla="*/ 261 w 2447"/>
                <a:gd name="T5" fmla="*/ 34 h 61"/>
                <a:gd name="T6" fmla="*/ 316 w 2447"/>
                <a:gd name="T7" fmla="*/ 24 h 61"/>
                <a:gd name="T8" fmla="*/ 389 w 2447"/>
                <a:gd name="T9" fmla="*/ 43 h 61"/>
                <a:gd name="T10" fmla="*/ 477 w 2447"/>
                <a:gd name="T11" fmla="*/ 59 h 61"/>
                <a:gd name="T12" fmla="*/ 577 w 2447"/>
                <a:gd name="T13" fmla="*/ 34 h 61"/>
                <a:gd name="T14" fmla="*/ 711 w 2447"/>
                <a:gd name="T15" fmla="*/ 27 h 61"/>
                <a:gd name="T16" fmla="*/ 793 w 2447"/>
                <a:gd name="T17" fmla="*/ 54 h 61"/>
                <a:gd name="T18" fmla="*/ 890 w 2447"/>
                <a:gd name="T19" fmla="*/ 50 h 61"/>
                <a:gd name="T20" fmla="*/ 982 w 2447"/>
                <a:gd name="T21" fmla="*/ 24 h 61"/>
                <a:gd name="T22" fmla="*/ 1061 w 2447"/>
                <a:gd name="T23" fmla="*/ 38 h 61"/>
                <a:gd name="T24" fmla="*/ 1148 w 2447"/>
                <a:gd name="T25" fmla="*/ 58 h 61"/>
                <a:gd name="T26" fmla="*/ 1248 w 2447"/>
                <a:gd name="T27" fmla="*/ 35 h 61"/>
                <a:gd name="T28" fmla="*/ 1313 w 2447"/>
                <a:gd name="T29" fmla="*/ 22 h 61"/>
                <a:gd name="T30" fmla="*/ 1379 w 2447"/>
                <a:gd name="T31" fmla="*/ 38 h 61"/>
                <a:gd name="T32" fmla="*/ 1464 w 2447"/>
                <a:gd name="T33" fmla="*/ 58 h 61"/>
                <a:gd name="T34" fmla="*/ 1565 w 2447"/>
                <a:gd name="T35" fmla="*/ 35 h 61"/>
                <a:gd name="T36" fmla="*/ 1647 w 2447"/>
                <a:gd name="T37" fmla="*/ 24 h 61"/>
                <a:gd name="T38" fmla="*/ 1729 w 2447"/>
                <a:gd name="T39" fmla="*/ 49 h 61"/>
                <a:gd name="T40" fmla="*/ 1823 w 2447"/>
                <a:gd name="T41" fmla="*/ 51 h 61"/>
                <a:gd name="T42" fmla="*/ 1970 w 2447"/>
                <a:gd name="T43" fmla="*/ 23 h 61"/>
                <a:gd name="T44" fmla="*/ 2049 w 2447"/>
                <a:gd name="T45" fmla="*/ 32 h 61"/>
                <a:gd name="T46" fmla="*/ 2133 w 2447"/>
                <a:gd name="T47" fmla="*/ 55 h 61"/>
                <a:gd name="T48" fmla="*/ 2231 w 2447"/>
                <a:gd name="T49" fmla="*/ 38 h 61"/>
                <a:gd name="T50" fmla="*/ 2313 w 2447"/>
                <a:gd name="T51" fmla="*/ 19 h 61"/>
                <a:gd name="T52" fmla="*/ 2394 w 2447"/>
                <a:gd name="T53" fmla="*/ 44 h 61"/>
                <a:gd name="T54" fmla="*/ 2491 w 2447"/>
                <a:gd name="T55" fmla="*/ 51 h 61"/>
                <a:gd name="T56" fmla="*/ 2551 w 2447"/>
                <a:gd name="T57" fmla="*/ 16 h 61"/>
                <a:gd name="T58" fmla="*/ 2443 w 2447"/>
                <a:gd name="T59" fmla="*/ 37 h 61"/>
                <a:gd name="T60" fmla="*/ 2358 w 2447"/>
                <a:gd name="T61" fmla="*/ 12 h 61"/>
                <a:gd name="T62" fmla="*/ 2280 w 2447"/>
                <a:gd name="T63" fmla="*/ 3 h 61"/>
                <a:gd name="T64" fmla="*/ 2188 w 2447"/>
                <a:gd name="T65" fmla="*/ 31 h 61"/>
                <a:gd name="T66" fmla="*/ 2094 w 2447"/>
                <a:gd name="T67" fmla="*/ 29 h 61"/>
                <a:gd name="T68" fmla="*/ 2012 w 2447"/>
                <a:gd name="T69" fmla="*/ 3 h 61"/>
                <a:gd name="T70" fmla="*/ 1922 w 2447"/>
                <a:gd name="T71" fmla="*/ 16 h 61"/>
                <a:gd name="T72" fmla="*/ 1779 w 2447"/>
                <a:gd name="T73" fmla="*/ 39 h 61"/>
                <a:gd name="T74" fmla="*/ 1693 w 2447"/>
                <a:gd name="T75" fmla="*/ 17 h 61"/>
                <a:gd name="T76" fmla="*/ 1613 w 2447"/>
                <a:gd name="T77" fmla="*/ 4 h 61"/>
                <a:gd name="T78" fmla="*/ 1520 w 2447"/>
                <a:gd name="T79" fmla="*/ 31 h 61"/>
                <a:gd name="T80" fmla="*/ 1423 w 2447"/>
                <a:gd name="T81" fmla="*/ 33 h 61"/>
                <a:gd name="T82" fmla="*/ 1342 w 2447"/>
                <a:gd name="T83" fmla="*/ 6 h 61"/>
                <a:gd name="T84" fmla="*/ 1295 w 2447"/>
                <a:gd name="T85" fmla="*/ 4 h 61"/>
                <a:gd name="T86" fmla="*/ 1204 w 2447"/>
                <a:gd name="T87" fmla="*/ 31 h 61"/>
                <a:gd name="T88" fmla="*/ 1108 w 2447"/>
                <a:gd name="T89" fmla="*/ 35 h 61"/>
                <a:gd name="T90" fmla="*/ 1025 w 2447"/>
                <a:gd name="T91" fmla="*/ 7 h 61"/>
                <a:gd name="T92" fmla="*/ 944 w 2447"/>
                <a:gd name="T93" fmla="*/ 15 h 61"/>
                <a:gd name="T94" fmla="*/ 844 w 2447"/>
                <a:gd name="T95" fmla="*/ 40 h 61"/>
                <a:gd name="T96" fmla="*/ 756 w 2447"/>
                <a:gd name="T97" fmla="*/ 23 h 61"/>
                <a:gd name="T98" fmla="*/ 676 w 2447"/>
                <a:gd name="T99" fmla="*/ 5 h 61"/>
                <a:gd name="T100" fmla="*/ 534 w 2447"/>
                <a:gd name="T101" fmla="*/ 29 h 61"/>
                <a:gd name="T102" fmla="*/ 435 w 2447"/>
                <a:gd name="T103" fmla="*/ 38 h 61"/>
                <a:gd name="T104" fmla="*/ 354 w 2447"/>
                <a:gd name="T105" fmla="*/ 11 h 61"/>
                <a:gd name="T106" fmla="*/ 305 w 2447"/>
                <a:gd name="T107" fmla="*/ 5 h 61"/>
                <a:gd name="T108" fmla="*/ 218 w 2447"/>
                <a:gd name="T109" fmla="*/ 29 h 61"/>
                <a:gd name="T110" fmla="*/ 120 w 2447"/>
                <a:gd name="T111" fmla="*/ 39 h 61"/>
                <a:gd name="T112" fmla="*/ 38 w 2447"/>
                <a:gd name="T113" fmla="*/ 12 h 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447" h="61">
                  <a:moveTo>
                    <a:pt x="0" y="24"/>
                  </a:moveTo>
                  <a:lnTo>
                    <a:pt x="10" y="25"/>
                  </a:lnTo>
                  <a:lnTo>
                    <a:pt x="19" y="27"/>
                  </a:lnTo>
                  <a:lnTo>
                    <a:pt x="28" y="29"/>
                  </a:lnTo>
                  <a:lnTo>
                    <a:pt x="38" y="31"/>
                  </a:lnTo>
                  <a:lnTo>
                    <a:pt x="46" y="34"/>
                  </a:lnTo>
                  <a:lnTo>
                    <a:pt x="55" y="37"/>
                  </a:lnTo>
                  <a:lnTo>
                    <a:pt x="64" y="40"/>
                  </a:lnTo>
                  <a:lnTo>
                    <a:pt x="73" y="43"/>
                  </a:lnTo>
                  <a:lnTo>
                    <a:pt x="82" y="47"/>
                  </a:lnTo>
                  <a:lnTo>
                    <a:pt x="91" y="50"/>
                  </a:lnTo>
                  <a:lnTo>
                    <a:pt x="101" y="53"/>
                  </a:lnTo>
                  <a:lnTo>
                    <a:pt x="110" y="55"/>
                  </a:lnTo>
                  <a:lnTo>
                    <a:pt x="119" y="57"/>
                  </a:lnTo>
                  <a:lnTo>
                    <a:pt x="130" y="59"/>
                  </a:lnTo>
                  <a:lnTo>
                    <a:pt x="139" y="60"/>
                  </a:lnTo>
                  <a:lnTo>
                    <a:pt x="151" y="60"/>
                  </a:lnTo>
                  <a:lnTo>
                    <a:pt x="161" y="59"/>
                  </a:lnTo>
                  <a:lnTo>
                    <a:pt x="173" y="58"/>
                  </a:lnTo>
                  <a:lnTo>
                    <a:pt x="184" y="57"/>
                  </a:lnTo>
                  <a:lnTo>
                    <a:pt x="195" y="54"/>
                  </a:lnTo>
                  <a:lnTo>
                    <a:pt x="207" y="51"/>
                  </a:lnTo>
                  <a:lnTo>
                    <a:pt x="218" y="48"/>
                  </a:lnTo>
                  <a:lnTo>
                    <a:pt x="229" y="44"/>
                  </a:lnTo>
                  <a:lnTo>
                    <a:pt x="240" y="41"/>
                  </a:lnTo>
                  <a:lnTo>
                    <a:pt x="250" y="38"/>
                  </a:lnTo>
                  <a:lnTo>
                    <a:pt x="261" y="34"/>
                  </a:lnTo>
                  <a:lnTo>
                    <a:pt x="271" y="31"/>
                  </a:lnTo>
                  <a:lnTo>
                    <a:pt x="281" y="28"/>
                  </a:lnTo>
                  <a:lnTo>
                    <a:pt x="289" y="27"/>
                  </a:lnTo>
                  <a:lnTo>
                    <a:pt x="298" y="25"/>
                  </a:lnTo>
                  <a:lnTo>
                    <a:pt x="306" y="24"/>
                  </a:lnTo>
                  <a:lnTo>
                    <a:pt x="313" y="24"/>
                  </a:lnTo>
                  <a:lnTo>
                    <a:pt x="314" y="24"/>
                  </a:lnTo>
                  <a:lnTo>
                    <a:pt x="316" y="24"/>
                  </a:lnTo>
                  <a:lnTo>
                    <a:pt x="317" y="24"/>
                  </a:lnTo>
                  <a:lnTo>
                    <a:pt x="326" y="25"/>
                  </a:lnTo>
                  <a:lnTo>
                    <a:pt x="336" y="27"/>
                  </a:lnTo>
                  <a:lnTo>
                    <a:pt x="345" y="28"/>
                  </a:lnTo>
                  <a:lnTo>
                    <a:pt x="354" y="31"/>
                  </a:lnTo>
                  <a:lnTo>
                    <a:pt x="363" y="34"/>
                  </a:lnTo>
                  <a:lnTo>
                    <a:pt x="372" y="37"/>
                  </a:lnTo>
                  <a:lnTo>
                    <a:pt x="380" y="40"/>
                  </a:lnTo>
                  <a:lnTo>
                    <a:pt x="389" y="43"/>
                  </a:lnTo>
                  <a:lnTo>
                    <a:pt x="399" y="47"/>
                  </a:lnTo>
                  <a:lnTo>
                    <a:pt x="407" y="50"/>
                  </a:lnTo>
                  <a:lnTo>
                    <a:pt x="417" y="53"/>
                  </a:lnTo>
                  <a:lnTo>
                    <a:pt x="426" y="55"/>
                  </a:lnTo>
                  <a:lnTo>
                    <a:pt x="436" y="57"/>
                  </a:lnTo>
                  <a:lnTo>
                    <a:pt x="445" y="59"/>
                  </a:lnTo>
                  <a:lnTo>
                    <a:pt x="455" y="59"/>
                  </a:lnTo>
                  <a:lnTo>
                    <a:pt x="466" y="60"/>
                  </a:lnTo>
                  <a:lnTo>
                    <a:pt x="477" y="59"/>
                  </a:lnTo>
                  <a:lnTo>
                    <a:pt x="488" y="58"/>
                  </a:lnTo>
                  <a:lnTo>
                    <a:pt x="500" y="56"/>
                  </a:lnTo>
                  <a:lnTo>
                    <a:pt x="511" y="54"/>
                  </a:lnTo>
                  <a:lnTo>
                    <a:pt x="522" y="51"/>
                  </a:lnTo>
                  <a:lnTo>
                    <a:pt x="534" y="48"/>
                  </a:lnTo>
                  <a:lnTo>
                    <a:pt x="545" y="44"/>
                  </a:lnTo>
                  <a:lnTo>
                    <a:pt x="556" y="40"/>
                  </a:lnTo>
                  <a:lnTo>
                    <a:pt x="567" y="37"/>
                  </a:lnTo>
                  <a:lnTo>
                    <a:pt x="577" y="34"/>
                  </a:lnTo>
                  <a:lnTo>
                    <a:pt x="587" y="31"/>
                  </a:lnTo>
                  <a:lnTo>
                    <a:pt x="597" y="28"/>
                  </a:lnTo>
                  <a:lnTo>
                    <a:pt x="606" y="26"/>
                  </a:lnTo>
                  <a:lnTo>
                    <a:pt x="615" y="24"/>
                  </a:lnTo>
                  <a:lnTo>
                    <a:pt x="623" y="23"/>
                  </a:lnTo>
                  <a:lnTo>
                    <a:pt x="630" y="23"/>
                  </a:lnTo>
                  <a:lnTo>
                    <a:pt x="640" y="24"/>
                  </a:lnTo>
                  <a:lnTo>
                    <a:pt x="649" y="25"/>
                  </a:lnTo>
                  <a:lnTo>
                    <a:pt x="658" y="27"/>
                  </a:lnTo>
                  <a:lnTo>
                    <a:pt x="668" y="30"/>
                  </a:lnTo>
                  <a:lnTo>
                    <a:pt x="676" y="32"/>
                  </a:lnTo>
                  <a:lnTo>
                    <a:pt x="685" y="36"/>
                  </a:lnTo>
                  <a:lnTo>
                    <a:pt x="694" y="39"/>
                  </a:lnTo>
                  <a:lnTo>
                    <a:pt x="703" y="42"/>
                  </a:lnTo>
                  <a:lnTo>
                    <a:pt x="712" y="45"/>
                  </a:lnTo>
                  <a:lnTo>
                    <a:pt x="721" y="49"/>
                  </a:lnTo>
                  <a:lnTo>
                    <a:pt x="731" y="52"/>
                  </a:lnTo>
                  <a:lnTo>
                    <a:pt x="740" y="54"/>
                  </a:lnTo>
                  <a:lnTo>
                    <a:pt x="750" y="56"/>
                  </a:lnTo>
                  <a:lnTo>
                    <a:pt x="760" y="58"/>
                  </a:lnTo>
                  <a:lnTo>
                    <a:pt x="770" y="59"/>
                  </a:lnTo>
                  <a:lnTo>
                    <a:pt x="781" y="59"/>
                  </a:lnTo>
                  <a:lnTo>
                    <a:pt x="792" y="58"/>
                  </a:lnTo>
                  <a:lnTo>
                    <a:pt x="803" y="57"/>
                  </a:lnTo>
                  <a:lnTo>
                    <a:pt x="814" y="55"/>
                  </a:lnTo>
                  <a:lnTo>
                    <a:pt x="825" y="53"/>
                  </a:lnTo>
                  <a:lnTo>
                    <a:pt x="837" y="50"/>
                  </a:lnTo>
                  <a:lnTo>
                    <a:pt x="848" y="47"/>
                  </a:lnTo>
                  <a:lnTo>
                    <a:pt x="859" y="43"/>
                  </a:lnTo>
                  <a:lnTo>
                    <a:pt x="870" y="40"/>
                  </a:lnTo>
                  <a:lnTo>
                    <a:pt x="881" y="37"/>
                  </a:lnTo>
                  <a:lnTo>
                    <a:pt x="891" y="33"/>
                  </a:lnTo>
                  <a:lnTo>
                    <a:pt x="901" y="30"/>
                  </a:lnTo>
                  <a:lnTo>
                    <a:pt x="911" y="27"/>
                  </a:lnTo>
                  <a:lnTo>
                    <a:pt x="920" y="25"/>
                  </a:lnTo>
                  <a:lnTo>
                    <a:pt x="929" y="24"/>
                  </a:lnTo>
                  <a:lnTo>
                    <a:pt x="937" y="23"/>
                  </a:lnTo>
                  <a:lnTo>
                    <a:pt x="944" y="23"/>
                  </a:lnTo>
                  <a:lnTo>
                    <a:pt x="954" y="23"/>
                  </a:lnTo>
                  <a:lnTo>
                    <a:pt x="963" y="25"/>
                  </a:lnTo>
                  <a:lnTo>
                    <a:pt x="972" y="27"/>
                  </a:lnTo>
                  <a:lnTo>
                    <a:pt x="982" y="29"/>
                  </a:lnTo>
                  <a:lnTo>
                    <a:pt x="991" y="32"/>
                  </a:lnTo>
                  <a:lnTo>
                    <a:pt x="1000" y="35"/>
                  </a:lnTo>
                  <a:lnTo>
                    <a:pt x="1008" y="38"/>
                  </a:lnTo>
                  <a:lnTo>
                    <a:pt x="1018" y="41"/>
                  </a:lnTo>
                  <a:lnTo>
                    <a:pt x="1027" y="44"/>
                  </a:lnTo>
                  <a:lnTo>
                    <a:pt x="1036" y="47"/>
                  </a:lnTo>
                  <a:lnTo>
                    <a:pt x="1045" y="50"/>
                  </a:lnTo>
                  <a:lnTo>
                    <a:pt x="1055" y="53"/>
                  </a:lnTo>
                  <a:lnTo>
                    <a:pt x="1064" y="55"/>
                  </a:lnTo>
                  <a:lnTo>
                    <a:pt x="1074" y="57"/>
                  </a:lnTo>
                  <a:lnTo>
                    <a:pt x="1085" y="58"/>
                  </a:lnTo>
                  <a:lnTo>
                    <a:pt x="1095" y="58"/>
                  </a:lnTo>
                  <a:lnTo>
                    <a:pt x="1106" y="58"/>
                  </a:lnTo>
                  <a:lnTo>
                    <a:pt x="1118" y="57"/>
                  </a:lnTo>
                  <a:lnTo>
                    <a:pt x="1128" y="54"/>
                  </a:lnTo>
                  <a:lnTo>
                    <a:pt x="1140" y="52"/>
                  </a:lnTo>
                  <a:lnTo>
                    <a:pt x="1151" y="49"/>
                  </a:lnTo>
                  <a:lnTo>
                    <a:pt x="1163" y="46"/>
                  </a:lnTo>
                  <a:lnTo>
                    <a:pt x="1173" y="43"/>
                  </a:lnTo>
                  <a:lnTo>
                    <a:pt x="1185" y="39"/>
                  </a:lnTo>
                  <a:lnTo>
                    <a:pt x="1195" y="35"/>
                  </a:lnTo>
                  <a:lnTo>
                    <a:pt x="1205" y="32"/>
                  </a:lnTo>
                  <a:lnTo>
                    <a:pt x="1215" y="29"/>
                  </a:lnTo>
                  <a:lnTo>
                    <a:pt x="1226" y="27"/>
                  </a:lnTo>
                  <a:lnTo>
                    <a:pt x="1234" y="24"/>
                  </a:lnTo>
                  <a:lnTo>
                    <a:pt x="1243" y="23"/>
                  </a:lnTo>
                  <a:lnTo>
                    <a:pt x="1251" y="22"/>
                  </a:lnTo>
                  <a:lnTo>
                    <a:pt x="1258" y="22"/>
                  </a:lnTo>
                  <a:lnTo>
                    <a:pt x="1259" y="22"/>
                  </a:lnTo>
                  <a:lnTo>
                    <a:pt x="1260" y="22"/>
                  </a:lnTo>
                  <a:lnTo>
                    <a:pt x="1261" y="22"/>
                  </a:lnTo>
                  <a:lnTo>
                    <a:pt x="1270" y="23"/>
                  </a:lnTo>
                  <a:lnTo>
                    <a:pt x="1281" y="25"/>
                  </a:lnTo>
                  <a:lnTo>
                    <a:pt x="1289" y="27"/>
                  </a:lnTo>
                  <a:lnTo>
                    <a:pt x="1298" y="29"/>
                  </a:lnTo>
                  <a:lnTo>
                    <a:pt x="1307" y="32"/>
                  </a:lnTo>
                  <a:lnTo>
                    <a:pt x="1316" y="35"/>
                  </a:lnTo>
                  <a:lnTo>
                    <a:pt x="1326" y="38"/>
                  </a:lnTo>
                  <a:lnTo>
                    <a:pt x="1334" y="42"/>
                  </a:lnTo>
                  <a:lnTo>
                    <a:pt x="1343" y="44"/>
                  </a:lnTo>
                  <a:lnTo>
                    <a:pt x="1352" y="48"/>
                  </a:lnTo>
                  <a:lnTo>
                    <a:pt x="1361" y="50"/>
                  </a:lnTo>
                  <a:lnTo>
                    <a:pt x="1370" y="53"/>
                  </a:lnTo>
                  <a:lnTo>
                    <a:pt x="1380" y="55"/>
                  </a:lnTo>
                  <a:lnTo>
                    <a:pt x="1390" y="57"/>
                  </a:lnTo>
                  <a:lnTo>
                    <a:pt x="1400" y="58"/>
                  </a:lnTo>
                  <a:lnTo>
                    <a:pt x="1411" y="58"/>
                  </a:lnTo>
                  <a:lnTo>
                    <a:pt x="1422" y="57"/>
                  </a:lnTo>
                  <a:lnTo>
                    <a:pt x="1433" y="56"/>
                  </a:lnTo>
                  <a:lnTo>
                    <a:pt x="1444" y="54"/>
                  </a:lnTo>
                  <a:lnTo>
                    <a:pt x="1455" y="52"/>
                  </a:lnTo>
                  <a:lnTo>
                    <a:pt x="1467" y="49"/>
                  </a:lnTo>
                  <a:lnTo>
                    <a:pt x="1478" y="46"/>
                  </a:lnTo>
                  <a:lnTo>
                    <a:pt x="1490" y="42"/>
                  </a:lnTo>
                  <a:lnTo>
                    <a:pt x="1500" y="39"/>
                  </a:lnTo>
                  <a:lnTo>
                    <a:pt x="1512" y="35"/>
                  </a:lnTo>
                  <a:lnTo>
                    <a:pt x="1521" y="32"/>
                  </a:lnTo>
                  <a:lnTo>
                    <a:pt x="1532" y="29"/>
                  </a:lnTo>
                  <a:lnTo>
                    <a:pt x="1541" y="26"/>
                  </a:lnTo>
                  <a:lnTo>
                    <a:pt x="1550" y="24"/>
                  </a:lnTo>
                  <a:lnTo>
                    <a:pt x="1559" y="23"/>
                  </a:lnTo>
                  <a:lnTo>
                    <a:pt x="1567" y="22"/>
                  </a:lnTo>
                  <a:lnTo>
                    <a:pt x="1574" y="22"/>
                  </a:lnTo>
                  <a:lnTo>
                    <a:pt x="1584" y="22"/>
                  </a:lnTo>
                  <a:lnTo>
                    <a:pt x="1594" y="24"/>
                  </a:lnTo>
                  <a:lnTo>
                    <a:pt x="1603" y="25"/>
                  </a:lnTo>
                  <a:lnTo>
                    <a:pt x="1612" y="28"/>
                  </a:lnTo>
                  <a:lnTo>
                    <a:pt x="1621" y="31"/>
                  </a:lnTo>
                  <a:lnTo>
                    <a:pt x="1630" y="33"/>
                  </a:lnTo>
                  <a:lnTo>
                    <a:pt x="1640" y="37"/>
                  </a:lnTo>
                  <a:lnTo>
                    <a:pt x="1648" y="40"/>
                  </a:lnTo>
                  <a:lnTo>
                    <a:pt x="1657" y="43"/>
                  </a:lnTo>
                  <a:lnTo>
                    <a:pt x="1667" y="46"/>
                  </a:lnTo>
                  <a:lnTo>
                    <a:pt x="1676" y="49"/>
                  </a:lnTo>
                  <a:lnTo>
                    <a:pt x="1686" y="52"/>
                  </a:lnTo>
                  <a:lnTo>
                    <a:pt x="1695" y="54"/>
                  </a:lnTo>
                  <a:lnTo>
                    <a:pt x="1705" y="55"/>
                  </a:lnTo>
                  <a:lnTo>
                    <a:pt x="1715" y="57"/>
                  </a:lnTo>
                  <a:lnTo>
                    <a:pt x="1726" y="57"/>
                  </a:lnTo>
                  <a:lnTo>
                    <a:pt x="1737" y="56"/>
                  </a:lnTo>
                  <a:lnTo>
                    <a:pt x="1748" y="55"/>
                  </a:lnTo>
                  <a:lnTo>
                    <a:pt x="1760" y="53"/>
                  </a:lnTo>
                  <a:lnTo>
                    <a:pt x="1770" y="51"/>
                  </a:lnTo>
                  <a:lnTo>
                    <a:pt x="1782" y="48"/>
                  </a:lnTo>
                  <a:lnTo>
                    <a:pt x="1793" y="44"/>
                  </a:lnTo>
                  <a:lnTo>
                    <a:pt x="1804" y="41"/>
                  </a:lnTo>
                  <a:lnTo>
                    <a:pt x="1814" y="38"/>
                  </a:lnTo>
                  <a:lnTo>
                    <a:pt x="1826" y="34"/>
                  </a:lnTo>
                  <a:lnTo>
                    <a:pt x="1835" y="31"/>
                  </a:lnTo>
                  <a:lnTo>
                    <a:pt x="1846" y="28"/>
                  </a:lnTo>
                  <a:lnTo>
                    <a:pt x="1855" y="25"/>
                  </a:lnTo>
                  <a:lnTo>
                    <a:pt x="1864" y="23"/>
                  </a:lnTo>
                  <a:lnTo>
                    <a:pt x="1872" y="22"/>
                  </a:lnTo>
                  <a:lnTo>
                    <a:pt x="1880" y="20"/>
                  </a:lnTo>
                  <a:lnTo>
                    <a:pt x="1888" y="20"/>
                  </a:lnTo>
                  <a:lnTo>
                    <a:pt x="1897" y="21"/>
                  </a:lnTo>
                  <a:lnTo>
                    <a:pt x="1907" y="23"/>
                  </a:lnTo>
                  <a:lnTo>
                    <a:pt x="1916" y="24"/>
                  </a:lnTo>
                  <a:lnTo>
                    <a:pt x="1925" y="27"/>
                  </a:lnTo>
                  <a:lnTo>
                    <a:pt x="1934" y="29"/>
                  </a:lnTo>
                  <a:lnTo>
                    <a:pt x="1943" y="32"/>
                  </a:lnTo>
                  <a:lnTo>
                    <a:pt x="1952" y="36"/>
                  </a:lnTo>
                  <a:lnTo>
                    <a:pt x="1961" y="39"/>
                  </a:lnTo>
                  <a:lnTo>
                    <a:pt x="1970" y="42"/>
                  </a:lnTo>
                  <a:lnTo>
                    <a:pt x="1979" y="45"/>
                  </a:lnTo>
                  <a:lnTo>
                    <a:pt x="1988" y="48"/>
                  </a:lnTo>
                  <a:lnTo>
                    <a:pt x="1997" y="50"/>
                  </a:lnTo>
                  <a:lnTo>
                    <a:pt x="2007" y="53"/>
                  </a:lnTo>
                  <a:lnTo>
                    <a:pt x="2017" y="54"/>
                  </a:lnTo>
                  <a:lnTo>
                    <a:pt x="2027" y="55"/>
                  </a:lnTo>
                  <a:lnTo>
                    <a:pt x="2038" y="55"/>
                  </a:lnTo>
                  <a:lnTo>
                    <a:pt x="2049" y="55"/>
                  </a:lnTo>
                  <a:lnTo>
                    <a:pt x="2060" y="54"/>
                  </a:lnTo>
                  <a:lnTo>
                    <a:pt x="2071" y="52"/>
                  </a:lnTo>
                  <a:lnTo>
                    <a:pt x="2082" y="50"/>
                  </a:lnTo>
                  <a:lnTo>
                    <a:pt x="2092" y="47"/>
                  </a:lnTo>
                  <a:lnTo>
                    <a:pt x="2103" y="44"/>
                  </a:lnTo>
                  <a:lnTo>
                    <a:pt x="2114" y="41"/>
                  </a:lnTo>
                  <a:lnTo>
                    <a:pt x="2125" y="38"/>
                  </a:lnTo>
                  <a:lnTo>
                    <a:pt x="2135" y="34"/>
                  </a:lnTo>
                  <a:lnTo>
                    <a:pt x="2145" y="31"/>
                  </a:lnTo>
                  <a:lnTo>
                    <a:pt x="2155" y="28"/>
                  </a:lnTo>
                  <a:lnTo>
                    <a:pt x="2165" y="25"/>
                  </a:lnTo>
                  <a:lnTo>
                    <a:pt x="2174" y="23"/>
                  </a:lnTo>
                  <a:lnTo>
                    <a:pt x="2182" y="21"/>
                  </a:lnTo>
                  <a:lnTo>
                    <a:pt x="2190" y="20"/>
                  </a:lnTo>
                  <a:lnTo>
                    <a:pt x="2197" y="19"/>
                  </a:lnTo>
                  <a:lnTo>
                    <a:pt x="2207" y="19"/>
                  </a:lnTo>
                  <a:lnTo>
                    <a:pt x="2216" y="20"/>
                  </a:lnTo>
                  <a:lnTo>
                    <a:pt x="2225" y="22"/>
                  </a:lnTo>
                  <a:lnTo>
                    <a:pt x="2235" y="24"/>
                  </a:lnTo>
                  <a:lnTo>
                    <a:pt x="2244" y="27"/>
                  </a:lnTo>
                  <a:lnTo>
                    <a:pt x="2252" y="30"/>
                  </a:lnTo>
                  <a:lnTo>
                    <a:pt x="2262" y="33"/>
                  </a:lnTo>
                  <a:lnTo>
                    <a:pt x="2270" y="37"/>
                  </a:lnTo>
                  <a:lnTo>
                    <a:pt x="2279" y="40"/>
                  </a:lnTo>
                  <a:lnTo>
                    <a:pt x="2288" y="44"/>
                  </a:lnTo>
                  <a:lnTo>
                    <a:pt x="2298" y="47"/>
                  </a:lnTo>
                  <a:lnTo>
                    <a:pt x="2307" y="50"/>
                  </a:lnTo>
                  <a:lnTo>
                    <a:pt x="2317" y="52"/>
                  </a:lnTo>
                  <a:lnTo>
                    <a:pt x="2327" y="54"/>
                  </a:lnTo>
                  <a:lnTo>
                    <a:pt x="2337" y="55"/>
                  </a:lnTo>
                  <a:lnTo>
                    <a:pt x="2348" y="55"/>
                  </a:lnTo>
                  <a:lnTo>
                    <a:pt x="2360" y="55"/>
                  </a:lnTo>
                  <a:lnTo>
                    <a:pt x="2372" y="53"/>
                  </a:lnTo>
                  <a:lnTo>
                    <a:pt x="2385" y="51"/>
                  </a:lnTo>
                  <a:lnTo>
                    <a:pt x="2397" y="48"/>
                  </a:lnTo>
                  <a:lnTo>
                    <a:pt x="2409" y="45"/>
                  </a:lnTo>
                  <a:lnTo>
                    <a:pt x="2422" y="41"/>
                  </a:lnTo>
                  <a:lnTo>
                    <a:pt x="2434" y="38"/>
                  </a:lnTo>
                  <a:lnTo>
                    <a:pt x="2446" y="33"/>
                  </a:lnTo>
                  <a:lnTo>
                    <a:pt x="2446" y="29"/>
                  </a:lnTo>
                  <a:lnTo>
                    <a:pt x="2446" y="25"/>
                  </a:lnTo>
                  <a:lnTo>
                    <a:pt x="2445" y="21"/>
                  </a:lnTo>
                  <a:lnTo>
                    <a:pt x="2445" y="16"/>
                  </a:lnTo>
                  <a:lnTo>
                    <a:pt x="2434" y="19"/>
                  </a:lnTo>
                  <a:lnTo>
                    <a:pt x="2422" y="23"/>
                  </a:lnTo>
                  <a:lnTo>
                    <a:pt x="2409" y="27"/>
                  </a:lnTo>
                  <a:lnTo>
                    <a:pt x="2397" y="29"/>
                  </a:lnTo>
                  <a:lnTo>
                    <a:pt x="2384" y="32"/>
                  </a:lnTo>
                  <a:lnTo>
                    <a:pt x="2372" y="35"/>
                  </a:lnTo>
                  <a:lnTo>
                    <a:pt x="2359" y="37"/>
                  </a:lnTo>
                  <a:lnTo>
                    <a:pt x="2348" y="37"/>
                  </a:lnTo>
                  <a:lnTo>
                    <a:pt x="2337" y="37"/>
                  </a:lnTo>
                  <a:lnTo>
                    <a:pt x="2327" y="36"/>
                  </a:lnTo>
                  <a:lnTo>
                    <a:pt x="2317" y="33"/>
                  </a:lnTo>
                  <a:lnTo>
                    <a:pt x="2307" y="31"/>
                  </a:lnTo>
                  <a:lnTo>
                    <a:pt x="2298" y="29"/>
                  </a:lnTo>
                  <a:lnTo>
                    <a:pt x="2288" y="25"/>
                  </a:lnTo>
                  <a:lnTo>
                    <a:pt x="2279" y="22"/>
                  </a:lnTo>
                  <a:lnTo>
                    <a:pt x="2270" y="18"/>
                  </a:lnTo>
                  <a:lnTo>
                    <a:pt x="2262" y="15"/>
                  </a:lnTo>
                  <a:lnTo>
                    <a:pt x="2252" y="12"/>
                  </a:lnTo>
                  <a:lnTo>
                    <a:pt x="2244" y="9"/>
                  </a:lnTo>
                  <a:lnTo>
                    <a:pt x="2235" y="6"/>
                  </a:lnTo>
                  <a:lnTo>
                    <a:pt x="2225" y="3"/>
                  </a:lnTo>
                  <a:lnTo>
                    <a:pt x="2216" y="2"/>
                  </a:lnTo>
                  <a:lnTo>
                    <a:pt x="2207" y="1"/>
                  </a:lnTo>
                  <a:lnTo>
                    <a:pt x="2197" y="0"/>
                  </a:lnTo>
                  <a:lnTo>
                    <a:pt x="2190" y="1"/>
                  </a:lnTo>
                  <a:lnTo>
                    <a:pt x="2182" y="2"/>
                  </a:lnTo>
                  <a:lnTo>
                    <a:pt x="2174" y="3"/>
                  </a:lnTo>
                  <a:lnTo>
                    <a:pt x="2165" y="6"/>
                  </a:lnTo>
                  <a:lnTo>
                    <a:pt x="2154" y="9"/>
                  </a:lnTo>
                  <a:lnTo>
                    <a:pt x="2145" y="12"/>
                  </a:lnTo>
                  <a:lnTo>
                    <a:pt x="2135" y="15"/>
                  </a:lnTo>
                  <a:lnTo>
                    <a:pt x="2124" y="18"/>
                  </a:lnTo>
                  <a:lnTo>
                    <a:pt x="2114" y="22"/>
                  </a:lnTo>
                  <a:lnTo>
                    <a:pt x="2103" y="25"/>
                  </a:lnTo>
                  <a:lnTo>
                    <a:pt x="2092" y="28"/>
                  </a:lnTo>
                  <a:lnTo>
                    <a:pt x="2082" y="31"/>
                  </a:lnTo>
                  <a:lnTo>
                    <a:pt x="2070" y="33"/>
                  </a:lnTo>
                  <a:lnTo>
                    <a:pt x="2059" y="35"/>
                  </a:lnTo>
                  <a:lnTo>
                    <a:pt x="2049" y="37"/>
                  </a:lnTo>
                  <a:lnTo>
                    <a:pt x="2038" y="37"/>
                  </a:lnTo>
                  <a:lnTo>
                    <a:pt x="2027" y="37"/>
                  </a:lnTo>
                  <a:lnTo>
                    <a:pt x="2017" y="36"/>
                  </a:lnTo>
                  <a:lnTo>
                    <a:pt x="2008" y="34"/>
                  </a:lnTo>
                  <a:lnTo>
                    <a:pt x="1997" y="32"/>
                  </a:lnTo>
                  <a:lnTo>
                    <a:pt x="1988" y="29"/>
                  </a:lnTo>
                  <a:lnTo>
                    <a:pt x="1979" y="26"/>
                  </a:lnTo>
                  <a:lnTo>
                    <a:pt x="1970" y="23"/>
                  </a:lnTo>
                  <a:lnTo>
                    <a:pt x="1961" y="19"/>
                  </a:lnTo>
                  <a:lnTo>
                    <a:pt x="1952" y="16"/>
                  </a:lnTo>
                  <a:lnTo>
                    <a:pt x="1943" y="13"/>
                  </a:lnTo>
                  <a:lnTo>
                    <a:pt x="1934" y="10"/>
                  </a:lnTo>
                  <a:lnTo>
                    <a:pt x="1925" y="7"/>
                  </a:lnTo>
                  <a:lnTo>
                    <a:pt x="1916" y="5"/>
                  </a:lnTo>
                  <a:lnTo>
                    <a:pt x="1906" y="3"/>
                  </a:lnTo>
                  <a:lnTo>
                    <a:pt x="1897" y="2"/>
                  </a:lnTo>
                  <a:lnTo>
                    <a:pt x="1888" y="1"/>
                  </a:lnTo>
                  <a:lnTo>
                    <a:pt x="1880" y="2"/>
                  </a:lnTo>
                  <a:lnTo>
                    <a:pt x="1872" y="3"/>
                  </a:lnTo>
                  <a:lnTo>
                    <a:pt x="1864" y="5"/>
                  </a:lnTo>
                  <a:lnTo>
                    <a:pt x="1855" y="7"/>
                  </a:lnTo>
                  <a:lnTo>
                    <a:pt x="1846" y="10"/>
                  </a:lnTo>
                  <a:lnTo>
                    <a:pt x="1835" y="13"/>
                  </a:lnTo>
                  <a:lnTo>
                    <a:pt x="1826" y="16"/>
                  </a:lnTo>
                  <a:lnTo>
                    <a:pt x="1814" y="20"/>
                  </a:lnTo>
                  <a:lnTo>
                    <a:pt x="1804" y="23"/>
                  </a:lnTo>
                  <a:lnTo>
                    <a:pt x="1793" y="27"/>
                  </a:lnTo>
                  <a:lnTo>
                    <a:pt x="1781" y="29"/>
                  </a:lnTo>
                  <a:lnTo>
                    <a:pt x="1770" y="32"/>
                  </a:lnTo>
                  <a:lnTo>
                    <a:pt x="1759" y="35"/>
                  </a:lnTo>
                  <a:lnTo>
                    <a:pt x="1748" y="37"/>
                  </a:lnTo>
                  <a:lnTo>
                    <a:pt x="1736" y="38"/>
                  </a:lnTo>
                  <a:lnTo>
                    <a:pt x="1726" y="39"/>
                  </a:lnTo>
                  <a:lnTo>
                    <a:pt x="1715" y="38"/>
                  </a:lnTo>
                  <a:lnTo>
                    <a:pt x="1704" y="38"/>
                  </a:lnTo>
                  <a:lnTo>
                    <a:pt x="1695" y="36"/>
                  </a:lnTo>
                  <a:lnTo>
                    <a:pt x="1685" y="33"/>
                  </a:lnTo>
                  <a:lnTo>
                    <a:pt x="1676" y="31"/>
                  </a:lnTo>
                  <a:lnTo>
                    <a:pt x="1666" y="28"/>
                  </a:lnTo>
                  <a:lnTo>
                    <a:pt x="1657" y="24"/>
                  </a:lnTo>
                  <a:lnTo>
                    <a:pt x="1648" y="21"/>
                  </a:lnTo>
                  <a:lnTo>
                    <a:pt x="1640" y="17"/>
                  </a:lnTo>
                  <a:lnTo>
                    <a:pt x="1630" y="14"/>
                  </a:lnTo>
                  <a:lnTo>
                    <a:pt x="1621" y="11"/>
                  </a:lnTo>
                  <a:lnTo>
                    <a:pt x="1612" y="8"/>
                  </a:lnTo>
                  <a:lnTo>
                    <a:pt x="1603" y="6"/>
                  </a:lnTo>
                  <a:lnTo>
                    <a:pt x="1594" y="4"/>
                  </a:lnTo>
                  <a:lnTo>
                    <a:pt x="1584" y="3"/>
                  </a:lnTo>
                  <a:lnTo>
                    <a:pt x="1575" y="2"/>
                  </a:lnTo>
                  <a:lnTo>
                    <a:pt x="1568" y="3"/>
                  </a:lnTo>
                  <a:lnTo>
                    <a:pt x="1560" y="4"/>
                  </a:lnTo>
                  <a:lnTo>
                    <a:pt x="1551" y="6"/>
                  </a:lnTo>
                  <a:lnTo>
                    <a:pt x="1542" y="8"/>
                  </a:lnTo>
                  <a:lnTo>
                    <a:pt x="1532" y="11"/>
                  </a:lnTo>
                  <a:lnTo>
                    <a:pt x="1522" y="14"/>
                  </a:lnTo>
                  <a:lnTo>
                    <a:pt x="1512" y="17"/>
                  </a:lnTo>
                  <a:lnTo>
                    <a:pt x="1500" y="21"/>
                  </a:lnTo>
                  <a:lnTo>
                    <a:pt x="1490" y="24"/>
                  </a:lnTo>
                  <a:lnTo>
                    <a:pt x="1479" y="27"/>
                  </a:lnTo>
                  <a:lnTo>
                    <a:pt x="1467" y="31"/>
                  </a:lnTo>
                  <a:lnTo>
                    <a:pt x="1455" y="33"/>
                  </a:lnTo>
                  <a:lnTo>
                    <a:pt x="1444" y="36"/>
                  </a:lnTo>
                  <a:lnTo>
                    <a:pt x="1433" y="38"/>
                  </a:lnTo>
                  <a:lnTo>
                    <a:pt x="1422" y="39"/>
                  </a:lnTo>
                  <a:lnTo>
                    <a:pt x="1411" y="39"/>
                  </a:lnTo>
                  <a:lnTo>
                    <a:pt x="1400" y="39"/>
                  </a:lnTo>
                  <a:lnTo>
                    <a:pt x="1390" y="38"/>
                  </a:lnTo>
                  <a:lnTo>
                    <a:pt x="1380" y="36"/>
                  </a:lnTo>
                  <a:lnTo>
                    <a:pt x="1370" y="33"/>
                  </a:lnTo>
                  <a:lnTo>
                    <a:pt x="1361" y="31"/>
                  </a:lnTo>
                  <a:lnTo>
                    <a:pt x="1352" y="28"/>
                  </a:lnTo>
                  <a:lnTo>
                    <a:pt x="1343" y="24"/>
                  </a:lnTo>
                  <a:lnTo>
                    <a:pt x="1334" y="21"/>
                  </a:lnTo>
                  <a:lnTo>
                    <a:pt x="1326" y="18"/>
                  </a:lnTo>
                  <a:lnTo>
                    <a:pt x="1316" y="14"/>
                  </a:lnTo>
                  <a:lnTo>
                    <a:pt x="1307" y="11"/>
                  </a:lnTo>
                  <a:lnTo>
                    <a:pt x="1298" y="9"/>
                  </a:lnTo>
                  <a:lnTo>
                    <a:pt x="1289" y="6"/>
                  </a:lnTo>
                  <a:lnTo>
                    <a:pt x="1281" y="4"/>
                  </a:lnTo>
                  <a:lnTo>
                    <a:pt x="1270" y="3"/>
                  </a:lnTo>
                  <a:lnTo>
                    <a:pt x="1261" y="3"/>
                  </a:lnTo>
                  <a:lnTo>
                    <a:pt x="1260" y="3"/>
                  </a:lnTo>
                  <a:lnTo>
                    <a:pt x="1258" y="3"/>
                  </a:lnTo>
                  <a:lnTo>
                    <a:pt x="1257" y="3"/>
                  </a:lnTo>
                  <a:lnTo>
                    <a:pt x="1250" y="3"/>
                  </a:lnTo>
                  <a:lnTo>
                    <a:pt x="1242" y="4"/>
                  </a:lnTo>
                  <a:lnTo>
                    <a:pt x="1234" y="6"/>
                  </a:lnTo>
                  <a:lnTo>
                    <a:pt x="1225" y="8"/>
                  </a:lnTo>
                  <a:lnTo>
                    <a:pt x="1215" y="10"/>
                  </a:lnTo>
                  <a:lnTo>
                    <a:pt x="1205" y="14"/>
                  </a:lnTo>
                  <a:lnTo>
                    <a:pt x="1195" y="17"/>
                  </a:lnTo>
                  <a:lnTo>
                    <a:pt x="1185" y="20"/>
                  </a:lnTo>
                  <a:lnTo>
                    <a:pt x="1173" y="24"/>
                  </a:lnTo>
                  <a:lnTo>
                    <a:pt x="1163" y="28"/>
                  </a:lnTo>
                  <a:lnTo>
                    <a:pt x="1151" y="31"/>
                  </a:lnTo>
                  <a:lnTo>
                    <a:pt x="1140" y="33"/>
                  </a:lnTo>
                  <a:lnTo>
                    <a:pt x="1128" y="36"/>
                  </a:lnTo>
                  <a:lnTo>
                    <a:pt x="1118" y="38"/>
                  </a:lnTo>
                  <a:lnTo>
                    <a:pt x="1106" y="39"/>
                  </a:lnTo>
                  <a:lnTo>
                    <a:pt x="1095" y="40"/>
                  </a:lnTo>
                  <a:lnTo>
                    <a:pt x="1085" y="39"/>
                  </a:lnTo>
                  <a:lnTo>
                    <a:pt x="1074" y="39"/>
                  </a:lnTo>
                  <a:lnTo>
                    <a:pt x="1065" y="37"/>
                  </a:lnTo>
                  <a:lnTo>
                    <a:pt x="1055" y="35"/>
                  </a:lnTo>
                  <a:lnTo>
                    <a:pt x="1045" y="32"/>
                  </a:lnTo>
                  <a:lnTo>
                    <a:pt x="1036" y="29"/>
                  </a:lnTo>
                  <a:lnTo>
                    <a:pt x="1027" y="25"/>
                  </a:lnTo>
                  <a:lnTo>
                    <a:pt x="1018" y="22"/>
                  </a:lnTo>
                  <a:lnTo>
                    <a:pt x="1008" y="18"/>
                  </a:lnTo>
                  <a:lnTo>
                    <a:pt x="1000" y="15"/>
                  </a:lnTo>
                  <a:lnTo>
                    <a:pt x="991" y="12"/>
                  </a:lnTo>
                  <a:lnTo>
                    <a:pt x="982" y="9"/>
                  </a:lnTo>
                  <a:lnTo>
                    <a:pt x="972" y="7"/>
                  </a:lnTo>
                  <a:lnTo>
                    <a:pt x="963" y="5"/>
                  </a:lnTo>
                  <a:lnTo>
                    <a:pt x="954" y="4"/>
                  </a:lnTo>
                  <a:lnTo>
                    <a:pt x="944" y="3"/>
                  </a:lnTo>
                  <a:lnTo>
                    <a:pt x="937" y="4"/>
                  </a:lnTo>
                  <a:lnTo>
                    <a:pt x="929" y="5"/>
                  </a:lnTo>
                  <a:lnTo>
                    <a:pt x="920" y="7"/>
                  </a:lnTo>
                  <a:lnTo>
                    <a:pt x="911" y="9"/>
                  </a:lnTo>
                  <a:lnTo>
                    <a:pt x="901" y="12"/>
                  </a:lnTo>
                  <a:lnTo>
                    <a:pt x="891" y="15"/>
                  </a:lnTo>
                  <a:lnTo>
                    <a:pt x="881" y="18"/>
                  </a:lnTo>
                  <a:lnTo>
                    <a:pt x="870" y="22"/>
                  </a:lnTo>
                  <a:lnTo>
                    <a:pt x="859" y="25"/>
                  </a:lnTo>
                  <a:lnTo>
                    <a:pt x="848" y="28"/>
                  </a:lnTo>
                  <a:lnTo>
                    <a:pt x="836" y="32"/>
                  </a:lnTo>
                  <a:lnTo>
                    <a:pt x="825" y="35"/>
                  </a:lnTo>
                  <a:lnTo>
                    <a:pt x="814" y="37"/>
                  </a:lnTo>
                  <a:lnTo>
                    <a:pt x="802" y="39"/>
                  </a:lnTo>
                  <a:lnTo>
                    <a:pt x="791" y="40"/>
                  </a:lnTo>
                  <a:lnTo>
                    <a:pt x="780" y="40"/>
                  </a:lnTo>
                  <a:lnTo>
                    <a:pt x="769" y="40"/>
                  </a:lnTo>
                  <a:lnTo>
                    <a:pt x="759" y="39"/>
                  </a:lnTo>
                  <a:lnTo>
                    <a:pt x="750" y="38"/>
                  </a:lnTo>
                  <a:lnTo>
                    <a:pt x="739" y="35"/>
                  </a:lnTo>
                  <a:lnTo>
                    <a:pt x="730" y="32"/>
                  </a:lnTo>
                  <a:lnTo>
                    <a:pt x="721" y="29"/>
                  </a:lnTo>
                  <a:lnTo>
                    <a:pt x="712" y="26"/>
                  </a:lnTo>
                  <a:lnTo>
                    <a:pt x="703" y="23"/>
                  </a:lnTo>
                  <a:lnTo>
                    <a:pt x="694" y="19"/>
                  </a:lnTo>
                  <a:lnTo>
                    <a:pt x="685" y="16"/>
                  </a:lnTo>
                  <a:lnTo>
                    <a:pt x="676" y="13"/>
                  </a:lnTo>
                  <a:lnTo>
                    <a:pt x="668" y="10"/>
                  </a:lnTo>
                  <a:lnTo>
                    <a:pt x="658" y="8"/>
                  </a:lnTo>
                  <a:lnTo>
                    <a:pt x="649" y="6"/>
                  </a:lnTo>
                  <a:lnTo>
                    <a:pt x="640" y="5"/>
                  </a:lnTo>
                  <a:lnTo>
                    <a:pt x="630" y="4"/>
                  </a:lnTo>
                  <a:lnTo>
                    <a:pt x="623" y="5"/>
                  </a:lnTo>
                  <a:lnTo>
                    <a:pt x="615" y="6"/>
                  </a:lnTo>
                  <a:lnTo>
                    <a:pt x="606" y="8"/>
                  </a:lnTo>
                  <a:lnTo>
                    <a:pt x="597" y="10"/>
                  </a:lnTo>
                  <a:lnTo>
                    <a:pt x="587" y="13"/>
                  </a:lnTo>
                  <a:lnTo>
                    <a:pt x="577" y="16"/>
                  </a:lnTo>
                  <a:lnTo>
                    <a:pt x="566" y="20"/>
                  </a:lnTo>
                  <a:lnTo>
                    <a:pt x="556" y="23"/>
                  </a:lnTo>
                  <a:lnTo>
                    <a:pt x="545" y="26"/>
                  </a:lnTo>
                  <a:lnTo>
                    <a:pt x="534" y="29"/>
                  </a:lnTo>
                  <a:lnTo>
                    <a:pt x="522" y="33"/>
                  </a:lnTo>
                  <a:lnTo>
                    <a:pt x="511" y="36"/>
                  </a:lnTo>
                  <a:lnTo>
                    <a:pt x="499" y="38"/>
                  </a:lnTo>
                  <a:lnTo>
                    <a:pt x="488" y="40"/>
                  </a:lnTo>
                  <a:lnTo>
                    <a:pt x="477" y="41"/>
                  </a:lnTo>
                  <a:lnTo>
                    <a:pt x="466" y="42"/>
                  </a:lnTo>
                  <a:lnTo>
                    <a:pt x="455" y="41"/>
                  </a:lnTo>
                  <a:lnTo>
                    <a:pt x="445" y="40"/>
                  </a:lnTo>
                  <a:lnTo>
                    <a:pt x="435" y="38"/>
                  </a:lnTo>
                  <a:lnTo>
                    <a:pt x="425" y="36"/>
                  </a:lnTo>
                  <a:lnTo>
                    <a:pt x="416" y="33"/>
                  </a:lnTo>
                  <a:lnTo>
                    <a:pt x="407" y="30"/>
                  </a:lnTo>
                  <a:lnTo>
                    <a:pt x="398" y="27"/>
                  </a:lnTo>
                  <a:lnTo>
                    <a:pt x="389" y="23"/>
                  </a:lnTo>
                  <a:lnTo>
                    <a:pt x="380" y="20"/>
                  </a:lnTo>
                  <a:lnTo>
                    <a:pt x="372" y="17"/>
                  </a:lnTo>
                  <a:lnTo>
                    <a:pt x="363" y="13"/>
                  </a:lnTo>
                  <a:lnTo>
                    <a:pt x="354" y="11"/>
                  </a:lnTo>
                  <a:lnTo>
                    <a:pt x="345" y="9"/>
                  </a:lnTo>
                  <a:lnTo>
                    <a:pt x="336" y="6"/>
                  </a:lnTo>
                  <a:lnTo>
                    <a:pt x="326" y="6"/>
                  </a:lnTo>
                  <a:lnTo>
                    <a:pt x="317" y="5"/>
                  </a:lnTo>
                  <a:lnTo>
                    <a:pt x="316" y="5"/>
                  </a:lnTo>
                  <a:lnTo>
                    <a:pt x="315" y="5"/>
                  </a:lnTo>
                  <a:lnTo>
                    <a:pt x="314" y="5"/>
                  </a:lnTo>
                  <a:lnTo>
                    <a:pt x="313" y="5"/>
                  </a:lnTo>
                  <a:lnTo>
                    <a:pt x="305" y="5"/>
                  </a:lnTo>
                  <a:lnTo>
                    <a:pt x="297" y="6"/>
                  </a:lnTo>
                  <a:lnTo>
                    <a:pt x="289" y="8"/>
                  </a:lnTo>
                  <a:lnTo>
                    <a:pt x="280" y="10"/>
                  </a:lnTo>
                  <a:lnTo>
                    <a:pt x="271" y="13"/>
                  </a:lnTo>
                  <a:lnTo>
                    <a:pt x="260" y="16"/>
                  </a:lnTo>
                  <a:lnTo>
                    <a:pt x="250" y="19"/>
                  </a:lnTo>
                  <a:lnTo>
                    <a:pt x="239" y="23"/>
                  </a:lnTo>
                  <a:lnTo>
                    <a:pt x="229" y="26"/>
                  </a:lnTo>
                  <a:lnTo>
                    <a:pt x="218" y="29"/>
                  </a:lnTo>
                  <a:lnTo>
                    <a:pt x="206" y="33"/>
                  </a:lnTo>
                  <a:lnTo>
                    <a:pt x="195" y="36"/>
                  </a:lnTo>
                  <a:lnTo>
                    <a:pt x="184" y="38"/>
                  </a:lnTo>
                  <a:lnTo>
                    <a:pt x="173" y="40"/>
                  </a:lnTo>
                  <a:lnTo>
                    <a:pt x="161" y="42"/>
                  </a:lnTo>
                  <a:lnTo>
                    <a:pt x="151" y="42"/>
                  </a:lnTo>
                  <a:lnTo>
                    <a:pt x="139" y="42"/>
                  </a:lnTo>
                  <a:lnTo>
                    <a:pt x="130" y="40"/>
                  </a:lnTo>
                  <a:lnTo>
                    <a:pt x="120" y="39"/>
                  </a:lnTo>
                  <a:lnTo>
                    <a:pt x="110" y="37"/>
                  </a:lnTo>
                  <a:lnTo>
                    <a:pt x="101" y="33"/>
                  </a:lnTo>
                  <a:lnTo>
                    <a:pt x="91" y="31"/>
                  </a:lnTo>
                  <a:lnTo>
                    <a:pt x="82" y="27"/>
                  </a:lnTo>
                  <a:lnTo>
                    <a:pt x="73" y="24"/>
                  </a:lnTo>
                  <a:lnTo>
                    <a:pt x="64" y="21"/>
                  </a:lnTo>
                  <a:lnTo>
                    <a:pt x="55" y="17"/>
                  </a:lnTo>
                  <a:lnTo>
                    <a:pt x="46" y="14"/>
                  </a:lnTo>
                  <a:lnTo>
                    <a:pt x="38" y="12"/>
                  </a:lnTo>
                  <a:lnTo>
                    <a:pt x="28" y="9"/>
                  </a:lnTo>
                  <a:lnTo>
                    <a:pt x="19" y="8"/>
                  </a:lnTo>
                  <a:lnTo>
                    <a:pt x="10" y="6"/>
                  </a:lnTo>
                  <a:lnTo>
                    <a:pt x="1" y="6"/>
                  </a:lnTo>
                  <a:lnTo>
                    <a:pt x="0" y="24"/>
                  </a:lnTo>
                </a:path>
              </a:pathLst>
            </a:custGeom>
            <a:solidFill>
              <a:srgbClr val="AAFFF4"/>
            </a:solidFill>
            <a:ln w="9525" cap="rnd">
              <a:noFill/>
              <a:round/>
              <a:headEnd/>
              <a:tailEnd/>
            </a:ln>
          </p:spPr>
          <p:txBody>
            <a:bodyPr/>
            <a:lstStyle/>
            <a:p>
              <a:pPr>
                <a:defRPr/>
              </a:pPr>
              <a:endParaRPr lang="ru-RU"/>
            </a:p>
          </p:txBody>
        </p:sp>
        <p:sp>
          <p:nvSpPr>
            <p:cNvPr id="1040" name="Freeform 23"/>
            <p:cNvSpPr>
              <a:spLocks/>
            </p:cNvSpPr>
            <p:nvPr/>
          </p:nvSpPr>
          <p:spPr bwMode="auto">
            <a:xfrm>
              <a:off x="795" y="209"/>
              <a:ext cx="2444" cy="62"/>
            </a:xfrm>
            <a:custGeom>
              <a:avLst/>
              <a:gdLst>
                <a:gd name="T0" fmla="*/ 2377 w 2444"/>
                <a:gd name="T1" fmla="*/ 34 h 62"/>
                <a:gd name="T2" fmla="*/ 2268 w 2444"/>
                <a:gd name="T3" fmla="*/ 56 h 62"/>
                <a:gd name="T4" fmla="*/ 2184 w 2444"/>
                <a:gd name="T5" fmla="*/ 31 h 62"/>
                <a:gd name="T6" fmla="*/ 2104 w 2444"/>
                <a:gd name="T7" fmla="*/ 23 h 62"/>
                <a:gd name="T8" fmla="*/ 2012 w 2444"/>
                <a:gd name="T9" fmla="*/ 50 h 62"/>
                <a:gd name="T10" fmla="*/ 1919 w 2444"/>
                <a:gd name="T11" fmla="*/ 49 h 62"/>
                <a:gd name="T12" fmla="*/ 1837 w 2444"/>
                <a:gd name="T13" fmla="*/ 22 h 62"/>
                <a:gd name="T14" fmla="*/ 1782 w 2444"/>
                <a:gd name="T15" fmla="*/ 26 h 62"/>
                <a:gd name="T16" fmla="*/ 1716 w 2444"/>
                <a:gd name="T17" fmla="*/ 46 h 62"/>
                <a:gd name="T18" fmla="*/ 1643 w 2444"/>
                <a:gd name="T19" fmla="*/ 58 h 62"/>
                <a:gd name="T20" fmla="*/ 1559 w 2444"/>
                <a:gd name="T21" fmla="*/ 35 h 62"/>
                <a:gd name="T22" fmla="*/ 1501 w 2444"/>
                <a:gd name="T23" fmla="*/ 21 h 62"/>
                <a:gd name="T24" fmla="*/ 1428 w 2444"/>
                <a:gd name="T25" fmla="*/ 38 h 62"/>
                <a:gd name="T26" fmla="*/ 1328 w 2444"/>
                <a:gd name="T27" fmla="*/ 58 h 62"/>
                <a:gd name="T28" fmla="*/ 1243 w 2444"/>
                <a:gd name="T29" fmla="*/ 34 h 62"/>
                <a:gd name="T30" fmla="*/ 1163 w 2444"/>
                <a:gd name="T31" fmla="*/ 24 h 62"/>
                <a:gd name="T32" fmla="*/ 1069 w 2444"/>
                <a:gd name="T33" fmla="*/ 52 h 62"/>
                <a:gd name="T34" fmla="*/ 974 w 2444"/>
                <a:gd name="T35" fmla="*/ 51 h 62"/>
                <a:gd name="T36" fmla="*/ 892 w 2444"/>
                <a:gd name="T37" fmla="*/ 25 h 62"/>
                <a:gd name="T38" fmla="*/ 810 w 2444"/>
                <a:gd name="T39" fmla="*/ 36 h 62"/>
                <a:gd name="T40" fmla="*/ 709 w 2444"/>
                <a:gd name="T41" fmla="*/ 59 h 62"/>
                <a:gd name="T42" fmla="*/ 624 w 2444"/>
                <a:gd name="T43" fmla="*/ 39 h 62"/>
                <a:gd name="T44" fmla="*/ 558 w 2444"/>
                <a:gd name="T45" fmla="*/ 23 h 62"/>
                <a:gd name="T46" fmla="*/ 493 w 2444"/>
                <a:gd name="T47" fmla="*/ 37 h 62"/>
                <a:gd name="T48" fmla="*/ 393 w 2444"/>
                <a:gd name="T49" fmla="*/ 60 h 62"/>
                <a:gd name="T50" fmla="*/ 307 w 2444"/>
                <a:gd name="T51" fmla="*/ 40 h 62"/>
                <a:gd name="T52" fmla="*/ 227 w 2444"/>
                <a:gd name="T53" fmla="*/ 25 h 62"/>
                <a:gd name="T54" fmla="*/ 135 w 2444"/>
                <a:gd name="T55" fmla="*/ 52 h 62"/>
                <a:gd name="T56" fmla="*/ 37 w 2444"/>
                <a:gd name="T57" fmla="*/ 55 h 62"/>
                <a:gd name="T58" fmla="*/ 9 w 2444"/>
                <a:gd name="T59" fmla="*/ 26 h 62"/>
                <a:gd name="T60" fmla="*/ 101 w 2444"/>
                <a:gd name="T61" fmla="*/ 40 h 62"/>
                <a:gd name="T62" fmla="*/ 201 w 2444"/>
                <a:gd name="T63" fmla="*/ 13 h 62"/>
                <a:gd name="T64" fmla="*/ 280 w 2444"/>
                <a:gd name="T65" fmla="*/ 11 h 62"/>
                <a:gd name="T66" fmla="*/ 363 w 2444"/>
                <a:gd name="T67" fmla="*/ 38 h 62"/>
                <a:gd name="T68" fmla="*/ 461 w 2444"/>
                <a:gd name="T69" fmla="*/ 29 h 62"/>
                <a:gd name="T70" fmla="*/ 549 w 2444"/>
                <a:gd name="T71" fmla="*/ 4 h 62"/>
                <a:gd name="T72" fmla="*/ 597 w 2444"/>
                <a:gd name="T73" fmla="*/ 10 h 62"/>
                <a:gd name="T74" fmla="*/ 678 w 2444"/>
                <a:gd name="T75" fmla="*/ 38 h 62"/>
                <a:gd name="T76" fmla="*/ 777 w 2444"/>
                <a:gd name="T77" fmla="*/ 29 h 62"/>
                <a:gd name="T78" fmla="*/ 866 w 2444"/>
                <a:gd name="T79" fmla="*/ 4 h 62"/>
                <a:gd name="T80" fmla="*/ 946 w 2444"/>
                <a:gd name="T81" fmla="*/ 21 h 62"/>
                <a:gd name="T82" fmla="*/ 1034 w 2444"/>
                <a:gd name="T83" fmla="*/ 39 h 62"/>
                <a:gd name="T84" fmla="*/ 1134 w 2444"/>
                <a:gd name="T85" fmla="*/ 14 h 62"/>
                <a:gd name="T86" fmla="*/ 1216 w 2444"/>
                <a:gd name="T87" fmla="*/ 6 h 62"/>
                <a:gd name="T88" fmla="*/ 1298 w 2444"/>
                <a:gd name="T89" fmla="*/ 34 h 62"/>
                <a:gd name="T90" fmla="*/ 1394 w 2444"/>
                <a:gd name="T91" fmla="*/ 30 h 62"/>
                <a:gd name="T92" fmla="*/ 1485 w 2444"/>
                <a:gd name="T93" fmla="*/ 3 h 62"/>
                <a:gd name="T94" fmla="*/ 1533 w 2444"/>
                <a:gd name="T95" fmla="*/ 5 h 62"/>
                <a:gd name="T96" fmla="*/ 1614 w 2444"/>
                <a:gd name="T97" fmla="*/ 33 h 62"/>
                <a:gd name="T98" fmla="*/ 1692 w 2444"/>
                <a:gd name="T99" fmla="*/ 34 h 62"/>
                <a:gd name="T100" fmla="*/ 1762 w 2444"/>
                <a:gd name="T101" fmla="*/ 14 h 62"/>
                <a:gd name="T102" fmla="*/ 1814 w 2444"/>
                <a:gd name="T103" fmla="*/ 1 h 62"/>
                <a:gd name="T104" fmla="*/ 1891 w 2444"/>
                <a:gd name="T105" fmla="*/ 20 h 62"/>
                <a:gd name="T106" fmla="*/ 1980 w 2444"/>
                <a:gd name="T107" fmla="*/ 38 h 62"/>
                <a:gd name="T108" fmla="*/ 2076 w 2444"/>
                <a:gd name="T109" fmla="*/ 12 h 62"/>
                <a:gd name="T110" fmla="*/ 2156 w 2444"/>
                <a:gd name="T111" fmla="*/ 4 h 62"/>
                <a:gd name="T112" fmla="*/ 2238 w 2444"/>
                <a:gd name="T113" fmla="*/ 32 h 62"/>
                <a:gd name="T114" fmla="*/ 2340 w 2444"/>
                <a:gd name="T115" fmla="*/ 27 h 62"/>
                <a:gd name="T116" fmla="*/ 2429 w 2444"/>
                <a:gd name="T117" fmla="*/ 1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444" h="62">
                  <a:moveTo>
                    <a:pt x="2442" y="19"/>
                  </a:moveTo>
                  <a:lnTo>
                    <a:pt x="2436" y="19"/>
                  </a:lnTo>
                  <a:lnTo>
                    <a:pt x="2429" y="20"/>
                  </a:lnTo>
                  <a:lnTo>
                    <a:pt x="2421" y="21"/>
                  </a:lnTo>
                  <a:lnTo>
                    <a:pt x="2413" y="23"/>
                  </a:lnTo>
                  <a:lnTo>
                    <a:pt x="2405" y="25"/>
                  </a:lnTo>
                  <a:lnTo>
                    <a:pt x="2396" y="28"/>
                  </a:lnTo>
                  <a:lnTo>
                    <a:pt x="2387" y="31"/>
                  </a:lnTo>
                  <a:lnTo>
                    <a:pt x="2377" y="34"/>
                  </a:lnTo>
                  <a:lnTo>
                    <a:pt x="2366" y="38"/>
                  </a:lnTo>
                  <a:lnTo>
                    <a:pt x="2353" y="42"/>
                  </a:lnTo>
                  <a:lnTo>
                    <a:pt x="2341" y="46"/>
                  </a:lnTo>
                  <a:lnTo>
                    <a:pt x="2328" y="49"/>
                  </a:lnTo>
                  <a:lnTo>
                    <a:pt x="2316" y="52"/>
                  </a:lnTo>
                  <a:lnTo>
                    <a:pt x="2303" y="54"/>
                  </a:lnTo>
                  <a:lnTo>
                    <a:pt x="2291" y="56"/>
                  </a:lnTo>
                  <a:lnTo>
                    <a:pt x="2279" y="56"/>
                  </a:lnTo>
                  <a:lnTo>
                    <a:pt x="2268" y="56"/>
                  </a:lnTo>
                  <a:lnTo>
                    <a:pt x="2258" y="54"/>
                  </a:lnTo>
                  <a:lnTo>
                    <a:pt x="2247" y="53"/>
                  </a:lnTo>
                  <a:lnTo>
                    <a:pt x="2238" y="50"/>
                  </a:lnTo>
                  <a:lnTo>
                    <a:pt x="2229" y="48"/>
                  </a:lnTo>
                  <a:lnTo>
                    <a:pt x="2219" y="45"/>
                  </a:lnTo>
                  <a:lnTo>
                    <a:pt x="2210" y="41"/>
                  </a:lnTo>
                  <a:lnTo>
                    <a:pt x="2201" y="38"/>
                  </a:lnTo>
                  <a:lnTo>
                    <a:pt x="2193" y="34"/>
                  </a:lnTo>
                  <a:lnTo>
                    <a:pt x="2184" y="31"/>
                  </a:lnTo>
                  <a:lnTo>
                    <a:pt x="2174" y="27"/>
                  </a:lnTo>
                  <a:lnTo>
                    <a:pt x="2166" y="25"/>
                  </a:lnTo>
                  <a:lnTo>
                    <a:pt x="2156" y="22"/>
                  </a:lnTo>
                  <a:lnTo>
                    <a:pt x="2148" y="21"/>
                  </a:lnTo>
                  <a:lnTo>
                    <a:pt x="2138" y="19"/>
                  </a:lnTo>
                  <a:lnTo>
                    <a:pt x="2128" y="19"/>
                  </a:lnTo>
                  <a:lnTo>
                    <a:pt x="2121" y="20"/>
                  </a:lnTo>
                  <a:lnTo>
                    <a:pt x="2113" y="21"/>
                  </a:lnTo>
                  <a:lnTo>
                    <a:pt x="2104" y="23"/>
                  </a:lnTo>
                  <a:lnTo>
                    <a:pt x="2095" y="26"/>
                  </a:lnTo>
                  <a:lnTo>
                    <a:pt x="2086" y="28"/>
                  </a:lnTo>
                  <a:lnTo>
                    <a:pt x="2076" y="32"/>
                  </a:lnTo>
                  <a:lnTo>
                    <a:pt x="2066" y="35"/>
                  </a:lnTo>
                  <a:lnTo>
                    <a:pt x="2056" y="38"/>
                  </a:lnTo>
                  <a:lnTo>
                    <a:pt x="2045" y="42"/>
                  </a:lnTo>
                  <a:lnTo>
                    <a:pt x="2034" y="45"/>
                  </a:lnTo>
                  <a:lnTo>
                    <a:pt x="2023" y="48"/>
                  </a:lnTo>
                  <a:lnTo>
                    <a:pt x="2012" y="50"/>
                  </a:lnTo>
                  <a:lnTo>
                    <a:pt x="2002" y="53"/>
                  </a:lnTo>
                  <a:lnTo>
                    <a:pt x="1991" y="54"/>
                  </a:lnTo>
                  <a:lnTo>
                    <a:pt x="1980" y="56"/>
                  </a:lnTo>
                  <a:lnTo>
                    <a:pt x="1969" y="56"/>
                  </a:lnTo>
                  <a:lnTo>
                    <a:pt x="1958" y="56"/>
                  </a:lnTo>
                  <a:lnTo>
                    <a:pt x="1948" y="55"/>
                  </a:lnTo>
                  <a:lnTo>
                    <a:pt x="1938" y="53"/>
                  </a:lnTo>
                  <a:lnTo>
                    <a:pt x="1928" y="51"/>
                  </a:lnTo>
                  <a:lnTo>
                    <a:pt x="1919" y="49"/>
                  </a:lnTo>
                  <a:lnTo>
                    <a:pt x="1910" y="46"/>
                  </a:lnTo>
                  <a:lnTo>
                    <a:pt x="1900" y="43"/>
                  </a:lnTo>
                  <a:lnTo>
                    <a:pt x="1891" y="39"/>
                  </a:lnTo>
                  <a:lnTo>
                    <a:pt x="1882" y="36"/>
                  </a:lnTo>
                  <a:lnTo>
                    <a:pt x="1874" y="33"/>
                  </a:lnTo>
                  <a:lnTo>
                    <a:pt x="1865" y="30"/>
                  </a:lnTo>
                  <a:lnTo>
                    <a:pt x="1855" y="27"/>
                  </a:lnTo>
                  <a:lnTo>
                    <a:pt x="1846" y="25"/>
                  </a:lnTo>
                  <a:lnTo>
                    <a:pt x="1837" y="22"/>
                  </a:lnTo>
                  <a:lnTo>
                    <a:pt x="1827" y="21"/>
                  </a:lnTo>
                  <a:lnTo>
                    <a:pt x="1818" y="20"/>
                  </a:lnTo>
                  <a:lnTo>
                    <a:pt x="1813" y="20"/>
                  </a:lnTo>
                  <a:lnTo>
                    <a:pt x="1808" y="20"/>
                  </a:lnTo>
                  <a:lnTo>
                    <a:pt x="1804" y="21"/>
                  </a:lnTo>
                  <a:lnTo>
                    <a:pt x="1799" y="22"/>
                  </a:lnTo>
                  <a:lnTo>
                    <a:pt x="1793" y="23"/>
                  </a:lnTo>
                  <a:lnTo>
                    <a:pt x="1788" y="24"/>
                  </a:lnTo>
                  <a:lnTo>
                    <a:pt x="1782" y="26"/>
                  </a:lnTo>
                  <a:lnTo>
                    <a:pt x="1776" y="27"/>
                  </a:lnTo>
                  <a:lnTo>
                    <a:pt x="1768" y="30"/>
                  </a:lnTo>
                  <a:lnTo>
                    <a:pt x="1762" y="32"/>
                  </a:lnTo>
                  <a:lnTo>
                    <a:pt x="1755" y="35"/>
                  </a:lnTo>
                  <a:lnTo>
                    <a:pt x="1747" y="37"/>
                  </a:lnTo>
                  <a:lnTo>
                    <a:pt x="1739" y="39"/>
                  </a:lnTo>
                  <a:lnTo>
                    <a:pt x="1732" y="42"/>
                  </a:lnTo>
                  <a:lnTo>
                    <a:pt x="1724" y="44"/>
                  </a:lnTo>
                  <a:lnTo>
                    <a:pt x="1716" y="46"/>
                  </a:lnTo>
                  <a:lnTo>
                    <a:pt x="1708" y="49"/>
                  </a:lnTo>
                  <a:lnTo>
                    <a:pt x="1701" y="50"/>
                  </a:lnTo>
                  <a:lnTo>
                    <a:pt x="1693" y="53"/>
                  </a:lnTo>
                  <a:lnTo>
                    <a:pt x="1685" y="54"/>
                  </a:lnTo>
                  <a:lnTo>
                    <a:pt x="1677" y="56"/>
                  </a:lnTo>
                  <a:lnTo>
                    <a:pt x="1669" y="56"/>
                  </a:lnTo>
                  <a:lnTo>
                    <a:pt x="1662" y="57"/>
                  </a:lnTo>
                  <a:lnTo>
                    <a:pt x="1654" y="58"/>
                  </a:lnTo>
                  <a:lnTo>
                    <a:pt x="1643" y="58"/>
                  </a:lnTo>
                  <a:lnTo>
                    <a:pt x="1633" y="56"/>
                  </a:lnTo>
                  <a:lnTo>
                    <a:pt x="1623" y="54"/>
                  </a:lnTo>
                  <a:lnTo>
                    <a:pt x="1614" y="53"/>
                  </a:lnTo>
                  <a:lnTo>
                    <a:pt x="1604" y="50"/>
                  </a:lnTo>
                  <a:lnTo>
                    <a:pt x="1596" y="48"/>
                  </a:lnTo>
                  <a:lnTo>
                    <a:pt x="1586" y="44"/>
                  </a:lnTo>
                  <a:lnTo>
                    <a:pt x="1577" y="41"/>
                  </a:lnTo>
                  <a:lnTo>
                    <a:pt x="1569" y="38"/>
                  </a:lnTo>
                  <a:lnTo>
                    <a:pt x="1559" y="35"/>
                  </a:lnTo>
                  <a:lnTo>
                    <a:pt x="1551" y="32"/>
                  </a:lnTo>
                  <a:lnTo>
                    <a:pt x="1542" y="29"/>
                  </a:lnTo>
                  <a:lnTo>
                    <a:pt x="1533" y="26"/>
                  </a:lnTo>
                  <a:lnTo>
                    <a:pt x="1524" y="24"/>
                  </a:lnTo>
                  <a:lnTo>
                    <a:pt x="1514" y="22"/>
                  </a:lnTo>
                  <a:lnTo>
                    <a:pt x="1505" y="21"/>
                  </a:lnTo>
                  <a:lnTo>
                    <a:pt x="1504" y="21"/>
                  </a:lnTo>
                  <a:lnTo>
                    <a:pt x="1503" y="21"/>
                  </a:lnTo>
                  <a:lnTo>
                    <a:pt x="1501" y="21"/>
                  </a:lnTo>
                  <a:lnTo>
                    <a:pt x="1493" y="21"/>
                  </a:lnTo>
                  <a:lnTo>
                    <a:pt x="1485" y="22"/>
                  </a:lnTo>
                  <a:lnTo>
                    <a:pt x="1477" y="23"/>
                  </a:lnTo>
                  <a:lnTo>
                    <a:pt x="1468" y="26"/>
                  </a:lnTo>
                  <a:lnTo>
                    <a:pt x="1459" y="28"/>
                  </a:lnTo>
                  <a:lnTo>
                    <a:pt x="1448" y="32"/>
                  </a:lnTo>
                  <a:lnTo>
                    <a:pt x="1439" y="35"/>
                  </a:lnTo>
                  <a:lnTo>
                    <a:pt x="1428" y="38"/>
                  </a:lnTo>
                  <a:lnTo>
                    <a:pt x="1417" y="42"/>
                  </a:lnTo>
                  <a:lnTo>
                    <a:pt x="1406" y="45"/>
                  </a:lnTo>
                  <a:lnTo>
                    <a:pt x="1394" y="49"/>
                  </a:lnTo>
                  <a:lnTo>
                    <a:pt x="1383" y="52"/>
                  </a:lnTo>
                  <a:lnTo>
                    <a:pt x="1372" y="54"/>
                  </a:lnTo>
                  <a:lnTo>
                    <a:pt x="1361" y="56"/>
                  </a:lnTo>
                  <a:lnTo>
                    <a:pt x="1349" y="57"/>
                  </a:lnTo>
                  <a:lnTo>
                    <a:pt x="1339" y="58"/>
                  </a:lnTo>
                  <a:lnTo>
                    <a:pt x="1328" y="58"/>
                  </a:lnTo>
                  <a:lnTo>
                    <a:pt x="1318" y="56"/>
                  </a:lnTo>
                  <a:lnTo>
                    <a:pt x="1307" y="54"/>
                  </a:lnTo>
                  <a:lnTo>
                    <a:pt x="1298" y="52"/>
                  </a:lnTo>
                  <a:lnTo>
                    <a:pt x="1289" y="50"/>
                  </a:lnTo>
                  <a:lnTo>
                    <a:pt x="1279" y="47"/>
                  </a:lnTo>
                  <a:lnTo>
                    <a:pt x="1270" y="44"/>
                  </a:lnTo>
                  <a:lnTo>
                    <a:pt x="1261" y="40"/>
                  </a:lnTo>
                  <a:lnTo>
                    <a:pt x="1252" y="38"/>
                  </a:lnTo>
                  <a:lnTo>
                    <a:pt x="1243" y="34"/>
                  </a:lnTo>
                  <a:lnTo>
                    <a:pt x="1234" y="31"/>
                  </a:lnTo>
                  <a:lnTo>
                    <a:pt x="1225" y="28"/>
                  </a:lnTo>
                  <a:lnTo>
                    <a:pt x="1216" y="26"/>
                  </a:lnTo>
                  <a:lnTo>
                    <a:pt x="1206" y="24"/>
                  </a:lnTo>
                  <a:lnTo>
                    <a:pt x="1197" y="22"/>
                  </a:lnTo>
                  <a:lnTo>
                    <a:pt x="1187" y="22"/>
                  </a:lnTo>
                  <a:lnTo>
                    <a:pt x="1180" y="22"/>
                  </a:lnTo>
                  <a:lnTo>
                    <a:pt x="1172" y="23"/>
                  </a:lnTo>
                  <a:lnTo>
                    <a:pt x="1163" y="24"/>
                  </a:lnTo>
                  <a:lnTo>
                    <a:pt x="1154" y="26"/>
                  </a:lnTo>
                  <a:lnTo>
                    <a:pt x="1145" y="29"/>
                  </a:lnTo>
                  <a:lnTo>
                    <a:pt x="1134" y="32"/>
                  </a:lnTo>
                  <a:lnTo>
                    <a:pt x="1124" y="36"/>
                  </a:lnTo>
                  <a:lnTo>
                    <a:pt x="1113" y="39"/>
                  </a:lnTo>
                  <a:lnTo>
                    <a:pt x="1103" y="43"/>
                  </a:lnTo>
                  <a:lnTo>
                    <a:pt x="1091" y="46"/>
                  </a:lnTo>
                  <a:lnTo>
                    <a:pt x="1080" y="49"/>
                  </a:lnTo>
                  <a:lnTo>
                    <a:pt x="1069" y="52"/>
                  </a:lnTo>
                  <a:lnTo>
                    <a:pt x="1057" y="54"/>
                  </a:lnTo>
                  <a:lnTo>
                    <a:pt x="1046" y="57"/>
                  </a:lnTo>
                  <a:lnTo>
                    <a:pt x="1035" y="58"/>
                  </a:lnTo>
                  <a:lnTo>
                    <a:pt x="1024" y="59"/>
                  </a:lnTo>
                  <a:lnTo>
                    <a:pt x="1013" y="59"/>
                  </a:lnTo>
                  <a:lnTo>
                    <a:pt x="1003" y="58"/>
                  </a:lnTo>
                  <a:lnTo>
                    <a:pt x="993" y="56"/>
                  </a:lnTo>
                  <a:lnTo>
                    <a:pt x="983" y="53"/>
                  </a:lnTo>
                  <a:lnTo>
                    <a:pt x="974" y="51"/>
                  </a:lnTo>
                  <a:lnTo>
                    <a:pt x="964" y="48"/>
                  </a:lnTo>
                  <a:lnTo>
                    <a:pt x="955" y="45"/>
                  </a:lnTo>
                  <a:lnTo>
                    <a:pt x="946" y="42"/>
                  </a:lnTo>
                  <a:lnTo>
                    <a:pt x="938" y="38"/>
                  </a:lnTo>
                  <a:lnTo>
                    <a:pt x="928" y="35"/>
                  </a:lnTo>
                  <a:lnTo>
                    <a:pt x="920" y="32"/>
                  </a:lnTo>
                  <a:lnTo>
                    <a:pt x="911" y="29"/>
                  </a:lnTo>
                  <a:lnTo>
                    <a:pt x="901" y="26"/>
                  </a:lnTo>
                  <a:lnTo>
                    <a:pt x="892" y="25"/>
                  </a:lnTo>
                  <a:lnTo>
                    <a:pt x="883" y="23"/>
                  </a:lnTo>
                  <a:lnTo>
                    <a:pt x="873" y="22"/>
                  </a:lnTo>
                  <a:lnTo>
                    <a:pt x="866" y="22"/>
                  </a:lnTo>
                  <a:lnTo>
                    <a:pt x="858" y="23"/>
                  </a:lnTo>
                  <a:lnTo>
                    <a:pt x="849" y="25"/>
                  </a:lnTo>
                  <a:lnTo>
                    <a:pt x="840" y="27"/>
                  </a:lnTo>
                  <a:lnTo>
                    <a:pt x="831" y="30"/>
                  </a:lnTo>
                  <a:lnTo>
                    <a:pt x="821" y="34"/>
                  </a:lnTo>
                  <a:lnTo>
                    <a:pt x="810" y="36"/>
                  </a:lnTo>
                  <a:lnTo>
                    <a:pt x="799" y="40"/>
                  </a:lnTo>
                  <a:lnTo>
                    <a:pt x="788" y="44"/>
                  </a:lnTo>
                  <a:lnTo>
                    <a:pt x="777" y="47"/>
                  </a:lnTo>
                  <a:lnTo>
                    <a:pt x="765" y="50"/>
                  </a:lnTo>
                  <a:lnTo>
                    <a:pt x="754" y="53"/>
                  </a:lnTo>
                  <a:lnTo>
                    <a:pt x="743" y="56"/>
                  </a:lnTo>
                  <a:lnTo>
                    <a:pt x="731" y="58"/>
                  </a:lnTo>
                  <a:lnTo>
                    <a:pt x="720" y="59"/>
                  </a:lnTo>
                  <a:lnTo>
                    <a:pt x="709" y="59"/>
                  </a:lnTo>
                  <a:lnTo>
                    <a:pt x="698" y="59"/>
                  </a:lnTo>
                  <a:lnTo>
                    <a:pt x="688" y="58"/>
                  </a:lnTo>
                  <a:lnTo>
                    <a:pt x="678" y="56"/>
                  </a:lnTo>
                  <a:lnTo>
                    <a:pt x="669" y="54"/>
                  </a:lnTo>
                  <a:lnTo>
                    <a:pt x="659" y="52"/>
                  </a:lnTo>
                  <a:lnTo>
                    <a:pt x="650" y="49"/>
                  </a:lnTo>
                  <a:lnTo>
                    <a:pt x="641" y="46"/>
                  </a:lnTo>
                  <a:lnTo>
                    <a:pt x="632" y="43"/>
                  </a:lnTo>
                  <a:lnTo>
                    <a:pt x="624" y="39"/>
                  </a:lnTo>
                  <a:lnTo>
                    <a:pt x="615" y="36"/>
                  </a:lnTo>
                  <a:lnTo>
                    <a:pt x="606" y="34"/>
                  </a:lnTo>
                  <a:lnTo>
                    <a:pt x="597" y="31"/>
                  </a:lnTo>
                  <a:lnTo>
                    <a:pt x="588" y="27"/>
                  </a:lnTo>
                  <a:lnTo>
                    <a:pt x="579" y="26"/>
                  </a:lnTo>
                  <a:lnTo>
                    <a:pt x="569" y="24"/>
                  </a:lnTo>
                  <a:lnTo>
                    <a:pt x="560" y="23"/>
                  </a:lnTo>
                  <a:lnTo>
                    <a:pt x="559" y="23"/>
                  </a:lnTo>
                  <a:lnTo>
                    <a:pt x="558" y="23"/>
                  </a:lnTo>
                  <a:lnTo>
                    <a:pt x="557" y="23"/>
                  </a:lnTo>
                  <a:lnTo>
                    <a:pt x="549" y="23"/>
                  </a:lnTo>
                  <a:lnTo>
                    <a:pt x="541" y="24"/>
                  </a:lnTo>
                  <a:lnTo>
                    <a:pt x="533" y="26"/>
                  </a:lnTo>
                  <a:lnTo>
                    <a:pt x="524" y="27"/>
                  </a:lnTo>
                  <a:lnTo>
                    <a:pt x="514" y="31"/>
                  </a:lnTo>
                  <a:lnTo>
                    <a:pt x="504" y="34"/>
                  </a:lnTo>
                  <a:lnTo>
                    <a:pt x="493" y="37"/>
                  </a:lnTo>
                  <a:lnTo>
                    <a:pt x="483" y="40"/>
                  </a:lnTo>
                  <a:lnTo>
                    <a:pt x="472" y="44"/>
                  </a:lnTo>
                  <a:lnTo>
                    <a:pt x="461" y="48"/>
                  </a:lnTo>
                  <a:lnTo>
                    <a:pt x="449" y="50"/>
                  </a:lnTo>
                  <a:lnTo>
                    <a:pt x="438" y="53"/>
                  </a:lnTo>
                  <a:lnTo>
                    <a:pt x="427" y="56"/>
                  </a:lnTo>
                  <a:lnTo>
                    <a:pt x="416" y="58"/>
                  </a:lnTo>
                  <a:lnTo>
                    <a:pt x="404" y="59"/>
                  </a:lnTo>
                  <a:lnTo>
                    <a:pt x="393" y="60"/>
                  </a:lnTo>
                  <a:lnTo>
                    <a:pt x="383" y="60"/>
                  </a:lnTo>
                  <a:lnTo>
                    <a:pt x="372" y="59"/>
                  </a:lnTo>
                  <a:lnTo>
                    <a:pt x="363" y="57"/>
                  </a:lnTo>
                  <a:lnTo>
                    <a:pt x="353" y="54"/>
                  </a:lnTo>
                  <a:lnTo>
                    <a:pt x="343" y="52"/>
                  </a:lnTo>
                  <a:lnTo>
                    <a:pt x="334" y="49"/>
                  </a:lnTo>
                  <a:lnTo>
                    <a:pt x="325" y="46"/>
                  </a:lnTo>
                  <a:lnTo>
                    <a:pt x="316" y="43"/>
                  </a:lnTo>
                  <a:lnTo>
                    <a:pt x="307" y="40"/>
                  </a:lnTo>
                  <a:lnTo>
                    <a:pt x="298" y="36"/>
                  </a:lnTo>
                  <a:lnTo>
                    <a:pt x="289" y="34"/>
                  </a:lnTo>
                  <a:lnTo>
                    <a:pt x="280" y="31"/>
                  </a:lnTo>
                  <a:lnTo>
                    <a:pt x="271" y="28"/>
                  </a:lnTo>
                  <a:lnTo>
                    <a:pt x="261" y="26"/>
                  </a:lnTo>
                  <a:lnTo>
                    <a:pt x="252" y="25"/>
                  </a:lnTo>
                  <a:lnTo>
                    <a:pt x="242" y="23"/>
                  </a:lnTo>
                  <a:lnTo>
                    <a:pt x="235" y="23"/>
                  </a:lnTo>
                  <a:lnTo>
                    <a:pt x="227" y="25"/>
                  </a:lnTo>
                  <a:lnTo>
                    <a:pt x="218" y="26"/>
                  </a:lnTo>
                  <a:lnTo>
                    <a:pt x="209" y="29"/>
                  </a:lnTo>
                  <a:lnTo>
                    <a:pt x="200" y="31"/>
                  </a:lnTo>
                  <a:lnTo>
                    <a:pt x="189" y="35"/>
                  </a:lnTo>
                  <a:lnTo>
                    <a:pt x="180" y="38"/>
                  </a:lnTo>
                  <a:lnTo>
                    <a:pt x="168" y="41"/>
                  </a:lnTo>
                  <a:lnTo>
                    <a:pt x="158" y="45"/>
                  </a:lnTo>
                  <a:lnTo>
                    <a:pt x="146" y="49"/>
                  </a:lnTo>
                  <a:lnTo>
                    <a:pt x="135" y="52"/>
                  </a:lnTo>
                  <a:lnTo>
                    <a:pt x="124" y="54"/>
                  </a:lnTo>
                  <a:lnTo>
                    <a:pt x="112" y="57"/>
                  </a:lnTo>
                  <a:lnTo>
                    <a:pt x="101" y="59"/>
                  </a:lnTo>
                  <a:lnTo>
                    <a:pt x="90" y="60"/>
                  </a:lnTo>
                  <a:lnTo>
                    <a:pt x="79" y="61"/>
                  </a:lnTo>
                  <a:lnTo>
                    <a:pt x="68" y="60"/>
                  </a:lnTo>
                  <a:lnTo>
                    <a:pt x="57" y="59"/>
                  </a:lnTo>
                  <a:lnTo>
                    <a:pt x="47" y="58"/>
                  </a:lnTo>
                  <a:lnTo>
                    <a:pt x="37" y="55"/>
                  </a:lnTo>
                  <a:lnTo>
                    <a:pt x="28" y="52"/>
                  </a:lnTo>
                  <a:lnTo>
                    <a:pt x="19" y="49"/>
                  </a:lnTo>
                  <a:lnTo>
                    <a:pt x="9" y="46"/>
                  </a:lnTo>
                  <a:lnTo>
                    <a:pt x="0" y="42"/>
                  </a:lnTo>
                  <a:lnTo>
                    <a:pt x="0" y="38"/>
                  </a:lnTo>
                  <a:lnTo>
                    <a:pt x="0" y="34"/>
                  </a:lnTo>
                  <a:lnTo>
                    <a:pt x="0" y="29"/>
                  </a:lnTo>
                  <a:lnTo>
                    <a:pt x="0" y="23"/>
                  </a:lnTo>
                  <a:lnTo>
                    <a:pt x="9" y="26"/>
                  </a:lnTo>
                  <a:lnTo>
                    <a:pt x="18" y="30"/>
                  </a:lnTo>
                  <a:lnTo>
                    <a:pt x="27" y="34"/>
                  </a:lnTo>
                  <a:lnTo>
                    <a:pt x="37" y="36"/>
                  </a:lnTo>
                  <a:lnTo>
                    <a:pt x="47" y="39"/>
                  </a:lnTo>
                  <a:lnTo>
                    <a:pt x="57" y="40"/>
                  </a:lnTo>
                  <a:lnTo>
                    <a:pt x="68" y="42"/>
                  </a:lnTo>
                  <a:lnTo>
                    <a:pt x="79" y="42"/>
                  </a:lnTo>
                  <a:lnTo>
                    <a:pt x="90" y="42"/>
                  </a:lnTo>
                  <a:lnTo>
                    <a:pt x="101" y="40"/>
                  </a:lnTo>
                  <a:lnTo>
                    <a:pt x="112" y="39"/>
                  </a:lnTo>
                  <a:lnTo>
                    <a:pt x="124" y="36"/>
                  </a:lnTo>
                  <a:lnTo>
                    <a:pt x="135" y="34"/>
                  </a:lnTo>
                  <a:lnTo>
                    <a:pt x="147" y="30"/>
                  </a:lnTo>
                  <a:lnTo>
                    <a:pt x="158" y="26"/>
                  </a:lnTo>
                  <a:lnTo>
                    <a:pt x="168" y="23"/>
                  </a:lnTo>
                  <a:lnTo>
                    <a:pt x="180" y="19"/>
                  </a:lnTo>
                  <a:lnTo>
                    <a:pt x="190" y="17"/>
                  </a:lnTo>
                  <a:lnTo>
                    <a:pt x="201" y="13"/>
                  </a:lnTo>
                  <a:lnTo>
                    <a:pt x="210" y="10"/>
                  </a:lnTo>
                  <a:lnTo>
                    <a:pt x="219" y="8"/>
                  </a:lnTo>
                  <a:lnTo>
                    <a:pt x="228" y="6"/>
                  </a:lnTo>
                  <a:lnTo>
                    <a:pt x="236" y="5"/>
                  </a:lnTo>
                  <a:lnTo>
                    <a:pt x="243" y="5"/>
                  </a:lnTo>
                  <a:lnTo>
                    <a:pt x="252" y="5"/>
                  </a:lnTo>
                  <a:lnTo>
                    <a:pt x="262" y="7"/>
                  </a:lnTo>
                  <a:lnTo>
                    <a:pt x="271" y="8"/>
                  </a:lnTo>
                  <a:lnTo>
                    <a:pt x="280" y="11"/>
                  </a:lnTo>
                  <a:lnTo>
                    <a:pt x="289" y="13"/>
                  </a:lnTo>
                  <a:lnTo>
                    <a:pt x="298" y="17"/>
                  </a:lnTo>
                  <a:lnTo>
                    <a:pt x="308" y="20"/>
                  </a:lnTo>
                  <a:lnTo>
                    <a:pt x="316" y="23"/>
                  </a:lnTo>
                  <a:lnTo>
                    <a:pt x="326" y="26"/>
                  </a:lnTo>
                  <a:lnTo>
                    <a:pt x="334" y="30"/>
                  </a:lnTo>
                  <a:lnTo>
                    <a:pt x="343" y="33"/>
                  </a:lnTo>
                  <a:lnTo>
                    <a:pt x="353" y="36"/>
                  </a:lnTo>
                  <a:lnTo>
                    <a:pt x="363" y="38"/>
                  </a:lnTo>
                  <a:lnTo>
                    <a:pt x="372" y="40"/>
                  </a:lnTo>
                  <a:lnTo>
                    <a:pt x="383" y="40"/>
                  </a:lnTo>
                  <a:lnTo>
                    <a:pt x="393" y="41"/>
                  </a:lnTo>
                  <a:lnTo>
                    <a:pt x="404" y="40"/>
                  </a:lnTo>
                  <a:lnTo>
                    <a:pt x="416" y="39"/>
                  </a:lnTo>
                  <a:lnTo>
                    <a:pt x="427" y="38"/>
                  </a:lnTo>
                  <a:lnTo>
                    <a:pt x="438" y="35"/>
                  </a:lnTo>
                  <a:lnTo>
                    <a:pt x="449" y="32"/>
                  </a:lnTo>
                  <a:lnTo>
                    <a:pt x="461" y="29"/>
                  </a:lnTo>
                  <a:lnTo>
                    <a:pt x="472" y="25"/>
                  </a:lnTo>
                  <a:lnTo>
                    <a:pt x="483" y="22"/>
                  </a:lnTo>
                  <a:lnTo>
                    <a:pt x="493" y="18"/>
                  </a:lnTo>
                  <a:lnTo>
                    <a:pt x="504" y="15"/>
                  </a:lnTo>
                  <a:lnTo>
                    <a:pt x="514" y="12"/>
                  </a:lnTo>
                  <a:lnTo>
                    <a:pt x="523" y="9"/>
                  </a:lnTo>
                  <a:lnTo>
                    <a:pt x="532" y="7"/>
                  </a:lnTo>
                  <a:lnTo>
                    <a:pt x="541" y="5"/>
                  </a:lnTo>
                  <a:lnTo>
                    <a:pt x="549" y="4"/>
                  </a:lnTo>
                  <a:lnTo>
                    <a:pt x="556" y="4"/>
                  </a:lnTo>
                  <a:lnTo>
                    <a:pt x="557" y="4"/>
                  </a:lnTo>
                  <a:lnTo>
                    <a:pt x="558" y="4"/>
                  </a:lnTo>
                  <a:lnTo>
                    <a:pt x="560" y="4"/>
                  </a:lnTo>
                  <a:lnTo>
                    <a:pt x="569" y="5"/>
                  </a:lnTo>
                  <a:lnTo>
                    <a:pt x="579" y="5"/>
                  </a:lnTo>
                  <a:lnTo>
                    <a:pt x="588" y="8"/>
                  </a:lnTo>
                  <a:lnTo>
                    <a:pt x="597" y="10"/>
                  </a:lnTo>
                  <a:lnTo>
                    <a:pt x="606" y="12"/>
                  </a:lnTo>
                  <a:lnTo>
                    <a:pt x="615" y="16"/>
                  </a:lnTo>
                  <a:lnTo>
                    <a:pt x="624" y="19"/>
                  </a:lnTo>
                  <a:lnTo>
                    <a:pt x="632" y="22"/>
                  </a:lnTo>
                  <a:lnTo>
                    <a:pt x="641" y="26"/>
                  </a:lnTo>
                  <a:lnTo>
                    <a:pt x="650" y="29"/>
                  </a:lnTo>
                  <a:lnTo>
                    <a:pt x="659" y="33"/>
                  </a:lnTo>
                  <a:lnTo>
                    <a:pt x="669" y="35"/>
                  </a:lnTo>
                  <a:lnTo>
                    <a:pt x="678" y="38"/>
                  </a:lnTo>
                  <a:lnTo>
                    <a:pt x="688" y="40"/>
                  </a:lnTo>
                  <a:lnTo>
                    <a:pt x="698" y="40"/>
                  </a:lnTo>
                  <a:lnTo>
                    <a:pt x="709" y="41"/>
                  </a:lnTo>
                  <a:lnTo>
                    <a:pt x="720" y="40"/>
                  </a:lnTo>
                  <a:lnTo>
                    <a:pt x="731" y="39"/>
                  </a:lnTo>
                  <a:lnTo>
                    <a:pt x="742" y="38"/>
                  </a:lnTo>
                  <a:lnTo>
                    <a:pt x="754" y="35"/>
                  </a:lnTo>
                  <a:lnTo>
                    <a:pt x="765" y="32"/>
                  </a:lnTo>
                  <a:lnTo>
                    <a:pt x="777" y="29"/>
                  </a:lnTo>
                  <a:lnTo>
                    <a:pt x="788" y="25"/>
                  </a:lnTo>
                  <a:lnTo>
                    <a:pt x="799" y="22"/>
                  </a:lnTo>
                  <a:lnTo>
                    <a:pt x="810" y="19"/>
                  </a:lnTo>
                  <a:lnTo>
                    <a:pt x="821" y="15"/>
                  </a:lnTo>
                  <a:lnTo>
                    <a:pt x="831" y="12"/>
                  </a:lnTo>
                  <a:lnTo>
                    <a:pt x="840" y="9"/>
                  </a:lnTo>
                  <a:lnTo>
                    <a:pt x="849" y="7"/>
                  </a:lnTo>
                  <a:lnTo>
                    <a:pt x="858" y="5"/>
                  </a:lnTo>
                  <a:lnTo>
                    <a:pt x="866" y="4"/>
                  </a:lnTo>
                  <a:lnTo>
                    <a:pt x="873" y="3"/>
                  </a:lnTo>
                  <a:lnTo>
                    <a:pt x="883" y="4"/>
                  </a:lnTo>
                  <a:lnTo>
                    <a:pt x="892" y="4"/>
                  </a:lnTo>
                  <a:lnTo>
                    <a:pt x="901" y="7"/>
                  </a:lnTo>
                  <a:lnTo>
                    <a:pt x="910" y="9"/>
                  </a:lnTo>
                  <a:lnTo>
                    <a:pt x="920" y="11"/>
                  </a:lnTo>
                  <a:lnTo>
                    <a:pt x="928" y="15"/>
                  </a:lnTo>
                  <a:lnTo>
                    <a:pt x="937" y="18"/>
                  </a:lnTo>
                  <a:lnTo>
                    <a:pt x="946" y="21"/>
                  </a:lnTo>
                  <a:lnTo>
                    <a:pt x="955" y="25"/>
                  </a:lnTo>
                  <a:lnTo>
                    <a:pt x="964" y="28"/>
                  </a:lnTo>
                  <a:lnTo>
                    <a:pt x="973" y="32"/>
                  </a:lnTo>
                  <a:lnTo>
                    <a:pt x="983" y="34"/>
                  </a:lnTo>
                  <a:lnTo>
                    <a:pt x="992" y="36"/>
                  </a:lnTo>
                  <a:lnTo>
                    <a:pt x="1002" y="39"/>
                  </a:lnTo>
                  <a:lnTo>
                    <a:pt x="1012" y="39"/>
                  </a:lnTo>
                  <a:lnTo>
                    <a:pt x="1023" y="40"/>
                  </a:lnTo>
                  <a:lnTo>
                    <a:pt x="1034" y="39"/>
                  </a:lnTo>
                  <a:lnTo>
                    <a:pt x="1046" y="38"/>
                  </a:lnTo>
                  <a:lnTo>
                    <a:pt x="1057" y="36"/>
                  </a:lnTo>
                  <a:lnTo>
                    <a:pt x="1068" y="34"/>
                  </a:lnTo>
                  <a:lnTo>
                    <a:pt x="1080" y="31"/>
                  </a:lnTo>
                  <a:lnTo>
                    <a:pt x="1091" y="27"/>
                  </a:lnTo>
                  <a:lnTo>
                    <a:pt x="1102" y="25"/>
                  </a:lnTo>
                  <a:lnTo>
                    <a:pt x="1113" y="21"/>
                  </a:lnTo>
                  <a:lnTo>
                    <a:pt x="1124" y="18"/>
                  </a:lnTo>
                  <a:lnTo>
                    <a:pt x="1134" y="14"/>
                  </a:lnTo>
                  <a:lnTo>
                    <a:pt x="1145" y="11"/>
                  </a:lnTo>
                  <a:lnTo>
                    <a:pt x="1154" y="8"/>
                  </a:lnTo>
                  <a:lnTo>
                    <a:pt x="1163" y="6"/>
                  </a:lnTo>
                  <a:lnTo>
                    <a:pt x="1172" y="4"/>
                  </a:lnTo>
                  <a:lnTo>
                    <a:pt x="1180" y="3"/>
                  </a:lnTo>
                  <a:lnTo>
                    <a:pt x="1187" y="3"/>
                  </a:lnTo>
                  <a:lnTo>
                    <a:pt x="1197" y="3"/>
                  </a:lnTo>
                  <a:lnTo>
                    <a:pt x="1206" y="4"/>
                  </a:lnTo>
                  <a:lnTo>
                    <a:pt x="1216" y="6"/>
                  </a:lnTo>
                  <a:lnTo>
                    <a:pt x="1225" y="8"/>
                  </a:lnTo>
                  <a:lnTo>
                    <a:pt x="1234" y="11"/>
                  </a:lnTo>
                  <a:lnTo>
                    <a:pt x="1243" y="14"/>
                  </a:lnTo>
                  <a:lnTo>
                    <a:pt x="1252" y="18"/>
                  </a:lnTo>
                  <a:lnTo>
                    <a:pt x="1261" y="21"/>
                  </a:lnTo>
                  <a:lnTo>
                    <a:pt x="1270" y="25"/>
                  </a:lnTo>
                  <a:lnTo>
                    <a:pt x="1279" y="28"/>
                  </a:lnTo>
                  <a:lnTo>
                    <a:pt x="1289" y="31"/>
                  </a:lnTo>
                  <a:lnTo>
                    <a:pt x="1298" y="34"/>
                  </a:lnTo>
                  <a:lnTo>
                    <a:pt x="1307" y="36"/>
                  </a:lnTo>
                  <a:lnTo>
                    <a:pt x="1318" y="38"/>
                  </a:lnTo>
                  <a:lnTo>
                    <a:pt x="1328" y="39"/>
                  </a:lnTo>
                  <a:lnTo>
                    <a:pt x="1339" y="39"/>
                  </a:lnTo>
                  <a:lnTo>
                    <a:pt x="1349" y="39"/>
                  </a:lnTo>
                  <a:lnTo>
                    <a:pt x="1361" y="38"/>
                  </a:lnTo>
                  <a:lnTo>
                    <a:pt x="1372" y="35"/>
                  </a:lnTo>
                  <a:lnTo>
                    <a:pt x="1383" y="33"/>
                  </a:lnTo>
                  <a:lnTo>
                    <a:pt x="1394" y="30"/>
                  </a:lnTo>
                  <a:lnTo>
                    <a:pt x="1406" y="26"/>
                  </a:lnTo>
                  <a:lnTo>
                    <a:pt x="1417" y="23"/>
                  </a:lnTo>
                  <a:lnTo>
                    <a:pt x="1428" y="19"/>
                  </a:lnTo>
                  <a:lnTo>
                    <a:pt x="1439" y="16"/>
                  </a:lnTo>
                  <a:lnTo>
                    <a:pt x="1448" y="12"/>
                  </a:lnTo>
                  <a:lnTo>
                    <a:pt x="1459" y="9"/>
                  </a:lnTo>
                  <a:lnTo>
                    <a:pt x="1468" y="7"/>
                  </a:lnTo>
                  <a:lnTo>
                    <a:pt x="1477" y="4"/>
                  </a:lnTo>
                  <a:lnTo>
                    <a:pt x="1485" y="3"/>
                  </a:lnTo>
                  <a:lnTo>
                    <a:pt x="1493" y="2"/>
                  </a:lnTo>
                  <a:lnTo>
                    <a:pt x="1501" y="2"/>
                  </a:lnTo>
                  <a:lnTo>
                    <a:pt x="1503" y="2"/>
                  </a:lnTo>
                  <a:lnTo>
                    <a:pt x="1504" y="2"/>
                  </a:lnTo>
                  <a:lnTo>
                    <a:pt x="1505" y="2"/>
                  </a:lnTo>
                  <a:lnTo>
                    <a:pt x="1514" y="3"/>
                  </a:lnTo>
                  <a:lnTo>
                    <a:pt x="1524" y="3"/>
                  </a:lnTo>
                  <a:lnTo>
                    <a:pt x="1533" y="5"/>
                  </a:lnTo>
                  <a:lnTo>
                    <a:pt x="1542" y="8"/>
                  </a:lnTo>
                  <a:lnTo>
                    <a:pt x="1551" y="10"/>
                  </a:lnTo>
                  <a:lnTo>
                    <a:pt x="1559" y="13"/>
                  </a:lnTo>
                  <a:lnTo>
                    <a:pt x="1569" y="17"/>
                  </a:lnTo>
                  <a:lnTo>
                    <a:pt x="1577" y="20"/>
                  </a:lnTo>
                  <a:lnTo>
                    <a:pt x="1586" y="23"/>
                  </a:lnTo>
                  <a:lnTo>
                    <a:pt x="1596" y="27"/>
                  </a:lnTo>
                  <a:lnTo>
                    <a:pt x="1604" y="31"/>
                  </a:lnTo>
                  <a:lnTo>
                    <a:pt x="1614" y="33"/>
                  </a:lnTo>
                  <a:lnTo>
                    <a:pt x="1623" y="35"/>
                  </a:lnTo>
                  <a:lnTo>
                    <a:pt x="1633" y="38"/>
                  </a:lnTo>
                  <a:lnTo>
                    <a:pt x="1643" y="38"/>
                  </a:lnTo>
                  <a:lnTo>
                    <a:pt x="1654" y="39"/>
                  </a:lnTo>
                  <a:lnTo>
                    <a:pt x="1661" y="39"/>
                  </a:lnTo>
                  <a:lnTo>
                    <a:pt x="1669" y="38"/>
                  </a:lnTo>
                  <a:lnTo>
                    <a:pt x="1677" y="37"/>
                  </a:lnTo>
                  <a:lnTo>
                    <a:pt x="1684" y="36"/>
                  </a:lnTo>
                  <a:lnTo>
                    <a:pt x="1692" y="34"/>
                  </a:lnTo>
                  <a:lnTo>
                    <a:pt x="1700" y="32"/>
                  </a:lnTo>
                  <a:lnTo>
                    <a:pt x="1708" y="31"/>
                  </a:lnTo>
                  <a:lnTo>
                    <a:pt x="1716" y="28"/>
                  </a:lnTo>
                  <a:lnTo>
                    <a:pt x="1724" y="26"/>
                  </a:lnTo>
                  <a:lnTo>
                    <a:pt x="1732" y="23"/>
                  </a:lnTo>
                  <a:lnTo>
                    <a:pt x="1739" y="21"/>
                  </a:lnTo>
                  <a:lnTo>
                    <a:pt x="1747" y="19"/>
                  </a:lnTo>
                  <a:lnTo>
                    <a:pt x="1755" y="17"/>
                  </a:lnTo>
                  <a:lnTo>
                    <a:pt x="1762" y="14"/>
                  </a:lnTo>
                  <a:lnTo>
                    <a:pt x="1768" y="12"/>
                  </a:lnTo>
                  <a:lnTo>
                    <a:pt x="1776" y="9"/>
                  </a:lnTo>
                  <a:lnTo>
                    <a:pt x="1782" y="8"/>
                  </a:lnTo>
                  <a:lnTo>
                    <a:pt x="1788" y="6"/>
                  </a:lnTo>
                  <a:lnTo>
                    <a:pt x="1794" y="5"/>
                  </a:lnTo>
                  <a:lnTo>
                    <a:pt x="1799" y="4"/>
                  </a:lnTo>
                  <a:lnTo>
                    <a:pt x="1804" y="3"/>
                  </a:lnTo>
                  <a:lnTo>
                    <a:pt x="1809" y="2"/>
                  </a:lnTo>
                  <a:lnTo>
                    <a:pt x="1814" y="1"/>
                  </a:lnTo>
                  <a:lnTo>
                    <a:pt x="1818" y="1"/>
                  </a:lnTo>
                  <a:lnTo>
                    <a:pt x="1828" y="2"/>
                  </a:lnTo>
                  <a:lnTo>
                    <a:pt x="1837" y="3"/>
                  </a:lnTo>
                  <a:lnTo>
                    <a:pt x="1846" y="5"/>
                  </a:lnTo>
                  <a:lnTo>
                    <a:pt x="1855" y="7"/>
                  </a:lnTo>
                  <a:lnTo>
                    <a:pt x="1865" y="10"/>
                  </a:lnTo>
                  <a:lnTo>
                    <a:pt x="1874" y="13"/>
                  </a:lnTo>
                  <a:lnTo>
                    <a:pt x="1883" y="17"/>
                  </a:lnTo>
                  <a:lnTo>
                    <a:pt x="1891" y="20"/>
                  </a:lnTo>
                  <a:lnTo>
                    <a:pt x="1901" y="23"/>
                  </a:lnTo>
                  <a:lnTo>
                    <a:pt x="1910" y="27"/>
                  </a:lnTo>
                  <a:lnTo>
                    <a:pt x="1919" y="30"/>
                  </a:lnTo>
                  <a:lnTo>
                    <a:pt x="1928" y="33"/>
                  </a:lnTo>
                  <a:lnTo>
                    <a:pt x="1939" y="35"/>
                  </a:lnTo>
                  <a:lnTo>
                    <a:pt x="1948" y="37"/>
                  </a:lnTo>
                  <a:lnTo>
                    <a:pt x="1958" y="38"/>
                  </a:lnTo>
                  <a:lnTo>
                    <a:pt x="1969" y="38"/>
                  </a:lnTo>
                  <a:lnTo>
                    <a:pt x="1980" y="38"/>
                  </a:lnTo>
                  <a:lnTo>
                    <a:pt x="1991" y="36"/>
                  </a:lnTo>
                  <a:lnTo>
                    <a:pt x="2002" y="35"/>
                  </a:lnTo>
                  <a:lnTo>
                    <a:pt x="2012" y="32"/>
                  </a:lnTo>
                  <a:lnTo>
                    <a:pt x="2023" y="29"/>
                  </a:lnTo>
                  <a:lnTo>
                    <a:pt x="2034" y="26"/>
                  </a:lnTo>
                  <a:lnTo>
                    <a:pt x="2045" y="23"/>
                  </a:lnTo>
                  <a:lnTo>
                    <a:pt x="2056" y="19"/>
                  </a:lnTo>
                  <a:lnTo>
                    <a:pt x="2066" y="16"/>
                  </a:lnTo>
                  <a:lnTo>
                    <a:pt x="2076" y="12"/>
                  </a:lnTo>
                  <a:lnTo>
                    <a:pt x="2086" y="9"/>
                  </a:lnTo>
                  <a:lnTo>
                    <a:pt x="2095" y="7"/>
                  </a:lnTo>
                  <a:lnTo>
                    <a:pt x="2104" y="4"/>
                  </a:lnTo>
                  <a:lnTo>
                    <a:pt x="2113" y="3"/>
                  </a:lnTo>
                  <a:lnTo>
                    <a:pt x="2121" y="1"/>
                  </a:lnTo>
                  <a:lnTo>
                    <a:pt x="2128" y="1"/>
                  </a:lnTo>
                  <a:lnTo>
                    <a:pt x="2138" y="1"/>
                  </a:lnTo>
                  <a:lnTo>
                    <a:pt x="2147" y="2"/>
                  </a:lnTo>
                  <a:lnTo>
                    <a:pt x="2156" y="4"/>
                  </a:lnTo>
                  <a:lnTo>
                    <a:pt x="2166" y="7"/>
                  </a:lnTo>
                  <a:lnTo>
                    <a:pt x="2174" y="9"/>
                  </a:lnTo>
                  <a:lnTo>
                    <a:pt x="2183" y="12"/>
                  </a:lnTo>
                  <a:lnTo>
                    <a:pt x="2193" y="16"/>
                  </a:lnTo>
                  <a:lnTo>
                    <a:pt x="2201" y="19"/>
                  </a:lnTo>
                  <a:lnTo>
                    <a:pt x="2210" y="22"/>
                  </a:lnTo>
                  <a:lnTo>
                    <a:pt x="2219" y="26"/>
                  </a:lnTo>
                  <a:lnTo>
                    <a:pt x="2229" y="29"/>
                  </a:lnTo>
                  <a:lnTo>
                    <a:pt x="2238" y="32"/>
                  </a:lnTo>
                  <a:lnTo>
                    <a:pt x="2247" y="34"/>
                  </a:lnTo>
                  <a:lnTo>
                    <a:pt x="2258" y="36"/>
                  </a:lnTo>
                  <a:lnTo>
                    <a:pt x="2268" y="37"/>
                  </a:lnTo>
                  <a:lnTo>
                    <a:pt x="2279" y="38"/>
                  </a:lnTo>
                  <a:lnTo>
                    <a:pt x="2290" y="37"/>
                  </a:lnTo>
                  <a:lnTo>
                    <a:pt x="2302" y="36"/>
                  </a:lnTo>
                  <a:lnTo>
                    <a:pt x="2315" y="34"/>
                  </a:lnTo>
                  <a:lnTo>
                    <a:pt x="2328" y="31"/>
                  </a:lnTo>
                  <a:lnTo>
                    <a:pt x="2340" y="27"/>
                  </a:lnTo>
                  <a:lnTo>
                    <a:pt x="2352" y="23"/>
                  </a:lnTo>
                  <a:lnTo>
                    <a:pt x="2365" y="19"/>
                  </a:lnTo>
                  <a:lnTo>
                    <a:pt x="2376" y="16"/>
                  </a:lnTo>
                  <a:lnTo>
                    <a:pt x="2386" y="13"/>
                  </a:lnTo>
                  <a:lnTo>
                    <a:pt x="2395" y="10"/>
                  </a:lnTo>
                  <a:lnTo>
                    <a:pt x="2405" y="7"/>
                  </a:lnTo>
                  <a:lnTo>
                    <a:pt x="2413" y="5"/>
                  </a:lnTo>
                  <a:lnTo>
                    <a:pt x="2421" y="3"/>
                  </a:lnTo>
                  <a:lnTo>
                    <a:pt x="2429" y="1"/>
                  </a:lnTo>
                  <a:lnTo>
                    <a:pt x="2437" y="1"/>
                  </a:lnTo>
                  <a:lnTo>
                    <a:pt x="2443" y="0"/>
                  </a:lnTo>
                  <a:lnTo>
                    <a:pt x="2442" y="19"/>
                  </a:lnTo>
                </a:path>
              </a:pathLst>
            </a:custGeom>
            <a:solidFill>
              <a:srgbClr val="AAFFF4"/>
            </a:solidFill>
            <a:ln w="9525" cap="rnd">
              <a:noFill/>
              <a:round/>
              <a:headEnd/>
              <a:tailEnd/>
            </a:ln>
          </p:spPr>
          <p:txBody>
            <a:bodyPr/>
            <a:lstStyle/>
            <a:p>
              <a:pPr>
                <a:defRPr/>
              </a:pPr>
              <a:endParaRPr lang="ru-RU"/>
            </a:p>
          </p:txBody>
        </p:sp>
      </p:grpSp>
      <p:pic>
        <p:nvPicPr>
          <p:cNvPr id="37895" name="Picture 26" descr="j0186615"/>
          <p:cNvPicPr>
            <a:picLocks noChangeAspect="1" noChangeArrowheads="1" noCrop="1"/>
          </p:cNvPicPr>
          <p:nvPr/>
        </p:nvPicPr>
        <p:blipFill>
          <a:blip r:embed="rId12">
            <a:extLst>
              <a:ext uri="{28A0092B-C50C-407E-A947-70E740481C1C}">
                <a14:useLocalDpi xmlns="" xmlns:a14="http://schemas.microsoft.com/office/drawing/2010/main" val="0"/>
              </a:ext>
            </a:extLst>
          </a:blip>
          <a:srcRect/>
          <a:stretch>
            <a:fillRect/>
          </a:stretch>
        </p:blipFill>
        <p:spPr bwMode="auto">
          <a:xfrm>
            <a:off x="114300" y="136525"/>
            <a:ext cx="1035050" cy="1035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896" name="Picture 28" descr="Logo_IDSD"/>
          <p:cNvPicPr>
            <a:picLocks noChangeAspect="1" noChangeArrowheads="1"/>
          </p:cNvPicPr>
          <p:nvPr/>
        </p:nvPicPr>
        <p:blipFill>
          <a:blip r:embed="rId13">
            <a:extLst>
              <a:ext uri="{28A0092B-C50C-407E-A947-70E740481C1C}">
                <a14:useLocalDpi xmlns="" xmlns:a14="http://schemas.microsoft.com/office/drawing/2010/main" val="0"/>
              </a:ext>
            </a:extLst>
          </a:blip>
          <a:srcRect/>
          <a:stretch>
            <a:fillRect/>
          </a:stretch>
        </p:blipFill>
        <p:spPr bwMode="auto">
          <a:xfrm>
            <a:off x="7889875" y="147638"/>
            <a:ext cx="1108075" cy="1073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ransition spd="med">
    <p:split orient="vert"/>
  </p:transition>
  <p:hf hdr="0" ft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mlDrawing" Target="../drawings/vmlDrawing7.vml"/><Relationship Id="rId4" Type="http://schemas.openxmlformats.org/officeDocument/2006/relationships/oleObject" Target="../embeddings/_____Microsoft_Office_Excel_97-20039.xls"/></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vmlDrawing" Target="../drawings/vmlDrawing8.vml"/><Relationship Id="rId4" Type="http://schemas.openxmlformats.org/officeDocument/2006/relationships/oleObject" Target="../embeddings/_____Microsoft_Office_Excel_97-200310.xls"/></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oleObject" Target="../embeddings/_____Microsoft_Office_Excel_97-20032.xls"/><Relationship Id="rId4" Type="http://schemas.openxmlformats.org/officeDocument/2006/relationships/oleObject" Target="../embeddings/_____Microsoft_Office_Excel_97-20031.xls"/></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vmlDrawing" Target="../drawings/vmlDrawing9.vml"/><Relationship Id="rId4" Type="http://schemas.openxmlformats.org/officeDocument/2006/relationships/oleObject" Target="../embeddings/_____Microsoft_Office_Excel_97-200311.xls"/></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vmlDrawing" Target="../drawings/vmlDrawing10.vml"/><Relationship Id="rId4" Type="http://schemas.openxmlformats.org/officeDocument/2006/relationships/oleObject" Target="../embeddings/_____Microsoft_Office_Excel_97-200312.xls"/></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vmlDrawing" Target="../drawings/vmlDrawing11.vml"/><Relationship Id="rId4" Type="http://schemas.openxmlformats.org/officeDocument/2006/relationships/package" Target="../embeddings/_____Microsoft_Office_Excel15.xlsx"/></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vmlDrawing" Target="../drawings/vmlDrawing12.vml"/><Relationship Id="rId4" Type="http://schemas.openxmlformats.org/officeDocument/2006/relationships/package" Target="../embeddings/_____Microsoft_Office_Excel16.xlsx"/></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vmlDrawing" Target="../drawings/vmlDrawing13.vml"/><Relationship Id="rId5" Type="http://schemas.openxmlformats.org/officeDocument/2006/relationships/chart" Target="../charts/chart16.xml"/><Relationship Id="rId4" Type="http://schemas.openxmlformats.org/officeDocument/2006/relationships/package" Target="../embeddings/_____Microsoft_Office_Excel17.xlsx"/></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vmlDrawing" Target="../drawings/vmlDrawing14.vml"/><Relationship Id="rId4" Type="http://schemas.openxmlformats.org/officeDocument/2006/relationships/package" Target="../embeddings/_____Microsoft_Office_Excel19.xlsx"/></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vmlDrawing" Target="../drawings/vmlDrawing15.vml"/><Relationship Id="rId5" Type="http://schemas.openxmlformats.org/officeDocument/2006/relationships/package" Target="../embeddings/_____Microsoft_Office_Excel21.xlsx"/><Relationship Id="rId4" Type="http://schemas.openxmlformats.org/officeDocument/2006/relationships/package" Target="../embeddings/_____Microsoft_Office_Excel20.xlsx"/></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vmlDrawing" Target="../drawings/vmlDrawing16.vml"/><Relationship Id="rId4" Type="http://schemas.openxmlformats.org/officeDocument/2006/relationships/package" Target="../embeddings/_____Microsoft_Office_Excel22.xlsx"/></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vmlDrawing" Target="../drawings/vmlDrawing17.vml"/><Relationship Id="rId4" Type="http://schemas.openxmlformats.org/officeDocument/2006/relationships/package" Target="../embeddings/_____Microsoft_Office_Excel23.xlsx"/></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vmlDrawing" Target="../drawings/vmlDrawing18.vml"/><Relationship Id="rId4" Type="http://schemas.openxmlformats.org/officeDocument/2006/relationships/package" Target="../embeddings/_____Microsoft_Office_Excel24.xlsx"/></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vmlDrawing" Target="../drawings/vmlDrawing19.vml"/><Relationship Id="rId4" Type="http://schemas.openxmlformats.org/officeDocument/2006/relationships/package" Target="../embeddings/_____Microsoft_Office_Excel25.xlsx"/></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vmlDrawing" Target="../drawings/vmlDrawing20.vml"/><Relationship Id="rId5" Type="http://schemas.openxmlformats.org/officeDocument/2006/relationships/package" Target="../embeddings/_____Microsoft_Office_Excel27.xlsx"/><Relationship Id="rId4" Type="http://schemas.openxmlformats.org/officeDocument/2006/relationships/package" Target="../embeddings/_____Microsoft_Office_Excel26.xlsx"/></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vmlDrawing" Target="../drawings/vmlDrawing21.vml"/><Relationship Id="rId4" Type="http://schemas.openxmlformats.org/officeDocument/2006/relationships/package" Target="../embeddings/_____Microsoft_Office_Excel28.xlsx"/></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vmlDrawing" Target="../drawings/vmlDrawing22.vml"/><Relationship Id="rId4" Type="http://schemas.openxmlformats.org/officeDocument/2006/relationships/package" Target="../embeddings/_____Microsoft_Office_Excel29.xlsx"/></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vmlDrawing" Target="../drawings/vmlDrawing23.vml"/><Relationship Id="rId4" Type="http://schemas.openxmlformats.org/officeDocument/2006/relationships/package" Target="../embeddings/_____Microsoft_Office_Excel30.xlsx"/></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vmlDrawing" Target="../drawings/vmlDrawing24.vml"/><Relationship Id="rId4" Type="http://schemas.openxmlformats.org/officeDocument/2006/relationships/oleObject" Target="../embeddings/_____Microsoft_Office_Excel_97-200313.xls"/></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vmlDrawing" Target="../drawings/vmlDrawing3.vml"/><Relationship Id="rId6" Type="http://schemas.openxmlformats.org/officeDocument/2006/relationships/oleObject" Target="../embeddings/_____Microsoft_Office_Excel_97-20034.xls"/><Relationship Id="rId5" Type="http://schemas.openxmlformats.org/officeDocument/2006/relationships/oleObject" Target="../embeddings/_____Microsoft_Office_Excel_97-20033.xls"/><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vmlDrawing" Target="../drawings/vmlDrawing25.vml"/><Relationship Id="rId4" Type="http://schemas.openxmlformats.org/officeDocument/2006/relationships/oleObject" Target="../embeddings/_____Microsoft_Office_Excel_97-200314.xls"/></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8.xml"/><Relationship Id="rId1" Type="http://schemas.openxmlformats.org/officeDocument/2006/relationships/vmlDrawing" Target="../drawings/vmlDrawing26.vml"/><Relationship Id="rId5" Type="http://schemas.openxmlformats.org/officeDocument/2006/relationships/image" Target="../media/image36.wmf"/><Relationship Id="rId4" Type="http://schemas.openxmlformats.org/officeDocument/2006/relationships/oleObject" Target="../embeddings/oleObject3.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vmlDrawing" Target="../drawings/vmlDrawing4.vml"/><Relationship Id="rId5" Type="http://schemas.openxmlformats.org/officeDocument/2006/relationships/oleObject" Target="../embeddings/_____Microsoft_Office_Excel_97-20036.xls"/><Relationship Id="rId4" Type="http://schemas.openxmlformats.org/officeDocument/2006/relationships/oleObject" Target="../embeddings/_____Microsoft_Office_Excel_97-20035.xls"/></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mlDrawing" Target="../drawings/vmlDrawing5.vml"/><Relationship Id="rId4" Type="http://schemas.openxmlformats.org/officeDocument/2006/relationships/oleObject" Target="../embeddings/_____Microsoft_Office_Excel_97-20037.xls"/></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vmlDrawing" Target="../drawings/vmlDrawing6.vml"/><Relationship Id="rId4" Type="http://schemas.openxmlformats.org/officeDocument/2006/relationships/oleObject" Target="../embeddings/_____Microsoft_Office_Excel_97-20038.xls"/></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4"/>
          <p:cNvSpPr>
            <a:spLocks noGrp="1"/>
          </p:cNvSpPr>
          <p:nvPr>
            <p:ph type="ctrTitle"/>
          </p:nvPr>
        </p:nvSpPr>
        <p:spPr>
          <a:xfrm>
            <a:off x="565460" y="1367704"/>
            <a:ext cx="7772400" cy="2811462"/>
          </a:xfrm>
        </p:spPr>
        <p:txBody>
          <a:bodyPr/>
          <a:lstStyle/>
          <a:p>
            <a:r>
              <a:rPr lang="uk-UA" b="1" i="1" dirty="0" smtClean="0">
                <a:solidFill>
                  <a:srgbClr val="000099"/>
                </a:solidFill>
              </a:rPr>
              <a:t>Особливості старіння населення та становище літніх жінок в Україні</a:t>
            </a:r>
            <a:endParaRPr lang="ru-RU" dirty="0" smtClean="0"/>
          </a:p>
        </p:txBody>
      </p:sp>
      <p:sp>
        <p:nvSpPr>
          <p:cNvPr id="4" name="Номер слайда 3"/>
          <p:cNvSpPr>
            <a:spLocks noGrp="1"/>
          </p:cNvSpPr>
          <p:nvPr>
            <p:ph type="sldNum" sz="quarter" idx="11"/>
          </p:nvPr>
        </p:nvSpPr>
        <p:spPr/>
        <p:txBody>
          <a:bodyPr/>
          <a:lstStyle/>
          <a:p>
            <a:pPr>
              <a:defRPr/>
            </a:pPr>
            <a:fld id="{FD1A4C64-0351-43B1-BF62-CC8CB10E48EC}" type="slidenum">
              <a:rPr lang="ru-RU" smtClean="0"/>
              <a:pPr>
                <a:defRPr/>
              </a:pPr>
              <a:t>1</a:t>
            </a:fld>
            <a:endParaRPr lang="ru-RU"/>
          </a:p>
        </p:txBody>
      </p:sp>
      <p:sp>
        <p:nvSpPr>
          <p:cNvPr id="5" name="TextBox 4"/>
          <p:cNvSpPr txBox="1"/>
          <p:nvPr/>
        </p:nvSpPr>
        <p:spPr>
          <a:xfrm>
            <a:off x="4381995" y="4500748"/>
            <a:ext cx="4532225" cy="1938992"/>
          </a:xfrm>
          <a:prstGeom prst="rect">
            <a:avLst/>
          </a:prstGeom>
          <a:noFill/>
        </p:spPr>
        <p:txBody>
          <a:bodyPr wrap="square" rtlCol="0">
            <a:spAutoFit/>
          </a:bodyPr>
          <a:lstStyle/>
          <a:p>
            <a:pPr algn="ctr"/>
            <a:r>
              <a:rPr lang="uk-UA" sz="2400" i="1" dirty="0" smtClean="0">
                <a:solidFill>
                  <a:schemeClr val="accent6">
                    <a:lumMod val="75000"/>
                  </a:schemeClr>
                </a:solidFill>
              </a:rPr>
              <a:t>Курило І.О.,</a:t>
            </a:r>
          </a:p>
          <a:p>
            <a:r>
              <a:rPr lang="uk-UA" sz="2400" i="1" dirty="0" smtClean="0">
                <a:solidFill>
                  <a:schemeClr val="accent6">
                    <a:lumMod val="75000"/>
                  </a:schemeClr>
                </a:solidFill>
              </a:rPr>
              <a:t>завідувач відділу досліджень </a:t>
            </a:r>
          </a:p>
          <a:p>
            <a:r>
              <a:rPr lang="uk-UA" sz="2400" i="1" dirty="0" smtClean="0">
                <a:solidFill>
                  <a:schemeClr val="accent6">
                    <a:lumMod val="75000"/>
                  </a:schemeClr>
                </a:solidFill>
              </a:rPr>
              <a:t>демографічних процесів та</a:t>
            </a:r>
          </a:p>
          <a:p>
            <a:r>
              <a:rPr lang="uk-UA" sz="2400" i="1" dirty="0" smtClean="0">
                <a:solidFill>
                  <a:schemeClr val="accent6">
                    <a:lumMod val="75000"/>
                  </a:schemeClr>
                </a:solidFill>
              </a:rPr>
              <a:t> демографічної політики, </a:t>
            </a:r>
          </a:p>
          <a:p>
            <a:r>
              <a:rPr lang="uk-UA" sz="2400" i="1" dirty="0" smtClean="0">
                <a:solidFill>
                  <a:schemeClr val="accent6">
                    <a:lumMod val="75000"/>
                  </a:schemeClr>
                </a:solidFill>
              </a:rPr>
              <a:t>доктор економічних наук </a:t>
            </a:r>
            <a:endParaRPr lang="ru-RU" sz="2400" i="1" dirty="0">
              <a:solidFill>
                <a:schemeClr val="accent6">
                  <a:lumMod val="75000"/>
                </a:schemeClr>
              </a:solidFill>
            </a:endParaRPr>
          </a:p>
        </p:txBody>
      </p:sp>
    </p:spTree>
    <p:extLst>
      <p:ext uri="{BB962C8B-B14F-4D97-AF65-F5344CB8AC3E}">
        <p14:creationId xmlns="" xmlns:p14="http://schemas.microsoft.com/office/powerpoint/2010/main" val="1880159185"/>
      </p:ext>
    </p:extLst>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31" name="Заголовок 1"/>
          <p:cNvSpPr>
            <a:spLocks noGrp="1"/>
          </p:cNvSpPr>
          <p:nvPr>
            <p:ph type="title" idx="4294967295"/>
          </p:nvPr>
        </p:nvSpPr>
        <p:spPr>
          <a:xfrm>
            <a:off x="617517" y="654442"/>
            <a:ext cx="7742711" cy="1071562"/>
          </a:xfrm>
        </p:spPr>
        <p:txBody>
          <a:bodyPr/>
          <a:lstStyle/>
          <a:p>
            <a:r>
              <a:rPr lang="uk-UA" sz="2800" b="1" dirty="0" smtClean="0">
                <a:solidFill>
                  <a:schemeClr val="accent6"/>
                </a:solidFill>
                <a:latin typeface="Arial" pitchFamily="34" charset="0"/>
                <a:cs typeface="Arial" pitchFamily="34" charset="0"/>
              </a:rPr>
              <a:t>Розподіл померлих у віці 60 років і старше жінок та чоловіків за причинами смерті, 2013 р.</a:t>
            </a:r>
            <a:endParaRPr lang="ru-RU" sz="2800" b="1" dirty="0" smtClean="0">
              <a:solidFill>
                <a:schemeClr val="accent6"/>
              </a:solidFill>
              <a:latin typeface="Arial" pitchFamily="34" charset="0"/>
              <a:cs typeface="Arial" pitchFamily="34" charset="0"/>
            </a:endParaRPr>
          </a:p>
        </p:txBody>
      </p:sp>
      <p:sp>
        <p:nvSpPr>
          <p:cNvPr id="5" name="Номер слайда 4"/>
          <p:cNvSpPr txBox="1">
            <a:spLocks noGrp="1"/>
          </p:cNvSpPr>
          <p:nvPr/>
        </p:nvSpPr>
        <p:spPr bwMode="auto">
          <a:xfrm>
            <a:off x="304800" y="6248400"/>
            <a:ext cx="1447800" cy="457200"/>
          </a:xfrm>
          <a:prstGeom prst="rect">
            <a:avLst/>
          </a:prstGeom>
          <a:noFill/>
          <a:ln>
            <a:miter lim="800000"/>
            <a:headEnd/>
            <a:tailEnd/>
          </a:ln>
        </p:spPr>
        <p:txBody>
          <a:bodyPr lIns="92075" tIns="46038" rIns="92075" bIns="46038"/>
          <a:lstStyle/>
          <a:p>
            <a:pPr>
              <a:defRPr/>
            </a:pPr>
            <a:fld id="{48921593-545A-487D-8BC1-A1800FEF8AB8}" type="slidenum">
              <a:rPr lang="ru-RU" sz="1400" b="0">
                <a:cs typeface="+mn-cs"/>
              </a:rPr>
              <a:pPr>
                <a:defRPr/>
              </a:pPr>
              <a:t>10</a:t>
            </a:fld>
            <a:endParaRPr lang="ru-RU" sz="1400" b="0">
              <a:cs typeface="+mn-cs"/>
            </a:endParaRPr>
          </a:p>
        </p:txBody>
      </p:sp>
      <p:graphicFrame>
        <p:nvGraphicFramePr>
          <p:cNvPr id="308229" name="Object 5"/>
          <p:cNvGraphicFramePr>
            <a:graphicFrameLocks/>
          </p:cNvGraphicFramePr>
          <p:nvPr>
            <p:extLst>
              <p:ext uri="{D42A27DB-BD31-4B8C-83A1-F6EECF244321}">
                <p14:modId xmlns="" xmlns:p14="http://schemas.microsoft.com/office/powerpoint/2010/main" val="2490304608"/>
              </p:ext>
            </p:extLst>
          </p:nvPr>
        </p:nvGraphicFramePr>
        <p:xfrm>
          <a:off x="684213" y="1857375"/>
          <a:ext cx="8085137" cy="4198938"/>
        </p:xfrm>
        <a:graphic>
          <a:graphicData uri="http://schemas.openxmlformats.org/presentationml/2006/ole">
            <p:oleObj spid="_x0000_s217121" name="Лист" r:id="rId4" imgW="8086730" imgH="4200655" progId="Excel.Sheet.8">
              <p:embed/>
            </p:oleObj>
          </a:graphicData>
        </a:graphic>
      </p:graphicFrame>
    </p:spTree>
    <p:extLst>
      <p:ext uri="{BB962C8B-B14F-4D97-AF65-F5344CB8AC3E}">
        <p14:creationId xmlns="" xmlns:p14="http://schemas.microsoft.com/office/powerpoint/2010/main" val="693400017"/>
      </p:ext>
    </p:extLst>
  </p:cSld>
  <p:clrMapOvr>
    <a:masterClrMapping/>
  </p:clrMapOvr>
  <p:transition spd="med">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51" name="Заголовок 1"/>
          <p:cNvSpPr>
            <a:spLocks noGrp="1"/>
          </p:cNvSpPr>
          <p:nvPr>
            <p:ph type="title"/>
          </p:nvPr>
        </p:nvSpPr>
        <p:spPr>
          <a:xfrm>
            <a:off x="498764" y="704602"/>
            <a:ext cx="7947561" cy="874713"/>
          </a:xfrm>
        </p:spPr>
        <p:txBody>
          <a:bodyPr/>
          <a:lstStyle/>
          <a:p>
            <a:r>
              <a:rPr lang="uk-UA" sz="2600" b="1" dirty="0" smtClean="0">
                <a:solidFill>
                  <a:schemeClr val="accent6"/>
                </a:solidFill>
                <a:latin typeface="Arial" pitchFamily="34" charset="0"/>
                <a:cs typeface="Arial" pitchFamily="34" charset="0"/>
              </a:rPr>
              <a:t>Структура загальної й первинної захворюваності та первинної інвалідності літніх за класами хвороб</a:t>
            </a:r>
            <a:endParaRPr lang="ru-RU" sz="2600" b="1" dirty="0" smtClean="0">
              <a:solidFill>
                <a:schemeClr val="accent6"/>
              </a:solidFill>
              <a:latin typeface="Arial" pitchFamily="34" charset="0"/>
              <a:cs typeface="Arial" pitchFamily="34" charset="0"/>
            </a:endParaRPr>
          </a:p>
        </p:txBody>
      </p:sp>
      <p:sp>
        <p:nvSpPr>
          <p:cNvPr id="5" name="Номер слайда 4"/>
          <p:cNvSpPr>
            <a:spLocks noGrp="1"/>
          </p:cNvSpPr>
          <p:nvPr>
            <p:ph type="sldNum" sz="quarter" idx="11"/>
          </p:nvPr>
        </p:nvSpPr>
        <p:spPr/>
        <p:txBody>
          <a:bodyPr/>
          <a:lstStyle/>
          <a:p>
            <a:pPr>
              <a:defRPr/>
            </a:pPr>
            <a:fld id="{4E185577-29FC-411D-BC31-4972391A5299}" type="slidenum">
              <a:rPr lang="ru-RU" smtClean="0"/>
              <a:pPr>
                <a:defRPr/>
              </a:pPr>
              <a:t>11</a:t>
            </a:fld>
            <a:endParaRPr lang="ru-RU"/>
          </a:p>
        </p:txBody>
      </p:sp>
      <p:graphicFrame>
        <p:nvGraphicFramePr>
          <p:cNvPr id="3" name="Объект 13"/>
          <p:cNvGraphicFramePr>
            <a:graphicFrameLocks/>
          </p:cNvGraphicFramePr>
          <p:nvPr>
            <p:extLst>
              <p:ext uri="{D42A27DB-BD31-4B8C-83A1-F6EECF244321}">
                <p14:modId xmlns="" xmlns:p14="http://schemas.microsoft.com/office/powerpoint/2010/main" val="3199617144"/>
              </p:ext>
            </p:extLst>
          </p:nvPr>
        </p:nvGraphicFramePr>
        <p:xfrm>
          <a:off x="4574892" y="1843830"/>
          <a:ext cx="4310063" cy="44144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Объект 10"/>
          <p:cNvGraphicFramePr>
            <a:graphicFrameLocks/>
          </p:cNvGraphicFramePr>
          <p:nvPr>
            <p:extLst>
              <p:ext uri="{D42A27DB-BD31-4B8C-83A1-F6EECF244321}">
                <p14:modId xmlns="" xmlns:p14="http://schemas.microsoft.com/office/powerpoint/2010/main" val="2987939869"/>
              </p:ext>
            </p:extLst>
          </p:nvPr>
        </p:nvGraphicFramePr>
        <p:xfrm>
          <a:off x="0" y="1724747"/>
          <a:ext cx="4470400" cy="4901684"/>
        </p:xfrm>
        <a:graphic>
          <a:graphicData uri="http://schemas.openxmlformats.org/drawingml/2006/chart">
            <c:chart xmlns:c="http://schemas.openxmlformats.org/drawingml/2006/chart" xmlns:r="http://schemas.openxmlformats.org/officeDocument/2006/relationships" r:id="rId4"/>
          </a:graphicData>
        </a:graphic>
      </p:graphicFrame>
      <p:sp>
        <p:nvSpPr>
          <p:cNvPr id="287753" name="Text Box 7"/>
          <p:cNvSpPr txBox="1">
            <a:spLocks noChangeArrowheads="1"/>
          </p:cNvSpPr>
          <p:nvPr/>
        </p:nvSpPr>
        <p:spPr bwMode="auto">
          <a:xfrm>
            <a:off x="5889790" y="6258255"/>
            <a:ext cx="1680268" cy="276999"/>
          </a:xfrm>
          <a:prstGeom prst="rect">
            <a:avLst/>
          </a:prstGeom>
          <a:noFill/>
          <a:ln w="9525">
            <a:noFill/>
            <a:miter lim="800000"/>
            <a:headEnd/>
            <a:tailEnd/>
          </a:ln>
        </p:spPr>
        <p:txBody>
          <a:bodyPr wrap="none">
            <a:spAutoFit/>
          </a:bodyPr>
          <a:lstStyle/>
          <a:p>
            <a:r>
              <a:rPr lang="uk-UA" sz="1200" dirty="0">
                <a:latin typeface="Calibri" pitchFamily="34" charset="0"/>
                <a:cs typeface="Calibri" pitchFamily="34" charset="0"/>
              </a:rPr>
              <a:t>Первинна інвалідність</a:t>
            </a:r>
          </a:p>
        </p:txBody>
      </p:sp>
    </p:spTree>
    <p:extLst>
      <p:ext uri="{BB962C8B-B14F-4D97-AF65-F5344CB8AC3E}">
        <p14:creationId xmlns="" xmlns:p14="http://schemas.microsoft.com/office/powerpoint/2010/main" val="3824110143"/>
      </p:ext>
    </p:extLst>
  </p:cSld>
  <p:clrMapOvr>
    <a:masterClrMapping/>
  </p:clrMapOvr>
  <p:transition spd="med">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30" name="Заголовок 1"/>
          <p:cNvSpPr>
            <a:spLocks noGrp="1"/>
          </p:cNvSpPr>
          <p:nvPr>
            <p:ph type="title"/>
          </p:nvPr>
        </p:nvSpPr>
        <p:spPr>
          <a:xfrm>
            <a:off x="712518" y="559440"/>
            <a:ext cx="7481455" cy="1057275"/>
          </a:xfrm>
        </p:spPr>
        <p:txBody>
          <a:bodyPr/>
          <a:lstStyle/>
          <a:p>
            <a:r>
              <a:rPr lang="uk-UA" sz="2600" b="1" dirty="0" smtClean="0">
                <a:solidFill>
                  <a:schemeClr val="accent6"/>
                </a:solidFill>
                <a:latin typeface="Arial" pitchFamily="34" charset="0"/>
                <a:cs typeface="Arial" pitchFamily="34" charset="0"/>
              </a:rPr>
              <a:t>Захворюваність населення старше працездатного віку в Україні</a:t>
            </a:r>
            <a:endParaRPr lang="ru-RU" sz="2600" dirty="0" smtClean="0">
              <a:solidFill>
                <a:schemeClr val="accent6"/>
              </a:solidFill>
              <a:latin typeface="Arial" pitchFamily="34" charset="0"/>
              <a:cs typeface="Arial" pitchFamily="34" charset="0"/>
            </a:endParaRPr>
          </a:p>
        </p:txBody>
      </p:sp>
      <p:sp>
        <p:nvSpPr>
          <p:cNvPr id="5" name="Номер слайда 4"/>
          <p:cNvSpPr>
            <a:spLocks noGrp="1"/>
          </p:cNvSpPr>
          <p:nvPr>
            <p:ph type="sldNum" sz="quarter" idx="11"/>
          </p:nvPr>
        </p:nvSpPr>
        <p:spPr/>
        <p:txBody>
          <a:bodyPr/>
          <a:lstStyle/>
          <a:p>
            <a:pPr>
              <a:defRPr/>
            </a:pPr>
            <a:fld id="{A2A40BC4-85A5-4738-AFBB-B1F9749BF3F6}" type="slidenum">
              <a:rPr lang="ru-RU" smtClean="0"/>
              <a:pPr>
                <a:defRPr/>
              </a:pPr>
              <a:t>12</a:t>
            </a:fld>
            <a:endParaRPr lang="ru-RU"/>
          </a:p>
        </p:txBody>
      </p:sp>
      <p:graphicFrame>
        <p:nvGraphicFramePr>
          <p:cNvPr id="4" name="Объект 3"/>
          <p:cNvGraphicFramePr>
            <a:graphicFrameLocks/>
          </p:cNvGraphicFramePr>
          <p:nvPr>
            <p:extLst>
              <p:ext uri="{D42A27DB-BD31-4B8C-83A1-F6EECF244321}">
                <p14:modId xmlns="" xmlns:p14="http://schemas.microsoft.com/office/powerpoint/2010/main" val="418578910"/>
              </p:ext>
            </p:extLst>
          </p:nvPr>
        </p:nvGraphicFramePr>
        <p:xfrm>
          <a:off x="550863" y="1614488"/>
          <a:ext cx="8161337" cy="4760912"/>
        </p:xfrm>
        <a:graphic>
          <a:graphicData uri="http://schemas.openxmlformats.org/presentationml/2006/ole">
            <p:oleObj spid="_x0000_s250915" name="Лист" r:id="rId4" imgW="8162969" imgH="4352937" progId="Excel.Sheet.8">
              <p:embed/>
            </p:oleObj>
          </a:graphicData>
        </a:graphic>
      </p:graphicFrame>
    </p:spTree>
    <p:extLst>
      <p:ext uri="{BB962C8B-B14F-4D97-AF65-F5344CB8AC3E}">
        <p14:creationId xmlns="" xmlns:p14="http://schemas.microsoft.com/office/powerpoint/2010/main" val="600257231"/>
      </p:ext>
    </p:extLst>
  </p:cSld>
  <p:clrMapOvr>
    <a:masterClrMapping/>
  </p:clrMapOvr>
  <p:transition spd="med">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4" name="Заголовок 1"/>
          <p:cNvSpPr>
            <a:spLocks noGrp="1"/>
          </p:cNvSpPr>
          <p:nvPr>
            <p:ph type="title"/>
          </p:nvPr>
        </p:nvSpPr>
        <p:spPr>
          <a:xfrm>
            <a:off x="795647" y="594880"/>
            <a:ext cx="7172696" cy="1143000"/>
          </a:xfrm>
        </p:spPr>
        <p:txBody>
          <a:bodyPr/>
          <a:lstStyle/>
          <a:p>
            <a:r>
              <a:rPr lang="uk-UA" sz="2600" b="1" dirty="0" smtClean="0">
                <a:solidFill>
                  <a:schemeClr val="accent6"/>
                </a:solidFill>
                <a:latin typeface="Arial" pitchFamily="34" charset="0"/>
                <a:cs typeface="Arial" pitchFamily="34" charset="0"/>
              </a:rPr>
              <a:t>Розподіл жінок та чоловіків віком 60 років і старше за самооцінкою стану здоров’я; 2013 р.</a:t>
            </a:r>
            <a:endParaRPr lang="ru-RU" sz="2600" dirty="0" smtClean="0">
              <a:solidFill>
                <a:schemeClr val="accent6"/>
              </a:solidFill>
              <a:latin typeface="Arial" pitchFamily="34" charset="0"/>
              <a:cs typeface="Arial" pitchFamily="34" charset="0"/>
            </a:endParaRPr>
          </a:p>
        </p:txBody>
      </p:sp>
      <p:sp>
        <p:nvSpPr>
          <p:cNvPr id="5" name="Номер слайда 4"/>
          <p:cNvSpPr>
            <a:spLocks noGrp="1"/>
          </p:cNvSpPr>
          <p:nvPr>
            <p:ph type="sldNum" sz="quarter" idx="11"/>
          </p:nvPr>
        </p:nvSpPr>
        <p:spPr/>
        <p:txBody>
          <a:bodyPr/>
          <a:lstStyle/>
          <a:p>
            <a:pPr>
              <a:defRPr/>
            </a:pPr>
            <a:fld id="{D327F56D-C743-4680-8A55-6AF9F60DD8F4}" type="slidenum">
              <a:rPr lang="ru-RU" smtClean="0"/>
              <a:pPr>
                <a:defRPr/>
              </a:pPr>
              <a:t>13</a:t>
            </a:fld>
            <a:endParaRPr lang="ru-RU"/>
          </a:p>
        </p:txBody>
      </p:sp>
      <p:graphicFrame>
        <p:nvGraphicFramePr>
          <p:cNvPr id="2" name="Объект 16"/>
          <p:cNvGraphicFramePr>
            <a:graphicFrameLocks/>
          </p:cNvGraphicFramePr>
          <p:nvPr>
            <p:extLst>
              <p:ext uri="{D42A27DB-BD31-4B8C-83A1-F6EECF244321}">
                <p14:modId xmlns="" xmlns:p14="http://schemas.microsoft.com/office/powerpoint/2010/main" val="4274983761"/>
              </p:ext>
            </p:extLst>
          </p:nvPr>
        </p:nvGraphicFramePr>
        <p:xfrm>
          <a:off x="634361" y="1883682"/>
          <a:ext cx="7685087" cy="42560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4140910581"/>
      </p:ext>
    </p:extLst>
  </p:cSld>
  <p:clrMapOvr>
    <a:masterClrMapping/>
  </p:clrMapOvr>
  <p:transition spd="med">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71" name="Заголовок 1"/>
          <p:cNvSpPr>
            <a:spLocks noGrp="1"/>
          </p:cNvSpPr>
          <p:nvPr>
            <p:ph type="title"/>
          </p:nvPr>
        </p:nvSpPr>
        <p:spPr>
          <a:xfrm>
            <a:off x="685800" y="609600"/>
            <a:ext cx="7211291" cy="874713"/>
          </a:xfrm>
        </p:spPr>
        <p:txBody>
          <a:bodyPr/>
          <a:lstStyle/>
          <a:p>
            <a:r>
              <a:rPr lang="uk-UA" sz="2600" b="1" dirty="0" smtClean="0">
                <a:solidFill>
                  <a:schemeClr val="accent6"/>
                </a:solidFill>
                <a:latin typeface="Arial" pitchFamily="34" charset="0"/>
                <a:cs typeface="Arial" pitchFamily="34" charset="0"/>
              </a:rPr>
              <a:t>Особливості способу життя літніх жінок та чоловіків</a:t>
            </a:r>
            <a:endParaRPr lang="ru-RU" sz="2600" b="1" dirty="0" smtClean="0">
              <a:solidFill>
                <a:schemeClr val="accent6"/>
              </a:solidFill>
              <a:latin typeface="Arial" pitchFamily="34" charset="0"/>
              <a:cs typeface="Arial" pitchFamily="34" charset="0"/>
            </a:endParaRPr>
          </a:p>
        </p:txBody>
      </p:sp>
      <p:sp>
        <p:nvSpPr>
          <p:cNvPr id="4" name="Номер слайда 3"/>
          <p:cNvSpPr>
            <a:spLocks noGrp="1"/>
          </p:cNvSpPr>
          <p:nvPr>
            <p:ph type="sldNum" sz="quarter" idx="11"/>
          </p:nvPr>
        </p:nvSpPr>
        <p:spPr/>
        <p:txBody>
          <a:bodyPr/>
          <a:lstStyle/>
          <a:p>
            <a:pPr>
              <a:defRPr/>
            </a:pPr>
            <a:fld id="{EFE9EDFC-2B6F-448C-98F3-1B2F8FF173B4}" type="slidenum">
              <a:rPr lang="ru-RU" smtClean="0"/>
              <a:pPr>
                <a:defRPr/>
              </a:pPr>
              <a:t>14</a:t>
            </a:fld>
            <a:endParaRPr lang="ru-RU"/>
          </a:p>
        </p:txBody>
      </p:sp>
      <p:graphicFrame>
        <p:nvGraphicFramePr>
          <p:cNvPr id="3" name="Object 32"/>
          <p:cNvGraphicFramePr>
            <a:graphicFrameLocks noChangeAspect="1"/>
          </p:cNvGraphicFramePr>
          <p:nvPr>
            <p:extLst>
              <p:ext uri="{D42A27DB-BD31-4B8C-83A1-F6EECF244321}">
                <p14:modId xmlns:p14="http://schemas.microsoft.com/office/powerpoint/2010/main" xmlns="" val="342327854"/>
              </p:ext>
            </p:extLst>
          </p:nvPr>
        </p:nvGraphicFramePr>
        <p:xfrm>
          <a:off x="4622799" y="1535113"/>
          <a:ext cx="4319319" cy="51625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ct 33"/>
          <p:cNvGraphicFramePr>
            <a:graphicFrameLocks noChangeAspect="1"/>
          </p:cNvGraphicFramePr>
          <p:nvPr>
            <p:extLst>
              <p:ext uri="{D42A27DB-BD31-4B8C-83A1-F6EECF244321}">
                <p14:modId xmlns:p14="http://schemas.microsoft.com/office/powerpoint/2010/main" xmlns="" val="3381747068"/>
              </p:ext>
            </p:extLst>
          </p:nvPr>
        </p:nvGraphicFramePr>
        <p:xfrm>
          <a:off x="230187" y="1535113"/>
          <a:ext cx="4401189" cy="49013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901367206"/>
      </p:ext>
    </p:extLst>
  </p:cSld>
  <p:clrMapOvr>
    <a:masterClrMapping/>
  </p:clrMapOvr>
  <p:transition spd="med">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8" name="Заголовок 1"/>
          <p:cNvSpPr>
            <a:spLocks noGrp="1"/>
          </p:cNvSpPr>
          <p:nvPr>
            <p:ph type="title"/>
          </p:nvPr>
        </p:nvSpPr>
        <p:spPr>
          <a:xfrm>
            <a:off x="642526" y="663822"/>
            <a:ext cx="7554273" cy="1081088"/>
          </a:xfrm>
        </p:spPr>
        <p:txBody>
          <a:bodyPr/>
          <a:lstStyle/>
          <a:p>
            <a:r>
              <a:rPr lang="uk-UA" sz="2600" b="1" dirty="0" smtClean="0">
                <a:solidFill>
                  <a:schemeClr val="accent6"/>
                </a:solidFill>
                <a:latin typeface="Arial" pitchFamily="34" charset="0"/>
                <a:cs typeface="Arial" pitchFamily="34" charset="0"/>
              </a:rPr>
              <a:t>Задоволеність первинною медичною допомогою та</a:t>
            </a:r>
            <a:r>
              <a:rPr lang="en-US" sz="2600" b="1" dirty="0" smtClean="0">
                <a:solidFill>
                  <a:schemeClr val="accent6"/>
                </a:solidFill>
                <a:latin typeface="Arial" pitchFamily="34" charset="0"/>
                <a:cs typeface="Arial" pitchFamily="34" charset="0"/>
              </a:rPr>
              <a:t> </a:t>
            </a:r>
            <a:r>
              <a:rPr lang="uk-UA" sz="2600" b="1" dirty="0" smtClean="0">
                <a:solidFill>
                  <a:schemeClr val="accent6"/>
                </a:solidFill>
                <a:latin typeface="Arial" pitchFamily="34" charset="0"/>
                <a:cs typeface="Arial" pitchFamily="34" charset="0"/>
              </a:rPr>
              <a:t>її територіальна доступність для літніх жінок</a:t>
            </a:r>
            <a:endParaRPr lang="ru-RU" sz="2600" b="1" dirty="0" smtClean="0">
              <a:solidFill>
                <a:schemeClr val="accent6"/>
              </a:solidFill>
              <a:latin typeface="Arial" pitchFamily="34" charset="0"/>
              <a:cs typeface="Arial" pitchFamily="34" charset="0"/>
            </a:endParaRPr>
          </a:p>
        </p:txBody>
      </p:sp>
      <p:sp>
        <p:nvSpPr>
          <p:cNvPr id="4" name="Номер слайда 3"/>
          <p:cNvSpPr>
            <a:spLocks noGrp="1"/>
          </p:cNvSpPr>
          <p:nvPr>
            <p:ph type="sldNum" sz="quarter" idx="11"/>
          </p:nvPr>
        </p:nvSpPr>
        <p:spPr/>
        <p:txBody>
          <a:bodyPr/>
          <a:lstStyle/>
          <a:p>
            <a:pPr>
              <a:defRPr/>
            </a:pPr>
            <a:fld id="{A44C3BA5-7D63-4DB1-9DCD-6E122C203A78}" type="slidenum">
              <a:rPr lang="ru-RU" smtClean="0"/>
              <a:pPr>
                <a:defRPr/>
              </a:pPr>
              <a:t>15</a:t>
            </a:fld>
            <a:endParaRPr lang="ru-RU"/>
          </a:p>
        </p:txBody>
      </p:sp>
      <p:graphicFrame>
        <p:nvGraphicFramePr>
          <p:cNvPr id="2" name="Диаграмма 5"/>
          <p:cNvGraphicFramePr>
            <a:graphicFrameLocks/>
          </p:cNvGraphicFramePr>
          <p:nvPr>
            <p:extLst>
              <p:ext uri="{D42A27DB-BD31-4B8C-83A1-F6EECF244321}">
                <p14:modId xmlns="" xmlns:p14="http://schemas.microsoft.com/office/powerpoint/2010/main" val="3139820600"/>
              </p:ext>
            </p:extLst>
          </p:nvPr>
        </p:nvGraphicFramePr>
        <p:xfrm>
          <a:off x="99601" y="2714625"/>
          <a:ext cx="4686300" cy="37274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a:graphicFrameLocks noGrp="1"/>
          </p:cNvGraphicFramePr>
          <p:nvPr>
            <p:extLst>
              <p:ext uri="{D42A27DB-BD31-4B8C-83A1-F6EECF244321}">
                <p14:modId xmlns="" xmlns:p14="http://schemas.microsoft.com/office/powerpoint/2010/main" val="1266775232"/>
              </p:ext>
            </p:extLst>
          </p:nvPr>
        </p:nvGraphicFramePr>
        <p:xfrm>
          <a:off x="4572626" y="2477241"/>
          <a:ext cx="4433001" cy="3935434"/>
        </p:xfrm>
        <a:graphic>
          <a:graphicData uri="http://schemas.openxmlformats.org/drawingml/2006/chart">
            <c:chart xmlns:c="http://schemas.openxmlformats.org/drawingml/2006/chart" xmlns:r="http://schemas.openxmlformats.org/officeDocument/2006/relationships" r:id="rId4"/>
          </a:graphicData>
        </a:graphic>
      </p:graphicFrame>
      <p:sp>
        <p:nvSpPr>
          <p:cNvPr id="8" name="Заголовок 1"/>
          <p:cNvSpPr txBox="1">
            <a:spLocks/>
          </p:cNvSpPr>
          <p:nvPr/>
        </p:nvSpPr>
        <p:spPr bwMode="auto">
          <a:xfrm>
            <a:off x="440645" y="1744910"/>
            <a:ext cx="3600450" cy="863600"/>
          </a:xfrm>
          <a:prstGeom prst="rect">
            <a:avLst/>
          </a:prstGeom>
          <a:noFill/>
          <a:ln w="9525">
            <a:noFill/>
            <a:miter lim="800000"/>
            <a:headEnd/>
            <a:tailEnd/>
          </a:ln>
        </p:spPr>
        <p:txBody>
          <a:bodyPr lIns="92075" tIns="46038" rIns="92075" bIns="46038"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defRPr/>
            </a:pPr>
            <a:r>
              <a:rPr lang="uk-UA" sz="1400" i="1" kern="0" dirty="0" smtClean="0">
                <a:latin typeface="Arial" pitchFamily="34" charset="0"/>
                <a:cs typeface="Arial" pitchFamily="34" charset="0"/>
              </a:rPr>
              <a:t>Час на дорогу до найближчого закладу ПМД</a:t>
            </a:r>
            <a:endParaRPr lang="ru-RU" sz="1400" i="1" kern="0" dirty="0">
              <a:latin typeface="Arial" pitchFamily="34" charset="0"/>
              <a:cs typeface="Arial" pitchFamily="34" charset="0"/>
            </a:endParaRPr>
          </a:p>
        </p:txBody>
      </p:sp>
      <p:sp>
        <p:nvSpPr>
          <p:cNvPr id="9" name="Заголовок 1"/>
          <p:cNvSpPr txBox="1">
            <a:spLocks/>
          </p:cNvSpPr>
          <p:nvPr/>
        </p:nvSpPr>
        <p:spPr bwMode="auto">
          <a:xfrm>
            <a:off x="4977019" y="1744910"/>
            <a:ext cx="3384550" cy="863600"/>
          </a:xfrm>
          <a:prstGeom prst="rect">
            <a:avLst/>
          </a:prstGeom>
          <a:noFill/>
          <a:ln w="9525">
            <a:noFill/>
            <a:miter lim="800000"/>
            <a:headEnd/>
            <a:tailEnd/>
          </a:ln>
        </p:spPr>
        <p:txBody>
          <a:bodyPr lIns="92075" tIns="46038" rIns="92075" bIns="46038"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defRPr/>
            </a:pPr>
            <a:r>
              <a:rPr lang="uk-UA" sz="1400" i="1" kern="0" dirty="0" smtClean="0">
                <a:latin typeface="Arial" pitchFamily="34" charset="0"/>
                <a:cs typeface="Arial" pitchFamily="34" charset="0"/>
              </a:rPr>
              <a:t>Задоволеність якістю медичного обслуговування у Вашому закладі ПМД</a:t>
            </a:r>
            <a:endParaRPr lang="ru-RU" sz="1400" i="1" kern="0" dirty="0">
              <a:latin typeface="Arial" pitchFamily="34" charset="0"/>
              <a:cs typeface="Arial" pitchFamily="34" charset="0"/>
            </a:endParaRPr>
          </a:p>
        </p:txBody>
      </p:sp>
    </p:spTree>
    <p:extLst>
      <p:ext uri="{BB962C8B-B14F-4D97-AF65-F5344CB8AC3E}">
        <p14:creationId xmlns="" xmlns:p14="http://schemas.microsoft.com/office/powerpoint/2010/main" val="377153414"/>
      </p:ext>
    </p:extLst>
  </p:cSld>
  <p:clrMapOvr>
    <a:masterClrMapping/>
  </p:clrMapOvr>
  <p:transition spd="med">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4" name="Rectangle 4"/>
          <p:cNvSpPr>
            <a:spLocks noGrp="1" noChangeArrowheads="1"/>
          </p:cNvSpPr>
          <p:nvPr>
            <p:ph type="title"/>
          </p:nvPr>
        </p:nvSpPr>
        <p:spPr>
          <a:xfrm>
            <a:off x="486888" y="609600"/>
            <a:ext cx="7971312" cy="1143000"/>
          </a:xfrm>
        </p:spPr>
        <p:txBody>
          <a:bodyPr/>
          <a:lstStyle/>
          <a:p>
            <a:pPr>
              <a:lnSpc>
                <a:spcPct val="85000"/>
              </a:lnSpc>
            </a:pPr>
            <a:r>
              <a:rPr lang="uk-UA" sz="2600" b="1" dirty="0" smtClean="0">
                <a:solidFill>
                  <a:schemeClr val="accent6"/>
                </a:solidFill>
                <a:latin typeface="Arial" pitchFamily="34" charset="0"/>
                <a:cs typeface="Arial" pitchFamily="34" charset="0"/>
              </a:rPr>
              <a:t>Частка літніх  жінок, які потерпають </a:t>
            </a:r>
            <a:br>
              <a:rPr lang="uk-UA" sz="2600" b="1" dirty="0" smtClean="0">
                <a:solidFill>
                  <a:schemeClr val="accent6"/>
                </a:solidFill>
                <a:latin typeface="Arial" pitchFamily="34" charset="0"/>
                <a:cs typeface="Arial" pitchFamily="34" charset="0"/>
              </a:rPr>
            </a:br>
            <a:r>
              <a:rPr lang="uk-UA" sz="2600" b="1" dirty="0" smtClean="0">
                <a:solidFill>
                  <a:schemeClr val="accent6"/>
                </a:solidFill>
                <a:latin typeface="Arial" pitchFamily="34" charset="0"/>
                <a:cs typeface="Arial" pitchFamily="34" charset="0"/>
              </a:rPr>
              <a:t>від позбавлень у сфері охорони здоров</a:t>
            </a:r>
            <a:r>
              <a:rPr lang="en-US" sz="2600" b="1" dirty="0" smtClean="0">
                <a:solidFill>
                  <a:schemeClr val="accent6"/>
                </a:solidFill>
                <a:latin typeface="Arial" pitchFamily="34" charset="0"/>
                <a:cs typeface="Arial" pitchFamily="34" charset="0"/>
              </a:rPr>
              <a:t>’</a:t>
            </a:r>
            <a:r>
              <a:rPr lang="uk-UA" sz="2600" b="1" dirty="0" smtClean="0">
                <a:solidFill>
                  <a:schemeClr val="accent6"/>
                </a:solidFill>
                <a:latin typeface="Arial" pitchFamily="34" charset="0"/>
                <a:cs typeface="Arial" pitchFamily="34" charset="0"/>
              </a:rPr>
              <a:t>я,%</a:t>
            </a:r>
            <a:r>
              <a:rPr lang="uk-UA" sz="2600" dirty="0" smtClean="0">
                <a:solidFill>
                  <a:schemeClr val="accent6"/>
                </a:solidFill>
                <a:latin typeface="Arial" pitchFamily="34" charset="0"/>
                <a:cs typeface="Arial" pitchFamily="34" charset="0"/>
              </a:rPr>
              <a:t> </a:t>
            </a:r>
          </a:p>
        </p:txBody>
      </p:sp>
      <p:graphicFrame>
        <p:nvGraphicFramePr>
          <p:cNvPr id="2" name="Object 3"/>
          <p:cNvGraphicFramePr>
            <a:graphicFrameLocks noGrp="1" noChangeAspect="1"/>
          </p:cNvGraphicFramePr>
          <p:nvPr>
            <p:ph idx="1"/>
            <p:extLst>
              <p:ext uri="{D42A27DB-BD31-4B8C-83A1-F6EECF244321}">
                <p14:modId xmlns="" xmlns:p14="http://schemas.microsoft.com/office/powerpoint/2010/main" val="2779169916"/>
              </p:ext>
            </p:extLst>
          </p:nvPr>
        </p:nvGraphicFramePr>
        <p:xfrm>
          <a:off x="457964" y="1893517"/>
          <a:ext cx="8323262" cy="43640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161912150"/>
      </p:ext>
    </p:extLst>
  </p:cSld>
  <p:clrMapOvr>
    <a:masterClrMapping/>
  </p:clrMapOvr>
  <p:transition spd="med">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31273" y="797502"/>
            <a:ext cx="7184571" cy="714375"/>
          </a:xfrm>
        </p:spPr>
        <p:txBody>
          <a:bodyPr rtlCol="0">
            <a:noAutofit/>
          </a:bodyPr>
          <a:lstStyle/>
          <a:p>
            <a:pPr eaLnBrk="1" fontAlgn="auto" hangingPunct="1">
              <a:spcAft>
                <a:spcPts val="0"/>
              </a:spcAft>
              <a:defRPr/>
            </a:pPr>
            <a:r>
              <a:rPr lang="uk-UA" sz="2600" b="1" dirty="0" smtClean="0">
                <a:solidFill>
                  <a:schemeClr val="accent6"/>
                </a:solidFill>
                <a:latin typeface="Arial" pitchFamily="34" charset="0"/>
                <a:cs typeface="Arial" pitchFamily="34" charset="0"/>
              </a:rPr>
              <a:t/>
            </a:r>
            <a:br>
              <a:rPr lang="uk-UA" sz="2600" b="1" dirty="0" smtClean="0">
                <a:solidFill>
                  <a:schemeClr val="accent6"/>
                </a:solidFill>
                <a:latin typeface="Arial" pitchFamily="34" charset="0"/>
                <a:cs typeface="Arial" pitchFamily="34" charset="0"/>
              </a:rPr>
            </a:br>
            <a:r>
              <a:rPr lang="uk-UA" sz="2600" b="1" dirty="0" smtClean="0">
                <a:solidFill>
                  <a:schemeClr val="accent6"/>
                </a:solidFill>
                <a:latin typeface="Arial" pitchFamily="34" charset="0"/>
                <a:cs typeface="Arial" pitchFamily="34" charset="0"/>
              </a:rPr>
              <a:t>Загальні доходи</a:t>
            </a:r>
            <a:r>
              <a:rPr lang="en-US" sz="2600" b="1" dirty="0" smtClean="0">
                <a:solidFill>
                  <a:schemeClr val="accent6"/>
                </a:solidFill>
                <a:latin typeface="Arial" pitchFamily="34" charset="0"/>
                <a:cs typeface="Arial" pitchFamily="34" charset="0"/>
              </a:rPr>
              <a:t> </a:t>
            </a:r>
            <a:r>
              <a:rPr lang="uk-UA" sz="2600" b="1" dirty="0" smtClean="0">
                <a:solidFill>
                  <a:schemeClr val="accent6"/>
                </a:solidFill>
                <a:latin typeface="Arial" pitchFamily="34" charset="0"/>
                <a:cs typeface="Arial" pitchFamily="34" charset="0"/>
              </a:rPr>
              <a:t>літніх за типами</a:t>
            </a:r>
            <a:r>
              <a:rPr lang="en-US" sz="2600" b="1" dirty="0" smtClean="0">
                <a:solidFill>
                  <a:schemeClr val="accent6"/>
                </a:solidFill>
                <a:latin typeface="Arial" pitchFamily="34" charset="0"/>
                <a:cs typeface="Arial" pitchFamily="34" charset="0"/>
              </a:rPr>
              <a:t> </a:t>
            </a:r>
            <a:r>
              <a:rPr lang="uk-UA" sz="2600" b="1" dirty="0" smtClean="0">
                <a:solidFill>
                  <a:schemeClr val="accent6"/>
                </a:solidFill>
                <a:latin typeface="Arial" pitchFamily="34" charset="0"/>
                <a:cs typeface="Arial" pitchFamily="34" charset="0"/>
              </a:rPr>
              <a:t>домогосподарств та типом поселення, 2012 р., грн.</a:t>
            </a:r>
            <a:r>
              <a:rPr lang="uk-UA" sz="2600" dirty="0" smtClean="0">
                <a:solidFill>
                  <a:schemeClr val="accent6"/>
                </a:solidFill>
                <a:latin typeface="Arial" pitchFamily="34" charset="0"/>
                <a:cs typeface="Arial" pitchFamily="34" charset="0"/>
              </a:rPr>
              <a:t/>
            </a:r>
            <a:br>
              <a:rPr lang="uk-UA" sz="2600" dirty="0" smtClean="0">
                <a:solidFill>
                  <a:schemeClr val="accent6"/>
                </a:solidFill>
                <a:latin typeface="Arial" pitchFamily="34" charset="0"/>
                <a:cs typeface="Arial" pitchFamily="34" charset="0"/>
              </a:rPr>
            </a:br>
            <a:endParaRPr lang="uk-UA" sz="2600" dirty="0" smtClean="0">
              <a:solidFill>
                <a:schemeClr val="accent6"/>
              </a:solidFill>
              <a:latin typeface="Arial" pitchFamily="34" charset="0"/>
              <a:cs typeface="Arial" pitchFamily="34" charset="0"/>
            </a:endParaRPr>
          </a:p>
        </p:txBody>
      </p:sp>
      <p:graphicFrame>
        <p:nvGraphicFramePr>
          <p:cNvPr id="5" name="Таблица 4"/>
          <p:cNvGraphicFramePr>
            <a:graphicFrameLocks noGrp="1"/>
          </p:cNvGraphicFramePr>
          <p:nvPr>
            <p:extLst>
              <p:ext uri="{D42A27DB-BD31-4B8C-83A1-F6EECF244321}">
                <p14:modId xmlns="" xmlns:p14="http://schemas.microsoft.com/office/powerpoint/2010/main" val="1397483732"/>
              </p:ext>
            </p:extLst>
          </p:nvPr>
        </p:nvGraphicFramePr>
        <p:xfrm>
          <a:off x="791275" y="1774518"/>
          <a:ext cx="7770834" cy="4767278"/>
        </p:xfrm>
        <a:graphic>
          <a:graphicData uri="http://schemas.openxmlformats.org/drawingml/2006/table">
            <a:tbl>
              <a:tblPr firstRow="1" firstCol="1" bandRow="1" bandCol="1">
                <a:tableStyleId>{5C22544A-7EE6-4342-B048-85BDC9FD1C3A}</a:tableStyleId>
              </a:tblPr>
              <a:tblGrid>
                <a:gridCol w="4635012"/>
                <a:gridCol w="1053692"/>
                <a:gridCol w="917017"/>
                <a:gridCol w="1165113"/>
              </a:tblGrid>
              <a:tr h="353598">
                <a:tc rowSpan="2">
                  <a:txBody>
                    <a:bodyPr/>
                    <a:lstStyle/>
                    <a:p>
                      <a:pPr>
                        <a:spcAft>
                          <a:spcPts val="0"/>
                        </a:spcAft>
                      </a:pPr>
                      <a:r>
                        <a:rPr lang="en-GB" sz="1400" b="1" dirty="0">
                          <a:effectLst/>
                          <a:latin typeface="Arial" pitchFamily="34" charset="0"/>
                          <a:cs typeface="Arial" pitchFamily="34" charset="0"/>
                        </a:rPr>
                        <a:t> </a:t>
                      </a:r>
                      <a:endParaRPr lang="ru-RU" sz="1400" b="1" dirty="0">
                        <a:effectLst/>
                        <a:latin typeface="Arial" pitchFamily="34" charset="0"/>
                        <a:cs typeface="Arial" pitchFamily="34" charset="0"/>
                      </a:endParaRPr>
                    </a:p>
                    <a:p>
                      <a:pPr algn="ctr">
                        <a:lnSpc>
                          <a:spcPct val="115000"/>
                        </a:lnSpc>
                        <a:spcAft>
                          <a:spcPts val="0"/>
                        </a:spcAft>
                      </a:pPr>
                      <a:r>
                        <a:rPr lang="uk-UA" sz="1400" b="1" dirty="0" smtClean="0">
                          <a:effectLst/>
                          <a:latin typeface="Arial" pitchFamily="34" charset="0"/>
                          <a:cs typeface="Arial" pitchFamily="34" charset="0"/>
                        </a:rPr>
                        <a:t>Тип домогосподарства</a:t>
                      </a:r>
                      <a:endParaRPr lang="uk-UA" sz="1400" b="1" dirty="0">
                        <a:effectLst/>
                        <a:latin typeface="Arial" pitchFamily="34" charset="0"/>
                        <a:ea typeface="Calibri"/>
                        <a:cs typeface="Arial" pitchFamily="34" charset="0"/>
                      </a:endParaRPr>
                    </a:p>
                  </a:txBody>
                  <a:tcPr marL="68579" marR="68579" marT="0" marB="0"/>
                </a:tc>
                <a:tc gridSpan="2">
                  <a:txBody>
                    <a:bodyPr/>
                    <a:lstStyle/>
                    <a:p>
                      <a:pPr algn="ctr">
                        <a:lnSpc>
                          <a:spcPct val="115000"/>
                        </a:lnSpc>
                        <a:spcAft>
                          <a:spcPts val="0"/>
                        </a:spcAft>
                      </a:pPr>
                      <a:r>
                        <a:rPr lang="uk-UA" sz="1600" b="1" dirty="0">
                          <a:effectLst/>
                          <a:latin typeface="Arial" pitchFamily="34" charset="0"/>
                          <a:cs typeface="Arial" pitchFamily="34" charset="0"/>
                        </a:rPr>
                        <a:t>Тип </a:t>
                      </a:r>
                      <a:r>
                        <a:rPr lang="uk-UA" sz="1600" b="1" dirty="0" smtClean="0">
                          <a:effectLst/>
                          <a:latin typeface="Arial" pitchFamily="34" charset="0"/>
                          <a:cs typeface="Arial" pitchFamily="34" charset="0"/>
                        </a:rPr>
                        <a:t> поселення</a:t>
                      </a:r>
                      <a:endParaRPr lang="uk-UA" sz="1600" b="1" dirty="0">
                        <a:effectLst/>
                        <a:latin typeface="Arial" pitchFamily="34" charset="0"/>
                        <a:ea typeface="Calibri"/>
                        <a:cs typeface="Arial" pitchFamily="34" charset="0"/>
                      </a:endParaRPr>
                    </a:p>
                  </a:txBody>
                  <a:tcPr marL="68588" marR="68588" marT="0" marB="0"/>
                </a:tc>
                <a:tc hMerge="1">
                  <a:txBody>
                    <a:bodyPr/>
                    <a:lstStyle/>
                    <a:p>
                      <a:endParaRPr lang="uk-UA"/>
                    </a:p>
                  </a:txBody>
                  <a:tcPr/>
                </a:tc>
                <a:tc rowSpan="2">
                  <a:txBody>
                    <a:bodyPr/>
                    <a:lstStyle/>
                    <a:p>
                      <a:pPr algn="ctr">
                        <a:lnSpc>
                          <a:spcPct val="115000"/>
                        </a:lnSpc>
                        <a:spcAft>
                          <a:spcPts val="0"/>
                        </a:spcAft>
                      </a:pPr>
                      <a:r>
                        <a:rPr lang="uk-UA" sz="1600" b="1" dirty="0" smtClean="0">
                          <a:effectLst/>
                          <a:latin typeface="Arial" pitchFamily="34" charset="0"/>
                          <a:cs typeface="Arial" pitchFamily="34" charset="0"/>
                        </a:rPr>
                        <a:t>Середнє </a:t>
                      </a:r>
                      <a:r>
                        <a:rPr lang="uk-UA" sz="1600" b="1" dirty="0">
                          <a:effectLst/>
                          <a:latin typeface="Arial" pitchFamily="34" charset="0"/>
                          <a:cs typeface="Arial" pitchFamily="34" charset="0"/>
                        </a:rPr>
                        <a:t>значення</a:t>
                      </a:r>
                      <a:endParaRPr lang="uk-UA" sz="1600" b="1" dirty="0">
                        <a:effectLst/>
                        <a:latin typeface="Arial" pitchFamily="34" charset="0"/>
                        <a:ea typeface="Calibri"/>
                        <a:cs typeface="Arial" pitchFamily="34" charset="0"/>
                      </a:endParaRPr>
                    </a:p>
                  </a:txBody>
                  <a:tcPr marL="68588" marR="68588" marT="0" marB="0"/>
                </a:tc>
              </a:tr>
              <a:tr h="292193">
                <a:tc vMerge="1">
                  <a:txBody>
                    <a:bodyPr/>
                    <a:lstStyle/>
                    <a:p>
                      <a:endParaRPr lang="ru-RU"/>
                    </a:p>
                  </a:txBody>
                  <a:tcPr/>
                </a:tc>
                <a:tc>
                  <a:txBody>
                    <a:bodyPr/>
                    <a:lstStyle/>
                    <a:p>
                      <a:pPr algn="ctr">
                        <a:lnSpc>
                          <a:spcPct val="115000"/>
                        </a:lnSpc>
                        <a:spcAft>
                          <a:spcPts val="0"/>
                        </a:spcAft>
                      </a:pPr>
                      <a:r>
                        <a:rPr lang="uk-UA" sz="1600" b="1">
                          <a:effectLst/>
                          <a:latin typeface="Arial" pitchFamily="34" charset="0"/>
                          <a:cs typeface="Arial" pitchFamily="34" charset="0"/>
                        </a:rPr>
                        <a:t>місто</a:t>
                      </a:r>
                      <a:endParaRPr lang="uk-UA" sz="1600" b="1">
                        <a:effectLst/>
                        <a:latin typeface="Arial" pitchFamily="34" charset="0"/>
                        <a:ea typeface="Calibri"/>
                        <a:cs typeface="Arial" pitchFamily="34" charset="0"/>
                      </a:endParaRPr>
                    </a:p>
                  </a:txBody>
                  <a:tcPr marL="68588" marR="68588" marT="0" marB="0"/>
                </a:tc>
                <a:tc>
                  <a:txBody>
                    <a:bodyPr/>
                    <a:lstStyle/>
                    <a:p>
                      <a:pPr algn="ctr">
                        <a:lnSpc>
                          <a:spcPct val="115000"/>
                        </a:lnSpc>
                        <a:spcAft>
                          <a:spcPts val="0"/>
                        </a:spcAft>
                      </a:pPr>
                      <a:r>
                        <a:rPr lang="uk-UA" sz="1600" b="1" dirty="0">
                          <a:effectLst/>
                          <a:latin typeface="Arial" pitchFamily="34" charset="0"/>
                          <a:cs typeface="Arial" pitchFamily="34" charset="0"/>
                        </a:rPr>
                        <a:t>село</a:t>
                      </a:r>
                      <a:endParaRPr lang="uk-UA" sz="1600" b="1" dirty="0">
                        <a:effectLst/>
                        <a:latin typeface="Arial" pitchFamily="34" charset="0"/>
                        <a:ea typeface="Calibri"/>
                        <a:cs typeface="Arial" pitchFamily="34" charset="0"/>
                      </a:endParaRPr>
                    </a:p>
                  </a:txBody>
                  <a:tcPr marL="68588" marR="68588" marT="0" marB="0"/>
                </a:tc>
                <a:tc vMerge="1">
                  <a:txBody>
                    <a:bodyPr/>
                    <a:lstStyle/>
                    <a:p>
                      <a:endParaRPr lang="uk-UA"/>
                    </a:p>
                  </a:txBody>
                  <a:tcPr/>
                </a:tc>
              </a:tr>
              <a:tr h="245503">
                <a:tc>
                  <a:txBody>
                    <a:bodyPr/>
                    <a:lstStyle/>
                    <a:p>
                      <a:pPr>
                        <a:lnSpc>
                          <a:spcPct val="115000"/>
                        </a:lnSpc>
                        <a:spcAft>
                          <a:spcPts val="0"/>
                        </a:spcAft>
                      </a:pPr>
                      <a:r>
                        <a:rPr lang="uk-UA" sz="1400" b="1" dirty="0" smtClean="0">
                          <a:effectLst/>
                          <a:latin typeface="Arial" pitchFamily="34" charset="0"/>
                          <a:cs typeface="Arial" pitchFamily="34" charset="0"/>
                        </a:rPr>
                        <a:t>домогосподарство з осіб віком 60 років і старше</a:t>
                      </a:r>
                      <a:endParaRPr lang="uk-UA" sz="1400" b="1" dirty="0">
                        <a:effectLst/>
                        <a:latin typeface="Arial" pitchFamily="34" charset="0"/>
                        <a:ea typeface="Calibri"/>
                        <a:cs typeface="Arial" pitchFamily="34" charset="0"/>
                      </a:endParaRPr>
                    </a:p>
                  </a:txBody>
                  <a:tcPr marL="68579" marR="68579" marT="0" marB="0" anchor="ctr"/>
                </a:tc>
                <a:tc>
                  <a:txBody>
                    <a:bodyPr/>
                    <a:lstStyle/>
                    <a:p>
                      <a:pPr algn="ctr">
                        <a:spcAft>
                          <a:spcPts val="0"/>
                        </a:spcAft>
                      </a:pPr>
                      <a:r>
                        <a:rPr lang="en-GB" sz="1400" b="1" dirty="0" smtClean="0">
                          <a:effectLst/>
                          <a:latin typeface="Arial" pitchFamily="34" charset="0"/>
                          <a:cs typeface="Arial" pitchFamily="34" charset="0"/>
                        </a:rPr>
                        <a:t>2080.54</a:t>
                      </a:r>
                      <a:endParaRPr lang="ru-RU" sz="1400" b="1" dirty="0">
                        <a:effectLst/>
                        <a:latin typeface="Arial" pitchFamily="34" charset="0"/>
                        <a:ea typeface="Calibri"/>
                        <a:cs typeface="Arial" pitchFamily="34" charset="0"/>
                      </a:endParaRPr>
                    </a:p>
                  </a:txBody>
                  <a:tcPr marL="68579" marR="68579" marT="0" marB="0" anchor="ctr"/>
                </a:tc>
                <a:tc>
                  <a:txBody>
                    <a:bodyPr/>
                    <a:lstStyle/>
                    <a:p>
                      <a:pPr algn="ctr">
                        <a:spcAft>
                          <a:spcPts val="0"/>
                        </a:spcAft>
                      </a:pPr>
                      <a:r>
                        <a:rPr lang="ru-RU" sz="1400" b="1" dirty="0" smtClean="0">
                          <a:effectLst/>
                          <a:latin typeface="Arial" pitchFamily="34" charset="0"/>
                          <a:ea typeface="Calibri"/>
                          <a:cs typeface="Arial" pitchFamily="34" charset="0"/>
                        </a:rPr>
                        <a:t>1903.89</a:t>
                      </a:r>
                      <a:endParaRPr lang="ru-RU" sz="1400" b="1" dirty="0">
                        <a:effectLst/>
                        <a:latin typeface="Arial" pitchFamily="34" charset="0"/>
                        <a:ea typeface="Calibri"/>
                        <a:cs typeface="Arial" pitchFamily="34" charset="0"/>
                      </a:endParaRPr>
                    </a:p>
                  </a:txBody>
                  <a:tcPr marL="68579" marR="68579" marT="0" marB="0" anchor="ctr"/>
                </a:tc>
                <a:tc>
                  <a:txBody>
                    <a:bodyPr/>
                    <a:lstStyle/>
                    <a:p>
                      <a:pPr algn="ctr">
                        <a:spcAft>
                          <a:spcPts val="0"/>
                        </a:spcAft>
                      </a:pPr>
                      <a:r>
                        <a:rPr lang="ru-RU" sz="1400" b="1" dirty="0" smtClean="0">
                          <a:effectLst/>
                          <a:latin typeface="Arial" pitchFamily="34" charset="0"/>
                          <a:ea typeface="Calibri"/>
                          <a:cs typeface="Arial" pitchFamily="34" charset="0"/>
                        </a:rPr>
                        <a:t>2023.34</a:t>
                      </a:r>
                      <a:endParaRPr lang="ru-RU" sz="1400" b="1" dirty="0">
                        <a:effectLst/>
                        <a:latin typeface="Arial" pitchFamily="34" charset="0"/>
                        <a:ea typeface="Calibri"/>
                        <a:cs typeface="Arial" pitchFamily="34" charset="0"/>
                      </a:endParaRPr>
                    </a:p>
                  </a:txBody>
                  <a:tcPr marL="68579" marR="68579" marT="0" marB="0" anchor="ctr"/>
                </a:tc>
              </a:tr>
              <a:tr h="249167">
                <a:tc>
                  <a:txBody>
                    <a:bodyPr/>
                    <a:lstStyle/>
                    <a:p>
                      <a:pPr>
                        <a:spcAft>
                          <a:spcPts val="0"/>
                        </a:spcAft>
                      </a:pPr>
                      <a:r>
                        <a:rPr lang="uk-UA" sz="1400" b="1" dirty="0" smtClean="0">
                          <a:effectLst/>
                          <a:latin typeface="Arial" pitchFamily="34" charset="0"/>
                          <a:cs typeface="Arial" pitchFamily="34" charset="0"/>
                        </a:rPr>
                        <a:t>домогосподарство з осіб віком 70 років і старше</a:t>
                      </a:r>
                      <a:endParaRPr lang="ru-RU" sz="1400" b="1" dirty="0">
                        <a:effectLst/>
                        <a:latin typeface="Arial" pitchFamily="34" charset="0"/>
                        <a:ea typeface="Calibri"/>
                        <a:cs typeface="Arial" pitchFamily="34" charset="0"/>
                      </a:endParaRPr>
                    </a:p>
                  </a:txBody>
                  <a:tcPr marL="68579" marR="68579" marT="0" marB="0" anchor="ctr"/>
                </a:tc>
                <a:tc>
                  <a:txBody>
                    <a:bodyPr/>
                    <a:lstStyle/>
                    <a:p>
                      <a:pPr algn="ctr">
                        <a:spcAft>
                          <a:spcPts val="0"/>
                        </a:spcAft>
                      </a:pPr>
                      <a:r>
                        <a:rPr lang="en-GB" sz="1400" b="1" dirty="0" smtClean="0">
                          <a:effectLst/>
                          <a:latin typeface="Arial" pitchFamily="34" charset="0"/>
                          <a:cs typeface="Arial" pitchFamily="34" charset="0"/>
                        </a:rPr>
                        <a:t>1946</a:t>
                      </a:r>
                      <a:r>
                        <a:rPr lang="ru-RU" sz="1400" b="1" dirty="0" smtClean="0">
                          <a:effectLst/>
                          <a:latin typeface="Arial" pitchFamily="34" charset="0"/>
                          <a:cs typeface="Arial" pitchFamily="34" charset="0"/>
                        </a:rPr>
                        <a:t>.20</a:t>
                      </a:r>
                    </a:p>
                  </a:txBody>
                  <a:tcPr marL="68579" marR="68579" marT="0" marB="0" anchor="ctr"/>
                </a:tc>
                <a:tc>
                  <a:txBody>
                    <a:bodyPr/>
                    <a:lstStyle/>
                    <a:p>
                      <a:pPr algn="ctr">
                        <a:spcAft>
                          <a:spcPts val="0"/>
                        </a:spcAft>
                      </a:pPr>
                      <a:r>
                        <a:rPr lang="ru-RU" sz="1400" b="1" dirty="0" smtClean="0">
                          <a:effectLst/>
                          <a:latin typeface="Arial" pitchFamily="34" charset="0"/>
                          <a:ea typeface="Calibri"/>
                          <a:cs typeface="Arial" pitchFamily="34" charset="0"/>
                        </a:rPr>
                        <a:t>1810.20</a:t>
                      </a:r>
                      <a:endParaRPr lang="ru-RU" sz="1400" b="1" dirty="0">
                        <a:effectLst/>
                        <a:latin typeface="Arial" pitchFamily="34" charset="0"/>
                        <a:ea typeface="Calibri"/>
                        <a:cs typeface="Arial" pitchFamily="34" charset="0"/>
                      </a:endParaRPr>
                    </a:p>
                  </a:txBody>
                  <a:tcPr marL="68579" marR="68579" marT="0" marB="0" anchor="ctr"/>
                </a:tc>
                <a:tc>
                  <a:txBody>
                    <a:bodyPr/>
                    <a:lstStyle/>
                    <a:p>
                      <a:pPr algn="ctr">
                        <a:spcAft>
                          <a:spcPts val="0"/>
                        </a:spcAft>
                      </a:pPr>
                      <a:r>
                        <a:rPr lang="ru-RU" sz="1400" b="1" dirty="0" smtClean="0">
                          <a:effectLst/>
                          <a:latin typeface="Arial" pitchFamily="34" charset="0"/>
                          <a:ea typeface="Calibri"/>
                          <a:cs typeface="Arial" pitchFamily="34" charset="0"/>
                        </a:rPr>
                        <a:t>1899.53</a:t>
                      </a:r>
                      <a:endParaRPr lang="ru-RU" sz="1400" b="1" dirty="0">
                        <a:effectLst/>
                        <a:latin typeface="Arial" pitchFamily="34" charset="0"/>
                        <a:ea typeface="Calibri"/>
                        <a:cs typeface="Arial" pitchFamily="34" charset="0"/>
                      </a:endParaRPr>
                    </a:p>
                  </a:txBody>
                  <a:tcPr marL="68579" marR="68579" marT="0" marB="0" anchor="ctr"/>
                </a:tc>
              </a:tr>
              <a:tr h="489569">
                <a:tc>
                  <a:txBody>
                    <a:bodyPr/>
                    <a:lstStyle/>
                    <a:p>
                      <a:pPr>
                        <a:lnSpc>
                          <a:spcPct val="115000"/>
                        </a:lnSpc>
                        <a:spcAft>
                          <a:spcPts val="0"/>
                        </a:spcAft>
                      </a:pPr>
                      <a:r>
                        <a:rPr lang="uk-UA" sz="1400" b="1" dirty="0" smtClean="0">
                          <a:effectLst/>
                          <a:latin typeface="Arial" pitchFamily="34" charset="0"/>
                          <a:cs typeface="Arial" pitchFamily="34" charset="0"/>
                        </a:rPr>
                        <a:t>домогосподарство жінок-одиначок віком 60 років і старше</a:t>
                      </a:r>
                      <a:endParaRPr lang="uk-UA" sz="1400" b="1" dirty="0">
                        <a:effectLst/>
                        <a:latin typeface="Arial" pitchFamily="34" charset="0"/>
                        <a:ea typeface="Calibri"/>
                        <a:cs typeface="Arial" pitchFamily="34" charset="0"/>
                      </a:endParaRPr>
                    </a:p>
                  </a:txBody>
                  <a:tcPr marL="68579" marR="68579" marT="0" marB="0" anchor="ctr"/>
                </a:tc>
                <a:tc>
                  <a:txBody>
                    <a:bodyPr/>
                    <a:lstStyle/>
                    <a:p>
                      <a:pPr algn="ctr">
                        <a:spcAft>
                          <a:spcPts val="0"/>
                        </a:spcAft>
                      </a:pPr>
                      <a:r>
                        <a:rPr lang="ru-RU" sz="1400" b="1" dirty="0" smtClean="0">
                          <a:effectLst/>
                          <a:latin typeface="Arial" pitchFamily="34" charset="0"/>
                          <a:cs typeface="Arial" pitchFamily="34" charset="0"/>
                        </a:rPr>
                        <a:t>1715.67</a:t>
                      </a:r>
                      <a:endParaRPr lang="ru-RU" sz="1400" b="1" dirty="0">
                        <a:effectLst/>
                        <a:latin typeface="Arial" pitchFamily="34" charset="0"/>
                        <a:ea typeface="Calibri"/>
                        <a:cs typeface="Arial" pitchFamily="34" charset="0"/>
                      </a:endParaRPr>
                    </a:p>
                  </a:txBody>
                  <a:tcPr marL="68579" marR="68579" marT="0" marB="0" anchor="ctr"/>
                </a:tc>
                <a:tc>
                  <a:txBody>
                    <a:bodyPr/>
                    <a:lstStyle/>
                    <a:p>
                      <a:pPr algn="ctr">
                        <a:spcAft>
                          <a:spcPts val="0"/>
                        </a:spcAft>
                      </a:pPr>
                      <a:r>
                        <a:rPr lang="ru-RU" sz="1400" b="1" dirty="0" smtClean="0">
                          <a:effectLst/>
                          <a:latin typeface="Arial" pitchFamily="34" charset="0"/>
                          <a:ea typeface="Calibri"/>
                          <a:cs typeface="Arial" pitchFamily="34" charset="0"/>
                        </a:rPr>
                        <a:t>1644.27</a:t>
                      </a:r>
                      <a:endParaRPr lang="ru-RU" sz="1400" b="1" dirty="0">
                        <a:effectLst/>
                        <a:latin typeface="Arial" pitchFamily="34" charset="0"/>
                        <a:ea typeface="Calibri"/>
                        <a:cs typeface="Arial" pitchFamily="34" charset="0"/>
                      </a:endParaRPr>
                    </a:p>
                  </a:txBody>
                  <a:tcPr marL="68579" marR="68579" marT="0" marB="0" anchor="ctr"/>
                </a:tc>
                <a:tc>
                  <a:txBody>
                    <a:bodyPr/>
                    <a:lstStyle/>
                    <a:p>
                      <a:pPr algn="ctr">
                        <a:spcAft>
                          <a:spcPts val="0"/>
                        </a:spcAft>
                      </a:pPr>
                      <a:r>
                        <a:rPr lang="ru-RU" sz="1400" b="1" dirty="0" smtClean="0">
                          <a:effectLst/>
                          <a:latin typeface="Arial" pitchFamily="34" charset="0"/>
                          <a:ea typeface="Calibri"/>
                          <a:cs typeface="Arial" pitchFamily="34" charset="0"/>
                        </a:rPr>
                        <a:t>1688.23</a:t>
                      </a:r>
                      <a:endParaRPr lang="ru-RU" sz="1400" b="1" dirty="0">
                        <a:effectLst/>
                        <a:latin typeface="Arial" pitchFamily="34" charset="0"/>
                        <a:ea typeface="Calibri"/>
                        <a:cs typeface="Arial" pitchFamily="34" charset="0"/>
                      </a:endParaRPr>
                    </a:p>
                  </a:txBody>
                  <a:tcPr marL="68579" marR="68579" marT="0" marB="0" anchor="ctr"/>
                </a:tc>
              </a:tr>
              <a:tr h="507495">
                <a:tc>
                  <a:txBody>
                    <a:bodyPr/>
                    <a:lstStyle/>
                    <a:p>
                      <a:pPr>
                        <a:lnSpc>
                          <a:spcPct val="115000"/>
                        </a:lnSpc>
                        <a:spcAft>
                          <a:spcPts val="0"/>
                        </a:spcAft>
                      </a:pPr>
                      <a:r>
                        <a:rPr lang="uk-UA" sz="1400" b="1" dirty="0" smtClean="0">
                          <a:effectLst/>
                          <a:latin typeface="Arial" pitchFamily="34" charset="0"/>
                          <a:cs typeface="Arial" pitchFamily="34" charset="0"/>
                        </a:rPr>
                        <a:t>домогосподарство чоловіків-одинаків віком 60 років і старше</a:t>
                      </a:r>
                      <a:endParaRPr lang="uk-UA" sz="1400" b="1" dirty="0">
                        <a:effectLst/>
                        <a:latin typeface="Arial" pitchFamily="34" charset="0"/>
                        <a:ea typeface="Calibri"/>
                        <a:cs typeface="Arial" pitchFamily="34" charset="0"/>
                      </a:endParaRPr>
                    </a:p>
                  </a:txBody>
                  <a:tcPr marL="68579" marR="68579" marT="0" marB="0" anchor="ctr"/>
                </a:tc>
                <a:tc>
                  <a:txBody>
                    <a:bodyPr/>
                    <a:lstStyle/>
                    <a:p>
                      <a:pPr algn="ctr">
                        <a:spcAft>
                          <a:spcPts val="0"/>
                        </a:spcAft>
                      </a:pPr>
                      <a:r>
                        <a:rPr lang="ru-RU" sz="1400" b="1" dirty="0" smtClean="0">
                          <a:effectLst/>
                          <a:latin typeface="Arial" pitchFamily="34" charset="0"/>
                          <a:cs typeface="Arial" pitchFamily="34" charset="0"/>
                        </a:rPr>
                        <a:t>2136.48</a:t>
                      </a:r>
                      <a:endParaRPr lang="ru-RU" sz="1400" b="1" dirty="0">
                        <a:effectLst/>
                        <a:latin typeface="Arial" pitchFamily="34" charset="0"/>
                        <a:ea typeface="Calibri"/>
                        <a:cs typeface="Arial" pitchFamily="34" charset="0"/>
                      </a:endParaRPr>
                    </a:p>
                  </a:txBody>
                  <a:tcPr marL="68579" marR="68579" marT="0" marB="0" anchor="ctr"/>
                </a:tc>
                <a:tc>
                  <a:txBody>
                    <a:bodyPr/>
                    <a:lstStyle/>
                    <a:p>
                      <a:pPr algn="ctr">
                        <a:spcAft>
                          <a:spcPts val="0"/>
                        </a:spcAft>
                      </a:pPr>
                      <a:r>
                        <a:rPr lang="ru-RU" sz="1400" b="1" dirty="0" smtClean="0">
                          <a:effectLst/>
                          <a:latin typeface="Arial" pitchFamily="34" charset="0"/>
                          <a:ea typeface="Calibri"/>
                          <a:cs typeface="Arial" pitchFamily="34" charset="0"/>
                        </a:rPr>
                        <a:t>1622.85</a:t>
                      </a:r>
                      <a:endParaRPr lang="ru-RU" sz="1400" b="1" dirty="0">
                        <a:effectLst/>
                        <a:latin typeface="Arial" pitchFamily="34" charset="0"/>
                        <a:ea typeface="Calibri"/>
                        <a:cs typeface="Arial" pitchFamily="34" charset="0"/>
                      </a:endParaRPr>
                    </a:p>
                  </a:txBody>
                  <a:tcPr marL="68579" marR="68579" marT="0" marB="0" anchor="ctr"/>
                </a:tc>
                <a:tc>
                  <a:txBody>
                    <a:bodyPr/>
                    <a:lstStyle/>
                    <a:p>
                      <a:pPr algn="ctr">
                        <a:spcAft>
                          <a:spcPts val="0"/>
                        </a:spcAft>
                      </a:pPr>
                      <a:r>
                        <a:rPr lang="ru-RU" sz="1400" b="1" dirty="0" smtClean="0">
                          <a:effectLst/>
                          <a:latin typeface="Arial" pitchFamily="34" charset="0"/>
                          <a:ea typeface="Calibri"/>
                          <a:cs typeface="Arial" pitchFamily="34" charset="0"/>
                        </a:rPr>
                        <a:t>1907.18</a:t>
                      </a:r>
                      <a:endParaRPr lang="ru-RU" sz="1400" b="1" dirty="0">
                        <a:effectLst/>
                        <a:latin typeface="Arial" pitchFamily="34" charset="0"/>
                        <a:ea typeface="Calibri"/>
                        <a:cs typeface="Arial" pitchFamily="34" charset="0"/>
                      </a:endParaRPr>
                    </a:p>
                  </a:txBody>
                  <a:tcPr marL="68579" marR="68579" marT="0" marB="0" anchor="ctr"/>
                </a:tc>
              </a:tr>
              <a:tr h="514824">
                <a:tc>
                  <a:txBody>
                    <a:bodyPr/>
                    <a:lstStyle/>
                    <a:p>
                      <a:pPr>
                        <a:lnSpc>
                          <a:spcPct val="115000"/>
                        </a:lnSpc>
                        <a:spcAft>
                          <a:spcPts val="0"/>
                        </a:spcAft>
                      </a:pPr>
                      <a:r>
                        <a:rPr lang="uk-UA" sz="1400" b="1" dirty="0" smtClean="0">
                          <a:effectLst/>
                          <a:latin typeface="Arial" pitchFamily="34" charset="0"/>
                          <a:cs typeface="Arial" pitchFamily="34" charset="0"/>
                        </a:rPr>
                        <a:t>домогосподарство жінок-одиначок віком 70 років і старше</a:t>
                      </a:r>
                      <a:endParaRPr lang="uk-UA" sz="1400" b="1" dirty="0">
                        <a:effectLst/>
                        <a:latin typeface="Arial" pitchFamily="34" charset="0"/>
                        <a:ea typeface="Calibri"/>
                        <a:cs typeface="Arial" pitchFamily="34" charset="0"/>
                      </a:endParaRPr>
                    </a:p>
                  </a:txBody>
                  <a:tcPr marL="68579" marR="68579" marT="0" marB="0" anchor="ctr"/>
                </a:tc>
                <a:tc>
                  <a:txBody>
                    <a:bodyPr/>
                    <a:lstStyle/>
                    <a:p>
                      <a:pPr algn="ctr">
                        <a:spcAft>
                          <a:spcPts val="0"/>
                        </a:spcAft>
                      </a:pPr>
                      <a:r>
                        <a:rPr lang="ru-RU" sz="1400" b="1" dirty="0" smtClean="0">
                          <a:effectLst/>
                          <a:latin typeface="Arial" pitchFamily="34" charset="0"/>
                          <a:cs typeface="Arial" pitchFamily="34" charset="0"/>
                        </a:rPr>
                        <a:t>1626.31</a:t>
                      </a:r>
                      <a:endParaRPr lang="ru-RU" sz="1400" b="1" dirty="0">
                        <a:effectLst/>
                        <a:latin typeface="Arial" pitchFamily="34" charset="0"/>
                        <a:ea typeface="Calibri"/>
                        <a:cs typeface="Arial" pitchFamily="34" charset="0"/>
                      </a:endParaRPr>
                    </a:p>
                  </a:txBody>
                  <a:tcPr marL="68579" marR="68579" marT="0" marB="0" anchor="ctr"/>
                </a:tc>
                <a:tc>
                  <a:txBody>
                    <a:bodyPr/>
                    <a:lstStyle/>
                    <a:p>
                      <a:pPr algn="ctr">
                        <a:spcAft>
                          <a:spcPts val="0"/>
                        </a:spcAft>
                      </a:pPr>
                      <a:r>
                        <a:rPr lang="ru-RU" sz="1400" b="1" dirty="0" smtClean="0">
                          <a:effectLst/>
                          <a:latin typeface="Arial" pitchFamily="34" charset="0"/>
                          <a:ea typeface="Calibri"/>
                          <a:cs typeface="Arial" pitchFamily="34" charset="0"/>
                        </a:rPr>
                        <a:t>1600.30</a:t>
                      </a:r>
                      <a:endParaRPr lang="ru-RU" sz="1400" b="1" dirty="0">
                        <a:effectLst/>
                        <a:latin typeface="Arial" pitchFamily="34" charset="0"/>
                        <a:ea typeface="Calibri"/>
                        <a:cs typeface="Arial" pitchFamily="34" charset="0"/>
                      </a:endParaRPr>
                    </a:p>
                  </a:txBody>
                  <a:tcPr marL="68579" marR="68579" marT="0" marB="0" anchor="ctr"/>
                </a:tc>
                <a:tc>
                  <a:txBody>
                    <a:bodyPr/>
                    <a:lstStyle/>
                    <a:p>
                      <a:pPr algn="ctr">
                        <a:spcAft>
                          <a:spcPts val="0"/>
                        </a:spcAft>
                      </a:pPr>
                      <a:r>
                        <a:rPr lang="ru-RU" sz="1400" b="1" dirty="0" smtClean="0">
                          <a:effectLst/>
                          <a:latin typeface="Arial" pitchFamily="34" charset="0"/>
                          <a:ea typeface="Calibri"/>
                          <a:cs typeface="Arial" pitchFamily="34" charset="0"/>
                        </a:rPr>
                        <a:t>1615.34</a:t>
                      </a:r>
                      <a:endParaRPr lang="ru-RU" sz="1400" b="1" dirty="0">
                        <a:effectLst/>
                        <a:latin typeface="Arial" pitchFamily="34" charset="0"/>
                        <a:ea typeface="Calibri"/>
                        <a:cs typeface="Arial" pitchFamily="34" charset="0"/>
                      </a:endParaRPr>
                    </a:p>
                  </a:txBody>
                  <a:tcPr marL="68579" marR="68579" marT="0" marB="0" anchor="ctr"/>
                </a:tc>
              </a:tr>
              <a:tr h="509326">
                <a:tc>
                  <a:txBody>
                    <a:bodyPr/>
                    <a:lstStyle/>
                    <a:p>
                      <a:pPr>
                        <a:lnSpc>
                          <a:spcPct val="115000"/>
                        </a:lnSpc>
                        <a:spcAft>
                          <a:spcPts val="0"/>
                        </a:spcAft>
                      </a:pPr>
                      <a:r>
                        <a:rPr lang="uk-UA" sz="1400" b="1" dirty="0" smtClean="0">
                          <a:effectLst/>
                          <a:latin typeface="Arial" pitchFamily="34" charset="0"/>
                          <a:cs typeface="Arial" pitchFamily="34" charset="0"/>
                        </a:rPr>
                        <a:t>домогосподарство чоловіків-одинаків віком 70 років і старше</a:t>
                      </a:r>
                      <a:endParaRPr lang="uk-UA" sz="1400" b="1" dirty="0">
                        <a:effectLst/>
                        <a:latin typeface="Arial" pitchFamily="34" charset="0"/>
                        <a:ea typeface="Calibri"/>
                        <a:cs typeface="Arial" pitchFamily="34" charset="0"/>
                      </a:endParaRPr>
                    </a:p>
                  </a:txBody>
                  <a:tcPr marL="68579" marR="68579" marT="0" marB="0" anchor="ctr"/>
                </a:tc>
                <a:tc>
                  <a:txBody>
                    <a:bodyPr/>
                    <a:lstStyle/>
                    <a:p>
                      <a:pPr algn="ctr">
                        <a:spcAft>
                          <a:spcPts val="0"/>
                        </a:spcAft>
                      </a:pPr>
                      <a:r>
                        <a:rPr lang="ru-RU" sz="1400" b="1" dirty="0" smtClean="0">
                          <a:effectLst/>
                          <a:latin typeface="Arial" pitchFamily="34" charset="0"/>
                          <a:cs typeface="Arial" pitchFamily="34" charset="0"/>
                        </a:rPr>
                        <a:t>2023.47</a:t>
                      </a:r>
                      <a:endParaRPr lang="ru-RU" sz="1400" b="1" dirty="0">
                        <a:effectLst/>
                        <a:latin typeface="Arial" pitchFamily="34" charset="0"/>
                        <a:ea typeface="Calibri"/>
                        <a:cs typeface="Arial" pitchFamily="34" charset="0"/>
                      </a:endParaRPr>
                    </a:p>
                  </a:txBody>
                  <a:tcPr marL="68579" marR="68579" marT="0" marB="0" anchor="ctr"/>
                </a:tc>
                <a:tc>
                  <a:txBody>
                    <a:bodyPr/>
                    <a:lstStyle/>
                    <a:p>
                      <a:pPr algn="ctr">
                        <a:spcAft>
                          <a:spcPts val="0"/>
                        </a:spcAft>
                      </a:pPr>
                      <a:r>
                        <a:rPr lang="ru-RU" sz="1400" b="1" dirty="0" smtClean="0">
                          <a:effectLst/>
                          <a:latin typeface="Arial" pitchFamily="34" charset="0"/>
                          <a:ea typeface="Calibri"/>
                          <a:cs typeface="Arial" pitchFamily="34" charset="0"/>
                        </a:rPr>
                        <a:t>1658.89</a:t>
                      </a:r>
                      <a:endParaRPr lang="ru-RU" sz="1400" b="1" dirty="0">
                        <a:effectLst/>
                        <a:latin typeface="Arial" pitchFamily="34" charset="0"/>
                        <a:ea typeface="Calibri"/>
                        <a:cs typeface="Arial" pitchFamily="34" charset="0"/>
                      </a:endParaRPr>
                    </a:p>
                  </a:txBody>
                  <a:tcPr marL="68579" marR="68579" marT="0" marB="0" anchor="ctr"/>
                </a:tc>
                <a:tc>
                  <a:txBody>
                    <a:bodyPr/>
                    <a:lstStyle/>
                    <a:p>
                      <a:pPr algn="ctr">
                        <a:spcAft>
                          <a:spcPts val="0"/>
                        </a:spcAft>
                      </a:pPr>
                      <a:r>
                        <a:rPr lang="ru-RU" sz="1400" b="1" dirty="0" smtClean="0">
                          <a:effectLst/>
                          <a:latin typeface="Arial" pitchFamily="34" charset="0"/>
                          <a:ea typeface="Calibri"/>
                          <a:cs typeface="Arial" pitchFamily="34" charset="0"/>
                        </a:rPr>
                        <a:t>1854.39</a:t>
                      </a:r>
                      <a:endParaRPr lang="ru-RU" sz="1400" b="1" dirty="0">
                        <a:effectLst/>
                        <a:latin typeface="Arial" pitchFamily="34" charset="0"/>
                        <a:ea typeface="Calibri"/>
                        <a:cs typeface="Arial" pitchFamily="34" charset="0"/>
                      </a:endParaRPr>
                    </a:p>
                  </a:txBody>
                  <a:tcPr marL="68579" marR="68579" marT="0" marB="0" anchor="ctr"/>
                </a:tc>
              </a:tr>
              <a:tr h="503831">
                <a:tc>
                  <a:txBody>
                    <a:bodyPr/>
                    <a:lstStyle/>
                    <a:p>
                      <a:pPr>
                        <a:spcAft>
                          <a:spcPts val="0"/>
                        </a:spcAft>
                      </a:pPr>
                      <a:r>
                        <a:rPr lang="ru-RU" sz="1400" b="1" dirty="0" err="1" smtClean="0">
                          <a:effectLst/>
                          <a:latin typeface="Arial" pitchFamily="34" charset="0"/>
                          <a:cs typeface="Arial" pitchFamily="34" charset="0"/>
                        </a:rPr>
                        <a:t>домо</a:t>
                      </a:r>
                      <a:r>
                        <a:rPr lang="uk-UA" sz="1400" b="1" dirty="0" smtClean="0">
                          <a:effectLst/>
                          <a:latin typeface="Arial" pitchFamily="34" charset="0"/>
                          <a:cs typeface="Arial" pitchFamily="34" charset="0"/>
                        </a:rPr>
                        <a:t>господарство з</a:t>
                      </a:r>
                      <a:r>
                        <a:rPr lang="ru-RU" sz="1400" b="1" dirty="0" smtClean="0">
                          <a:effectLst/>
                          <a:latin typeface="Arial" pitchFamily="34" charset="0"/>
                          <a:cs typeface="Arial" pitchFamily="34" charset="0"/>
                        </a:rPr>
                        <a:t> </a:t>
                      </a:r>
                      <a:r>
                        <a:rPr lang="ru-RU" sz="1400" b="1" dirty="0" err="1" smtClean="0">
                          <a:effectLst/>
                          <a:latin typeface="Arial" pitchFamily="34" charset="0"/>
                          <a:cs typeface="Arial" pitchFamily="34" charset="0"/>
                        </a:rPr>
                        <a:t>дітьми</a:t>
                      </a:r>
                      <a:r>
                        <a:rPr lang="ru-RU" sz="1400" b="1" dirty="0" smtClean="0">
                          <a:effectLst/>
                          <a:latin typeface="Arial" pitchFamily="34" charset="0"/>
                          <a:cs typeface="Arial" pitchFamily="34" charset="0"/>
                        </a:rPr>
                        <a:t>, до складу </a:t>
                      </a:r>
                      <a:r>
                        <a:rPr lang="ru-RU" sz="1400" b="1" dirty="0" err="1" smtClean="0">
                          <a:effectLst/>
                          <a:latin typeface="Arial" pitchFamily="34" charset="0"/>
                          <a:cs typeface="Arial" pitchFamily="34" charset="0"/>
                        </a:rPr>
                        <a:t>якого</a:t>
                      </a:r>
                      <a:r>
                        <a:rPr lang="ru-RU" sz="1400" b="1" dirty="0" smtClean="0">
                          <a:effectLst/>
                          <a:latin typeface="Arial" pitchFamily="34" charset="0"/>
                          <a:cs typeface="Arial" pitchFamily="34" charset="0"/>
                        </a:rPr>
                        <a:t> входить </a:t>
                      </a:r>
                      <a:r>
                        <a:rPr lang="ru-RU" sz="1400" b="1" dirty="0" err="1" smtClean="0">
                          <a:effectLst/>
                          <a:latin typeface="Arial" pitchFamily="34" charset="0"/>
                          <a:cs typeface="Arial" pitchFamily="34" charset="0"/>
                        </a:rPr>
                        <a:t>принаймні</a:t>
                      </a:r>
                      <a:r>
                        <a:rPr lang="ru-RU" sz="1400" b="1" dirty="0" smtClean="0">
                          <a:effectLst/>
                          <a:latin typeface="Arial" pitchFamily="34" charset="0"/>
                          <a:cs typeface="Arial" pitchFamily="34" charset="0"/>
                        </a:rPr>
                        <a:t> одна </a:t>
                      </a:r>
                      <a:r>
                        <a:rPr lang="ru-RU" sz="1400" b="1" dirty="0" err="1" smtClean="0">
                          <a:effectLst/>
                          <a:latin typeface="Arial" pitchFamily="34" charset="0"/>
                          <a:cs typeface="Arial" pitchFamily="34" charset="0"/>
                        </a:rPr>
                        <a:t>жінка</a:t>
                      </a:r>
                      <a:r>
                        <a:rPr lang="ru-RU" sz="1400" b="1" dirty="0" smtClean="0">
                          <a:effectLst/>
                          <a:latin typeface="Arial" pitchFamily="34" charset="0"/>
                          <a:cs typeface="Arial" pitchFamily="34" charset="0"/>
                        </a:rPr>
                        <a:t> </a:t>
                      </a:r>
                      <a:r>
                        <a:rPr lang="ru-RU" sz="1400" b="1" dirty="0" err="1" smtClean="0">
                          <a:effectLst/>
                          <a:latin typeface="Arial" pitchFamily="34" charset="0"/>
                          <a:cs typeface="Arial" pitchFamily="34" charset="0"/>
                        </a:rPr>
                        <a:t>віком</a:t>
                      </a:r>
                      <a:r>
                        <a:rPr lang="ru-RU" sz="1400" b="1" dirty="0" smtClean="0">
                          <a:effectLst/>
                          <a:latin typeface="Arial" pitchFamily="34" charset="0"/>
                          <a:cs typeface="Arial" pitchFamily="34" charset="0"/>
                        </a:rPr>
                        <a:t> 60 </a:t>
                      </a:r>
                      <a:r>
                        <a:rPr lang="ru-RU" sz="1400" b="1" dirty="0" err="1" smtClean="0">
                          <a:effectLst/>
                          <a:latin typeface="Arial" pitchFamily="34" charset="0"/>
                          <a:cs typeface="Arial" pitchFamily="34" charset="0"/>
                        </a:rPr>
                        <a:t>років</a:t>
                      </a:r>
                      <a:r>
                        <a:rPr lang="ru-RU" sz="1400" b="1" dirty="0" smtClean="0">
                          <a:effectLst/>
                          <a:latin typeface="Arial" pitchFamily="34" charset="0"/>
                          <a:cs typeface="Arial" pitchFamily="34" charset="0"/>
                        </a:rPr>
                        <a:t> </a:t>
                      </a:r>
                      <a:r>
                        <a:rPr lang="ru-RU" sz="1400" b="1" dirty="0" err="1" smtClean="0">
                          <a:effectLst/>
                          <a:latin typeface="Arial" pitchFamily="34" charset="0"/>
                          <a:cs typeface="Arial" pitchFamily="34" charset="0"/>
                        </a:rPr>
                        <a:t>і</a:t>
                      </a:r>
                      <a:r>
                        <a:rPr lang="ru-RU" sz="1400" b="1" dirty="0" smtClean="0">
                          <a:effectLst/>
                          <a:latin typeface="Arial" pitchFamily="34" charset="0"/>
                          <a:cs typeface="Arial" pitchFamily="34" charset="0"/>
                        </a:rPr>
                        <a:t> старше</a:t>
                      </a:r>
                      <a:endParaRPr lang="ru-RU" sz="1400" b="1" dirty="0">
                        <a:effectLst/>
                        <a:latin typeface="Arial" pitchFamily="34" charset="0"/>
                        <a:ea typeface="Calibri"/>
                        <a:cs typeface="Arial" pitchFamily="34" charset="0"/>
                      </a:endParaRPr>
                    </a:p>
                  </a:txBody>
                  <a:tcPr marL="68579" marR="68579" marT="0" marB="0" anchor="ctr"/>
                </a:tc>
                <a:tc>
                  <a:txBody>
                    <a:bodyPr/>
                    <a:lstStyle/>
                    <a:p>
                      <a:pPr algn="ctr">
                        <a:spcAft>
                          <a:spcPts val="0"/>
                        </a:spcAft>
                      </a:pPr>
                      <a:r>
                        <a:rPr lang="ru-RU" sz="1400" b="1" dirty="0" smtClean="0">
                          <a:effectLst/>
                          <a:latin typeface="Arial" pitchFamily="34" charset="0"/>
                          <a:ea typeface="Calibri"/>
                          <a:cs typeface="Arial" pitchFamily="34" charset="0"/>
                        </a:rPr>
                        <a:t>1768.52</a:t>
                      </a:r>
                      <a:endParaRPr lang="ru-RU" sz="1400" b="1" dirty="0">
                        <a:effectLst/>
                        <a:latin typeface="Arial" pitchFamily="34" charset="0"/>
                        <a:ea typeface="Calibri"/>
                        <a:cs typeface="Arial" pitchFamily="34" charset="0"/>
                      </a:endParaRPr>
                    </a:p>
                  </a:txBody>
                  <a:tcPr marL="68579" marR="68579" marT="0" marB="0" anchor="ctr"/>
                </a:tc>
                <a:tc>
                  <a:txBody>
                    <a:bodyPr/>
                    <a:lstStyle/>
                    <a:p>
                      <a:pPr algn="ctr">
                        <a:spcAft>
                          <a:spcPts val="0"/>
                        </a:spcAft>
                      </a:pPr>
                      <a:r>
                        <a:rPr lang="ru-RU" sz="1400" b="1" dirty="0" smtClean="0">
                          <a:effectLst/>
                          <a:latin typeface="Arial" pitchFamily="34" charset="0"/>
                          <a:ea typeface="Calibri"/>
                          <a:cs typeface="Arial" pitchFamily="34" charset="0"/>
                        </a:rPr>
                        <a:t>1594.72</a:t>
                      </a:r>
                      <a:endParaRPr lang="ru-RU" sz="1400" b="1" dirty="0">
                        <a:effectLst/>
                        <a:latin typeface="Arial" pitchFamily="34" charset="0"/>
                        <a:ea typeface="Calibri"/>
                        <a:cs typeface="Arial" pitchFamily="34" charset="0"/>
                      </a:endParaRPr>
                    </a:p>
                  </a:txBody>
                  <a:tcPr marL="68579" marR="68579" marT="0" marB="0" anchor="ctr"/>
                </a:tc>
                <a:tc>
                  <a:txBody>
                    <a:bodyPr/>
                    <a:lstStyle/>
                    <a:p>
                      <a:pPr algn="ctr">
                        <a:spcAft>
                          <a:spcPts val="0"/>
                        </a:spcAft>
                      </a:pPr>
                      <a:r>
                        <a:rPr lang="ru-RU" sz="1400" b="1" dirty="0" smtClean="0">
                          <a:effectLst/>
                          <a:latin typeface="Arial" pitchFamily="34" charset="0"/>
                          <a:ea typeface="Calibri"/>
                          <a:cs typeface="Arial" pitchFamily="34" charset="0"/>
                        </a:rPr>
                        <a:t>1691.67</a:t>
                      </a:r>
                      <a:endParaRPr lang="ru-RU" sz="1400" b="1" dirty="0">
                        <a:effectLst/>
                        <a:latin typeface="Arial" pitchFamily="34" charset="0"/>
                        <a:ea typeface="Calibri"/>
                        <a:cs typeface="Arial" pitchFamily="34" charset="0"/>
                      </a:endParaRPr>
                    </a:p>
                  </a:txBody>
                  <a:tcPr marL="68579" marR="68579" marT="0" marB="0" anchor="ctr"/>
                </a:tc>
              </a:tr>
              <a:tr h="57711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400" b="1" dirty="0" err="1" smtClean="0">
                          <a:effectLst/>
                          <a:latin typeface="Arial" pitchFamily="34" charset="0"/>
                          <a:cs typeface="Arial" pitchFamily="34" charset="0"/>
                        </a:rPr>
                        <a:t>домо</a:t>
                      </a:r>
                      <a:r>
                        <a:rPr lang="uk-UA" sz="1400" b="1" dirty="0" smtClean="0">
                          <a:effectLst/>
                          <a:latin typeface="Arial" pitchFamily="34" charset="0"/>
                          <a:cs typeface="Arial" pitchFamily="34" charset="0"/>
                        </a:rPr>
                        <a:t>господарство з</a:t>
                      </a:r>
                      <a:r>
                        <a:rPr lang="ru-RU" sz="1400" b="1" dirty="0" smtClean="0">
                          <a:effectLst/>
                          <a:latin typeface="Arial" pitchFamily="34" charset="0"/>
                          <a:cs typeface="Arial" pitchFamily="34" charset="0"/>
                        </a:rPr>
                        <a:t> </a:t>
                      </a:r>
                      <a:r>
                        <a:rPr lang="ru-RU" sz="1400" b="1" dirty="0" err="1" smtClean="0">
                          <a:effectLst/>
                          <a:latin typeface="Arial" pitchFamily="34" charset="0"/>
                          <a:cs typeface="Arial" pitchFamily="34" charset="0"/>
                        </a:rPr>
                        <a:t>дітьми</a:t>
                      </a:r>
                      <a:r>
                        <a:rPr lang="ru-RU" sz="1400" b="1" dirty="0" smtClean="0">
                          <a:effectLst/>
                          <a:latin typeface="Arial" pitchFamily="34" charset="0"/>
                          <a:cs typeface="Arial" pitchFamily="34" charset="0"/>
                        </a:rPr>
                        <a:t>, до складу </a:t>
                      </a:r>
                      <a:r>
                        <a:rPr lang="ru-RU" sz="1400" b="1" dirty="0" err="1" smtClean="0">
                          <a:effectLst/>
                          <a:latin typeface="Arial" pitchFamily="34" charset="0"/>
                          <a:cs typeface="Arial" pitchFamily="34" charset="0"/>
                        </a:rPr>
                        <a:t>якого</a:t>
                      </a:r>
                      <a:r>
                        <a:rPr lang="ru-RU" sz="1400" b="1" dirty="0" smtClean="0">
                          <a:effectLst/>
                          <a:latin typeface="Arial" pitchFamily="34" charset="0"/>
                          <a:cs typeface="Arial" pitchFamily="34" charset="0"/>
                        </a:rPr>
                        <a:t> входить </a:t>
                      </a:r>
                      <a:r>
                        <a:rPr lang="ru-RU" sz="1400" b="1" dirty="0" err="1" smtClean="0">
                          <a:effectLst/>
                          <a:latin typeface="Arial" pitchFamily="34" charset="0"/>
                          <a:cs typeface="Arial" pitchFamily="34" charset="0"/>
                        </a:rPr>
                        <a:t>принаймні</a:t>
                      </a:r>
                      <a:r>
                        <a:rPr lang="ru-RU" sz="1400" b="1" dirty="0" smtClean="0">
                          <a:effectLst/>
                          <a:latin typeface="Arial" pitchFamily="34" charset="0"/>
                          <a:cs typeface="Arial" pitchFamily="34" charset="0"/>
                        </a:rPr>
                        <a:t> одна </a:t>
                      </a:r>
                      <a:r>
                        <a:rPr lang="ru-RU" sz="1400" b="1" dirty="0" err="1" smtClean="0">
                          <a:effectLst/>
                          <a:latin typeface="Arial" pitchFamily="34" charset="0"/>
                          <a:cs typeface="Arial" pitchFamily="34" charset="0"/>
                        </a:rPr>
                        <a:t>жінка</a:t>
                      </a:r>
                      <a:r>
                        <a:rPr lang="ru-RU" sz="1400" b="1" dirty="0" smtClean="0">
                          <a:effectLst/>
                          <a:latin typeface="Arial" pitchFamily="34" charset="0"/>
                          <a:cs typeface="Arial" pitchFamily="34" charset="0"/>
                        </a:rPr>
                        <a:t> </a:t>
                      </a:r>
                      <a:r>
                        <a:rPr lang="ru-RU" sz="1400" b="1" dirty="0" err="1" smtClean="0">
                          <a:effectLst/>
                          <a:latin typeface="Arial" pitchFamily="34" charset="0"/>
                          <a:cs typeface="Arial" pitchFamily="34" charset="0"/>
                        </a:rPr>
                        <a:t>віком</a:t>
                      </a:r>
                      <a:r>
                        <a:rPr lang="ru-RU" sz="1400" b="1" dirty="0" smtClean="0">
                          <a:effectLst/>
                          <a:latin typeface="Arial" pitchFamily="34" charset="0"/>
                          <a:cs typeface="Arial" pitchFamily="34" charset="0"/>
                        </a:rPr>
                        <a:t> 70 </a:t>
                      </a:r>
                      <a:r>
                        <a:rPr lang="ru-RU" sz="1400" b="1" dirty="0" err="1" smtClean="0">
                          <a:effectLst/>
                          <a:latin typeface="Arial" pitchFamily="34" charset="0"/>
                          <a:cs typeface="Arial" pitchFamily="34" charset="0"/>
                        </a:rPr>
                        <a:t>років</a:t>
                      </a:r>
                      <a:r>
                        <a:rPr lang="ru-RU" sz="1400" b="1" dirty="0" smtClean="0">
                          <a:effectLst/>
                          <a:latin typeface="Arial" pitchFamily="34" charset="0"/>
                          <a:cs typeface="Arial" pitchFamily="34" charset="0"/>
                        </a:rPr>
                        <a:t> </a:t>
                      </a:r>
                      <a:r>
                        <a:rPr lang="ru-RU" sz="1400" b="1" dirty="0" err="1" smtClean="0">
                          <a:effectLst/>
                          <a:latin typeface="Arial" pitchFamily="34" charset="0"/>
                          <a:cs typeface="Arial" pitchFamily="34" charset="0"/>
                        </a:rPr>
                        <a:t>і</a:t>
                      </a:r>
                      <a:r>
                        <a:rPr lang="ru-RU" sz="1400" b="1" dirty="0" smtClean="0">
                          <a:effectLst/>
                          <a:latin typeface="Arial" pitchFamily="34" charset="0"/>
                          <a:cs typeface="Arial" pitchFamily="34" charset="0"/>
                        </a:rPr>
                        <a:t> старше</a:t>
                      </a:r>
                      <a:endParaRPr lang="ru-RU" sz="1400" b="1" dirty="0">
                        <a:effectLst/>
                        <a:latin typeface="Arial" pitchFamily="34" charset="0"/>
                        <a:ea typeface="Calibri"/>
                        <a:cs typeface="Arial" pitchFamily="34" charset="0"/>
                      </a:endParaRPr>
                    </a:p>
                  </a:txBody>
                  <a:tcPr marL="68579" marR="68579" marT="0" marB="0" anchor="ctr"/>
                </a:tc>
                <a:tc>
                  <a:txBody>
                    <a:bodyPr/>
                    <a:lstStyle/>
                    <a:p>
                      <a:pPr algn="ctr">
                        <a:spcAft>
                          <a:spcPts val="0"/>
                        </a:spcAft>
                      </a:pPr>
                      <a:r>
                        <a:rPr lang="ru-RU" sz="1400" b="1" dirty="0" smtClean="0">
                          <a:effectLst/>
                          <a:latin typeface="Arial" pitchFamily="34" charset="0"/>
                          <a:ea typeface="Calibri"/>
                          <a:cs typeface="Arial" pitchFamily="34" charset="0"/>
                        </a:rPr>
                        <a:t>1777.35</a:t>
                      </a:r>
                      <a:endParaRPr lang="ru-RU" sz="1400" b="1" dirty="0">
                        <a:effectLst/>
                        <a:latin typeface="Arial" pitchFamily="34" charset="0"/>
                        <a:ea typeface="Calibri"/>
                        <a:cs typeface="Arial" pitchFamily="34" charset="0"/>
                      </a:endParaRPr>
                    </a:p>
                  </a:txBody>
                  <a:tcPr marL="68579" marR="68579" marT="0" marB="0" anchor="ctr"/>
                </a:tc>
                <a:tc>
                  <a:txBody>
                    <a:bodyPr/>
                    <a:lstStyle/>
                    <a:p>
                      <a:pPr algn="ctr">
                        <a:spcAft>
                          <a:spcPts val="0"/>
                        </a:spcAft>
                      </a:pPr>
                      <a:r>
                        <a:rPr lang="ru-RU" sz="1400" b="1" dirty="0" smtClean="0">
                          <a:effectLst/>
                          <a:latin typeface="Arial" pitchFamily="34" charset="0"/>
                          <a:ea typeface="Calibri"/>
                          <a:cs typeface="Arial" pitchFamily="34" charset="0"/>
                        </a:rPr>
                        <a:t>1615.48</a:t>
                      </a:r>
                      <a:endParaRPr lang="ru-RU" sz="1400" b="1" dirty="0">
                        <a:effectLst/>
                        <a:latin typeface="Arial" pitchFamily="34" charset="0"/>
                        <a:ea typeface="Calibri"/>
                        <a:cs typeface="Arial" pitchFamily="34" charset="0"/>
                      </a:endParaRPr>
                    </a:p>
                  </a:txBody>
                  <a:tcPr marL="68579" marR="68579" marT="0" marB="0" anchor="ctr"/>
                </a:tc>
                <a:tc>
                  <a:txBody>
                    <a:bodyPr/>
                    <a:lstStyle/>
                    <a:p>
                      <a:pPr algn="ctr">
                        <a:spcAft>
                          <a:spcPts val="0"/>
                        </a:spcAft>
                      </a:pPr>
                      <a:r>
                        <a:rPr lang="ru-RU" sz="1400" b="1" dirty="0" smtClean="0">
                          <a:effectLst/>
                          <a:latin typeface="Arial" pitchFamily="34" charset="0"/>
                          <a:ea typeface="Calibri"/>
                          <a:cs typeface="Arial" pitchFamily="34" charset="0"/>
                        </a:rPr>
                        <a:t>1704.96</a:t>
                      </a:r>
                      <a:endParaRPr lang="ru-RU" sz="1400" b="1" dirty="0">
                        <a:effectLst/>
                        <a:latin typeface="Arial" pitchFamily="34" charset="0"/>
                        <a:ea typeface="Calibri"/>
                        <a:cs typeface="Arial" pitchFamily="34" charset="0"/>
                      </a:endParaRPr>
                    </a:p>
                  </a:txBody>
                  <a:tcPr marL="68579" marR="68579" marT="0" marB="0" anchor="ctr"/>
                </a:tc>
              </a:tr>
              <a:tr h="324284">
                <a:tc>
                  <a:txBody>
                    <a:bodyPr/>
                    <a:lstStyle/>
                    <a:p>
                      <a:pPr>
                        <a:spcAft>
                          <a:spcPts val="0"/>
                        </a:spcAft>
                      </a:pPr>
                      <a:r>
                        <a:rPr lang="uk-UA" sz="1400" b="1" dirty="0" smtClean="0">
                          <a:effectLst/>
                          <a:latin typeface="Arial" pitchFamily="34" charset="0"/>
                          <a:ea typeface="+mn-ea"/>
                          <a:cs typeface="Arial" pitchFamily="34" charset="0"/>
                        </a:rPr>
                        <a:t>Україна</a:t>
                      </a:r>
                      <a:endParaRPr lang="ru-RU" sz="1400" b="1" dirty="0">
                        <a:effectLst/>
                        <a:latin typeface="Arial" pitchFamily="34" charset="0"/>
                        <a:ea typeface="Calibri"/>
                        <a:cs typeface="Arial" pitchFamily="34" charset="0"/>
                      </a:endParaRPr>
                    </a:p>
                  </a:txBody>
                  <a:tcPr marL="68579" marR="68579" marT="0" marB="0"/>
                </a:tc>
                <a:tc>
                  <a:txBody>
                    <a:bodyPr/>
                    <a:lstStyle/>
                    <a:p>
                      <a:pPr algn="ctr">
                        <a:spcAft>
                          <a:spcPts val="0"/>
                        </a:spcAft>
                      </a:pPr>
                      <a:r>
                        <a:rPr lang="ru-RU" sz="1400" b="1" dirty="0" smtClean="0">
                          <a:effectLst/>
                          <a:latin typeface="Arial" pitchFamily="34" charset="0"/>
                          <a:ea typeface="Calibri"/>
                          <a:cs typeface="Arial" pitchFamily="34" charset="0"/>
                        </a:rPr>
                        <a:t>2007.54</a:t>
                      </a:r>
                      <a:endParaRPr lang="ru-RU" sz="1400" b="1" dirty="0">
                        <a:effectLst/>
                        <a:latin typeface="Arial" pitchFamily="34" charset="0"/>
                        <a:ea typeface="Calibri"/>
                        <a:cs typeface="Arial" pitchFamily="34" charset="0"/>
                      </a:endParaRPr>
                    </a:p>
                  </a:txBody>
                  <a:tcPr marL="68579" marR="68579" marT="0" marB="0"/>
                </a:tc>
                <a:tc>
                  <a:txBody>
                    <a:bodyPr/>
                    <a:lstStyle/>
                    <a:p>
                      <a:pPr algn="ctr">
                        <a:spcAft>
                          <a:spcPts val="0"/>
                        </a:spcAft>
                      </a:pPr>
                      <a:r>
                        <a:rPr lang="ru-RU" sz="1400" b="1" dirty="0" smtClean="0">
                          <a:effectLst/>
                          <a:latin typeface="Arial" pitchFamily="34" charset="0"/>
                          <a:ea typeface="Calibri"/>
                          <a:cs typeface="Arial" pitchFamily="34" charset="0"/>
                        </a:rPr>
                        <a:t>1691.48</a:t>
                      </a:r>
                      <a:endParaRPr lang="ru-RU" sz="1400" b="1" dirty="0">
                        <a:effectLst/>
                        <a:latin typeface="Arial" pitchFamily="34" charset="0"/>
                        <a:ea typeface="Calibri"/>
                        <a:cs typeface="Arial" pitchFamily="34" charset="0"/>
                      </a:endParaRPr>
                    </a:p>
                  </a:txBody>
                  <a:tcPr marL="68579" marR="68579" marT="0" marB="0"/>
                </a:tc>
                <a:tc>
                  <a:txBody>
                    <a:bodyPr/>
                    <a:lstStyle/>
                    <a:p>
                      <a:pPr algn="ctr">
                        <a:spcAft>
                          <a:spcPts val="0"/>
                        </a:spcAft>
                      </a:pPr>
                      <a:r>
                        <a:rPr lang="ru-RU" sz="1400" b="1" dirty="0" smtClean="0">
                          <a:effectLst/>
                          <a:latin typeface="Arial" pitchFamily="34" charset="0"/>
                          <a:ea typeface="Calibri"/>
                          <a:cs typeface="Arial" pitchFamily="34" charset="0"/>
                        </a:rPr>
                        <a:t>1906.07</a:t>
                      </a:r>
                      <a:endParaRPr lang="ru-RU" sz="1400" b="1" dirty="0">
                        <a:effectLst/>
                        <a:latin typeface="Arial" pitchFamily="34" charset="0"/>
                        <a:ea typeface="Calibri"/>
                        <a:cs typeface="Arial" pitchFamily="34" charset="0"/>
                      </a:endParaRPr>
                    </a:p>
                  </a:txBody>
                  <a:tcPr marL="68579" marR="68579" marT="0" marB="0"/>
                </a:tc>
              </a:tr>
            </a:tbl>
          </a:graphicData>
        </a:graphic>
      </p:graphicFrame>
    </p:spTree>
    <p:extLst>
      <p:ext uri="{BB962C8B-B14F-4D97-AF65-F5344CB8AC3E}">
        <p14:creationId xmlns="" xmlns:p14="http://schemas.microsoft.com/office/powerpoint/2010/main" val="2133136156"/>
      </p:ext>
    </p:extLst>
  </p:cSld>
  <p:clrMapOvr>
    <a:masterClrMapping/>
  </p:clrMapOvr>
  <p:transition spd="med">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13460" y="809007"/>
            <a:ext cx="7249886" cy="1071563"/>
          </a:xfrm>
        </p:spPr>
        <p:txBody>
          <a:bodyPr rtlCol="0">
            <a:noAutofit/>
          </a:bodyPr>
          <a:lstStyle/>
          <a:p>
            <a:pPr eaLnBrk="1" fontAlgn="auto" hangingPunct="1">
              <a:spcAft>
                <a:spcPts val="0"/>
              </a:spcAft>
              <a:defRPr/>
            </a:pPr>
            <a:r>
              <a:rPr lang="uk-UA" sz="2600" b="1" dirty="0" smtClean="0">
                <a:solidFill>
                  <a:schemeClr val="accent6"/>
                </a:solidFill>
                <a:latin typeface="Arial" pitchFamily="34" charset="0"/>
                <a:cs typeface="Arial" pitchFamily="34" charset="0"/>
              </a:rPr>
              <a:t>Розподіл окремих типів домогосподарств </a:t>
            </a:r>
            <a:br>
              <a:rPr lang="uk-UA" sz="2600" b="1" dirty="0" smtClean="0">
                <a:solidFill>
                  <a:schemeClr val="accent6"/>
                </a:solidFill>
                <a:latin typeface="Arial" pitchFamily="34" charset="0"/>
                <a:cs typeface="Arial" pitchFamily="34" charset="0"/>
              </a:rPr>
            </a:br>
            <a:r>
              <a:rPr lang="uk-UA" sz="2600" b="1" dirty="0" smtClean="0">
                <a:solidFill>
                  <a:schemeClr val="accent6"/>
                </a:solidFill>
                <a:latin typeface="Arial" pitchFamily="34" charset="0"/>
                <a:cs typeface="Arial" pitchFamily="34" charset="0"/>
              </a:rPr>
              <a:t>України за періодом  будівництва їх житла, 2012 р.</a:t>
            </a:r>
            <a:r>
              <a:rPr lang="uk-UA" sz="2600" dirty="0" smtClean="0">
                <a:solidFill>
                  <a:schemeClr val="accent6"/>
                </a:solidFill>
                <a:latin typeface="Arial" pitchFamily="34" charset="0"/>
                <a:cs typeface="Arial" pitchFamily="34" charset="0"/>
              </a:rPr>
              <a:t/>
            </a:r>
            <a:br>
              <a:rPr lang="uk-UA" sz="2600" dirty="0" smtClean="0">
                <a:solidFill>
                  <a:schemeClr val="accent6"/>
                </a:solidFill>
                <a:latin typeface="Arial" pitchFamily="34" charset="0"/>
                <a:cs typeface="Arial" pitchFamily="34" charset="0"/>
              </a:rPr>
            </a:br>
            <a:endParaRPr lang="uk-UA" sz="2600" dirty="0" smtClean="0">
              <a:solidFill>
                <a:schemeClr val="accent6"/>
              </a:solidFill>
              <a:latin typeface="Arial" pitchFamily="34" charset="0"/>
              <a:cs typeface="Arial" pitchFamily="34" charset="0"/>
            </a:endParaRPr>
          </a:p>
        </p:txBody>
      </p:sp>
      <p:sp>
        <p:nvSpPr>
          <p:cNvPr id="24269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sz="4000"/>
          </a:p>
        </p:txBody>
      </p:sp>
      <p:graphicFrame>
        <p:nvGraphicFramePr>
          <p:cNvPr id="3" name="Object 3"/>
          <p:cNvGraphicFramePr>
            <a:graphicFrameLocks noChangeAspect="1"/>
          </p:cNvGraphicFramePr>
          <p:nvPr>
            <p:extLst>
              <p:ext uri="{D42A27DB-BD31-4B8C-83A1-F6EECF244321}">
                <p14:modId xmlns="" xmlns:p14="http://schemas.microsoft.com/office/powerpoint/2010/main" val="1296714335"/>
              </p:ext>
            </p:extLst>
          </p:nvPr>
        </p:nvGraphicFramePr>
        <p:xfrm>
          <a:off x="467734" y="1600859"/>
          <a:ext cx="8042275" cy="477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515049713"/>
      </p:ext>
    </p:extLst>
  </p:cSld>
  <p:clrMapOvr>
    <a:masterClrMapping/>
  </p:clrMapOvr>
  <p:transition spd="med">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618816"/>
            <a:ext cx="7413171" cy="857250"/>
          </a:xfrm>
        </p:spPr>
        <p:txBody>
          <a:bodyPr rtlCol="0">
            <a:noAutofit/>
          </a:bodyPr>
          <a:lstStyle/>
          <a:p>
            <a:pPr eaLnBrk="1" fontAlgn="auto" hangingPunct="1">
              <a:spcAft>
                <a:spcPts val="0"/>
              </a:spcAft>
              <a:defRPr/>
            </a:pPr>
            <a:r>
              <a:rPr lang="uk-UA" sz="2600" b="1" dirty="0" smtClean="0">
                <a:solidFill>
                  <a:schemeClr val="accent6"/>
                </a:solidFill>
                <a:latin typeface="Arial" pitchFamily="34" charset="0"/>
                <a:cs typeface="Arial" pitchFamily="34" charset="0"/>
              </a:rPr>
              <a:t/>
            </a:r>
            <a:br>
              <a:rPr lang="uk-UA" sz="2600" b="1" dirty="0" smtClean="0">
                <a:solidFill>
                  <a:schemeClr val="accent6"/>
                </a:solidFill>
                <a:latin typeface="Arial" pitchFamily="34" charset="0"/>
                <a:cs typeface="Arial" pitchFamily="34" charset="0"/>
              </a:rPr>
            </a:br>
            <a:r>
              <a:rPr lang="uk-UA" sz="2600" b="1" dirty="0" smtClean="0">
                <a:solidFill>
                  <a:schemeClr val="accent6"/>
                </a:solidFill>
                <a:latin typeface="Arial" pitchFamily="34" charset="0"/>
                <a:cs typeface="Arial" pitchFamily="34" charset="0"/>
              </a:rPr>
              <a:t>Рівень бідності за різними критеріями її</a:t>
            </a:r>
            <a:br>
              <a:rPr lang="uk-UA" sz="2600" b="1" dirty="0" smtClean="0">
                <a:solidFill>
                  <a:schemeClr val="accent6"/>
                </a:solidFill>
                <a:latin typeface="Arial" pitchFamily="34" charset="0"/>
                <a:cs typeface="Arial" pitchFamily="34" charset="0"/>
              </a:rPr>
            </a:br>
            <a:r>
              <a:rPr lang="uk-UA" sz="2600" b="1" dirty="0" smtClean="0">
                <a:solidFill>
                  <a:schemeClr val="accent6"/>
                </a:solidFill>
                <a:latin typeface="Arial" pitchFamily="34" charset="0"/>
                <a:cs typeface="Arial" pitchFamily="34" charset="0"/>
              </a:rPr>
              <a:t> визначення, 2012 р.</a:t>
            </a:r>
            <a:r>
              <a:rPr lang="uk-UA" sz="2600" dirty="0" smtClean="0">
                <a:solidFill>
                  <a:schemeClr val="accent6"/>
                </a:solidFill>
                <a:latin typeface="Arial" pitchFamily="34" charset="0"/>
                <a:cs typeface="Arial" pitchFamily="34" charset="0"/>
              </a:rPr>
              <a:t/>
            </a:r>
            <a:br>
              <a:rPr lang="uk-UA" sz="2600" dirty="0" smtClean="0">
                <a:solidFill>
                  <a:schemeClr val="accent6"/>
                </a:solidFill>
                <a:latin typeface="Arial" pitchFamily="34" charset="0"/>
                <a:cs typeface="Arial" pitchFamily="34" charset="0"/>
              </a:rPr>
            </a:br>
            <a:endParaRPr lang="uk-UA" sz="2600" dirty="0" smtClean="0">
              <a:solidFill>
                <a:schemeClr val="accent6"/>
              </a:solidFill>
              <a:latin typeface="Arial" pitchFamily="34" charset="0"/>
              <a:cs typeface="Arial" pitchFamily="34" charset="0"/>
            </a:endParaRPr>
          </a:p>
        </p:txBody>
      </p:sp>
      <p:sp>
        <p:nvSpPr>
          <p:cNvPr id="6454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sz="4000"/>
          </a:p>
        </p:txBody>
      </p:sp>
      <p:graphicFrame>
        <p:nvGraphicFramePr>
          <p:cNvPr id="3" name="Object 26"/>
          <p:cNvGraphicFramePr>
            <a:graphicFrameLocks noChangeAspect="1"/>
          </p:cNvGraphicFramePr>
          <p:nvPr>
            <p:extLst>
              <p:ext uri="{D42A27DB-BD31-4B8C-83A1-F6EECF244321}">
                <p14:modId xmlns:p14="http://schemas.microsoft.com/office/powerpoint/2010/main" xmlns="" val="3134456725"/>
              </p:ext>
            </p:extLst>
          </p:nvPr>
        </p:nvGraphicFramePr>
        <p:xfrm>
          <a:off x="609600" y="1532412"/>
          <a:ext cx="7924800" cy="4864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86150272"/>
      </p:ext>
    </p:extLst>
  </p:cSld>
  <p:clrMapOvr>
    <a:masterClrMapping/>
  </p:clrMapOvr>
  <p:transition spd="med">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08" name="Заголовок 1"/>
          <p:cNvSpPr>
            <a:spLocks noGrp="1"/>
          </p:cNvSpPr>
          <p:nvPr>
            <p:ph type="title"/>
          </p:nvPr>
        </p:nvSpPr>
        <p:spPr>
          <a:xfrm>
            <a:off x="614548" y="752475"/>
            <a:ext cx="7772400" cy="731838"/>
          </a:xfrm>
        </p:spPr>
        <p:txBody>
          <a:bodyPr/>
          <a:lstStyle/>
          <a:p>
            <a:pPr>
              <a:lnSpc>
                <a:spcPct val="75000"/>
              </a:lnSpc>
            </a:pPr>
            <a:r>
              <a:rPr lang="uk-UA" sz="2800" b="1" dirty="0" smtClean="0">
                <a:solidFill>
                  <a:schemeClr val="accent6"/>
                </a:solidFill>
                <a:latin typeface="Arial" pitchFamily="34" charset="0"/>
                <a:cs typeface="Arial" pitchFamily="34" charset="0"/>
              </a:rPr>
              <a:t>Старіння жінок та чоловіків в </a:t>
            </a:r>
            <a:br>
              <a:rPr lang="uk-UA" sz="2800" b="1" dirty="0" smtClean="0">
                <a:solidFill>
                  <a:schemeClr val="accent6"/>
                </a:solidFill>
                <a:latin typeface="Arial" pitchFamily="34" charset="0"/>
                <a:cs typeface="Arial" pitchFamily="34" charset="0"/>
              </a:rPr>
            </a:br>
            <a:r>
              <a:rPr lang="uk-UA" sz="2800" b="1" dirty="0" smtClean="0">
                <a:solidFill>
                  <a:schemeClr val="accent6"/>
                </a:solidFill>
                <a:latin typeface="Arial" pitchFamily="34" charset="0"/>
                <a:cs typeface="Arial" pitchFamily="34" charset="0"/>
              </a:rPr>
              <a:t>Україні у 2000-201</a:t>
            </a:r>
            <a:r>
              <a:rPr lang="en-US" sz="2800" b="1" dirty="0" smtClean="0">
                <a:solidFill>
                  <a:schemeClr val="accent6"/>
                </a:solidFill>
                <a:latin typeface="Arial" pitchFamily="34" charset="0"/>
                <a:cs typeface="Arial" pitchFamily="34" charset="0"/>
              </a:rPr>
              <a:t>3</a:t>
            </a:r>
            <a:r>
              <a:rPr lang="uk-UA" sz="2800" b="1" dirty="0" smtClean="0">
                <a:solidFill>
                  <a:schemeClr val="accent6"/>
                </a:solidFill>
                <a:latin typeface="Arial" pitchFamily="34" charset="0"/>
                <a:cs typeface="Arial" pitchFamily="34" charset="0"/>
              </a:rPr>
              <a:t> рр</a:t>
            </a:r>
            <a:r>
              <a:rPr lang="uk-UA" sz="2800" dirty="0" smtClean="0">
                <a:solidFill>
                  <a:schemeClr val="accent6"/>
                </a:solidFill>
                <a:latin typeface="Arial" pitchFamily="34" charset="0"/>
                <a:cs typeface="Arial" pitchFamily="34" charset="0"/>
              </a:rPr>
              <a:t>.</a:t>
            </a:r>
            <a:r>
              <a:rPr lang="ru-RU" dirty="0" smtClean="0">
                <a:solidFill>
                  <a:schemeClr val="accent6"/>
                </a:solidFill>
                <a:latin typeface="Arial" pitchFamily="34" charset="0"/>
                <a:cs typeface="Arial" pitchFamily="34" charset="0"/>
              </a:rPr>
              <a:t> </a:t>
            </a:r>
          </a:p>
        </p:txBody>
      </p:sp>
      <p:graphicFrame>
        <p:nvGraphicFramePr>
          <p:cNvPr id="19506" name="Object 50"/>
          <p:cNvGraphicFramePr>
            <a:graphicFrameLocks noGrp="1"/>
          </p:cNvGraphicFramePr>
          <p:nvPr>
            <p:ph sz="half" idx="1"/>
            <p:extLst>
              <p:ext uri="{D42A27DB-BD31-4B8C-83A1-F6EECF244321}">
                <p14:modId xmlns="" xmlns:p14="http://schemas.microsoft.com/office/powerpoint/2010/main" val="502603159"/>
              </p:ext>
            </p:extLst>
          </p:nvPr>
        </p:nvGraphicFramePr>
        <p:xfrm>
          <a:off x="400050" y="1682750"/>
          <a:ext cx="3951288" cy="4698578"/>
        </p:xfrm>
        <a:graphic>
          <a:graphicData uri="http://schemas.openxmlformats.org/presentationml/2006/ole">
            <p:oleObj spid="_x0000_s209984" name="Лист" r:id="rId4" imgW="4200412" imgH="4448271" progId="Excel.Sheet.8">
              <p:embed/>
            </p:oleObj>
          </a:graphicData>
        </a:graphic>
      </p:graphicFrame>
      <p:graphicFrame>
        <p:nvGraphicFramePr>
          <p:cNvPr id="19507" name="Object 51"/>
          <p:cNvGraphicFramePr>
            <a:graphicFrameLocks noGrp="1"/>
          </p:cNvGraphicFramePr>
          <p:nvPr>
            <p:ph sz="quarter" idx="2"/>
            <p:extLst>
              <p:ext uri="{D42A27DB-BD31-4B8C-83A1-F6EECF244321}">
                <p14:modId xmlns="" xmlns:p14="http://schemas.microsoft.com/office/powerpoint/2010/main" val="56553299"/>
              </p:ext>
            </p:extLst>
          </p:nvPr>
        </p:nvGraphicFramePr>
        <p:xfrm>
          <a:off x="4851400" y="1765300"/>
          <a:ext cx="4102100" cy="4381500"/>
        </p:xfrm>
        <a:graphic>
          <a:graphicData uri="http://schemas.openxmlformats.org/presentationml/2006/ole">
            <p:oleObj spid="_x0000_s209985" name="Worksheet" r:id="rId5" imgW="4190961" imgH="4486341" progId="Excel.Sheet.8">
              <p:embed/>
            </p:oleObj>
          </a:graphicData>
        </a:graphic>
      </p:graphicFrame>
      <p:sp>
        <p:nvSpPr>
          <p:cNvPr id="6" name="Номер слайда 5"/>
          <p:cNvSpPr>
            <a:spLocks noGrp="1"/>
          </p:cNvSpPr>
          <p:nvPr>
            <p:ph type="sldNum" sz="quarter" idx="11"/>
          </p:nvPr>
        </p:nvSpPr>
        <p:spPr/>
        <p:txBody>
          <a:bodyPr/>
          <a:lstStyle/>
          <a:p>
            <a:pPr>
              <a:defRPr/>
            </a:pPr>
            <a:fld id="{E2903EDB-F608-42F2-BCDE-3DDFEEB64E8F}" type="slidenum">
              <a:rPr lang="ru-RU" smtClean="0"/>
              <a:pPr>
                <a:defRPr/>
              </a:pPr>
              <a:t>2</a:t>
            </a:fld>
            <a:endParaRPr lang="ru-RU"/>
          </a:p>
        </p:txBody>
      </p:sp>
      <p:sp>
        <p:nvSpPr>
          <p:cNvPr id="19511" name="Text Box 8"/>
          <p:cNvSpPr txBox="1">
            <a:spLocks noChangeArrowheads="1"/>
          </p:cNvSpPr>
          <p:nvPr/>
        </p:nvSpPr>
        <p:spPr bwMode="auto">
          <a:xfrm>
            <a:off x="1918067" y="1538991"/>
            <a:ext cx="1655762" cy="396875"/>
          </a:xfrm>
          <a:prstGeom prst="rect">
            <a:avLst/>
          </a:prstGeom>
          <a:noFill/>
          <a:ln w="9525">
            <a:noFill/>
            <a:miter lim="800000"/>
            <a:headEnd/>
            <a:tailEnd/>
          </a:ln>
        </p:spPr>
        <p:txBody>
          <a:bodyPr>
            <a:spAutoFit/>
          </a:bodyPr>
          <a:lstStyle/>
          <a:p>
            <a:r>
              <a:rPr lang="uk-UA" dirty="0"/>
              <a:t>жінки 65+</a:t>
            </a:r>
          </a:p>
        </p:txBody>
      </p:sp>
      <p:sp>
        <p:nvSpPr>
          <p:cNvPr id="19512" name="Text Box 9"/>
          <p:cNvSpPr txBox="1">
            <a:spLocks noChangeArrowheads="1"/>
          </p:cNvSpPr>
          <p:nvPr/>
        </p:nvSpPr>
        <p:spPr bwMode="auto">
          <a:xfrm>
            <a:off x="6094531" y="1550103"/>
            <a:ext cx="1943100" cy="396875"/>
          </a:xfrm>
          <a:prstGeom prst="rect">
            <a:avLst/>
          </a:prstGeom>
          <a:noFill/>
          <a:ln w="9525">
            <a:noFill/>
            <a:miter lim="800000"/>
            <a:headEnd/>
            <a:tailEnd/>
          </a:ln>
        </p:spPr>
        <p:txBody>
          <a:bodyPr>
            <a:spAutoFit/>
          </a:bodyPr>
          <a:lstStyle/>
          <a:p>
            <a:r>
              <a:rPr lang="uk-UA" dirty="0"/>
              <a:t>чоловіки 65+</a:t>
            </a:r>
          </a:p>
        </p:txBody>
      </p:sp>
    </p:spTree>
    <p:extLst>
      <p:ext uri="{BB962C8B-B14F-4D97-AF65-F5344CB8AC3E}">
        <p14:creationId xmlns="" xmlns:p14="http://schemas.microsoft.com/office/powerpoint/2010/main" val="888466132"/>
      </p:ext>
    </p:extLst>
  </p:cSld>
  <p:clrMapOvr>
    <a:masterClrMapping/>
  </p:clrMapOvr>
  <p:transition spd="med">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753" y="654628"/>
            <a:ext cx="8292503" cy="769938"/>
          </a:xfrm>
        </p:spPr>
        <p:txBody>
          <a:bodyPr rtlCol="0">
            <a:noAutofit/>
          </a:bodyPr>
          <a:lstStyle/>
          <a:p>
            <a:pPr eaLnBrk="1" fontAlgn="auto" hangingPunct="1">
              <a:spcAft>
                <a:spcPts val="0"/>
              </a:spcAft>
              <a:defRPr/>
            </a:pPr>
            <a:r>
              <a:rPr lang="uk-UA" sz="2600" b="1" dirty="0" smtClean="0">
                <a:solidFill>
                  <a:schemeClr val="accent6"/>
                </a:solidFill>
                <a:latin typeface="Arial" pitchFamily="34" charset="0"/>
                <a:cs typeface="Arial" pitchFamily="34" charset="0"/>
              </a:rPr>
              <a:t/>
            </a:r>
            <a:br>
              <a:rPr lang="uk-UA" sz="2600" b="1" dirty="0" smtClean="0">
                <a:solidFill>
                  <a:schemeClr val="accent6"/>
                </a:solidFill>
                <a:latin typeface="Arial" pitchFamily="34" charset="0"/>
                <a:cs typeface="Arial" pitchFamily="34" charset="0"/>
              </a:rPr>
            </a:br>
            <a:r>
              <a:rPr lang="uk-UA" sz="2600" b="1" dirty="0" smtClean="0">
                <a:solidFill>
                  <a:schemeClr val="accent6"/>
                </a:solidFill>
                <a:latin typeface="Arial" pitchFamily="34" charset="0"/>
                <a:cs typeface="Arial" pitchFamily="34" charset="0"/>
              </a:rPr>
              <a:t>Наявність у домогосподарствах ознак </a:t>
            </a:r>
            <a:br>
              <a:rPr lang="uk-UA" sz="2600" b="1" dirty="0" smtClean="0">
                <a:solidFill>
                  <a:schemeClr val="accent6"/>
                </a:solidFill>
                <a:latin typeface="Arial" pitchFamily="34" charset="0"/>
                <a:cs typeface="Arial" pitchFamily="34" charset="0"/>
              </a:rPr>
            </a:br>
            <a:r>
              <a:rPr lang="uk-UA" sz="2600" b="1" dirty="0" smtClean="0">
                <a:solidFill>
                  <a:schemeClr val="accent6"/>
                </a:solidFill>
                <a:latin typeface="Arial" pitchFamily="34" charset="0"/>
                <a:cs typeface="Arial" pitchFamily="34" charset="0"/>
              </a:rPr>
              <a:t>позбавлень у нормальних умовах життя, 2011 р.</a:t>
            </a:r>
            <a:r>
              <a:rPr lang="uk-UA" sz="2600" dirty="0" smtClean="0">
                <a:solidFill>
                  <a:schemeClr val="accent6"/>
                </a:solidFill>
                <a:latin typeface="Arial" pitchFamily="34" charset="0"/>
                <a:cs typeface="Arial" pitchFamily="34" charset="0"/>
              </a:rPr>
              <a:t/>
            </a:r>
            <a:br>
              <a:rPr lang="uk-UA" sz="2600" dirty="0" smtClean="0">
                <a:solidFill>
                  <a:schemeClr val="accent6"/>
                </a:solidFill>
                <a:latin typeface="Arial" pitchFamily="34" charset="0"/>
                <a:cs typeface="Arial" pitchFamily="34" charset="0"/>
              </a:rPr>
            </a:br>
            <a:endParaRPr lang="uk-UA" sz="2600" dirty="0" smtClean="0">
              <a:solidFill>
                <a:schemeClr val="accent6"/>
              </a:solidFill>
              <a:latin typeface="Arial" pitchFamily="34" charset="0"/>
              <a:cs typeface="Arial" pitchFamily="34" charset="0"/>
            </a:endParaRPr>
          </a:p>
        </p:txBody>
      </p:sp>
      <p:graphicFrame>
        <p:nvGraphicFramePr>
          <p:cNvPr id="5" name="Таблиця 4"/>
          <p:cNvGraphicFramePr>
            <a:graphicFrameLocks noGrp="1"/>
          </p:cNvGraphicFramePr>
          <p:nvPr>
            <p:extLst>
              <p:ext uri="{D42A27DB-BD31-4B8C-83A1-F6EECF244321}">
                <p14:modId xmlns="" xmlns:p14="http://schemas.microsoft.com/office/powerpoint/2010/main" val="1689614420"/>
              </p:ext>
            </p:extLst>
          </p:nvPr>
        </p:nvGraphicFramePr>
        <p:xfrm>
          <a:off x="555914" y="1804946"/>
          <a:ext cx="8018070" cy="4061464"/>
        </p:xfrm>
        <a:graphic>
          <a:graphicData uri="http://schemas.openxmlformats.org/drawingml/2006/table">
            <a:tbl>
              <a:tblPr firstRow="1" firstCol="1" bandRow="1">
                <a:tableStyleId>{5C22544A-7EE6-4342-B048-85BDC9FD1C3A}</a:tableStyleId>
              </a:tblPr>
              <a:tblGrid>
                <a:gridCol w="4018838"/>
                <a:gridCol w="793655"/>
                <a:gridCol w="793655"/>
                <a:gridCol w="697896"/>
                <a:gridCol w="709386"/>
                <a:gridCol w="1004640"/>
              </a:tblGrid>
              <a:tr h="712622">
                <a:tc rowSpan="2">
                  <a:txBody>
                    <a:bodyPr/>
                    <a:lstStyle/>
                    <a:p>
                      <a:pPr algn="ctr">
                        <a:lnSpc>
                          <a:spcPct val="115000"/>
                        </a:lnSpc>
                        <a:spcAft>
                          <a:spcPts val="0"/>
                        </a:spcAft>
                      </a:pPr>
                      <a:r>
                        <a:rPr lang="uk-UA" sz="1400" b="1" dirty="0">
                          <a:effectLst/>
                          <a:latin typeface="Arial" pitchFamily="34" charset="0"/>
                          <a:cs typeface="Arial" pitchFamily="34" charset="0"/>
                        </a:rPr>
                        <a:t>Тип домогосподарства</a:t>
                      </a:r>
                      <a:endParaRPr lang="uk-UA" sz="1400" b="1" dirty="0">
                        <a:effectLst/>
                        <a:latin typeface="Arial" pitchFamily="34" charset="0"/>
                        <a:ea typeface="Calibri"/>
                        <a:cs typeface="Arial" pitchFamily="34" charset="0"/>
                      </a:endParaRPr>
                    </a:p>
                  </a:txBody>
                  <a:tcPr marL="68585" marR="68585" marT="0" marB="0" anchor="ctr"/>
                </a:tc>
                <a:tc gridSpan="5">
                  <a:txBody>
                    <a:bodyPr/>
                    <a:lstStyle/>
                    <a:p>
                      <a:pPr algn="ctr">
                        <a:lnSpc>
                          <a:spcPct val="115000"/>
                        </a:lnSpc>
                        <a:spcAft>
                          <a:spcPts val="0"/>
                        </a:spcAft>
                      </a:pPr>
                      <a:r>
                        <a:rPr lang="uk-UA" sz="1400" b="1" dirty="0">
                          <a:effectLst/>
                          <a:latin typeface="Arial" pitchFamily="34" charset="0"/>
                          <a:cs typeface="Arial" pitchFamily="34" charset="0"/>
                        </a:rPr>
                        <a:t>Частка домогосподарств, </a:t>
                      </a:r>
                      <a:r>
                        <a:rPr lang="uk-UA" sz="1400" b="1" dirty="0" smtClean="0">
                          <a:effectLst/>
                          <a:latin typeface="Arial" pitchFamily="34" charset="0"/>
                          <a:cs typeface="Arial" pitchFamily="34" charset="0"/>
                        </a:rPr>
                        <a:t>які </a:t>
                      </a:r>
                      <a:r>
                        <a:rPr lang="uk-UA" sz="1400" b="1" dirty="0">
                          <a:effectLst/>
                          <a:latin typeface="Arial" pitchFamily="34" charset="0"/>
                          <a:cs typeface="Arial" pitchFamily="34" charset="0"/>
                        </a:rPr>
                        <a:t>мають певну кількість ознак позбавлення в нормальних умовах життя</a:t>
                      </a:r>
                      <a:endParaRPr lang="uk-UA" sz="1400" b="1" dirty="0">
                        <a:effectLst/>
                        <a:latin typeface="Arial" pitchFamily="34" charset="0"/>
                        <a:ea typeface="Calibri"/>
                        <a:cs typeface="Arial" pitchFamily="34" charset="0"/>
                      </a:endParaRPr>
                    </a:p>
                  </a:txBody>
                  <a:tcPr marL="68585" marR="68585" marT="0" marB="0" anchor="b"/>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1036061">
                <a:tc vMerge="1">
                  <a:txBody>
                    <a:bodyPr/>
                    <a:lstStyle/>
                    <a:p>
                      <a:endParaRPr lang="uk-UA"/>
                    </a:p>
                  </a:txBody>
                  <a:tcPr/>
                </a:tc>
                <a:tc>
                  <a:txBody>
                    <a:bodyPr/>
                    <a:lstStyle/>
                    <a:p>
                      <a:pPr algn="ctr">
                        <a:lnSpc>
                          <a:spcPct val="115000"/>
                        </a:lnSpc>
                        <a:spcAft>
                          <a:spcPts val="0"/>
                        </a:spcAft>
                      </a:pPr>
                      <a:r>
                        <a:rPr lang="uk-UA" sz="1400" b="1" dirty="0">
                          <a:effectLst/>
                          <a:latin typeface="Arial" pitchFamily="34" charset="0"/>
                          <a:cs typeface="Arial" pitchFamily="34" charset="0"/>
                        </a:rPr>
                        <a:t>немає ознак</a:t>
                      </a:r>
                      <a:endParaRPr lang="uk-UA" sz="1400" b="1" dirty="0">
                        <a:effectLst/>
                        <a:latin typeface="Arial" pitchFamily="34" charset="0"/>
                        <a:ea typeface="Calibri"/>
                        <a:cs typeface="Arial" pitchFamily="34" charset="0"/>
                      </a:endParaRPr>
                    </a:p>
                  </a:txBody>
                  <a:tcPr marL="68585" marR="68585" marT="0" marB="0" anchor="b"/>
                </a:tc>
                <a:tc>
                  <a:txBody>
                    <a:bodyPr/>
                    <a:lstStyle/>
                    <a:p>
                      <a:pPr algn="ctr">
                        <a:lnSpc>
                          <a:spcPct val="115000"/>
                        </a:lnSpc>
                        <a:spcAft>
                          <a:spcPts val="0"/>
                        </a:spcAft>
                      </a:pPr>
                      <a:r>
                        <a:rPr lang="uk-UA" sz="1400" b="1" dirty="0">
                          <a:effectLst/>
                          <a:latin typeface="Arial" pitchFamily="34" charset="0"/>
                          <a:cs typeface="Arial" pitchFamily="34" charset="0"/>
                        </a:rPr>
                        <a:t>1-2 ознаки</a:t>
                      </a:r>
                      <a:endParaRPr lang="uk-UA" sz="1400" b="1" dirty="0">
                        <a:effectLst/>
                        <a:latin typeface="Arial" pitchFamily="34" charset="0"/>
                        <a:ea typeface="Calibri"/>
                        <a:cs typeface="Arial" pitchFamily="34" charset="0"/>
                      </a:endParaRPr>
                    </a:p>
                  </a:txBody>
                  <a:tcPr marL="68585" marR="68585" marT="0" marB="0" anchor="b"/>
                </a:tc>
                <a:tc>
                  <a:txBody>
                    <a:bodyPr/>
                    <a:lstStyle/>
                    <a:p>
                      <a:pPr algn="ctr">
                        <a:lnSpc>
                          <a:spcPct val="115000"/>
                        </a:lnSpc>
                        <a:spcAft>
                          <a:spcPts val="0"/>
                        </a:spcAft>
                      </a:pPr>
                      <a:r>
                        <a:rPr lang="uk-UA" sz="1400" b="1">
                          <a:effectLst/>
                          <a:latin typeface="Arial" pitchFamily="34" charset="0"/>
                          <a:cs typeface="Arial" pitchFamily="34" charset="0"/>
                        </a:rPr>
                        <a:t>3-4 ознаки</a:t>
                      </a:r>
                      <a:endParaRPr lang="uk-UA" sz="1400" b="1">
                        <a:effectLst/>
                        <a:latin typeface="Arial" pitchFamily="34" charset="0"/>
                        <a:ea typeface="Calibri"/>
                        <a:cs typeface="Arial" pitchFamily="34" charset="0"/>
                      </a:endParaRPr>
                    </a:p>
                  </a:txBody>
                  <a:tcPr marL="68585" marR="68585" marT="0" marB="0" anchor="b"/>
                </a:tc>
                <a:tc>
                  <a:txBody>
                    <a:bodyPr/>
                    <a:lstStyle/>
                    <a:p>
                      <a:pPr algn="ctr">
                        <a:lnSpc>
                          <a:spcPct val="115000"/>
                        </a:lnSpc>
                        <a:spcAft>
                          <a:spcPts val="0"/>
                        </a:spcAft>
                      </a:pPr>
                      <a:r>
                        <a:rPr lang="uk-UA" sz="1400" b="1">
                          <a:effectLst/>
                          <a:latin typeface="Arial" pitchFamily="34" charset="0"/>
                          <a:cs typeface="Arial" pitchFamily="34" charset="0"/>
                        </a:rPr>
                        <a:t>5-6 ознак</a:t>
                      </a:r>
                      <a:endParaRPr lang="uk-UA" sz="1400" b="1">
                        <a:effectLst/>
                        <a:latin typeface="Arial" pitchFamily="34" charset="0"/>
                        <a:ea typeface="Calibri"/>
                        <a:cs typeface="Arial" pitchFamily="34" charset="0"/>
                      </a:endParaRPr>
                    </a:p>
                  </a:txBody>
                  <a:tcPr marL="68585" marR="68585" marT="0" marB="0" anchor="b"/>
                </a:tc>
                <a:tc>
                  <a:txBody>
                    <a:bodyPr/>
                    <a:lstStyle/>
                    <a:p>
                      <a:pPr algn="ctr">
                        <a:lnSpc>
                          <a:spcPct val="115000"/>
                        </a:lnSpc>
                        <a:spcAft>
                          <a:spcPts val="0"/>
                        </a:spcAft>
                      </a:pPr>
                      <a:r>
                        <a:rPr lang="uk-UA" sz="1400" b="1">
                          <a:effectLst/>
                          <a:latin typeface="Arial" pitchFamily="34" charset="0"/>
                          <a:cs typeface="Arial" pitchFamily="34" charset="0"/>
                        </a:rPr>
                        <a:t>7 і більше ознак</a:t>
                      </a:r>
                      <a:endParaRPr lang="uk-UA" sz="1400" b="1">
                        <a:effectLst/>
                        <a:latin typeface="Arial" pitchFamily="34" charset="0"/>
                        <a:ea typeface="Calibri"/>
                        <a:cs typeface="Arial" pitchFamily="34" charset="0"/>
                      </a:endParaRPr>
                    </a:p>
                  </a:txBody>
                  <a:tcPr marL="68585" marR="68585" marT="0" marB="0" anchor="b"/>
                </a:tc>
              </a:tr>
              <a:tr h="245413">
                <a:tc>
                  <a:txBody>
                    <a:bodyPr/>
                    <a:lstStyle/>
                    <a:p>
                      <a:pPr>
                        <a:lnSpc>
                          <a:spcPct val="115000"/>
                        </a:lnSpc>
                        <a:spcAft>
                          <a:spcPts val="0"/>
                        </a:spcAft>
                      </a:pPr>
                      <a:r>
                        <a:rPr lang="uk-UA" sz="1400" b="1" i="1" dirty="0">
                          <a:effectLst/>
                          <a:latin typeface="Arial" pitchFamily="34" charset="0"/>
                          <a:cs typeface="Arial" pitchFamily="34" charset="0"/>
                        </a:rPr>
                        <a:t>Україна</a:t>
                      </a:r>
                      <a:endParaRPr lang="uk-UA" sz="1400" b="1" i="1" dirty="0">
                        <a:effectLst/>
                        <a:latin typeface="Arial" pitchFamily="34" charset="0"/>
                        <a:ea typeface="Calibri"/>
                        <a:cs typeface="Arial" pitchFamily="34" charset="0"/>
                      </a:endParaRPr>
                    </a:p>
                  </a:txBody>
                  <a:tcPr marL="68585" marR="68585" marT="0" marB="0" anchor="b"/>
                </a:tc>
                <a:tc>
                  <a:txBody>
                    <a:bodyPr/>
                    <a:lstStyle/>
                    <a:p>
                      <a:pPr algn="ctr">
                        <a:lnSpc>
                          <a:spcPct val="115000"/>
                        </a:lnSpc>
                        <a:spcAft>
                          <a:spcPts val="0"/>
                        </a:spcAft>
                      </a:pPr>
                      <a:r>
                        <a:rPr lang="uk-UA" sz="1400" b="1" i="1" dirty="0">
                          <a:effectLst/>
                          <a:latin typeface="Arial" pitchFamily="34" charset="0"/>
                          <a:cs typeface="Arial" pitchFamily="34" charset="0"/>
                        </a:rPr>
                        <a:t>41,8</a:t>
                      </a:r>
                      <a:endParaRPr lang="uk-UA" sz="1400" b="1" i="1" dirty="0">
                        <a:effectLst/>
                        <a:latin typeface="Arial" pitchFamily="34" charset="0"/>
                        <a:ea typeface="Calibri"/>
                        <a:cs typeface="Arial" pitchFamily="34" charset="0"/>
                      </a:endParaRPr>
                    </a:p>
                  </a:txBody>
                  <a:tcPr marL="68585" marR="68585" marT="0" marB="0" anchor="b"/>
                </a:tc>
                <a:tc>
                  <a:txBody>
                    <a:bodyPr/>
                    <a:lstStyle/>
                    <a:p>
                      <a:pPr algn="ctr">
                        <a:lnSpc>
                          <a:spcPct val="115000"/>
                        </a:lnSpc>
                        <a:spcAft>
                          <a:spcPts val="0"/>
                        </a:spcAft>
                      </a:pPr>
                      <a:r>
                        <a:rPr lang="uk-UA" sz="1400" b="1" i="1" dirty="0">
                          <a:effectLst/>
                          <a:latin typeface="Arial" pitchFamily="34" charset="0"/>
                          <a:cs typeface="Arial" pitchFamily="34" charset="0"/>
                        </a:rPr>
                        <a:t>22,2</a:t>
                      </a:r>
                      <a:endParaRPr lang="uk-UA" sz="1400" b="1" i="1" dirty="0">
                        <a:effectLst/>
                        <a:latin typeface="Arial" pitchFamily="34" charset="0"/>
                        <a:ea typeface="Calibri"/>
                        <a:cs typeface="Arial" pitchFamily="34" charset="0"/>
                      </a:endParaRPr>
                    </a:p>
                  </a:txBody>
                  <a:tcPr marL="68585" marR="68585" marT="0" marB="0" anchor="b"/>
                </a:tc>
                <a:tc>
                  <a:txBody>
                    <a:bodyPr/>
                    <a:lstStyle/>
                    <a:p>
                      <a:pPr algn="ctr">
                        <a:lnSpc>
                          <a:spcPct val="115000"/>
                        </a:lnSpc>
                        <a:spcAft>
                          <a:spcPts val="0"/>
                        </a:spcAft>
                      </a:pPr>
                      <a:r>
                        <a:rPr lang="uk-UA" sz="1400" b="1" i="1" dirty="0">
                          <a:effectLst/>
                          <a:latin typeface="Arial" pitchFamily="34" charset="0"/>
                          <a:cs typeface="Arial" pitchFamily="34" charset="0"/>
                        </a:rPr>
                        <a:t>17,5</a:t>
                      </a:r>
                      <a:endParaRPr lang="uk-UA" sz="1400" b="1" i="1" dirty="0">
                        <a:effectLst/>
                        <a:latin typeface="Arial" pitchFamily="34" charset="0"/>
                        <a:ea typeface="Calibri"/>
                        <a:cs typeface="Arial" pitchFamily="34" charset="0"/>
                      </a:endParaRPr>
                    </a:p>
                  </a:txBody>
                  <a:tcPr marL="68585" marR="68585" marT="0" marB="0" anchor="b"/>
                </a:tc>
                <a:tc>
                  <a:txBody>
                    <a:bodyPr/>
                    <a:lstStyle/>
                    <a:p>
                      <a:pPr algn="ctr">
                        <a:lnSpc>
                          <a:spcPct val="115000"/>
                        </a:lnSpc>
                        <a:spcAft>
                          <a:spcPts val="0"/>
                        </a:spcAft>
                      </a:pPr>
                      <a:r>
                        <a:rPr lang="uk-UA" sz="1400" b="1" i="1">
                          <a:effectLst/>
                          <a:latin typeface="Arial" pitchFamily="34" charset="0"/>
                          <a:cs typeface="Arial" pitchFamily="34" charset="0"/>
                        </a:rPr>
                        <a:t>9,7</a:t>
                      </a:r>
                      <a:endParaRPr lang="uk-UA" sz="1400" b="1" i="1">
                        <a:effectLst/>
                        <a:latin typeface="Arial" pitchFamily="34" charset="0"/>
                        <a:ea typeface="Calibri"/>
                        <a:cs typeface="Arial" pitchFamily="34" charset="0"/>
                      </a:endParaRPr>
                    </a:p>
                  </a:txBody>
                  <a:tcPr marL="68585" marR="68585" marT="0" marB="0" anchor="b"/>
                </a:tc>
                <a:tc>
                  <a:txBody>
                    <a:bodyPr/>
                    <a:lstStyle/>
                    <a:p>
                      <a:pPr algn="ctr">
                        <a:lnSpc>
                          <a:spcPct val="115000"/>
                        </a:lnSpc>
                        <a:spcAft>
                          <a:spcPts val="0"/>
                        </a:spcAft>
                      </a:pPr>
                      <a:r>
                        <a:rPr lang="uk-UA" sz="1400" b="1" i="1" dirty="0">
                          <a:effectLst/>
                          <a:latin typeface="Arial" pitchFamily="34" charset="0"/>
                          <a:cs typeface="Arial" pitchFamily="34" charset="0"/>
                        </a:rPr>
                        <a:t>8,7</a:t>
                      </a:r>
                      <a:endParaRPr lang="uk-UA" sz="1400" b="1" i="1" dirty="0">
                        <a:effectLst/>
                        <a:latin typeface="Arial" pitchFamily="34" charset="0"/>
                        <a:ea typeface="Calibri"/>
                        <a:cs typeface="Arial" pitchFamily="34" charset="0"/>
                      </a:endParaRPr>
                    </a:p>
                  </a:txBody>
                  <a:tcPr marL="68585" marR="68585" marT="0" marB="0" anchor="b"/>
                </a:tc>
              </a:tr>
              <a:tr h="507463">
                <a:tc>
                  <a:txBody>
                    <a:bodyPr/>
                    <a:lstStyle/>
                    <a:p>
                      <a:pPr>
                        <a:lnSpc>
                          <a:spcPct val="115000"/>
                        </a:lnSpc>
                        <a:spcAft>
                          <a:spcPts val="0"/>
                        </a:spcAft>
                      </a:pPr>
                      <a:r>
                        <a:rPr lang="uk-UA" sz="1400" b="1">
                          <a:effectLst/>
                          <a:latin typeface="Arial" pitchFamily="34" charset="0"/>
                          <a:cs typeface="Arial" pitchFamily="34" charset="0"/>
                        </a:rPr>
                        <a:t> домогосподарства з осіб віком 60 років і старше</a:t>
                      </a:r>
                      <a:endParaRPr lang="uk-UA" sz="1400" b="1">
                        <a:effectLst/>
                        <a:latin typeface="Arial" pitchFamily="34" charset="0"/>
                        <a:ea typeface="Calibri"/>
                        <a:cs typeface="Arial" pitchFamily="34" charset="0"/>
                      </a:endParaRPr>
                    </a:p>
                  </a:txBody>
                  <a:tcPr marL="68585" marR="68585" marT="0" marB="0" anchor="b"/>
                </a:tc>
                <a:tc>
                  <a:txBody>
                    <a:bodyPr/>
                    <a:lstStyle/>
                    <a:p>
                      <a:pPr algn="ctr">
                        <a:lnSpc>
                          <a:spcPct val="115000"/>
                        </a:lnSpc>
                        <a:spcAft>
                          <a:spcPts val="0"/>
                        </a:spcAft>
                      </a:pPr>
                      <a:r>
                        <a:rPr lang="uk-UA" sz="1400" b="1">
                          <a:effectLst/>
                          <a:latin typeface="Arial" pitchFamily="34" charset="0"/>
                          <a:cs typeface="Arial" pitchFamily="34" charset="0"/>
                        </a:rPr>
                        <a:t>40,0</a:t>
                      </a:r>
                      <a:endParaRPr lang="uk-UA" sz="1400" b="1">
                        <a:effectLst/>
                        <a:latin typeface="Arial" pitchFamily="34" charset="0"/>
                        <a:ea typeface="Calibri"/>
                        <a:cs typeface="Arial" pitchFamily="34" charset="0"/>
                      </a:endParaRPr>
                    </a:p>
                  </a:txBody>
                  <a:tcPr marL="68585" marR="68585" marT="0" marB="0" anchor="b"/>
                </a:tc>
                <a:tc>
                  <a:txBody>
                    <a:bodyPr/>
                    <a:lstStyle/>
                    <a:p>
                      <a:pPr algn="ctr">
                        <a:lnSpc>
                          <a:spcPct val="115000"/>
                        </a:lnSpc>
                        <a:spcAft>
                          <a:spcPts val="0"/>
                        </a:spcAft>
                      </a:pPr>
                      <a:r>
                        <a:rPr lang="uk-UA" sz="1400" b="1">
                          <a:effectLst/>
                          <a:latin typeface="Arial" pitchFamily="34" charset="0"/>
                          <a:cs typeface="Arial" pitchFamily="34" charset="0"/>
                        </a:rPr>
                        <a:t>23,7</a:t>
                      </a:r>
                      <a:endParaRPr lang="uk-UA" sz="1400" b="1">
                        <a:effectLst/>
                        <a:latin typeface="Arial" pitchFamily="34" charset="0"/>
                        <a:ea typeface="Calibri"/>
                        <a:cs typeface="Arial" pitchFamily="34" charset="0"/>
                      </a:endParaRPr>
                    </a:p>
                  </a:txBody>
                  <a:tcPr marL="68585" marR="68585" marT="0" marB="0" anchor="b"/>
                </a:tc>
                <a:tc>
                  <a:txBody>
                    <a:bodyPr/>
                    <a:lstStyle/>
                    <a:p>
                      <a:pPr algn="ctr">
                        <a:lnSpc>
                          <a:spcPct val="115000"/>
                        </a:lnSpc>
                        <a:spcAft>
                          <a:spcPts val="0"/>
                        </a:spcAft>
                      </a:pPr>
                      <a:r>
                        <a:rPr lang="uk-UA" sz="1400" b="1" dirty="0">
                          <a:effectLst/>
                          <a:latin typeface="Arial" pitchFamily="34" charset="0"/>
                          <a:cs typeface="Arial" pitchFamily="34" charset="0"/>
                        </a:rPr>
                        <a:t>20,4</a:t>
                      </a:r>
                      <a:endParaRPr lang="uk-UA" sz="1400" b="1" dirty="0">
                        <a:effectLst/>
                        <a:latin typeface="Arial" pitchFamily="34" charset="0"/>
                        <a:ea typeface="Calibri"/>
                        <a:cs typeface="Arial" pitchFamily="34" charset="0"/>
                      </a:endParaRPr>
                    </a:p>
                  </a:txBody>
                  <a:tcPr marL="68585" marR="68585" marT="0" marB="0" anchor="b"/>
                </a:tc>
                <a:tc>
                  <a:txBody>
                    <a:bodyPr/>
                    <a:lstStyle/>
                    <a:p>
                      <a:pPr algn="ctr">
                        <a:lnSpc>
                          <a:spcPct val="115000"/>
                        </a:lnSpc>
                        <a:spcAft>
                          <a:spcPts val="0"/>
                        </a:spcAft>
                      </a:pPr>
                      <a:r>
                        <a:rPr lang="uk-UA" sz="1400" b="1" dirty="0">
                          <a:effectLst/>
                          <a:latin typeface="Arial" pitchFamily="34" charset="0"/>
                          <a:cs typeface="Arial" pitchFamily="34" charset="0"/>
                        </a:rPr>
                        <a:t>10,2</a:t>
                      </a:r>
                      <a:endParaRPr lang="uk-UA" sz="1400" b="1" dirty="0">
                        <a:effectLst/>
                        <a:latin typeface="Arial" pitchFamily="34" charset="0"/>
                        <a:ea typeface="Calibri"/>
                        <a:cs typeface="Arial" pitchFamily="34" charset="0"/>
                      </a:endParaRPr>
                    </a:p>
                  </a:txBody>
                  <a:tcPr marL="68585" marR="68585" marT="0" marB="0" anchor="b"/>
                </a:tc>
                <a:tc>
                  <a:txBody>
                    <a:bodyPr/>
                    <a:lstStyle/>
                    <a:p>
                      <a:pPr algn="ctr">
                        <a:lnSpc>
                          <a:spcPct val="115000"/>
                        </a:lnSpc>
                        <a:spcAft>
                          <a:spcPts val="0"/>
                        </a:spcAft>
                      </a:pPr>
                      <a:r>
                        <a:rPr lang="uk-UA" sz="1400" b="1" dirty="0">
                          <a:effectLst/>
                          <a:latin typeface="Arial" pitchFamily="34" charset="0"/>
                          <a:cs typeface="Arial" pitchFamily="34" charset="0"/>
                        </a:rPr>
                        <a:t>5,8</a:t>
                      </a:r>
                      <a:endParaRPr lang="uk-UA" sz="1400" b="1" dirty="0">
                        <a:effectLst/>
                        <a:latin typeface="Arial" pitchFamily="34" charset="0"/>
                        <a:ea typeface="Calibri"/>
                        <a:cs typeface="Arial" pitchFamily="34" charset="0"/>
                      </a:endParaRPr>
                    </a:p>
                  </a:txBody>
                  <a:tcPr marL="68585" marR="68585" marT="0" marB="0" anchor="b"/>
                </a:tc>
              </a:tr>
              <a:tr h="507463">
                <a:tc>
                  <a:txBody>
                    <a:bodyPr/>
                    <a:lstStyle/>
                    <a:p>
                      <a:pPr>
                        <a:lnSpc>
                          <a:spcPct val="115000"/>
                        </a:lnSpc>
                        <a:spcAft>
                          <a:spcPts val="0"/>
                        </a:spcAft>
                      </a:pPr>
                      <a:r>
                        <a:rPr lang="uk-UA" sz="1400" b="1">
                          <a:effectLst/>
                          <a:latin typeface="Arial" pitchFamily="34" charset="0"/>
                          <a:cs typeface="Arial" pitchFamily="34" charset="0"/>
                        </a:rPr>
                        <a:t> домогосподарства жінок-одиначок віком 60 років і старше</a:t>
                      </a:r>
                      <a:endParaRPr lang="uk-UA" sz="1400" b="1">
                        <a:effectLst/>
                        <a:latin typeface="Arial" pitchFamily="34" charset="0"/>
                        <a:ea typeface="Calibri"/>
                        <a:cs typeface="Arial" pitchFamily="34" charset="0"/>
                      </a:endParaRPr>
                    </a:p>
                  </a:txBody>
                  <a:tcPr marL="68585" marR="68585" marT="0" marB="0" anchor="b"/>
                </a:tc>
                <a:tc>
                  <a:txBody>
                    <a:bodyPr/>
                    <a:lstStyle/>
                    <a:p>
                      <a:pPr algn="ctr">
                        <a:lnSpc>
                          <a:spcPct val="115000"/>
                        </a:lnSpc>
                        <a:spcAft>
                          <a:spcPts val="0"/>
                        </a:spcAft>
                      </a:pPr>
                      <a:r>
                        <a:rPr lang="uk-UA" sz="1400" b="1">
                          <a:effectLst/>
                          <a:latin typeface="Arial" pitchFamily="34" charset="0"/>
                          <a:cs typeface="Arial" pitchFamily="34" charset="0"/>
                        </a:rPr>
                        <a:t>27,2</a:t>
                      </a:r>
                      <a:endParaRPr lang="uk-UA" sz="1400" b="1">
                        <a:effectLst/>
                        <a:latin typeface="Arial" pitchFamily="34" charset="0"/>
                        <a:ea typeface="Calibri"/>
                        <a:cs typeface="Arial" pitchFamily="34" charset="0"/>
                      </a:endParaRPr>
                    </a:p>
                  </a:txBody>
                  <a:tcPr marL="68585" marR="68585" marT="0" marB="0" anchor="b"/>
                </a:tc>
                <a:tc>
                  <a:txBody>
                    <a:bodyPr/>
                    <a:lstStyle/>
                    <a:p>
                      <a:pPr algn="ctr">
                        <a:lnSpc>
                          <a:spcPct val="115000"/>
                        </a:lnSpc>
                        <a:spcAft>
                          <a:spcPts val="0"/>
                        </a:spcAft>
                      </a:pPr>
                      <a:r>
                        <a:rPr lang="uk-UA" sz="1400" b="1">
                          <a:effectLst/>
                          <a:latin typeface="Arial" pitchFamily="34" charset="0"/>
                          <a:cs typeface="Arial" pitchFamily="34" charset="0"/>
                        </a:rPr>
                        <a:t>23,6</a:t>
                      </a:r>
                      <a:endParaRPr lang="uk-UA" sz="1400" b="1">
                        <a:effectLst/>
                        <a:latin typeface="Arial" pitchFamily="34" charset="0"/>
                        <a:ea typeface="Calibri"/>
                        <a:cs typeface="Arial" pitchFamily="34" charset="0"/>
                      </a:endParaRPr>
                    </a:p>
                  </a:txBody>
                  <a:tcPr marL="68585" marR="68585" marT="0" marB="0" anchor="b"/>
                </a:tc>
                <a:tc>
                  <a:txBody>
                    <a:bodyPr/>
                    <a:lstStyle/>
                    <a:p>
                      <a:pPr algn="ctr">
                        <a:lnSpc>
                          <a:spcPct val="115000"/>
                        </a:lnSpc>
                        <a:spcAft>
                          <a:spcPts val="0"/>
                        </a:spcAft>
                      </a:pPr>
                      <a:r>
                        <a:rPr lang="uk-UA" sz="1400" b="1" dirty="0">
                          <a:effectLst/>
                          <a:latin typeface="Arial" pitchFamily="34" charset="0"/>
                          <a:cs typeface="Arial" pitchFamily="34" charset="0"/>
                        </a:rPr>
                        <a:t>22,6</a:t>
                      </a:r>
                      <a:endParaRPr lang="uk-UA" sz="1400" b="1" dirty="0">
                        <a:effectLst/>
                        <a:latin typeface="Arial" pitchFamily="34" charset="0"/>
                        <a:ea typeface="Calibri"/>
                        <a:cs typeface="Arial" pitchFamily="34" charset="0"/>
                      </a:endParaRPr>
                    </a:p>
                  </a:txBody>
                  <a:tcPr marL="68585" marR="68585" marT="0" marB="0" anchor="b"/>
                </a:tc>
                <a:tc>
                  <a:txBody>
                    <a:bodyPr/>
                    <a:lstStyle/>
                    <a:p>
                      <a:pPr algn="ctr">
                        <a:lnSpc>
                          <a:spcPct val="115000"/>
                        </a:lnSpc>
                        <a:spcAft>
                          <a:spcPts val="0"/>
                        </a:spcAft>
                      </a:pPr>
                      <a:r>
                        <a:rPr lang="uk-UA" sz="1400" b="1" dirty="0">
                          <a:effectLst/>
                          <a:latin typeface="Arial" pitchFamily="34" charset="0"/>
                          <a:cs typeface="Arial" pitchFamily="34" charset="0"/>
                        </a:rPr>
                        <a:t>15,9</a:t>
                      </a:r>
                      <a:endParaRPr lang="uk-UA" sz="1400" b="1" dirty="0">
                        <a:effectLst/>
                        <a:latin typeface="Arial" pitchFamily="34" charset="0"/>
                        <a:ea typeface="Calibri"/>
                        <a:cs typeface="Arial" pitchFamily="34" charset="0"/>
                      </a:endParaRPr>
                    </a:p>
                  </a:txBody>
                  <a:tcPr marL="68585" marR="68585" marT="0" marB="0" anchor="b"/>
                </a:tc>
                <a:tc>
                  <a:txBody>
                    <a:bodyPr/>
                    <a:lstStyle/>
                    <a:p>
                      <a:pPr algn="ctr">
                        <a:lnSpc>
                          <a:spcPct val="115000"/>
                        </a:lnSpc>
                        <a:spcAft>
                          <a:spcPts val="0"/>
                        </a:spcAft>
                      </a:pPr>
                      <a:r>
                        <a:rPr lang="uk-UA" sz="1400" b="1">
                          <a:effectLst/>
                          <a:latin typeface="Arial" pitchFamily="34" charset="0"/>
                          <a:cs typeface="Arial" pitchFamily="34" charset="0"/>
                        </a:rPr>
                        <a:t>10,8</a:t>
                      </a:r>
                      <a:endParaRPr lang="uk-UA" sz="1400" b="1">
                        <a:effectLst/>
                        <a:latin typeface="Arial" pitchFamily="34" charset="0"/>
                        <a:ea typeface="Calibri"/>
                        <a:cs typeface="Arial" pitchFamily="34" charset="0"/>
                      </a:endParaRPr>
                    </a:p>
                  </a:txBody>
                  <a:tcPr marL="68585" marR="68585" marT="0" marB="0" anchor="b"/>
                </a:tc>
              </a:tr>
              <a:tr h="507463">
                <a:tc>
                  <a:txBody>
                    <a:bodyPr/>
                    <a:lstStyle/>
                    <a:p>
                      <a:pPr>
                        <a:lnSpc>
                          <a:spcPct val="115000"/>
                        </a:lnSpc>
                        <a:spcAft>
                          <a:spcPts val="0"/>
                        </a:spcAft>
                      </a:pPr>
                      <a:r>
                        <a:rPr lang="uk-UA" sz="1400" b="1">
                          <a:effectLst/>
                          <a:latin typeface="Arial" pitchFamily="34" charset="0"/>
                          <a:cs typeface="Arial" pitchFamily="34" charset="0"/>
                        </a:rPr>
                        <a:t> домогосподарства чоловіків-одинаків віком 60 років і старше</a:t>
                      </a:r>
                      <a:endParaRPr lang="uk-UA" sz="1400" b="1">
                        <a:effectLst/>
                        <a:latin typeface="Arial" pitchFamily="34" charset="0"/>
                        <a:ea typeface="Calibri"/>
                        <a:cs typeface="Arial" pitchFamily="34" charset="0"/>
                      </a:endParaRPr>
                    </a:p>
                  </a:txBody>
                  <a:tcPr marL="68585" marR="68585" marT="0" marB="0" anchor="b"/>
                </a:tc>
                <a:tc>
                  <a:txBody>
                    <a:bodyPr/>
                    <a:lstStyle/>
                    <a:p>
                      <a:pPr algn="ctr">
                        <a:lnSpc>
                          <a:spcPct val="115000"/>
                        </a:lnSpc>
                        <a:spcAft>
                          <a:spcPts val="0"/>
                        </a:spcAft>
                      </a:pPr>
                      <a:r>
                        <a:rPr lang="uk-UA" sz="1400" b="1">
                          <a:effectLst/>
                          <a:latin typeface="Arial" pitchFamily="34" charset="0"/>
                          <a:cs typeface="Arial" pitchFamily="34" charset="0"/>
                        </a:rPr>
                        <a:t>37,7</a:t>
                      </a:r>
                      <a:endParaRPr lang="uk-UA" sz="1400" b="1">
                        <a:effectLst/>
                        <a:latin typeface="Arial" pitchFamily="34" charset="0"/>
                        <a:ea typeface="Calibri"/>
                        <a:cs typeface="Arial" pitchFamily="34" charset="0"/>
                      </a:endParaRPr>
                    </a:p>
                  </a:txBody>
                  <a:tcPr marL="68585" marR="68585" marT="0" marB="0" anchor="b"/>
                </a:tc>
                <a:tc>
                  <a:txBody>
                    <a:bodyPr/>
                    <a:lstStyle/>
                    <a:p>
                      <a:pPr algn="ctr">
                        <a:lnSpc>
                          <a:spcPct val="115000"/>
                        </a:lnSpc>
                        <a:spcAft>
                          <a:spcPts val="0"/>
                        </a:spcAft>
                      </a:pPr>
                      <a:r>
                        <a:rPr lang="uk-UA" sz="1400" b="1" dirty="0">
                          <a:effectLst/>
                          <a:latin typeface="Arial" pitchFamily="34" charset="0"/>
                          <a:cs typeface="Arial" pitchFamily="34" charset="0"/>
                        </a:rPr>
                        <a:t>20,8</a:t>
                      </a:r>
                      <a:endParaRPr lang="uk-UA" sz="1400" b="1" dirty="0">
                        <a:effectLst/>
                        <a:latin typeface="Arial" pitchFamily="34" charset="0"/>
                        <a:ea typeface="Calibri"/>
                        <a:cs typeface="Arial" pitchFamily="34" charset="0"/>
                      </a:endParaRPr>
                    </a:p>
                  </a:txBody>
                  <a:tcPr marL="68585" marR="68585" marT="0" marB="0" anchor="b"/>
                </a:tc>
                <a:tc>
                  <a:txBody>
                    <a:bodyPr/>
                    <a:lstStyle/>
                    <a:p>
                      <a:pPr algn="ctr">
                        <a:lnSpc>
                          <a:spcPct val="115000"/>
                        </a:lnSpc>
                        <a:spcAft>
                          <a:spcPts val="0"/>
                        </a:spcAft>
                      </a:pPr>
                      <a:r>
                        <a:rPr lang="uk-UA" sz="1400" b="1">
                          <a:effectLst/>
                          <a:latin typeface="Arial" pitchFamily="34" charset="0"/>
                          <a:cs typeface="Arial" pitchFamily="34" charset="0"/>
                        </a:rPr>
                        <a:t>24,4</a:t>
                      </a:r>
                      <a:endParaRPr lang="uk-UA" sz="1400" b="1">
                        <a:effectLst/>
                        <a:latin typeface="Arial" pitchFamily="34" charset="0"/>
                        <a:ea typeface="Calibri"/>
                        <a:cs typeface="Arial" pitchFamily="34" charset="0"/>
                      </a:endParaRPr>
                    </a:p>
                  </a:txBody>
                  <a:tcPr marL="68585" marR="68585" marT="0" marB="0" anchor="b"/>
                </a:tc>
                <a:tc>
                  <a:txBody>
                    <a:bodyPr/>
                    <a:lstStyle/>
                    <a:p>
                      <a:pPr algn="ctr">
                        <a:lnSpc>
                          <a:spcPct val="115000"/>
                        </a:lnSpc>
                        <a:spcAft>
                          <a:spcPts val="0"/>
                        </a:spcAft>
                      </a:pPr>
                      <a:r>
                        <a:rPr lang="uk-UA" sz="1400" b="1" dirty="0">
                          <a:effectLst/>
                          <a:latin typeface="Arial" pitchFamily="34" charset="0"/>
                          <a:cs typeface="Arial" pitchFamily="34" charset="0"/>
                        </a:rPr>
                        <a:t>10,0</a:t>
                      </a:r>
                      <a:endParaRPr lang="uk-UA" sz="1400" b="1" dirty="0">
                        <a:effectLst/>
                        <a:latin typeface="Arial" pitchFamily="34" charset="0"/>
                        <a:ea typeface="Calibri"/>
                        <a:cs typeface="Arial" pitchFamily="34" charset="0"/>
                      </a:endParaRPr>
                    </a:p>
                  </a:txBody>
                  <a:tcPr marL="68585" marR="68585" marT="0" marB="0" anchor="b"/>
                </a:tc>
                <a:tc>
                  <a:txBody>
                    <a:bodyPr/>
                    <a:lstStyle/>
                    <a:p>
                      <a:pPr algn="ctr">
                        <a:lnSpc>
                          <a:spcPct val="115000"/>
                        </a:lnSpc>
                        <a:spcAft>
                          <a:spcPts val="0"/>
                        </a:spcAft>
                      </a:pPr>
                      <a:r>
                        <a:rPr lang="uk-UA" sz="1400" b="1">
                          <a:effectLst/>
                          <a:latin typeface="Arial" pitchFamily="34" charset="0"/>
                          <a:cs typeface="Arial" pitchFamily="34" charset="0"/>
                        </a:rPr>
                        <a:t>7,0</a:t>
                      </a:r>
                      <a:endParaRPr lang="uk-UA" sz="1400" b="1">
                        <a:effectLst/>
                        <a:latin typeface="Arial" pitchFamily="34" charset="0"/>
                        <a:ea typeface="Calibri"/>
                        <a:cs typeface="Arial" pitchFamily="34" charset="0"/>
                      </a:endParaRPr>
                    </a:p>
                  </a:txBody>
                  <a:tcPr marL="68585" marR="68585" marT="0" marB="0" anchor="b"/>
                </a:tc>
              </a:tr>
              <a:tr h="521509">
                <a:tc>
                  <a:txBody>
                    <a:bodyPr/>
                    <a:lstStyle/>
                    <a:p>
                      <a:pPr>
                        <a:lnSpc>
                          <a:spcPct val="115000"/>
                        </a:lnSpc>
                        <a:spcAft>
                          <a:spcPts val="0"/>
                        </a:spcAft>
                      </a:pPr>
                      <a:r>
                        <a:rPr lang="uk-UA" sz="1400" b="1">
                          <a:effectLst/>
                          <a:latin typeface="Arial" pitchFamily="34" charset="0"/>
                          <a:cs typeface="Arial" pitchFamily="34" charset="0"/>
                        </a:rPr>
                        <a:t>домогосподарства з дітьми, де проживає хоча б одна жінка віком 60 років і старше</a:t>
                      </a:r>
                      <a:endParaRPr lang="uk-UA" sz="1400" b="1">
                        <a:effectLst/>
                        <a:latin typeface="Arial" pitchFamily="34" charset="0"/>
                        <a:ea typeface="Calibri"/>
                        <a:cs typeface="Arial" pitchFamily="34" charset="0"/>
                      </a:endParaRPr>
                    </a:p>
                  </a:txBody>
                  <a:tcPr marL="68585" marR="68585" marT="0" marB="0" anchor="b"/>
                </a:tc>
                <a:tc>
                  <a:txBody>
                    <a:bodyPr/>
                    <a:lstStyle/>
                    <a:p>
                      <a:pPr algn="ctr">
                        <a:lnSpc>
                          <a:spcPct val="115000"/>
                        </a:lnSpc>
                        <a:spcAft>
                          <a:spcPts val="0"/>
                        </a:spcAft>
                      </a:pPr>
                      <a:r>
                        <a:rPr lang="uk-UA" sz="1400" b="1">
                          <a:effectLst/>
                          <a:latin typeface="Arial" pitchFamily="34" charset="0"/>
                          <a:cs typeface="Arial" pitchFamily="34" charset="0"/>
                        </a:rPr>
                        <a:t>33,5</a:t>
                      </a:r>
                      <a:endParaRPr lang="uk-UA" sz="1400" b="1">
                        <a:effectLst/>
                        <a:latin typeface="Arial" pitchFamily="34" charset="0"/>
                        <a:ea typeface="Calibri"/>
                        <a:cs typeface="Arial" pitchFamily="34" charset="0"/>
                      </a:endParaRPr>
                    </a:p>
                  </a:txBody>
                  <a:tcPr marL="68585" marR="68585" marT="0" marB="0" anchor="b"/>
                </a:tc>
                <a:tc>
                  <a:txBody>
                    <a:bodyPr/>
                    <a:lstStyle/>
                    <a:p>
                      <a:pPr algn="ctr">
                        <a:lnSpc>
                          <a:spcPct val="115000"/>
                        </a:lnSpc>
                        <a:spcAft>
                          <a:spcPts val="0"/>
                        </a:spcAft>
                      </a:pPr>
                      <a:r>
                        <a:rPr lang="uk-UA" sz="1400" b="1">
                          <a:effectLst/>
                          <a:latin typeface="Arial" pitchFamily="34" charset="0"/>
                          <a:cs typeface="Arial" pitchFamily="34" charset="0"/>
                        </a:rPr>
                        <a:t>23,1</a:t>
                      </a:r>
                      <a:endParaRPr lang="uk-UA" sz="1400" b="1">
                        <a:effectLst/>
                        <a:latin typeface="Arial" pitchFamily="34" charset="0"/>
                        <a:ea typeface="Calibri"/>
                        <a:cs typeface="Arial" pitchFamily="34" charset="0"/>
                      </a:endParaRPr>
                    </a:p>
                  </a:txBody>
                  <a:tcPr marL="68585" marR="68585" marT="0" marB="0" anchor="b"/>
                </a:tc>
                <a:tc>
                  <a:txBody>
                    <a:bodyPr/>
                    <a:lstStyle/>
                    <a:p>
                      <a:pPr algn="ctr">
                        <a:lnSpc>
                          <a:spcPct val="115000"/>
                        </a:lnSpc>
                        <a:spcAft>
                          <a:spcPts val="0"/>
                        </a:spcAft>
                      </a:pPr>
                      <a:r>
                        <a:rPr lang="uk-UA" sz="1400" b="1">
                          <a:effectLst/>
                          <a:latin typeface="Arial" pitchFamily="34" charset="0"/>
                          <a:cs typeface="Arial" pitchFamily="34" charset="0"/>
                        </a:rPr>
                        <a:t>20,1</a:t>
                      </a:r>
                      <a:endParaRPr lang="uk-UA" sz="1400" b="1">
                        <a:effectLst/>
                        <a:latin typeface="Arial" pitchFamily="34" charset="0"/>
                        <a:ea typeface="Calibri"/>
                        <a:cs typeface="Arial" pitchFamily="34" charset="0"/>
                      </a:endParaRPr>
                    </a:p>
                  </a:txBody>
                  <a:tcPr marL="68585" marR="68585" marT="0" marB="0" anchor="b"/>
                </a:tc>
                <a:tc>
                  <a:txBody>
                    <a:bodyPr/>
                    <a:lstStyle/>
                    <a:p>
                      <a:pPr algn="ctr">
                        <a:lnSpc>
                          <a:spcPct val="115000"/>
                        </a:lnSpc>
                        <a:spcAft>
                          <a:spcPts val="0"/>
                        </a:spcAft>
                      </a:pPr>
                      <a:r>
                        <a:rPr lang="uk-UA" sz="1400" b="1" dirty="0">
                          <a:effectLst/>
                          <a:latin typeface="Arial" pitchFamily="34" charset="0"/>
                          <a:cs typeface="Arial" pitchFamily="34" charset="0"/>
                        </a:rPr>
                        <a:t>10,4</a:t>
                      </a:r>
                      <a:endParaRPr lang="uk-UA" sz="1400" b="1" dirty="0">
                        <a:effectLst/>
                        <a:latin typeface="Arial" pitchFamily="34" charset="0"/>
                        <a:ea typeface="Calibri"/>
                        <a:cs typeface="Arial" pitchFamily="34" charset="0"/>
                      </a:endParaRPr>
                    </a:p>
                  </a:txBody>
                  <a:tcPr marL="68585" marR="68585" marT="0" marB="0" anchor="b"/>
                </a:tc>
                <a:tc>
                  <a:txBody>
                    <a:bodyPr/>
                    <a:lstStyle/>
                    <a:p>
                      <a:pPr algn="ctr">
                        <a:lnSpc>
                          <a:spcPct val="115000"/>
                        </a:lnSpc>
                        <a:spcAft>
                          <a:spcPts val="0"/>
                        </a:spcAft>
                      </a:pPr>
                      <a:r>
                        <a:rPr lang="uk-UA" sz="1400" b="1" dirty="0">
                          <a:effectLst/>
                          <a:latin typeface="Arial" pitchFamily="34" charset="0"/>
                          <a:cs typeface="Arial" pitchFamily="34" charset="0"/>
                        </a:rPr>
                        <a:t>13</a:t>
                      </a:r>
                      <a:endParaRPr lang="uk-UA" sz="1400" b="1" dirty="0">
                        <a:effectLst/>
                        <a:latin typeface="Arial" pitchFamily="34" charset="0"/>
                        <a:ea typeface="Calibri"/>
                        <a:cs typeface="Arial" pitchFamily="34" charset="0"/>
                      </a:endParaRPr>
                    </a:p>
                  </a:txBody>
                  <a:tcPr marL="68585" marR="68585" marT="0" marB="0" anchor="b"/>
                </a:tc>
              </a:tr>
            </a:tbl>
          </a:graphicData>
        </a:graphic>
      </p:graphicFrame>
    </p:spTree>
    <p:extLst>
      <p:ext uri="{BB962C8B-B14F-4D97-AF65-F5344CB8AC3E}">
        <p14:creationId xmlns="" xmlns:p14="http://schemas.microsoft.com/office/powerpoint/2010/main" val="3284901801"/>
      </p:ext>
    </p:extLst>
  </p:cSld>
  <p:clrMapOvr>
    <a:masterClrMapping/>
  </p:clrMapOvr>
  <p:transition spd="med">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11691"/>
            <a:ext cx="7772400" cy="1095375"/>
          </a:xfrm>
        </p:spPr>
        <p:txBody>
          <a:bodyPr rtlCol="0">
            <a:noAutofit/>
          </a:bodyPr>
          <a:lstStyle/>
          <a:p>
            <a:pPr eaLnBrk="1" fontAlgn="auto" hangingPunct="1">
              <a:spcAft>
                <a:spcPts val="0"/>
              </a:spcAft>
              <a:defRPr/>
            </a:pPr>
            <a:r>
              <a:rPr lang="uk-UA" sz="2600" b="1" dirty="0" smtClean="0">
                <a:solidFill>
                  <a:schemeClr val="accent6"/>
                </a:solidFill>
                <a:latin typeface="Arial" pitchFamily="34" charset="0"/>
                <a:cs typeface="Arial" pitchFamily="34" charset="0"/>
              </a:rPr>
              <a:t/>
            </a:r>
            <a:br>
              <a:rPr lang="uk-UA" sz="2600" b="1" dirty="0" smtClean="0">
                <a:solidFill>
                  <a:schemeClr val="accent6"/>
                </a:solidFill>
                <a:latin typeface="Arial" pitchFamily="34" charset="0"/>
                <a:cs typeface="Arial" pitchFamily="34" charset="0"/>
              </a:rPr>
            </a:br>
            <a:r>
              <a:rPr lang="uk-UA" sz="2600" b="1" dirty="0" smtClean="0">
                <a:solidFill>
                  <a:schemeClr val="accent6"/>
                </a:solidFill>
                <a:latin typeface="Arial" pitchFamily="34" charset="0"/>
                <a:cs typeface="Arial" pitchFamily="34" charset="0"/>
              </a:rPr>
              <a:t>Рівні бідності за відносним критерієм</a:t>
            </a:r>
            <a:br>
              <a:rPr lang="uk-UA" sz="2600" b="1" dirty="0" smtClean="0">
                <a:solidFill>
                  <a:schemeClr val="accent6"/>
                </a:solidFill>
                <a:latin typeface="Arial" pitchFamily="34" charset="0"/>
                <a:cs typeface="Arial" pitchFamily="34" charset="0"/>
              </a:rPr>
            </a:br>
            <a:r>
              <a:rPr lang="uk-UA" sz="2600" b="1" dirty="0" smtClean="0">
                <a:solidFill>
                  <a:schemeClr val="accent6"/>
                </a:solidFill>
                <a:latin typeface="Arial" pitchFamily="34" charset="0"/>
                <a:cs typeface="Arial" pitchFamily="34" charset="0"/>
              </a:rPr>
              <a:t> та деприваціями, 2011 р.,%</a:t>
            </a:r>
            <a:r>
              <a:rPr lang="uk-UA" sz="2600" dirty="0" smtClean="0">
                <a:solidFill>
                  <a:schemeClr val="accent6"/>
                </a:solidFill>
                <a:latin typeface="Arial" pitchFamily="34" charset="0"/>
                <a:cs typeface="Arial" pitchFamily="34" charset="0"/>
              </a:rPr>
              <a:t/>
            </a:r>
            <a:br>
              <a:rPr lang="uk-UA" sz="2600" dirty="0" smtClean="0">
                <a:solidFill>
                  <a:schemeClr val="accent6"/>
                </a:solidFill>
                <a:latin typeface="Arial" pitchFamily="34" charset="0"/>
                <a:cs typeface="Arial" pitchFamily="34" charset="0"/>
              </a:rPr>
            </a:br>
            <a:endParaRPr lang="uk-UA" sz="2600" dirty="0" smtClean="0">
              <a:solidFill>
                <a:schemeClr val="accent6"/>
              </a:solidFill>
              <a:latin typeface="Arial" pitchFamily="34" charset="0"/>
              <a:cs typeface="Arial" pitchFamily="34" charset="0"/>
            </a:endParaRPr>
          </a:p>
        </p:txBody>
      </p:sp>
      <p:sp>
        <p:nvSpPr>
          <p:cNvPr id="6556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sz="4000"/>
          </a:p>
        </p:txBody>
      </p:sp>
      <p:graphicFrame>
        <p:nvGraphicFramePr>
          <p:cNvPr id="3" name="Object 26"/>
          <p:cNvGraphicFramePr>
            <a:graphicFrameLocks noChangeAspect="1"/>
          </p:cNvGraphicFramePr>
          <p:nvPr>
            <p:extLst>
              <p:ext uri="{D42A27DB-BD31-4B8C-83A1-F6EECF244321}">
                <p14:modId xmlns="" xmlns:p14="http://schemas.microsoft.com/office/powerpoint/2010/main" val="3851235500"/>
              </p:ext>
            </p:extLst>
          </p:nvPr>
        </p:nvGraphicFramePr>
        <p:xfrm>
          <a:off x="586674" y="1475838"/>
          <a:ext cx="8216900" cy="48622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319923313"/>
      </p:ext>
    </p:extLst>
  </p:cSld>
  <p:clrMapOvr>
    <a:masterClrMapping/>
  </p:clrMapOvr>
  <p:transition spd="med">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1"/>
          </p:nvPr>
        </p:nvSpPr>
        <p:spPr/>
        <p:txBody>
          <a:bodyPr/>
          <a:lstStyle/>
          <a:p>
            <a:pPr>
              <a:defRPr/>
            </a:pPr>
            <a:fld id="{5877B822-8F8A-4738-9ED6-1A784ABC1448}" type="slidenum">
              <a:rPr lang="ru-RU" smtClean="0"/>
              <a:pPr>
                <a:defRPr/>
              </a:pPr>
              <a:t>22</a:t>
            </a:fld>
            <a:endParaRPr lang="ru-RU"/>
          </a:p>
        </p:txBody>
      </p:sp>
      <p:sp>
        <p:nvSpPr>
          <p:cNvPr id="250887" name="Прямоугольник 5"/>
          <p:cNvSpPr>
            <a:spLocks noChangeArrowheads="1"/>
          </p:cNvSpPr>
          <p:nvPr/>
        </p:nvSpPr>
        <p:spPr bwMode="auto">
          <a:xfrm>
            <a:off x="427511" y="608610"/>
            <a:ext cx="7766463" cy="1107996"/>
          </a:xfrm>
          <a:prstGeom prst="rect">
            <a:avLst/>
          </a:prstGeom>
          <a:noFill/>
          <a:ln w="9525">
            <a:noFill/>
            <a:miter lim="800000"/>
            <a:headEnd/>
            <a:tailEnd/>
          </a:ln>
        </p:spPr>
        <p:txBody>
          <a:bodyPr wrap="square">
            <a:spAutoFit/>
          </a:bodyPr>
          <a:lstStyle/>
          <a:p>
            <a:pPr algn="ctr"/>
            <a:r>
              <a:rPr lang="uk-UA" sz="2200" dirty="0">
                <a:solidFill>
                  <a:schemeClr val="accent6"/>
                </a:solidFill>
                <a:latin typeface="Arial" pitchFamily="34" charset="0"/>
                <a:cs typeface="Arial" pitchFamily="34" charset="0"/>
              </a:rPr>
              <a:t>Рівень зайнятості літніх людей в Україні та інших європейських країнах за статтю </a:t>
            </a:r>
            <a:r>
              <a:rPr lang="uk-UA" sz="2200" i="1" dirty="0">
                <a:solidFill>
                  <a:schemeClr val="accent6"/>
                </a:solidFill>
                <a:latin typeface="Arial" pitchFamily="34" charset="0"/>
                <a:cs typeface="Arial" pitchFamily="34" charset="0"/>
              </a:rPr>
              <a:t>(зайняті віком 55-64 років у % до населення відповідного віку, 2012 р.)</a:t>
            </a:r>
            <a:endParaRPr lang="ru-RU" sz="2200" dirty="0">
              <a:solidFill>
                <a:schemeClr val="accent6"/>
              </a:solidFill>
              <a:latin typeface="Arial" pitchFamily="34" charset="0"/>
              <a:cs typeface="Arial" pitchFamily="34" charset="0"/>
            </a:endParaRPr>
          </a:p>
        </p:txBody>
      </p:sp>
      <p:graphicFrame>
        <p:nvGraphicFramePr>
          <p:cNvPr id="250884" name="Object 2"/>
          <p:cNvGraphicFramePr>
            <a:graphicFrameLocks noChangeAspect="1"/>
          </p:cNvGraphicFramePr>
          <p:nvPr/>
        </p:nvGraphicFramePr>
        <p:xfrm>
          <a:off x="357188" y="1663700"/>
          <a:ext cx="8358187" cy="4694238"/>
        </p:xfrm>
        <a:graphic>
          <a:graphicData uri="http://schemas.openxmlformats.org/presentationml/2006/ole">
            <p:oleObj spid="_x0000_s227362" r:id="rId4" imgW="8358340" imgH="4694327" progId="Excel.Sheet.8">
              <p:embed/>
            </p:oleObj>
          </a:graphicData>
        </a:graphic>
      </p:graphicFrame>
    </p:spTree>
    <p:extLst>
      <p:ext uri="{BB962C8B-B14F-4D97-AF65-F5344CB8AC3E}">
        <p14:creationId xmlns="" xmlns:p14="http://schemas.microsoft.com/office/powerpoint/2010/main" val="3876962520"/>
      </p:ext>
    </p:extLst>
  </p:cSld>
  <p:clrMapOvr>
    <a:masterClrMapping/>
  </p:clrMapOvr>
  <p:transition spd="med">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1"/>
          </p:nvPr>
        </p:nvSpPr>
        <p:spPr/>
        <p:txBody>
          <a:bodyPr/>
          <a:lstStyle/>
          <a:p>
            <a:pPr>
              <a:defRPr/>
            </a:pPr>
            <a:fld id="{8EA324B1-1AC2-481E-ACC3-A87381121CFA}" type="slidenum">
              <a:rPr lang="ru-RU" smtClean="0"/>
              <a:pPr>
                <a:defRPr/>
              </a:pPr>
              <a:t>23</a:t>
            </a:fld>
            <a:endParaRPr lang="ru-RU"/>
          </a:p>
        </p:txBody>
      </p:sp>
      <p:graphicFrame>
        <p:nvGraphicFramePr>
          <p:cNvPr id="2" name="Object 2"/>
          <p:cNvGraphicFramePr>
            <a:graphicFrameLocks noChangeAspect="1"/>
          </p:cNvGraphicFramePr>
          <p:nvPr>
            <p:extLst>
              <p:ext uri="{D42A27DB-BD31-4B8C-83A1-F6EECF244321}">
                <p14:modId xmlns="" xmlns:p14="http://schemas.microsoft.com/office/powerpoint/2010/main" val="1895896963"/>
              </p:ext>
            </p:extLst>
          </p:nvPr>
        </p:nvGraphicFramePr>
        <p:xfrm>
          <a:off x="380009" y="1679575"/>
          <a:ext cx="8533803" cy="4413250"/>
        </p:xfrm>
        <a:graphic>
          <a:graphicData uri="http://schemas.openxmlformats.org/drawingml/2006/chart">
            <c:chart xmlns:c="http://schemas.openxmlformats.org/drawingml/2006/chart" xmlns:r="http://schemas.openxmlformats.org/officeDocument/2006/relationships" r:id="rId3"/>
          </a:graphicData>
        </a:graphic>
      </p:graphicFrame>
      <p:sp>
        <p:nvSpPr>
          <p:cNvPr id="251910" name="Прямоугольник 1"/>
          <p:cNvSpPr>
            <a:spLocks noChangeArrowheads="1"/>
          </p:cNvSpPr>
          <p:nvPr/>
        </p:nvSpPr>
        <p:spPr bwMode="auto">
          <a:xfrm>
            <a:off x="827088" y="582943"/>
            <a:ext cx="7176881" cy="1292662"/>
          </a:xfrm>
          <a:prstGeom prst="rect">
            <a:avLst/>
          </a:prstGeom>
          <a:noFill/>
          <a:ln w="9525">
            <a:noFill/>
            <a:miter lim="800000"/>
            <a:headEnd/>
            <a:tailEnd/>
          </a:ln>
        </p:spPr>
        <p:txBody>
          <a:bodyPr wrap="square">
            <a:spAutoFit/>
          </a:bodyPr>
          <a:lstStyle/>
          <a:p>
            <a:pPr algn="ctr"/>
            <a:r>
              <a:rPr lang="uk-UA" sz="2600" dirty="0">
                <a:solidFill>
                  <a:schemeClr val="accent6"/>
                </a:solidFill>
                <a:latin typeface="Arial" pitchFamily="34" charset="0"/>
                <a:cs typeface="Arial" pitchFamily="34" charset="0"/>
              </a:rPr>
              <a:t>Рівні економічної активності літніх жінок та чоловіків  за віком, 2012 р.,%</a:t>
            </a:r>
            <a:br>
              <a:rPr lang="uk-UA" sz="2600" dirty="0">
                <a:solidFill>
                  <a:schemeClr val="accent6"/>
                </a:solidFill>
                <a:latin typeface="Arial" pitchFamily="34" charset="0"/>
                <a:cs typeface="Arial" pitchFamily="34" charset="0"/>
              </a:rPr>
            </a:br>
            <a:endParaRPr lang="ru-RU" sz="2600" dirty="0">
              <a:solidFill>
                <a:schemeClr val="accent6"/>
              </a:solidFill>
              <a:latin typeface="Arial" pitchFamily="34" charset="0"/>
              <a:cs typeface="Arial" pitchFamily="34" charset="0"/>
            </a:endParaRPr>
          </a:p>
        </p:txBody>
      </p:sp>
    </p:spTree>
    <p:extLst>
      <p:ext uri="{BB962C8B-B14F-4D97-AF65-F5344CB8AC3E}">
        <p14:creationId xmlns="" xmlns:p14="http://schemas.microsoft.com/office/powerpoint/2010/main" val="3375445392"/>
      </p:ext>
    </p:extLst>
  </p:cSld>
  <p:clrMapOvr>
    <a:masterClrMapping/>
  </p:clrMapOvr>
  <p:transition spd="med">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1"/>
          </p:nvPr>
        </p:nvSpPr>
        <p:spPr/>
        <p:txBody>
          <a:bodyPr/>
          <a:lstStyle/>
          <a:p>
            <a:pPr>
              <a:defRPr/>
            </a:pPr>
            <a:fld id="{E09D588E-B71A-41CF-A7A5-CFB531D1325E}" type="slidenum">
              <a:rPr lang="ru-RU" smtClean="0"/>
              <a:pPr>
                <a:defRPr/>
              </a:pPr>
              <a:t>24</a:t>
            </a:fld>
            <a:endParaRPr lang="ru-RU"/>
          </a:p>
        </p:txBody>
      </p:sp>
      <p:graphicFrame>
        <p:nvGraphicFramePr>
          <p:cNvPr id="2" name="Object 2"/>
          <p:cNvGraphicFramePr>
            <a:graphicFrameLocks noChangeAspect="1"/>
          </p:cNvGraphicFramePr>
          <p:nvPr>
            <p:extLst>
              <p:ext uri="{D42A27DB-BD31-4B8C-83A1-F6EECF244321}">
                <p14:modId xmlns="" xmlns:p14="http://schemas.microsoft.com/office/powerpoint/2010/main" val="1297904995"/>
              </p:ext>
            </p:extLst>
          </p:nvPr>
        </p:nvGraphicFramePr>
        <p:xfrm>
          <a:off x="407988" y="1392238"/>
          <a:ext cx="8399462" cy="4859337"/>
        </p:xfrm>
        <a:graphic>
          <a:graphicData uri="http://schemas.openxmlformats.org/drawingml/2006/chart">
            <c:chart xmlns:c="http://schemas.openxmlformats.org/drawingml/2006/chart" xmlns:r="http://schemas.openxmlformats.org/officeDocument/2006/relationships" r:id="rId3"/>
          </a:graphicData>
        </a:graphic>
      </p:graphicFrame>
      <p:sp>
        <p:nvSpPr>
          <p:cNvPr id="253958" name="Прямоугольник 1"/>
          <p:cNvSpPr>
            <a:spLocks noChangeArrowheads="1"/>
          </p:cNvSpPr>
          <p:nvPr/>
        </p:nvSpPr>
        <p:spPr bwMode="auto">
          <a:xfrm>
            <a:off x="1238868" y="691778"/>
            <a:ext cx="6840538" cy="492443"/>
          </a:xfrm>
          <a:prstGeom prst="rect">
            <a:avLst/>
          </a:prstGeom>
          <a:noFill/>
          <a:ln w="9525">
            <a:noFill/>
            <a:miter lim="800000"/>
            <a:headEnd/>
            <a:tailEnd/>
          </a:ln>
        </p:spPr>
        <p:txBody>
          <a:bodyPr>
            <a:spAutoFit/>
          </a:bodyPr>
          <a:lstStyle/>
          <a:p>
            <a:r>
              <a:rPr lang="uk-UA" sz="2600" dirty="0">
                <a:solidFill>
                  <a:schemeClr val="accent6"/>
                </a:solidFill>
                <a:latin typeface="Arial" pitchFamily="34" charset="0"/>
                <a:cs typeface="Arial" pitchFamily="34" charset="0"/>
              </a:rPr>
              <a:t>Мотиви  зайнятості літніх осіб в Україні</a:t>
            </a:r>
            <a:endParaRPr lang="ru-RU" sz="2600" dirty="0">
              <a:solidFill>
                <a:schemeClr val="accent6"/>
              </a:solidFill>
              <a:latin typeface="Arial" pitchFamily="34" charset="0"/>
              <a:cs typeface="Arial" pitchFamily="34" charset="0"/>
            </a:endParaRPr>
          </a:p>
        </p:txBody>
      </p:sp>
    </p:spTree>
    <p:extLst>
      <p:ext uri="{BB962C8B-B14F-4D97-AF65-F5344CB8AC3E}">
        <p14:creationId xmlns="" xmlns:p14="http://schemas.microsoft.com/office/powerpoint/2010/main" val="3094502291"/>
      </p:ext>
    </p:extLst>
  </p:cSld>
  <p:clrMapOvr>
    <a:masterClrMapping/>
  </p:clrMapOvr>
  <p:transition spd="med">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1"/>
          </p:nvPr>
        </p:nvSpPr>
        <p:spPr/>
        <p:txBody>
          <a:bodyPr/>
          <a:lstStyle/>
          <a:p>
            <a:pPr>
              <a:defRPr/>
            </a:pPr>
            <a:fld id="{845CE624-0997-4247-9EA5-539656F6C6E0}" type="slidenum">
              <a:rPr lang="ru-RU" smtClean="0"/>
              <a:pPr>
                <a:defRPr/>
              </a:pPr>
              <a:t>25</a:t>
            </a:fld>
            <a:endParaRPr lang="ru-RU"/>
          </a:p>
        </p:txBody>
      </p:sp>
      <p:sp>
        <p:nvSpPr>
          <p:cNvPr id="256007" name="Прямоугольник 6"/>
          <p:cNvSpPr>
            <a:spLocks noChangeArrowheads="1"/>
          </p:cNvSpPr>
          <p:nvPr/>
        </p:nvSpPr>
        <p:spPr bwMode="auto">
          <a:xfrm>
            <a:off x="938150" y="595994"/>
            <a:ext cx="7042067" cy="892552"/>
          </a:xfrm>
          <a:prstGeom prst="rect">
            <a:avLst/>
          </a:prstGeom>
          <a:noFill/>
          <a:ln w="9525">
            <a:noFill/>
            <a:miter lim="800000"/>
            <a:headEnd/>
            <a:tailEnd/>
          </a:ln>
        </p:spPr>
        <p:txBody>
          <a:bodyPr wrap="square">
            <a:spAutoFit/>
          </a:bodyPr>
          <a:lstStyle/>
          <a:p>
            <a:pPr algn="ctr"/>
            <a:r>
              <a:rPr lang="uk-UA" sz="2600" dirty="0" smtClean="0">
                <a:solidFill>
                  <a:schemeClr val="accent6"/>
                </a:solidFill>
                <a:latin typeface="Arial" pitchFamily="34" charset="0"/>
                <a:cs typeface="Arial" pitchFamily="34" charset="0"/>
              </a:rPr>
              <a:t>Перевищення </a:t>
            </a:r>
            <a:r>
              <a:rPr lang="uk-UA" sz="2600" dirty="0">
                <a:solidFill>
                  <a:schemeClr val="accent6"/>
                </a:solidFill>
                <a:latin typeface="Arial" pitchFamily="34" charset="0"/>
                <a:cs typeface="Arial" pitchFamily="34" charset="0"/>
              </a:rPr>
              <a:t>середньої пенсії </a:t>
            </a:r>
            <a:r>
              <a:rPr lang="uk-UA" sz="2600" dirty="0" smtClean="0">
                <a:solidFill>
                  <a:schemeClr val="accent6"/>
                </a:solidFill>
                <a:latin typeface="Arial" pitchFamily="34" charset="0"/>
                <a:cs typeface="Arial" pitchFamily="34" charset="0"/>
              </a:rPr>
              <a:t>чоловіків над жінками, </a:t>
            </a:r>
            <a:r>
              <a:rPr lang="uk-UA" sz="2600" dirty="0">
                <a:solidFill>
                  <a:schemeClr val="accent6"/>
                </a:solidFill>
                <a:latin typeface="Arial" pitchFamily="34" charset="0"/>
                <a:cs typeface="Arial" pitchFamily="34" charset="0"/>
              </a:rPr>
              <a:t>%</a:t>
            </a:r>
            <a:r>
              <a:rPr lang="en-US" sz="2600" dirty="0">
                <a:solidFill>
                  <a:schemeClr val="accent6"/>
                </a:solidFill>
                <a:latin typeface="Arial" pitchFamily="34" charset="0"/>
                <a:cs typeface="Arial" pitchFamily="34" charset="0"/>
              </a:rPr>
              <a:t> </a:t>
            </a:r>
            <a:r>
              <a:rPr lang="uk-UA" altLang="ja-JP" sz="2600" dirty="0">
                <a:solidFill>
                  <a:schemeClr val="accent6"/>
                </a:solidFill>
                <a:latin typeface="Arial" pitchFamily="34" charset="0"/>
                <a:cs typeface="Arial" pitchFamily="34" charset="0"/>
              </a:rPr>
              <a:t>(станом на початок року)</a:t>
            </a:r>
            <a:r>
              <a:rPr lang="ru-RU" altLang="ja-JP" sz="2600" dirty="0">
                <a:solidFill>
                  <a:schemeClr val="accent6"/>
                </a:solidFill>
                <a:latin typeface="Arial" pitchFamily="34" charset="0"/>
                <a:cs typeface="Arial" pitchFamily="34" charset="0"/>
              </a:rPr>
              <a:t> </a:t>
            </a:r>
            <a:endParaRPr lang="ru-RU" sz="2600" dirty="0">
              <a:solidFill>
                <a:schemeClr val="accent6"/>
              </a:solidFill>
              <a:latin typeface="Arial" pitchFamily="34" charset="0"/>
              <a:cs typeface="Arial" pitchFamily="34" charset="0"/>
            </a:endParaRPr>
          </a:p>
        </p:txBody>
      </p:sp>
      <p:graphicFrame>
        <p:nvGraphicFramePr>
          <p:cNvPr id="3" name="Объект 2"/>
          <p:cNvGraphicFramePr>
            <a:graphicFrameLocks noChangeAspect="1"/>
          </p:cNvGraphicFramePr>
          <p:nvPr>
            <p:extLst>
              <p:ext uri="{D42A27DB-BD31-4B8C-83A1-F6EECF244321}">
                <p14:modId xmlns="" xmlns:p14="http://schemas.microsoft.com/office/powerpoint/2010/main" val="3847663025"/>
              </p:ext>
            </p:extLst>
          </p:nvPr>
        </p:nvGraphicFramePr>
        <p:xfrm>
          <a:off x="120545" y="1654800"/>
          <a:ext cx="8677275" cy="4781625"/>
        </p:xfrm>
        <a:graphic>
          <a:graphicData uri="http://schemas.openxmlformats.org/presentationml/2006/ole">
            <p:oleObj spid="_x0000_s230436" name="Лист" r:id="rId4" imgW="8572520" imgH="4124200" progId="Excel.Sheet.8">
              <p:embed/>
            </p:oleObj>
          </a:graphicData>
        </a:graphic>
      </p:graphicFrame>
    </p:spTree>
    <p:extLst>
      <p:ext uri="{BB962C8B-B14F-4D97-AF65-F5344CB8AC3E}">
        <p14:creationId xmlns="" xmlns:p14="http://schemas.microsoft.com/office/powerpoint/2010/main" val="3002028018"/>
      </p:ext>
    </p:extLst>
  </p:cSld>
  <p:clrMapOvr>
    <a:masterClrMapping/>
  </p:clrMapOvr>
  <p:transition spd="med">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txBox="1">
            <a:spLocks noGrp="1"/>
          </p:cNvSpPr>
          <p:nvPr/>
        </p:nvSpPr>
        <p:spPr bwMode="auto">
          <a:xfrm>
            <a:off x="304800" y="6248400"/>
            <a:ext cx="1447800" cy="457200"/>
          </a:xfrm>
          <a:prstGeom prst="rect">
            <a:avLst/>
          </a:prstGeom>
          <a:noFill/>
          <a:ln>
            <a:miter lim="800000"/>
            <a:headEnd/>
            <a:tailEnd/>
          </a:ln>
        </p:spPr>
        <p:txBody>
          <a:bodyPr lIns="92075" tIns="46038" rIns="92075" bIns="46038"/>
          <a:lstStyle/>
          <a:p>
            <a:pPr>
              <a:defRPr/>
            </a:pPr>
            <a:fld id="{A6D51CAF-C391-4E76-91B2-D7D323B9782B}" type="slidenum">
              <a:rPr lang="ru-RU" sz="1400" b="0">
                <a:cs typeface="+mn-cs"/>
              </a:rPr>
              <a:pPr>
                <a:defRPr/>
              </a:pPr>
              <a:t>26</a:t>
            </a:fld>
            <a:endParaRPr lang="ru-RU" sz="1400" b="0">
              <a:cs typeface="+mn-cs"/>
            </a:endParaRPr>
          </a:p>
        </p:txBody>
      </p:sp>
      <p:sp>
        <p:nvSpPr>
          <p:cNvPr id="31847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p>
        </p:txBody>
      </p:sp>
      <p:graphicFrame>
        <p:nvGraphicFramePr>
          <p:cNvPr id="318469" name="Object 5"/>
          <p:cNvGraphicFramePr>
            <a:graphicFrameLocks noChangeAspect="1"/>
          </p:cNvGraphicFramePr>
          <p:nvPr>
            <p:extLst>
              <p:ext uri="{D42A27DB-BD31-4B8C-83A1-F6EECF244321}">
                <p14:modId xmlns="" xmlns:p14="http://schemas.microsoft.com/office/powerpoint/2010/main" val="1751829477"/>
              </p:ext>
            </p:extLst>
          </p:nvPr>
        </p:nvGraphicFramePr>
        <p:xfrm>
          <a:off x="312738" y="1638300"/>
          <a:ext cx="8343900" cy="4579938"/>
        </p:xfrm>
        <a:graphic>
          <a:graphicData uri="http://schemas.openxmlformats.org/presentationml/2006/ole">
            <p:oleObj spid="_x0000_s252957" name="Лист" r:id="rId4" imgW="6772388" imgH="3314651" progId="Excel.Sheet.12">
              <p:embed/>
            </p:oleObj>
          </a:graphicData>
        </a:graphic>
      </p:graphicFrame>
      <p:sp>
        <p:nvSpPr>
          <p:cNvPr id="318473" name="Прямоугольник 5"/>
          <p:cNvSpPr>
            <a:spLocks noChangeArrowheads="1"/>
          </p:cNvSpPr>
          <p:nvPr/>
        </p:nvSpPr>
        <p:spPr bwMode="auto">
          <a:xfrm>
            <a:off x="547193" y="630876"/>
            <a:ext cx="7694282" cy="892552"/>
          </a:xfrm>
          <a:prstGeom prst="rect">
            <a:avLst/>
          </a:prstGeom>
          <a:noFill/>
          <a:ln w="9525">
            <a:noFill/>
            <a:miter lim="800000"/>
            <a:headEnd/>
            <a:tailEnd/>
          </a:ln>
        </p:spPr>
        <p:txBody>
          <a:bodyPr wrap="square">
            <a:spAutoFit/>
          </a:bodyPr>
          <a:lstStyle/>
          <a:p>
            <a:pPr algn="ctr"/>
            <a:r>
              <a:rPr lang="uk-UA" sz="2600" dirty="0">
                <a:solidFill>
                  <a:schemeClr val="accent6"/>
                </a:solidFill>
                <a:latin typeface="Arial" pitchFamily="34" charset="0"/>
                <a:cs typeface="Arial" pitchFamily="34" charset="0"/>
              </a:rPr>
              <a:t>Частка літніх жінок, які є основними виконавцями домашніх обов’язків в сім’ї, %</a:t>
            </a:r>
            <a:endParaRPr lang="ru-RU" sz="2600" dirty="0">
              <a:solidFill>
                <a:schemeClr val="accent6"/>
              </a:solidFill>
              <a:latin typeface="Arial" pitchFamily="34" charset="0"/>
              <a:cs typeface="Arial" pitchFamily="34" charset="0"/>
            </a:endParaRPr>
          </a:p>
        </p:txBody>
      </p:sp>
    </p:spTree>
    <p:extLst>
      <p:ext uri="{BB962C8B-B14F-4D97-AF65-F5344CB8AC3E}">
        <p14:creationId xmlns="" xmlns:p14="http://schemas.microsoft.com/office/powerpoint/2010/main" val="2958726936"/>
      </p:ext>
    </p:extLst>
  </p:cSld>
  <p:clrMapOvr>
    <a:masterClrMapping/>
  </p:clrMapOvr>
  <p:transition spd="med">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txBox="1">
            <a:spLocks noGrp="1"/>
          </p:cNvSpPr>
          <p:nvPr/>
        </p:nvSpPr>
        <p:spPr bwMode="auto">
          <a:xfrm>
            <a:off x="304800" y="6248400"/>
            <a:ext cx="1447800" cy="457200"/>
          </a:xfrm>
          <a:prstGeom prst="rect">
            <a:avLst/>
          </a:prstGeom>
          <a:noFill/>
          <a:ln>
            <a:miter lim="800000"/>
            <a:headEnd/>
            <a:tailEnd/>
          </a:ln>
        </p:spPr>
        <p:txBody>
          <a:bodyPr lIns="92075" tIns="46038" rIns="92075" bIns="46038"/>
          <a:lstStyle/>
          <a:p>
            <a:pPr>
              <a:defRPr/>
            </a:pPr>
            <a:fld id="{71EC3E96-03CF-4B85-9FFF-3D78EC79B57A}" type="slidenum">
              <a:rPr lang="ru-RU" sz="1400" b="0">
                <a:cs typeface="+mn-cs"/>
              </a:rPr>
              <a:pPr>
                <a:defRPr/>
              </a:pPr>
              <a:t>27</a:t>
            </a:fld>
            <a:endParaRPr lang="ru-RU" sz="1400" b="0">
              <a:cs typeface="+mn-cs"/>
            </a:endParaRPr>
          </a:p>
        </p:txBody>
      </p:sp>
      <p:sp>
        <p:nvSpPr>
          <p:cNvPr id="32052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p>
        </p:txBody>
      </p:sp>
      <p:graphicFrame>
        <p:nvGraphicFramePr>
          <p:cNvPr id="320517" name="Object 5"/>
          <p:cNvGraphicFramePr>
            <a:graphicFrameLocks noChangeAspect="1"/>
          </p:cNvGraphicFramePr>
          <p:nvPr>
            <p:extLst>
              <p:ext uri="{D42A27DB-BD31-4B8C-83A1-F6EECF244321}">
                <p14:modId xmlns="" xmlns:p14="http://schemas.microsoft.com/office/powerpoint/2010/main" val="2174971980"/>
              </p:ext>
            </p:extLst>
          </p:nvPr>
        </p:nvGraphicFramePr>
        <p:xfrm>
          <a:off x="644525" y="1643063"/>
          <a:ext cx="8248650" cy="4605337"/>
        </p:xfrm>
        <a:graphic>
          <a:graphicData uri="http://schemas.openxmlformats.org/presentationml/2006/ole">
            <p:oleObj spid="_x0000_s268304" name="Лист" r:id="rId4" imgW="4295869" imgH="2523980" progId="Excel.Sheet.12">
              <p:embed/>
            </p:oleObj>
          </a:graphicData>
        </a:graphic>
      </p:graphicFrame>
      <p:sp>
        <p:nvSpPr>
          <p:cNvPr id="320521" name="Прямоугольник 5"/>
          <p:cNvSpPr>
            <a:spLocks noChangeArrowheads="1"/>
          </p:cNvSpPr>
          <p:nvPr/>
        </p:nvSpPr>
        <p:spPr bwMode="auto">
          <a:xfrm>
            <a:off x="785813" y="666503"/>
            <a:ext cx="7253782" cy="892552"/>
          </a:xfrm>
          <a:prstGeom prst="rect">
            <a:avLst/>
          </a:prstGeom>
          <a:noFill/>
          <a:ln w="9525">
            <a:noFill/>
            <a:miter lim="800000"/>
            <a:headEnd/>
            <a:tailEnd/>
          </a:ln>
        </p:spPr>
        <p:txBody>
          <a:bodyPr wrap="square">
            <a:spAutoFit/>
          </a:bodyPr>
          <a:lstStyle/>
          <a:p>
            <a:pPr algn="ctr"/>
            <a:r>
              <a:rPr lang="uk-UA" sz="2600" dirty="0">
                <a:solidFill>
                  <a:schemeClr val="accent6"/>
                </a:solidFill>
                <a:latin typeface="Arial" pitchFamily="34" charset="0"/>
                <a:cs typeface="Arial" pitchFamily="34" charset="0"/>
              </a:rPr>
              <a:t>Розподіл літніх жінок та чоловіків за їх участю у вихованні і утриманні онуків, %</a:t>
            </a:r>
            <a:endParaRPr lang="ru-RU" sz="2600" dirty="0">
              <a:solidFill>
                <a:schemeClr val="accent6"/>
              </a:solidFill>
              <a:latin typeface="Arial" pitchFamily="34" charset="0"/>
              <a:cs typeface="Arial" pitchFamily="34" charset="0"/>
            </a:endParaRPr>
          </a:p>
        </p:txBody>
      </p:sp>
    </p:spTree>
    <p:extLst>
      <p:ext uri="{BB962C8B-B14F-4D97-AF65-F5344CB8AC3E}">
        <p14:creationId xmlns="" xmlns:p14="http://schemas.microsoft.com/office/powerpoint/2010/main" val="2253139998"/>
      </p:ext>
    </p:extLst>
  </p:cSld>
  <p:clrMapOvr>
    <a:masterClrMapping/>
  </p:clrMapOvr>
  <p:transition spd="med">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txBox="1">
            <a:spLocks noGrp="1"/>
          </p:cNvSpPr>
          <p:nvPr/>
        </p:nvSpPr>
        <p:spPr bwMode="auto">
          <a:xfrm>
            <a:off x="304800" y="6248400"/>
            <a:ext cx="1447800" cy="457200"/>
          </a:xfrm>
          <a:prstGeom prst="rect">
            <a:avLst/>
          </a:prstGeom>
          <a:noFill/>
          <a:ln>
            <a:miter lim="800000"/>
            <a:headEnd/>
            <a:tailEnd/>
          </a:ln>
        </p:spPr>
        <p:txBody>
          <a:bodyPr lIns="92075" tIns="46038" rIns="92075" bIns="46038"/>
          <a:lstStyle/>
          <a:p>
            <a:pPr>
              <a:defRPr/>
            </a:pPr>
            <a:fld id="{CDDF9FCB-FF8D-4795-81BB-C41F4FEC8604}" type="slidenum">
              <a:rPr lang="ru-RU" sz="1400" b="0">
                <a:cs typeface="+mn-cs"/>
              </a:rPr>
              <a:pPr>
                <a:defRPr/>
              </a:pPr>
              <a:t>28</a:t>
            </a:fld>
            <a:endParaRPr lang="ru-RU" sz="1400" b="0">
              <a:cs typeface="+mn-cs"/>
            </a:endParaRPr>
          </a:p>
        </p:txBody>
      </p:sp>
      <p:sp>
        <p:nvSpPr>
          <p:cNvPr id="31642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p>
        </p:txBody>
      </p:sp>
      <p:sp>
        <p:nvSpPr>
          <p:cNvPr id="31642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p>
        </p:txBody>
      </p:sp>
      <p:sp>
        <p:nvSpPr>
          <p:cNvPr id="316426" name="Прямоугольник 6"/>
          <p:cNvSpPr>
            <a:spLocks noChangeArrowheads="1"/>
          </p:cNvSpPr>
          <p:nvPr/>
        </p:nvSpPr>
        <p:spPr bwMode="auto">
          <a:xfrm>
            <a:off x="357187" y="1189759"/>
            <a:ext cx="4143375" cy="923330"/>
          </a:xfrm>
          <a:prstGeom prst="rect">
            <a:avLst/>
          </a:prstGeom>
          <a:noFill/>
          <a:ln w="9525">
            <a:noFill/>
            <a:miter lim="800000"/>
            <a:headEnd/>
            <a:tailEnd/>
          </a:ln>
        </p:spPr>
        <p:txBody>
          <a:bodyPr>
            <a:spAutoFit/>
          </a:bodyPr>
          <a:lstStyle/>
          <a:p>
            <a:pPr algn="ctr"/>
            <a:r>
              <a:rPr lang="uk-UA" sz="1800" dirty="0">
                <a:solidFill>
                  <a:schemeClr val="accent6"/>
                </a:solidFill>
                <a:latin typeface="Arial" pitchFamily="34" charset="0"/>
                <a:cs typeface="Arial" pitchFamily="34" charset="0"/>
              </a:rPr>
              <a:t>Розподіл літніх жінок за складом домогосподарства, в якому вони</a:t>
            </a:r>
            <a:r>
              <a:rPr lang="en-US" sz="1800" dirty="0">
                <a:solidFill>
                  <a:schemeClr val="accent6"/>
                </a:solidFill>
                <a:latin typeface="Arial" pitchFamily="34" charset="0"/>
                <a:cs typeface="Arial" pitchFamily="34" charset="0"/>
              </a:rPr>
              <a:t> </a:t>
            </a:r>
            <a:r>
              <a:rPr lang="ru-RU" sz="1800" dirty="0" err="1">
                <a:solidFill>
                  <a:schemeClr val="accent6"/>
                </a:solidFill>
                <a:latin typeface="Arial" pitchFamily="34" charset="0"/>
                <a:cs typeface="Arial" pitchFamily="34" charset="0"/>
              </a:rPr>
              <a:t>мешкають</a:t>
            </a:r>
            <a:r>
              <a:rPr lang="ru-RU" sz="1800" dirty="0">
                <a:solidFill>
                  <a:schemeClr val="accent6"/>
                </a:solidFill>
                <a:latin typeface="Arial" pitchFamily="34" charset="0"/>
                <a:cs typeface="Arial" pitchFamily="34" charset="0"/>
              </a:rPr>
              <a:t>, %</a:t>
            </a:r>
          </a:p>
        </p:txBody>
      </p:sp>
      <p:sp>
        <p:nvSpPr>
          <p:cNvPr id="316428" name="Прямоугольник 8"/>
          <p:cNvSpPr>
            <a:spLocks noChangeArrowheads="1"/>
          </p:cNvSpPr>
          <p:nvPr/>
        </p:nvSpPr>
        <p:spPr bwMode="auto">
          <a:xfrm>
            <a:off x="4845133" y="1189759"/>
            <a:ext cx="4298867" cy="923330"/>
          </a:xfrm>
          <a:prstGeom prst="rect">
            <a:avLst/>
          </a:prstGeom>
          <a:noFill/>
          <a:ln w="9525">
            <a:noFill/>
            <a:miter lim="800000"/>
            <a:headEnd/>
            <a:tailEnd/>
          </a:ln>
        </p:spPr>
        <p:txBody>
          <a:bodyPr wrap="square">
            <a:spAutoFit/>
          </a:bodyPr>
          <a:lstStyle/>
          <a:p>
            <a:pPr algn="ctr"/>
            <a:r>
              <a:rPr lang="uk-UA" sz="1800" dirty="0">
                <a:solidFill>
                  <a:schemeClr val="accent6"/>
                </a:solidFill>
                <a:latin typeface="Arial" pitchFamily="34" charset="0"/>
                <a:cs typeface="Arial" pitchFamily="34" charset="0"/>
              </a:rPr>
              <a:t>Питома вага осіб, які мешкають у домогосподарстві самотньо, серед літніх жінок за віковими групами, %</a:t>
            </a:r>
            <a:endParaRPr lang="ru-RU" sz="1800" dirty="0">
              <a:solidFill>
                <a:schemeClr val="accent6"/>
              </a:solidFill>
              <a:latin typeface="Arial" pitchFamily="34" charset="0"/>
              <a:cs typeface="Arial" pitchFamily="34" charset="0"/>
            </a:endParaRPr>
          </a:p>
        </p:txBody>
      </p:sp>
      <p:graphicFrame>
        <p:nvGraphicFramePr>
          <p:cNvPr id="2" name="Объект 1"/>
          <p:cNvGraphicFramePr>
            <a:graphicFrameLocks noChangeAspect="1"/>
          </p:cNvGraphicFramePr>
          <p:nvPr>
            <p:extLst>
              <p:ext uri="{D42A27DB-BD31-4B8C-83A1-F6EECF244321}">
                <p14:modId xmlns="" xmlns:p14="http://schemas.microsoft.com/office/powerpoint/2010/main" val="1160483150"/>
              </p:ext>
            </p:extLst>
          </p:nvPr>
        </p:nvGraphicFramePr>
        <p:xfrm>
          <a:off x="4932363" y="2185060"/>
          <a:ext cx="4102100" cy="3859480"/>
        </p:xfrm>
        <a:graphic>
          <a:graphicData uri="http://schemas.openxmlformats.org/presentationml/2006/ole">
            <p:oleObj spid="_x0000_s393218" name="Лист" r:id="rId4" imgW="4410075" imgH="2076450" progId="Excel.Sheet.12">
              <p:embed/>
            </p:oleObj>
          </a:graphicData>
        </a:graphic>
      </p:graphicFrame>
      <p:graphicFrame>
        <p:nvGraphicFramePr>
          <p:cNvPr id="11" name="Диаграмма 10"/>
          <p:cNvGraphicFramePr>
            <a:graphicFrameLocks/>
          </p:cNvGraphicFramePr>
          <p:nvPr>
            <p:extLst>
              <p:ext uri="{D42A27DB-BD31-4B8C-83A1-F6EECF244321}">
                <p14:modId xmlns="" xmlns:p14="http://schemas.microsoft.com/office/powerpoint/2010/main" val="3388194242"/>
              </p:ext>
            </p:extLst>
          </p:nvPr>
        </p:nvGraphicFramePr>
        <p:xfrm>
          <a:off x="142504" y="2113089"/>
          <a:ext cx="4845132" cy="35949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 xmlns:p14="http://schemas.microsoft.com/office/powerpoint/2010/main" val="465568085"/>
      </p:ext>
    </p:extLst>
  </p:cSld>
  <p:clrMapOvr>
    <a:masterClrMapping/>
  </p:clrMapOvr>
  <p:transition spd="med">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txBox="1">
            <a:spLocks noGrp="1"/>
          </p:cNvSpPr>
          <p:nvPr/>
        </p:nvSpPr>
        <p:spPr bwMode="auto">
          <a:xfrm>
            <a:off x="304800" y="6248400"/>
            <a:ext cx="1447800" cy="457200"/>
          </a:xfrm>
          <a:prstGeom prst="rect">
            <a:avLst/>
          </a:prstGeom>
          <a:noFill/>
          <a:ln>
            <a:miter lim="800000"/>
            <a:headEnd/>
            <a:tailEnd/>
          </a:ln>
        </p:spPr>
        <p:txBody>
          <a:bodyPr lIns="92075" tIns="46038" rIns="92075" bIns="46038"/>
          <a:lstStyle/>
          <a:p>
            <a:pPr>
              <a:defRPr/>
            </a:pPr>
            <a:fld id="{CECD112F-D2DB-433B-B5B3-53A08063589F}" type="slidenum">
              <a:rPr lang="ru-RU" sz="1400" b="0">
                <a:cs typeface="+mn-cs"/>
              </a:rPr>
              <a:pPr>
                <a:defRPr/>
              </a:pPr>
              <a:t>29</a:t>
            </a:fld>
            <a:endParaRPr lang="ru-RU" sz="1400" b="0">
              <a:cs typeface="+mn-cs"/>
            </a:endParaRPr>
          </a:p>
        </p:txBody>
      </p:sp>
      <p:sp>
        <p:nvSpPr>
          <p:cNvPr id="32256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p>
        </p:txBody>
      </p:sp>
      <p:graphicFrame>
        <p:nvGraphicFramePr>
          <p:cNvPr id="322565" name="Object 5"/>
          <p:cNvGraphicFramePr>
            <a:graphicFrameLocks noChangeAspect="1"/>
          </p:cNvGraphicFramePr>
          <p:nvPr>
            <p:extLst>
              <p:ext uri="{D42A27DB-BD31-4B8C-83A1-F6EECF244321}">
                <p14:modId xmlns="" xmlns:p14="http://schemas.microsoft.com/office/powerpoint/2010/main" val="195194544"/>
              </p:ext>
            </p:extLst>
          </p:nvPr>
        </p:nvGraphicFramePr>
        <p:xfrm>
          <a:off x="855663" y="1890713"/>
          <a:ext cx="7394575" cy="4357687"/>
        </p:xfrm>
        <a:graphic>
          <a:graphicData uri="http://schemas.openxmlformats.org/presentationml/2006/ole">
            <p:oleObj spid="_x0000_s253981" name="Лист" r:id="rId4" imgW="5476949" imgH="3095667" progId="Excel.Sheet.12">
              <p:embed/>
            </p:oleObj>
          </a:graphicData>
        </a:graphic>
      </p:graphicFrame>
      <p:sp>
        <p:nvSpPr>
          <p:cNvPr id="322569" name="Прямоугольник 5"/>
          <p:cNvSpPr>
            <a:spLocks noChangeArrowheads="1"/>
          </p:cNvSpPr>
          <p:nvPr/>
        </p:nvSpPr>
        <p:spPr bwMode="auto">
          <a:xfrm>
            <a:off x="688770" y="620485"/>
            <a:ext cx="7350826" cy="1292662"/>
          </a:xfrm>
          <a:prstGeom prst="rect">
            <a:avLst/>
          </a:prstGeom>
          <a:noFill/>
          <a:ln w="9525">
            <a:noFill/>
            <a:miter lim="800000"/>
            <a:headEnd/>
            <a:tailEnd/>
          </a:ln>
        </p:spPr>
        <p:txBody>
          <a:bodyPr wrap="square">
            <a:spAutoFit/>
          </a:bodyPr>
          <a:lstStyle/>
          <a:p>
            <a:pPr algn="ctr"/>
            <a:r>
              <a:rPr lang="uk-UA" sz="2600" dirty="0">
                <a:solidFill>
                  <a:schemeClr val="accent6"/>
                </a:solidFill>
                <a:latin typeface="Arial" pitchFamily="34" charset="0"/>
                <a:cs typeface="Arial" pitchFamily="34" charset="0"/>
              </a:rPr>
              <a:t>Розподіл літніх жінок за мірою допомоги їм дітей у веденні домашнього </a:t>
            </a:r>
            <a:r>
              <a:rPr lang="uk-UA" sz="2600" dirty="0" smtClean="0">
                <a:solidFill>
                  <a:schemeClr val="accent6"/>
                </a:solidFill>
                <a:latin typeface="Arial" pitchFamily="34" charset="0"/>
                <a:cs typeface="Arial" pitchFamily="34" charset="0"/>
              </a:rPr>
              <a:t>господарства, </a:t>
            </a:r>
            <a:r>
              <a:rPr lang="uk-UA" sz="2600" dirty="0">
                <a:solidFill>
                  <a:schemeClr val="accent6"/>
                </a:solidFill>
                <a:latin typeface="Arial" pitchFamily="34" charset="0"/>
                <a:cs typeface="Arial" pitchFamily="34" charset="0"/>
              </a:rPr>
              <a:t>%</a:t>
            </a:r>
            <a:endParaRPr lang="ru-RU" sz="2600" dirty="0">
              <a:solidFill>
                <a:schemeClr val="accent6"/>
              </a:solidFill>
              <a:latin typeface="Arial" pitchFamily="34" charset="0"/>
              <a:cs typeface="Arial" pitchFamily="34" charset="0"/>
            </a:endParaRPr>
          </a:p>
        </p:txBody>
      </p:sp>
    </p:spTree>
    <p:extLst>
      <p:ext uri="{BB962C8B-B14F-4D97-AF65-F5344CB8AC3E}">
        <p14:creationId xmlns="" xmlns:p14="http://schemas.microsoft.com/office/powerpoint/2010/main" val="582622491"/>
      </p:ext>
    </p:extLst>
  </p:cSld>
  <p:clrMapOvr>
    <a:masterClrMapping/>
  </p:clrMapOvr>
  <p:transition spd="med">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94" name="Rectangle 2"/>
          <p:cNvSpPr>
            <a:spLocks noGrp="1" noChangeArrowheads="1"/>
          </p:cNvSpPr>
          <p:nvPr>
            <p:ph type="title"/>
          </p:nvPr>
        </p:nvSpPr>
        <p:spPr>
          <a:xfrm>
            <a:off x="615950" y="411162"/>
            <a:ext cx="7423645" cy="1239838"/>
          </a:xfrm>
        </p:spPr>
        <p:txBody>
          <a:bodyPr/>
          <a:lstStyle/>
          <a:p>
            <a:pPr eaLnBrk="1" hangingPunct="1">
              <a:lnSpc>
                <a:spcPct val="80000"/>
              </a:lnSpc>
            </a:pPr>
            <a:r>
              <a:rPr lang="uk-UA" sz="2800" b="1" dirty="0" smtClean="0">
                <a:solidFill>
                  <a:schemeClr val="accent6"/>
                </a:solidFill>
                <a:latin typeface="Arial" pitchFamily="34" charset="0"/>
                <a:cs typeface="Arial" pitchFamily="34" charset="0"/>
              </a:rPr>
              <a:t>Статева  диференціація рівня постаріння в Україні (2013 р.)</a:t>
            </a:r>
            <a:endParaRPr lang="ru-RU" sz="2800" b="1" dirty="0" smtClean="0">
              <a:solidFill>
                <a:schemeClr val="accent6"/>
              </a:solidFill>
              <a:latin typeface="Arial" pitchFamily="34" charset="0"/>
              <a:cs typeface="Arial" pitchFamily="34" charset="0"/>
            </a:endParaRPr>
          </a:p>
        </p:txBody>
      </p:sp>
      <p:graphicFrame>
        <p:nvGraphicFramePr>
          <p:cNvPr id="86090" name="Object 74"/>
          <p:cNvGraphicFramePr>
            <a:graphicFrameLocks noGrp="1" noChangeAspect="1"/>
          </p:cNvGraphicFramePr>
          <p:nvPr>
            <p:ph sz="half" idx="1"/>
          </p:nvPr>
        </p:nvGraphicFramePr>
        <p:xfrm>
          <a:off x="685800" y="3028950"/>
          <a:ext cx="3810000" cy="2017713"/>
        </p:xfrm>
        <a:graphic>
          <a:graphicData uri="http://schemas.openxmlformats.org/presentationml/2006/ole">
            <p:oleObj spid="_x0000_s210976" name="Диаграмма" r:id="rId4" imgW="7772321" imgH="4114761" progId="MSGraph.Chart.8">
              <p:embed followColorScheme="full"/>
            </p:oleObj>
          </a:graphicData>
        </a:graphic>
      </p:graphicFrame>
      <p:graphicFrame>
        <p:nvGraphicFramePr>
          <p:cNvPr id="2" name="Object 75"/>
          <p:cNvGraphicFramePr>
            <a:graphicFrameLocks noGrp="1" noChangeAspect="1"/>
          </p:cNvGraphicFramePr>
          <p:nvPr>
            <p:ph sz="quarter" idx="3"/>
            <p:extLst>
              <p:ext uri="{D42A27DB-BD31-4B8C-83A1-F6EECF244321}">
                <p14:modId xmlns="" xmlns:p14="http://schemas.microsoft.com/office/powerpoint/2010/main" val="999258247"/>
              </p:ext>
            </p:extLst>
          </p:nvPr>
        </p:nvGraphicFramePr>
        <p:xfrm>
          <a:off x="257175" y="2109499"/>
          <a:ext cx="4079875" cy="4295775"/>
        </p:xfrm>
        <a:graphic>
          <a:graphicData uri="http://schemas.openxmlformats.org/drawingml/2006/chart">
            <c:chart xmlns:c="http://schemas.openxmlformats.org/drawingml/2006/chart" xmlns:r="http://schemas.openxmlformats.org/officeDocument/2006/relationships" r:id="rId5"/>
          </a:graphicData>
        </a:graphic>
      </p:graphicFrame>
      <p:sp>
        <p:nvSpPr>
          <p:cNvPr id="86095" name="Rectangle 5"/>
          <p:cNvSpPr>
            <a:spLocks noChangeArrowheads="1"/>
          </p:cNvSpPr>
          <p:nvPr/>
        </p:nvSpPr>
        <p:spPr bwMode="auto">
          <a:xfrm>
            <a:off x="0" y="1411288"/>
            <a:ext cx="9144000" cy="0"/>
          </a:xfrm>
          <a:prstGeom prst="rect">
            <a:avLst/>
          </a:prstGeom>
          <a:noFill/>
          <a:ln w="12700">
            <a:noFill/>
            <a:miter lim="800000"/>
            <a:headEnd type="none" w="sm" len="sm"/>
            <a:tailEnd type="none" w="sm" len="sm"/>
          </a:ln>
        </p:spPr>
        <p:txBody>
          <a:bodyPr wrap="none" anchor="ctr">
            <a:spAutoFit/>
          </a:bodyPr>
          <a:lstStyle/>
          <a:p>
            <a:endParaRPr lang="uk-UA">
              <a:latin typeface="Calibri" pitchFamily="34" charset="0"/>
            </a:endParaRPr>
          </a:p>
        </p:txBody>
      </p:sp>
      <p:sp>
        <p:nvSpPr>
          <p:cNvPr id="86096" name="Rectangle 6"/>
          <p:cNvSpPr>
            <a:spLocks noChangeArrowheads="1"/>
          </p:cNvSpPr>
          <p:nvPr/>
        </p:nvSpPr>
        <p:spPr bwMode="auto">
          <a:xfrm>
            <a:off x="0" y="5173663"/>
            <a:ext cx="257175" cy="274637"/>
          </a:xfrm>
          <a:prstGeom prst="rect">
            <a:avLst/>
          </a:prstGeom>
          <a:noFill/>
          <a:ln w="12700">
            <a:noFill/>
            <a:miter lim="800000"/>
            <a:headEnd type="none" w="sm" len="sm"/>
            <a:tailEnd type="none" w="sm" len="sm"/>
          </a:ln>
        </p:spPr>
        <p:txBody>
          <a:bodyPr wrap="none" anchor="ctr">
            <a:spAutoFit/>
          </a:bodyPr>
          <a:lstStyle/>
          <a:p>
            <a:pPr eaLnBrk="0" hangingPunct="0"/>
            <a:r>
              <a:rPr lang="uk-UA" sz="1200">
                <a:latin typeface="Calibri" pitchFamily="34" charset="0"/>
              </a:rPr>
              <a:t> </a:t>
            </a:r>
            <a:r>
              <a:rPr lang="ru-RU" sz="1100">
                <a:latin typeface="Calibri" pitchFamily="34" charset="0"/>
              </a:rPr>
              <a:t> </a:t>
            </a:r>
            <a:endParaRPr lang="ru-RU" sz="2400">
              <a:latin typeface="Calibri" pitchFamily="34" charset="0"/>
            </a:endParaRPr>
          </a:p>
        </p:txBody>
      </p:sp>
      <p:sp>
        <p:nvSpPr>
          <p:cNvPr id="86097" name="Text Box 8"/>
          <p:cNvSpPr txBox="1">
            <a:spLocks noChangeArrowheads="1"/>
          </p:cNvSpPr>
          <p:nvPr/>
        </p:nvSpPr>
        <p:spPr bwMode="auto">
          <a:xfrm>
            <a:off x="421182" y="1753837"/>
            <a:ext cx="3744912" cy="338138"/>
          </a:xfrm>
          <a:prstGeom prst="rect">
            <a:avLst/>
          </a:prstGeom>
          <a:noFill/>
          <a:ln w="12700">
            <a:noFill/>
            <a:miter lim="800000"/>
            <a:headEnd type="none" w="sm" len="sm"/>
            <a:tailEnd type="none" w="sm" len="sm"/>
          </a:ln>
        </p:spPr>
        <p:txBody>
          <a:bodyPr>
            <a:spAutoFit/>
          </a:bodyPr>
          <a:lstStyle/>
          <a:p>
            <a:pPr algn="ctr"/>
            <a:r>
              <a:rPr lang="uk-UA" sz="1600" dirty="0">
                <a:latin typeface="Calibri" pitchFamily="34" charset="0"/>
              </a:rPr>
              <a:t>Частка осіб у віці 65 років і старше,%</a:t>
            </a:r>
            <a:endParaRPr lang="ru-RU" sz="1600" dirty="0">
              <a:latin typeface="Calibri" pitchFamily="34" charset="0"/>
            </a:endParaRPr>
          </a:p>
        </p:txBody>
      </p:sp>
      <p:sp>
        <p:nvSpPr>
          <p:cNvPr id="86098" name="Text Box 9"/>
          <p:cNvSpPr txBox="1">
            <a:spLocks noChangeArrowheads="1"/>
          </p:cNvSpPr>
          <p:nvPr/>
        </p:nvSpPr>
        <p:spPr bwMode="auto">
          <a:xfrm>
            <a:off x="4937270" y="1753837"/>
            <a:ext cx="3700462" cy="336550"/>
          </a:xfrm>
          <a:prstGeom prst="rect">
            <a:avLst/>
          </a:prstGeom>
          <a:noFill/>
          <a:ln w="12700">
            <a:noFill/>
            <a:miter lim="800000"/>
            <a:headEnd type="none" w="sm" len="sm"/>
            <a:tailEnd type="none" w="sm" len="sm"/>
          </a:ln>
        </p:spPr>
        <p:txBody>
          <a:bodyPr>
            <a:spAutoFit/>
          </a:bodyPr>
          <a:lstStyle/>
          <a:p>
            <a:pPr algn="ctr"/>
            <a:r>
              <a:rPr lang="uk-UA" sz="1600" dirty="0">
                <a:latin typeface="Calibri" pitchFamily="34" charset="0"/>
              </a:rPr>
              <a:t>Середній вік населення, років</a:t>
            </a:r>
            <a:endParaRPr lang="ru-RU" sz="1600" dirty="0">
              <a:latin typeface="Calibri" pitchFamily="34" charset="0"/>
            </a:endParaRPr>
          </a:p>
        </p:txBody>
      </p:sp>
      <p:graphicFrame>
        <p:nvGraphicFramePr>
          <p:cNvPr id="3" name="Object 76"/>
          <p:cNvGraphicFramePr>
            <a:graphicFrameLocks noGrp="1" noChangeAspect="1"/>
          </p:cNvGraphicFramePr>
          <p:nvPr>
            <p:ph sz="quarter" idx="4294967295"/>
            <p:extLst>
              <p:ext uri="{D42A27DB-BD31-4B8C-83A1-F6EECF244321}">
                <p14:modId xmlns="" xmlns:p14="http://schemas.microsoft.com/office/powerpoint/2010/main" val="2279047142"/>
              </p:ext>
            </p:extLst>
          </p:nvPr>
        </p:nvGraphicFramePr>
        <p:xfrm>
          <a:off x="4572000" y="2109499"/>
          <a:ext cx="4291012" cy="439896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 xmlns:p14="http://schemas.microsoft.com/office/powerpoint/2010/main" val="1804566759"/>
      </p:ext>
    </p:extLst>
  </p:cSld>
  <p:clrMapOvr>
    <a:masterClrMapping/>
  </p:clrMapOvr>
  <p:transition spd="med">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txBox="1">
            <a:spLocks noGrp="1"/>
          </p:cNvSpPr>
          <p:nvPr/>
        </p:nvSpPr>
        <p:spPr bwMode="auto">
          <a:xfrm>
            <a:off x="304800" y="6248400"/>
            <a:ext cx="1447800" cy="457200"/>
          </a:xfrm>
          <a:prstGeom prst="rect">
            <a:avLst/>
          </a:prstGeom>
          <a:noFill/>
          <a:ln>
            <a:miter lim="800000"/>
            <a:headEnd/>
            <a:tailEnd/>
          </a:ln>
        </p:spPr>
        <p:txBody>
          <a:bodyPr lIns="92075" tIns="46038" rIns="92075" bIns="46038"/>
          <a:lstStyle/>
          <a:p>
            <a:pPr>
              <a:defRPr/>
            </a:pPr>
            <a:fld id="{476D4824-F2C6-4EBF-A3AD-19D35B9A6F40}" type="slidenum">
              <a:rPr lang="ru-RU" sz="1400" b="0">
                <a:cs typeface="+mn-cs"/>
              </a:rPr>
              <a:pPr>
                <a:defRPr/>
              </a:pPr>
              <a:t>30</a:t>
            </a:fld>
            <a:endParaRPr lang="ru-RU" sz="1400" b="0">
              <a:cs typeface="+mn-cs"/>
            </a:endParaRPr>
          </a:p>
        </p:txBody>
      </p:sp>
      <p:sp>
        <p:nvSpPr>
          <p:cNvPr id="32461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p>
        </p:txBody>
      </p:sp>
      <p:graphicFrame>
        <p:nvGraphicFramePr>
          <p:cNvPr id="324613" name="Object 5"/>
          <p:cNvGraphicFramePr>
            <a:graphicFrameLocks noChangeAspect="1"/>
          </p:cNvGraphicFramePr>
          <p:nvPr>
            <p:extLst>
              <p:ext uri="{D42A27DB-BD31-4B8C-83A1-F6EECF244321}">
                <p14:modId xmlns="" xmlns:p14="http://schemas.microsoft.com/office/powerpoint/2010/main" val="2021146105"/>
              </p:ext>
            </p:extLst>
          </p:nvPr>
        </p:nvGraphicFramePr>
        <p:xfrm>
          <a:off x="0" y="2076079"/>
          <a:ext cx="4513263" cy="3540950"/>
        </p:xfrm>
        <a:graphic>
          <a:graphicData uri="http://schemas.openxmlformats.org/presentationml/2006/ole">
            <p:oleObj spid="_x0000_s255032" name="Лист" r:id="rId4" imgW="5391028" imgH="2686011" progId="Excel.Sheet.12">
              <p:embed/>
            </p:oleObj>
          </a:graphicData>
        </a:graphic>
      </p:graphicFrame>
      <p:sp>
        <p:nvSpPr>
          <p:cNvPr id="32461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p>
        </p:txBody>
      </p:sp>
      <p:graphicFrame>
        <p:nvGraphicFramePr>
          <p:cNvPr id="324615" name="Object 7"/>
          <p:cNvGraphicFramePr>
            <a:graphicFrameLocks noChangeAspect="1"/>
          </p:cNvGraphicFramePr>
          <p:nvPr>
            <p:extLst>
              <p:ext uri="{D42A27DB-BD31-4B8C-83A1-F6EECF244321}">
                <p14:modId xmlns="" xmlns:p14="http://schemas.microsoft.com/office/powerpoint/2010/main" val="4274103728"/>
              </p:ext>
            </p:extLst>
          </p:nvPr>
        </p:nvGraphicFramePr>
        <p:xfrm>
          <a:off x="4488872" y="1900052"/>
          <a:ext cx="4538663" cy="3812206"/>
        </p:xfrm>
        <a:graphic>
          <a:graphicData uri="http://schemas.openxmlformats.org/presentationml/2006/ole">
            <p:oleObj spid="_x0000_s255033" name="Лист" r:id="rId5" imgW="5191209" imgH="2914753" progId="Excel.Sheet.12">
              <p:embed/>
            </p:oleObj>
          </a:graphicData>
        </a:graphic>
      </p:graphicFrame>
      <p:sp>
        <p:nvSpPr>
          <p:cNvPr id="324620" name="Прямоугольник 7"/>
          <p:cNvSpPr>
            <a:spLocks noChangeArrowheads="1"/>
          </p:cNvSpPr>
          <p:nvPr/>
        </p:nvSpPr>
        <p:spPr bwMode="auto">
          <a:xfrm>
            <a:off x="1392382" y="5988898"/>
            <a:ext cx="1136530" cy="338554"/>
          </a:xfrm>
          <a:prstGeom prst="rect">
            <a:avLst/>
          </a:prstGeom>
          <a:noFill/>
          <a:ln w="9525">
            <a:noFill/>
            <a:miter lim="800000"/>
            <a:headEnd/>
            <a:tailEnd/>
          </a:ln>
        </p:spPr>
        <p:txBody>
          <a:bodyPr wrap="none">
            <a:spAutoFit/>
          </a:bodyPr>
          <a:lstStyle/>
          <a:p>
            <a:r>
              <a:rPr lang="uk-UA" dirty="0">
                <a:latin typeface="Arial" pitchFamily="34" charset="0"/>
                <a:cs typeface="Arial" pitchFamily="34" charset="0"/>
              </a:rPr>
              <a:t>САМОТНІ</a:t>
            </a:r>
            <a:endParaRPr lang="ru-RU" dirty="0">
              <a:latin typeface="Arial" pitchFamily="34" charset="0"/>
              <a:cs typeface="Arial" pitchFamily="34" charset="0"/>
            </a:endParaRPr>
          </a:p>
        </p:txBody>
      </p:sp>
      <p:sp>
        <p:nvSpPr>
          <p:cNvPr id="324621" name="Прямоугольник 8"/>
          <p:cNvSpPr>
            <a:spLocks noChangeArrowheads="1"/>
          </p:cNvSpPr>
          <p:nvPr/>
        </p:nvSpPr>
        <p:spPr bwMode="auto">
          <a:xfrm>
            <a:off x="5179497" y="5505743"/>
            <a:ext cx="2184893" cy="338554"/>
          </a:xfrm>
          <a:prstGeom prst="rect">
            <a:avLst/>
          </a:prstGeom>
          <a:noFill/>
          <a:ln w="9525">
            <a:noFill/>
            <a:miter lim="800000"/>
            <a:headEnd/>
            <a:tailEnd/>
          </a:ln>
        </p:spPr>
        <p:txBody>
          <a:bodyPr wrap="none">
            <a:spAutoFit/>
          </a:bodyPr>
          <a:lstStyle/>
          <a:p>
            <a:r>
              <a:rPr lang="uk-UA" dirty="0">
                <a:latin typeface="Arial" pitchFamily="34" charset="0"/>
                <a:cs typeface="Arial" pitchFamily="34" charset="0"/>
              </a:rPr>
              <a:t>МЕШКАЮТЬ У СІМ’Ї</a:t>
            </a:r>
            <a:endParaRPr lang="ru-RU" dirty="0">
              <a:latin typeface="Arial" pitchFamily="34" charset="0"/>
              <a:cs typeface="Arial" pitchFamily="34" charset="0"/>
            </a:endParaRPr>
          </a:p>
        </p:txBody>
      </p:sp>
      <p:sp>
        <p:nvSpPr>
          <p:cNvPr id="324622" name="Прямоугольник 9"/>
          <p:cNvSpPr>
            <a:spLocks noChangeArrowheads="1"/>
          </p:cNvSpPr>
          <p:nvPr/>
        </p:nvSpPr>
        <p:spPr bwMode="auto">
          <a:xfrm>
            <a:off x="783771" y="571500"/>
            <a:ext cx="7410203" cy="1200150"/>
          </a:xfrm>
          <a:prstGeom prst="rect">
            <a:avLst/>
          </a:prstGeom>
          <a:noFill/>
          <a:ln w="9525">
            <a:noFill/>
            <a:miter lim="800000"/>
            <a:headEnd/>
            <a:tailEnd/>
          </a:ln>
        </p:spPr>
        <p:txBody>
          <a:bodyPr wrap="square">
            <a:spAutoFit/>
          </a:bodyPr>
          <a:lstStyle/>
          <a:p>
            <a:pPr algn="ctr"/>
            <a:r>
              <a:rPr lang="uk-UA" sz="2400" dirty="0">
                <a:solidFill>
                  <a:schemeClr val="accent6"/>
                </a:solidFill>
                <a:latin typeface="Arial" pitchFamily="34" charset="0"/>
                <a:cs typeface="Arial" pitchFamily="34" charset="0"/>
              </a:rPr>
              <a:t>Розподіл літніх жінок – самотніх та тих, хто мешкає у сім’ї -  за мірою допомоги </a:t>
            </a:r>
            <a:r>
              <a:rPr lang="uk-UA" sz="2400" dirty="0" smtClean="0">
                <a:solidFill>
                  <a:schemeClr val="accent6"/>
                </a:solidFill>
                <a:latin typeface="Arial" pitchFamily="34" charset="0"/>
                <a:cs typeface="Arial" pitchFamily="34" charset="0"/>
              </a:rPr>
              <a:t>їм дітей </a:t>
            </a:r>
            <a:r>
              <a:rPr lang="uk-UA" sz="2400" dirty="0">
                <a:solidFill>
                  <a:schemeClr val="accent6"/>
                </a:solidFill>
                <a:latin typeface="Arial" pitchFamily="34" charset="0"/>
                <a:cs typeface="Arial" pitchFamily="34" charset="0"/>
              </a:rPr>
              <a:t>у веденні домашнього господарства,%</a:t>
            </a:r>
            <a:endParaRPr lang="ru-RU" sz="2400" dirty="0">
              <a:solidFill>
                <a:schemeClr val="accent6"/>
              </a:solidFill>
              <a:latin typeface="Arial" pitchFamily="34" charset="0"/>
              <a:cs typeface="Arial" pitchFamily="34" charset="0"/>
            </a:endParaRPr>
          </a:p>
        </p:txBody>
      </p:sp>
    </p:spTree>
    <p:extLst>
      <p:ext uri="{BB962C8B-B14F-4D97-AF65-F5344CB8AC3E}">
        <p14:creationId xmlns="" xmlns:p14="http://schemas.microsoft.com/office/powerpoint/2010/main" val="779478019"/>
      </p:ext>
    </p:extLst>
  </p:cSld>
  <p:clrMapOvr>
    <a:masterClrMapping/>
  </p:clrMapOvr>
  <p:transition spd="med">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pPr>
              <a:defRPr/>
            </a:pPr>
            <a:fld id="{16A06385-E9CE-4DB5-848F-5D87382DEF34}" type="slidenum">
              <a:rPr lang="ru-RU" smtClean="0"/>
              <a:pPr>
                <a:defRPr/>
              </a:pPr>
              <a:t>31</a:t>
            </a:fld>
            <a:endParaRPr lang="ru-RU"/>
          </a:p>
        </p:txBody>
      </p:sp>
      <p:sp>
        <p:nvSpPr>
          <p:cNvPr id="21812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p>
        </p:txBody>
      </p:sp>
      <p:sp>
        <p:nvSpPr>
          <p:cNvPr id="218124" name="Прямоугольник 5"/>
          <p:cNvSpPr>
            <a:spLocks noChangeArrowheads="1"/>
          </p:cNvSpPr>
          <p:nvPr/>
        </p:nvSpPr>
        <p:spPr bwMode="auto">
          <a:xfrm>
            <a:off x="666502" y="547564"/>
            <a:ext cx="7396843" cy="1292225"/>
          </a:xfrm>
          <a:prstGeom prst="rect">
            <a:avLst/>
          </a:prstGeom>
          <a:noFill/>
          <a:ln w="9525">
            <a:noFill/>
            <a:miter lim="800000"/>
            <a:headEnd/>
            <a:tailEnd/>
          </a:ln>
        </p:spPr>
        <p:txBody>
          <a:bodyPr wrap="square">
            <a:spAutoFit/>
          </a:bodyPr>
          <a:lstStyle/>
          <a:p>
            <a:pPr algn="ctr"/>
            <a:r>
              <a:rPr lang="uk-UA" sz="2600" dirty="0">
                <a:solidFill>
                  <a:schemeClr val="accent6"/>
                </a:solidFill>
                <a:latin typeface="Arial" pitchFamily="34" charset="0"/>
                <a:cs typeface="Arial" pitchFamily="34" charset="0"/>
              </a:rPr>
              <a:t>Частка літніх жінок і чоловіків, щодо яких хтось із членів родини протягом року вчиняв насильство, за </a:t>
            </a:r>
            <a:r>
              <a:rPr lang="uk-UA" sz="2600" dirty="0" smtClean="0">
                <a:solidFill>
                  <a:schemeClr val="accent6"/>
                </a:solidFill>
                <a:latin typeface="Arial" pitchFamily="34" charset="0"/>
                <a:cs typeface="Arial" pitchFamily="34" charset="0"/>
              </a:rPr>
              <a:t>його видами, </a:t>
            </a:r>
            <a:r>
              <a:rPr lang="uk-UA" sz="2600" dirty="0">
                <a:solidFill>
                  <a:schemeClr val="accent6"/>
                </a:solidFill>
                <a:latin typeface="Arial" pitchFamily="34" charset="0"/>
                <a:cs typeface="Arial" pitchFamily="34" charset="0"/>
              </a:rPr>
              <a:t>%</a:t>
            </a:r>
            <a:endParaRPr lang="ru-RU" sz="2600" dirty="0">
              <a:solidFill>
                <a:schemeClr val="accent6"/>
              </a:solidFill>
              <a:latin typeface="Arial" pitchFamily="34" charset="0"/>
              <a:cs typeface="Arial" pitchFamily="34" charset="0"/>
            </a:endParaRPr>
          </a:p>
        </p:txBody>
      </p:sp>
      <p:graphicFrame>
        <p:nvGraphicFramePr>
          <p:cNvPr id="2" name="Объект 1"/>
          <p:cNvGraphicFramePr>
            <a:graphicFrameLocks noChangeAspect="1"/>
          </p:cNvGraphicFramePr>
          <p:nvPr>
            <p:extLst>
              <p:ext uri="{D42A27DB-BD31-4B8C-83A1-F6EECF244321}">
                <p14:modId xmlns="" xmlns:p14="http://schemas.microsoft.com/office/powerpoint/2010/main" val="2210054909"/>
              </p:ext>
            </p:extLst>
          </p:nvPr>
        </p:nvGraphicFramePr>
        <p:xfrm>
          <a:off x="490537" y="1733303"/>
          <a:ext cx="8162925" cy="4735513"/>
        </p:xfrm>
        <a:graphic>
          <a:graphicData uri="http://schemas.openxmlformats.org/presentationml/2006/ole">
            <p:oleObj spid="_x0000_s256030" name="Лист" r:id="rId4" imgW="4629180" imgH="2819420" progId="Excel.Sheet.12">
              <p:embed/>
            </p:oleObj>
          </a:graphicData>
        </a:graphic>
      </p:graphicFrame>
    </p:spTree>
    <p:extLst>
      <p:ext uri="{BB962C8B-B14F-4D97-AF65-F5344CB8AC3E}">
        <p14:creationId xmlns="" xmlns:p14="http://schemas.microsoft.com/office/powerpoint/2010/main" val="102350984"/>
      </p:ext>
    </p:extLst>
  </p:cSld>
  <p:clrMapOvr>
    <a:masterClrMapping/>
  </p:clrMapOvr>
  <p:transition spd="med">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10" name="Rectangle 4"/>
          <p:cNvSpPr>
            <a:spLocks noGrp="1" noChangeArrowheads="1"/>
          </p:cNvSpPr>
          <p:nvPr>
            <p:ph type="title" idx="4294967295"/>
          </p:nvPr>
        </p:nvSpPr>
        <p:spPr/>
        <p:txBody>
          <a:bodyPr/>
          <a:lstStyle/>
          <a:p>
            <a:pPr>
              <a:lnSpc>
                <a:spcPct val="75000"/>
              </a:lnSpc>
            </a:pPr>
            <a:r>
              <a:rPr lang="uk-UA" sz="2600" b="1" dirty="0" smtClean="0">
                <a:solidFill>
                  <a:schemeClr val="accent6"/>
                </a:solidFill>
                <a:latin typeface="Arial" pitchFamily="34" charset="0"/>
                <a:cs typeface="Arial" pitchFamily="34" charset="0"/>
              </a:rPr>
              <a:t>Розподіл відповідей жінок на запитання</a:t>
            </a:r>
            <a:br>
              <a:rPr lang="uk-UA" sz="2600" b="1" dirty="0" smtClean="0">
                <a:solidFill>
                  <a:schemeClr val="accent6"/>
                </a:solidFill>
                <a:latin typeface="Arial" pitchFamily="34" charset="0"/>
                <a:cs typeface="Arial" pitchFamily="34" charset="0"/>
              </a:rPr>
            </a:br>
            <a:r>
              <a:rPr lang="uk-UA" sz="2600" b="1" dirty="0" smtClean="0">
                <a:solidFill>
                  <a:schemeClr val="accent6"/>
                </a:solidFill>
                <a:latin typeface="Arial" pitchFamily="34" charset="0"/>
                <a:cs typeface="Arial" pitchFamily="34" charset="0"/>
              </a:rPr>
              <a:t> «</a:t>
            </a:r>
            <a:r>
              <a:rPr lang="uk-UA" sz="2600" b="1" i="1" dirty="0" smtClean="0">
                <a:solidFill>
                  <a:schemeClr val="accent6"/>
                </a:solidFill>
                <a:latin typeface="Arial" pitchFamily="34" charset="0"/>
                <a:cs typeface="Arial" pitchFamily="34" charset="0"/>
              </a:rPr>
              <a:t>Чи відчуваєте Ви, що когось обтяжуєте через свій вік?</a:t>
            </a:r>
            <a:r>
              <a:rPr lang="uk-UA" sz="2600" b="1" dirty="0" smtClean="0">
                <a:solidFill>
                  <a:schemeClr val="accent6"/>
                </a:solidFill>
                <a:latin typeface="Arial" pitchFamily="34" charset="0"/>
                <a:cs typeface="Arial" pitchFamily="34" charset="0"/>
              </a:rPr>
              <a:t>» залежно від віку,</a:t>
            </a:r>
            <a:r>
              <a:rPr lang="uk-UA" sz="2600" dirty="0" smtClean="0">
                <a:solidFill>
                  <a:schemeClr val="accent6"/>
                </a:solidFill>
                <a:latin typeface="Arial" pitchFamily="34" charset="0"/>
                <a:cs typeface="Arial" pitchFamily="34" charset="0"/>
              </a:rPr>
              <a:t> %</a:t>
            </a:r>
          </a:p>
        </p:txBody>
      </p:sp>
      <p:sp>
        <p:nvSpPr>
          <p:cNvPr id="32871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p>
        </p:txBody>
      </p:sp>
      <p:graphicFrame>
        <p:nvGraphicFramePr>
          <p:cNvPr id="328709" name="Object 5"/>
          <p:cNvGraphicFramePr>
            <a:graphicFrameLocks noChangeAspect="1"/>
          </p:cNvGraphicFramePr>
          <p:nvPr/>
        </p:nvGraphicFramePr>
        <p:xfrm>
          <a:off x="642938" y="1643063"/>
          <a:ext cx="8064500" cy="4500562"/>
        </p:xfrm>
        <a:graphic>
          <a:graphicData uri="http://schemas.openxmlformats.org/presentationml/2006/ole">
            <p:oleObj spid="_x0000_s257051" name="Лист" r:id="rId4" imgW="5800809" imgH="3857706" progId="Excel.Sheet.12">
              <p:embed/>
            </p:oleObj>
          </a:graphicData>
        </a:graphic>
      </p:graphicFrame>
    </p:spTree>
    <p:extLst>
      <p:ext uri="{BB962C8B-B14F-4D97-AF65-F5344CB8AC3E}">
        <p14:creationId xmlns="" xmlns:p14="http://schemas.microsoft.com/office/powerpoint/2010/main" val="4075357958"/>
      </p:ext>
    </p:extLst>
  </p:cSld>
  <p:clrMapOvr>
    <a:masterClrMapping/>
  </p:clrMapOvr>
  <p:transition spd="med">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txBox="1">
            <a:spLocks noGrp="1"/>
          </p:cNvSpPr>
          <p:nvPr/>
        </p:nvSpPr>
        <p:spPr bwMode="auto">
          <a:xfrm>
            <a:off x="304800" y="6248400"/>
            <a:ext cx="1447800" cy="457200"/>
          </a:xfrm>
          <a:prstGeom prst="rect">
            <a:avLst/>
          </a:prstGeom>
          <a:noFill/>
          <a:ln>
            <a:miter lim="800000"/>
            <a:headEnd/>
            <a:tailEnd/>
          </a:ln>
        </p:spPr>
        <p:txBody>
          <a:bodyPr lIns="92075" tIns="46038" rIns="92075" bIns="46038"/>
          <a:lstStyle/>
          <a:p>
            <a:pPr>
              <a:defRPr/>
            </a:pPr>
            <a:fld id="{3449356D-6CA9-4E9B-AAF8-569BF29FFA47}" type="slidenum">
              <a:rPr lang="ru-RU" sz="1400" b="0">
                <a:cs typeface="+mn-cs"/>
              </a:rPr>
              <a:pPr>
                <a:defRPr/>
              </a:pPr>
              <a:t>33</a:t>
            </a:fld>
            <a:endParaRPr lang="ru-RU" sz="1400" b="0">
              <a:cs typeface="+mn-cs"/>
            </a:endParaRPr>
          </a:p>
        </p:txBody>
      </p:sp>
      <p:sp>
        <p:nvSpPr>
          <p:cNvPr id="33076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p>
        </p:txBody>
      </p:sp>
      <p:graphicFrame>
        <p:nvGraphicFramePr>
          <p:cNvPr id="330757" name="Object 5"/>
          <p:cNvGraphicFramePr>
            <a:graphicFrameLocks noChangeAspect="1"/>
          </p:cNvGraphicFramePr>
          <p:nvPr>
            <p:extLst>
              <p:ext uri="{D42A27DB-BD31-4B8C-83A1-F6EECF244321}">
                <p14:modId xmlns="" xmlns:p14="http://schemas.microsoft.com/office/powerpoint/2010/main" val="1423121661"/>
              </p:ext>
            </p:extLst>
          </p:nvPr>
        </p:nvGraphicFramePr>
        <p:xfrm>
          <a:off x="642938" y="2000250"/>
          <a:ext cx="7761287" cy="4248150"/>
        </p:xfrm>
        <a:graphic>
          <a:graphicData uri="http://schemas.openxmlformats.org/presentationml/2006/ole">
            <p:oleObj spid="_x0000_s258075" name="Лист" r:id="rId4" imgW="4943588" imgH="2714647" progId="Excel.Sheet.12">
              <p:embed/>
            </p:oleObj>
          </a:graphicData>
        </a:graphic>
      </p:graphicFrame>
      <p:sp>
        <p:nvSpPr>
          <p:cNvPr id="330761" name="Прямоугольник 5"/>
          <p:cNvSpPr>
            <a:spLocks noChangeArrowheads="1"/>
          </p:cNvSpPr>
          <p:nvPr/>
        </p:nvSpPr>
        <p:spPr bwMode="auto">
          <a:xfrm>
            <a:off x="642938" y="630692"/>
            <a:ext cx="7444158" cy="1200329"/>
          </a:xfrm>
          <a:prstGeom prst="rect">
            <a:avLst/>
          </a:prstGeom>
          <a:noFill/>
          <a:ln w="9525">
            <a:noFill/>
            <a:miter lim="800000"/>
            <a:headEnd/>
            <a:tailEnd/>
          </a:ln>
        </p:spPr>
        <p:txBody>
          <a:bodyPr wrap="square">
            <a:spAutoFit/>
          </a:bodyPr>
          <a:lstStyle/>
          <a:p>
            <a:pPr algn="ctr"/>
            <a:r>
              <a:rPr lang="uk-UA" sz="2400" dirty="0">
                <a:solidFill>
                  <a:schemeClr val="accent6"/>
                </a:solidFill>
                <a:latin typeface="Arial" pitchFamily="34" charset="0"/>
                <a:cs typeface="Arial" pitchFamily="34" charset="0"/>
              </a:rPr>
              <a:t>Розподіл літніх осіб за їх поглядами, що найкраще для самотньої особи, яка не може самостійно виконувати домашні обов’язки,  %</a:t>
            </a:r>
            <a:endParaRPr lang="ru-RU" sz="2400" dirty="0">
              <a:solidFill>
                <a:schemeClr val="accent6"/>
              </a:solidFill>
              <a:latin typeface="Arial" pitchFamily="34" charset="0"/>
              <a:cs typeface="Arial" pitchFamily="34" charset="0"/>
            </a:endParaRPr>
          </a:p>
        </p:txBody>
      </p:sp>
    </p:spTree>
    <p:extLst>
      <p:ext uri="{BB962C8B-B14F-4D97-AF65-F5344CB8AC3E}">
        <p14:creationId xmlns="" xmlns:p14="http://schemas.microsoft.com/office/powerpoint/2010/main" val="846918588"/>
      </p:ext>
    </p:extLst>
  </p:cSld>
  <p:clrMapOvr>
    <a:masterClrMapping/>
  </p:clrMapOvr>
  <p:transition spd="med">
    <p:split orient="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pPr>
              <a:defRPr/>
            </a:pPr>
            <a:fld id="{0D9E79A6-1F42-4D2E-9101-511F601FA84D}" type="slidenum">
              <a:rPr lang="ru-RU" smtClean="0"/>
              <a:pPr>
                <a:defRPr/>
              </a:pPr>
              <a:t>34</a:t>
            </a:fld>
            <a:endParaRPr lang="ru-RU"/>
          </a:p>
        </p:txBody>
      </p:sp>
      <p:sp>
        <p:nvSpPr>
          <p:cNvPr id="22835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p>
        </p:txBody>
      </p:sp>
      <p:graphicFrame>
        <p:nvGraphicFramePr>
          <p:cNvPr id="228356" name="Object 4"/>
          <p:cNvGraphicFramePr>
            <a:graphicFrameLocks noChangeAspect="1"/>
          </p:cNvGraphicFramePr>
          <p:nvPr>
            <p:extLst>
              <p:ext uri="{D42A27DB-BD31-4B8C-83A1-F6EECF244321}">
                <p14:modId xmlns="" xmlns:p14="http://schemas.microsoft.com/office/powerpoint/2010/main" val="4194515063"/>
              </p:ext>
            </p:extLst>
          </p:nvPr>
        </p:nvGraphicFramePr>
        <p:xfrm>
          <a:off x="654050" y="1819275"/>
          <a:ext cx="7789863" cy="4519613"/>
        </p:xfrm>
        <a:graphic>
          <a:graphicData uri="http://schemas.openxmlformats.org/presentationml/2006/ole">
            <p:oleObj spid="_x0000_s259099" name="Лист" r:id="rId4" imgW="4857898" imgH="2914753" progId="Excel.Sheet.12">
              <p:embed/>
            </p:oleObj>
          </a:graphicData>
        </a:graphic>
      </p:graphicFrame>
      <p:sp>
        <p:nvSpPr>
          <p:cNvPr id="228360" name="Прямоугольник 5"/>
          <p:cNvSpPr>
            <a:spLocks noChangeArrowheads="1"/>
          </p:cNvSpPr>
          <p:nvPr/>
        </p:nvSpPr>
        <p:spPr bwMode="auto">
          <a:xfrm>
            <a:off x="571500" y="618817"/>
            <a:ext cx="7693726" cy="1200329"/>
          </a:xfrm>
          <a:prstGeom prst="rect">
            <a:avLst/>
          </a:prstGeom>
          <a:noFill/>
          <a:ln w="9525">
            <a:noFill/>
            <a:miter lim="800000"/>
            <a:headEnd/>
            <a:tailEnd/>
          </a:ln>
        </p:spPr>
        <p:txBody>
          <a:bodyPr wrap="square">
            <a:spAutoFit/>
          </a:bodyPr>
          <a:lstStyle/>
          <a:p>
            <a:pPr algn="ctr"/>
            <a:r>
              <a:rPr lang="uk-UA" sz="2400" dirty="0">
                <a:solidFill>
                  <a:schemeClr val="accent6"/>
                </a:solidFill>
                <a:latin typeface="Arial" pitchFamily="34" charset="0"/>
                <a:cs typeface="Arial" pitchFamily="34" charset="0"/>
              </a:rPr>
              <a:t>Частка </a:t>
            </a:r>
            <a:r>
              <a:rPr lang="uk-UA" sz="2400" dirty="0" smtClean="0">
                <a:solidFill>
                  <a:schemeClr val="accent6"/>
                </a:solidFill>
                <a:latin typeface="Arial" pitchFamily="34" charset="0"/>
                <a:cs typeface="Arial" pitchFamily="34" charset="0"/>
              </a:rPr>
              <a:t>літніх </a:t>
            </a:r>
            <a:r>
              <a:rPr lang="uk-UA" sz="2400" dirty="0">
                <a:solidFill>
                  <a:schemeClr val="accent6"/>
                </a:solidFill>
                <a:latin typeface="Arial" pitchFamily="34" charset="0"/>
                <a:cs typeface="Arial" pitchFamily="34" charset="0"/>
              </a:rPr>
              <a:t>чоловіків і жінок, які хотіли б отримувати послуги від працівників державних чи громадських організацій, за видами послуг,  %</a:t>
            </a:r>
            <a:endParaRPr lang="ru-RU" sz="2400" dirty="0">
              <a:solidFill>
                <a:schemeClr val="accent6"/>
              </a:solidFill>
              <a:latin typeface="Arial" pitchFamily="34" charset="0"/>
              <a:cs typeface="Arial" pitchFamily="34" charset="0"/>
            </a:endParaRPr>
          </a:p>
        </p:txBody>
      </p:sp>
    </p:spTree>
    <p:extLst>
      <p:ext uri="{BB962C8B-B14F-4D97-AF65-F5344CB8AC3E}">
        <p14:creationId xmlns="" xmlns:p14="http://schemas.microsoft.com/office/powerpoint/2010/main" val="2024474207"/>
      </p:ext>
    </p:extLst>
  </p:cSld>
  <p:clrMapOvr>
    <a:masterClrMapping/>
  </p:clrMapOvr>
  <p:transition spd="med">
    <p:split orient="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txBox="1">
            <a:spLocks noGrp="1"/>
          </p:cNvSpPr>
          <p:nvPr/>
        </p:nvSpPr>
        <p:spPr bwMode="auto">
          <a:xfrm>
            <a:off x="304800" y="6248400"/>
            <a:ext cx="1447800" cy="457200"/>
          </a:xfrm>
          <a:prstGeom prst="rect">
            <a:avLst/>
          </a:prstGeom>
          <a:noFill/>
          <a:ln>
            <a:miter lim="800000"/>
            <a:headEnd/>
            <a:tailEnd/>
          </a:ln>
        </p:spPr>
        <p:txBody>
          <a:bodyPr lIns="92075" tIns="46038" rIns="92075" bIns="46038"/>
          <a:lstStyle/>
          <a:p>
            <a:pPr>
              <a:defRPr/>
            </a:pPr>
            <a:fld id="{53A44F4A-BC8F-4E71-A63B-E5D074B098F8}" type="slidenum">
              <a:rPr lang="ru-RU" sz="1400" b="0">
                <a:cs typeface="+mn-cs"/>
              </a:rPr>
              <a:pPr>
                <a:defRPr/>
              </a:pPr>
              <a:t>35</a:t>
            </a:fld>
            <a:endParaRPr lang="ru-RU" sz="1400" b="0">
              <a:cs typeface="+mn-cs"/>
            </a:endParaRPr>
          </a:p>
        </p:txBody>
      </p:sp>
      <p:sp>
        <p:nvSpPr>
          <p:cNvPr id="332809" name="Прямоугольник 4"/>
          <p:cNvSpPr>
            <a:spLocks noChangeArrowheads="1"/>
          </p:cNvSpPr>
          <p:nvPr/>
        </p:nvSpPr>
        <p:spPr bwMode="auto">
          <a:xfrm>
            <a:off x="926275" y="607497"/>
            <a:ext cx="7172696" cy="1200150"/>
          </a:xfrm>
          <a:prstGeom prst="rect">
            <a:avLst/>
          </a:prstGeom>
          <a:noFill/>
          <a:ln w="9525">
            <a:noFill/>
            <a:miter lim="800000"/>
            <a:headEnd/>
            <a:tailEnd/>
          </a:ln>
        </p:spPr>
        <p:txBody>
          <a:bodyPr wrap="square">
            <a:spAutoFit/>
          </a:bodyPr>
          <a:lstStyle/>
          <a:p>
            <a:pPr algn="ctr"/>
            <a:r>
              <a:rPr lang="uk-UA" sz="2400" dirty="0">
                <a:solidFill>
                  <a:schemeClr val="accent6"/>
                </a:solidFill>
                <a:latin typeface="Arial" pitchFamily="34" charset="0"/>
                <a:cs typeface="Arial" pitchFamily="34" charset="0"/>
              </a:rPr>
              <a:t>Розподіл літніх осіб за їх ставленням до можливості саме для них проживати у будинку-пансіонаті для літніх людей,  %</a:t>
            </a:r>
            <a:endParaRPr lang="ru-RU" sz="2400" dirty="0">
              <a:solidFill>
                <a:schemeClr val="accent6"/>
              </a:solidFill>
              <a:latin typeface="Arial" pitchFamily="34" charset="0"/>
              <a:cs typeface="Arial" pitchFamily="34" charset="0"/>
            </a:endParaRPr>
          </a:p>
        </p:txBody>
      </p:sp>
      <p:sp>
        <p:nvSpPr>
          <p:cNvPr id="33281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p>
        </p:txBody>
      </p:sp>
      <p:graphicFrame>
        <p:nvGraphicFramePr>
          <p:cNvPr id="332805" name="Object 5"/>
          <p:cNvGraphicFramePr>
            <a:graphicFrameLocks noChangeAspect="1"/>
          </p:cNvGraphicFramePr>
          <p:nvPr>
            <p:extLst>
              <p:ext uri="{D42A27DB-BD31-4B8C-83A1-F6EECF244321}">
                <p14:modId xmlns="" xmlns:p14="http://schemas.microsoft.com/office/powerpoint/2010/main" val="1785457296"/>
              </p:ext>
            </p:extLst>
          </p:nvPr>
        </p:nvGraphicFramePr>
        <p:xfrm>
          <a:off x="107504" y="2060849"/>
          <a:ext cx="4474021" cy="3384376"/>
        </p:xfrm>
        <a:graphic>
          <a:graphicData uri="http://schemas.openxmlformats.org/presentationml/2006/ole">
            <p:oleObj spid="_x0000_s260148" name="Лист" r:id="rId4" imgW="4914980" imgH="2276490" progId="Excel.Sheet.12">
              <p:embed/>
            </p:oleObj>
          </a:graphicData>
        </a:graphic>
      </p:graphicFrame>
      <p:sp>
        <p:nvSpPr>
          <p:cNvPr id="33281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p>
        </p:txBody>
      </p:sp>
      <p:graphicFrame>
        <p:nvGraphicFramePr>
          <p:cNvPr id="332807" name="Object 7"/>
          <p:cNvGraphicFramePr>
            <a:graphicFrameLocks noChangeAspect="1"/>
          </p:cNvGraphicFramePr>
          <p:nvPr>
            <p:extLst>
              <p:ext uri="{D42A27DB-BD31-4B8C-83A1-F6EECF244321}">
                <p14:modId xmlns="" xmlns:p14="http://schemas.microsoft.com/office/powerpoint/2010/main" val="2724830194"/>
              </p:ext>
            </p:extLst>
          </p:nvPr>
        </p:nvGraphicFramePr>
        <p:xfrm>
          <a:off x="4643438" y="1914524"/>
          <a:ext cx="4500562" cy="3818731"/>
        </p:xfrm>
        <a:graphic>
          <a:graphicData uri="http://schemas.openxmlformats.org/presentationml/2006/ole">
            <p:oleObj spid="_x0000_s260149" name="Лист" r:id="rId5" imgW="6362838" imgH="3105106" progId="Excel.Sheet.12">
              <p:embed/>
            </p:oleObj>
          </a:graphicData>
        </a:graphic>
      </p:graphicFrame>
    </p:spTree>
    <p:extLst>
      <p:ext uri="{BB962C8B-B14F-4D97-AF65-F5344CB8AC3E}">
        <p14:creationId xmlns="" xmlns:p14="http://schemas.microsoft.com/office/powerpoint/2010/main" val="2774675044"/>
      </p:ext>
    </p:extLst>
  </p:cSld>
  <p:clrMapOvr>
    <a:masterClrMapping/>
  </p:clrMapOvr>
  <p:transition spd="med">
    <p:split orient="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6" name="Rectangle 4"/>
          <p:cNvSpPr>
            <a:spLocks noGrp="1" noChangeArrowheads="1"/>
          </p:cNvSpPr>
          <p:nvPr>
            <p:ph type="title"/>
          </p:nvPr>
        </p:nvSpPr>
        <p:spPr>
          <a:xfrm>
            <a:off x="685801" y="609600"/>
            <a:ext cx="7223166" cy="1090613"/>
          </a:xfrm>
        </p:spPr>
        <p:txBody>
          <a:bodyPr/>
          <a:lstStyle/>
          <a:p>
            <a:r>
              <a:rPr lang="uk-UA" sz="2600" b="1" dirty="0" smtClean="0">
                <a:solidFill>
                  <a:schemeClr val="accent6"/>
                </a:solidFill>
                <a:latin typeface="Arial" pitchFamily="34" charset="0"/>
                <a:cs typeface="Arial" pitchFamily="34" charset="0"/>
              </a:rPr>
              <a:t>Розподіл відповідей респондентів щодо задоволеності своїм життям, </a:t>
            </a:r>
            <a:r>
              <a:rPr lang="uk-UA" sz="2600" dirty="0" smtClean="0">
                <a:solidFill>
                  <a:schemeClr val="accent6"/>
                </a:solidFill>
                <a:latin typeface="Arial" pitchFamily="34" charset="0"/>
                <a:cs typeface="Arial" pitchFamily="34" charset="0"/>
              </a:rPr>
              <a:t>%</a:t>
            </a:r>
          </a:p>
        </p:txBody>
      </p:sp>
      <p:sp>
        <p:nvSpPr>
          <p:cNvPr id="222218"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p>
        </p:txBody>
      </p:sp>
      <p:graphicFrame>
        <p:nvGraphicFramePr>
          <p:cNvPr id="222215" name="Object 7"/>
          <p:cNvGraphicFramePr>
            <a:graphicFrameLocks noChangeAspect="1"/>
          </p:cNvGraphicFramePr>
          <p:nvPr>
            <p:extLst>
              <p:ext uri="{D42A27DB-BD31-4B8C-83A1-F6EECF244321}">
                <p14:modId xmlns="" xmlns:p14="http://schemas.microsoft.com/office/powerpoint/2010/main" val="2678599905"/>
              </p:ext>
            </p:extLst>
          </p:nvPr>
        </p:nvGraphicFramePr>
        <p:xfrm>
          <a:off x="558140" y="1714499"/>
          <a:ext cx="8076317" cy="4698176"/>
        </p:xfrm>
        <a:graphic>
          <a:graphicData uri="http://schemas.openxmlformats.org/presentationml/2006/ole">
            <p:oleObj spid="_x0000_s261147" name="Лист" r:id="rId4" imgW="5838928" imgH="3133737" progId="Excel.Sheet.12">
              <p:embed/>
            </p:oleObj>
          </a:graphicData>
        </a:graphic>
      </p:graphicFrame>
    </p:spTree>
    <p:extLst>
      <p:ext uri="{BB962C8B-B14F-4D97-AF65-F5344CB8AC3E}">
        <p14:creationId xmlns="" xmlns:p14="http://schemas.microsoft.com/office/powerpoint/2010/main" val="1730056037"/>
      </p:ext>
    </p:extLst>
  </p:cSld>
  <p:clrMapOvr>
    <a:masterClrMapping/>
  </p:clrMapOvr>
  <p:transition spd="med">
    <p:split orient="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40" name="Rectangle 4"/>
          <p:cNvSpPr>
            <a:spLocks noGrp="1" noChangeArrowheads="1"/>
          </p:cNvSpPr>
          <p:nvPr>
            <p:ph type="title"/>
          </p:nvPr>
        </p:nvSpPr>
        <p:spPr>
          <a:xfrm>
            <a:off x="724394" y="594694"/>
            <a:ext cx="7386452" cy="1143000"/>
          </a:xfrm>
        </p:spPr>
        <p:txBody>
          <a:bodyPr/>
          <a:lstStyle/>
          <a:p>
            <a:pPr>
              <a:lnSpc>
                <a:spcPct val="80000"/>
              </a:lnSpc>
            </a:pPr>
            <a:r>
              <a:rPr lang="uk-UA" sz="2400" b="1" dirty="0" smtClean="0">
                <a:solidFill>
                  <a:schemeClr val="accent6"/>
                </a:solidFill>
                <a:latin typeface="Arial" pitchFamily="34" charset="0"/>
                <a:cs typeface="Arial" pitchFamily="34" charset="0"/>
              </a:rPr>
              <a:t>Розподіл відповідей жінок щодо задоволеності своїм життям у цілому залежно від їх віку і основного заняття у вільний час, %</a:t>
            </a:r>
            <a:r>
              <a:rPr lang="uk-UA" sz="2400" dirty="0" smtClean="0">
                <a:solidFill>
                  <a:schemeClr val="accent6"/>
                </a:solidFill>
                <a:latin typeface="Arial" pitchFamily="34" charset="0"/>
                <a:cs typeface="Arial" pitchFamily="34" charset="0"/>
              </a:rPr>
              <a:t> </a:t>
            </a:r>
          </a:p>
        </p:txBody>
      </p:sp>
      <p:sp>
        <p:nvSpPr>
          <p:cNvPr id="22324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p>
        </p:txBody>
      </p:sp>
      <p:graphicFrame>
        <p:nvGraphicFramePr>
          <p:cNvPr id="223239" name="Object 7"/>
          <p:cNvGraphicFramePr>
            <a:graphicFrameLocks noChangeAspect="1"/>
          </p:cNvGraphicFramePr>
          <p:nvPr>
            <p:extLst>
              <p:ext uri="{D42A27DB-BD31-4B8C-83A1-F6EECF244321}">
                <p14:modId xmlns="" xmlns:p14="http://schemas.microsoft.com/office/powerpoint/2010/main" val="3413178798"/>
              </p:ext>
            </p:extLst>
          </p:nvPr>
        </p:nvGraphicFramePr>
        <p:xfrm>
          <a:off x="381216" y="1511321"/>
          <a:ext cx="8215313" cy="5143500"/>
        </p:xfrm>
        <a:graphic>
          <a:graphicData uri="http://schemas.openxmlformats.org/presentationml/2006/ole">
            <p:oleObj spid="_x0000_s262172" name="Лист" r:id="rId4" imgW="5629428" imgH="5105538" progId="Excel.Sheet.12">
              <p:embed/>
            </p:oleObj>
          </a:graphicData>
        </a:graphic>
      </p:graphicFrame>
    </p:spTree>
    <p:extLst>
      <p:ext uri="{BB962C8B-B14F-4D97-AF65-F5344CB8AC3E}">
        <p14:creationId xmlns="" xmlns:p14="http://schemas.microsoft.com/office/powerpoint/2010/main" val="2932487829"/>
      </p:ext>
    </p:extLst>
  </p:cSld>
  <p:clrMapOvr>
    <a:masterClrMapping/>
  </p:clrMapOvr>
  <p:transition spd="med">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64" name="Rectangle 4"/>
          <p:cNvSpPr>
            <a:spLocks noGrp="1" noChangeArrowheads="1"/>
          </p:cNvSpPr>
          <p:nvPr>
            <p:ph type="title"/>
          </p:nvPr>
        </p:nvSpPr>
        <p:spPr>
          <a:xfrm>
            <a:off x="685800" y="692728"/>
            <a:ext cx="7772400" cy="819150"/>
          </a:xfrm>
        </p:spPr>
        <p:txBody>
          <a:bodyPr/>
          <a:lstStyle/>
          <a:p>
            <a:r>
              <a:rPr lang="uk-UA" sz="2600" b="1" dirty="0" smtClean="0">
                <a:solidFill>
                  <a:schemeClr val="accent6"/>
                </a:solidFill>
                <a:latin typeface="Arial" pitchFamily="34" charset="0"/>
                <a:cs typeface="Arial" pitchFamily="34" charset="0"/>
              </a:rPr>
              <a:t>Відповіді літніх щодо того, </a:t>
            </a:r>
            <a:br>
              <a:rPr lang="uk-UA" sz="2600" b="1" dirty="0" smtClean="0">
                <a:solidFill>
                  <a:schemeClr val="accent6"/>
                </a:solidFill>
                <a:latin typeface="Arial" pitchFamily="34" charset="0"/>
                <a:cs typeface="Arial" pitchFamily="34" charset="0"/>
              </a:rPr>
            </a:br>
            <a:r>
              <a:rPr lang="uk-UA" sz="2600" b="1" dirty="0" smtClean="0">
                <a:solidFill>
                  <a:schemeClr val="accent6"/>
                </a:solidFill>
                <a:latin typeface="Arial" pitchFamily="34" charset="0"/>
                <a:cs typeface="Arial" pitchFamily="34" charset="0"/>
              </a:rPr>
              <a:t>як вони проводять свій вільний час</a:t>
            </a:r>
            <a:r>
              <a:rPr lang="en-US" sz="2600" b="1" dirty="0" smtClean="0">
                <a:solidFill>
                  <a:schemeClr val="accent6"/>
                </a:solidFill>
                <a:latin typeface="Arial" pitchFamily="34" charset="0"/>
                <a:cs typeface="Arial" pitchFamily="34" charset="0"/>
              </a:rPr>
              <a:t>, </a:t>
            </a:r>
            <a:r>
              <a:rPr lang="uk-UA" sz="2600" b="1" dirty="0" smtClean="0">
                <a:solidFill>
                  <a:schemeClr val="accent6"/>
                </a:solidFill>
                <a:latin typeface="Arial" pitchFamily="34" charset="0"/>
                <a:cs typeface="Arial" pitchFamily="34" charset="0"/>
              </a:rPr>
              <a:t>%</a:t>
            </a:r>
            <a:r>
              <a:rPr lang="uk-UA" sz="2600" dirty="0" smtClean="0">
                <a:solidFill>
                  <a:schemeClr val="accent6"/>
                </a:solidFill>
                <a:latin typeface="Arial" pitchFamily="34" charset="0"/>
                <a:cs typeface="Arial" pitchFamily="34" charset="0"/>
              </a:rPr>
              <a:t> </a:t>
            </a:r>
          </a:p>
        </p:txBody>
      </p:sp>
      <p:sp>
        <p:nvSpPr>
          <p:cNvPr id="22426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p>
        </p:txBody>
      </p:sp>
      <p:graphicFrame>
        <p:nvGraphicFramePr>
          <p:cNvPr id="224263" name="Object 7"/>
          <p:cNvGraphicFramePr>
            <a:graphicFrameLocks noChangeAspect="1"/>
          </p:cNvGraphicFramePr>
          <p:nvPr>
            <p:extLst>
              <p:ext uri="{D42A27DB-BD31-4B8C-83A1-F6EECF244321}">
                <p14:modId xmlns="" xmlns:p14="http://schemas.microsoft.com/office/powerpoint/2010/main" val="1980254910"/>
              </p:ext>
            </p:extLst>
          </p:nvPr>
        </p:nvGraphicFramePr>
        <p:xfrm>
          <a:off x="928688" y="1428749"/>
          <a:ext cx="7400925" cy="4853297"/>
        </p:xfrm>
        <a:graphic>
          <a:graphicData uri="http://schemas.openxmlformats.org/presentationml/2006/ole">
            <p:oleObj spid="_x0000_s263196" name="Лист" r:id="rId4" imgW="5362590" imgH="3400545" progId="Excel.Sheet.12">
              <p:embed/>
            </p:oleObj>
          </a:graphicData>
        </a:graphic>
      </p:graphicFrame>
    </p:spTree>
    <p:extLst>
      <p:ext uri="{BB962C8B-B14F-4D97-AF65-F5344CB8AC3E}">
        <p14:creationId xmlns="" xmlns:p14="http://schemas.microsoft.com/office/powerpoint/2010/main" val="4200063690"/>
      </p:ext>
    </p:extLst>
  </p:cSld>
  <p:clrMapOvr>
    <a:masterClrMapping/>
  </p:clrMapOvr>
  <p:transition spd="med">
    <p:split orient="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23" name="Номер слайда 3"/>
          <p:cNvSpPr txBox="1">
            <a:spLocks noGrp="1"/>
          </p:cNvSpPr>
          <p:nvPr/>
        </p:nvSpPr>
        <p:spPr bwMode="auto">
          <a:xfrm>
            <a:off x="304800" y="6248400"/>
            <a:ext cx="1447800" cy="457200"/>
          </a:xfrm>
          <a:prstGeom prst="rect">
            <a:avLst/>
          </a:prstGeom>
          <a:noFill/>
          <a:ln w="9525">
            <a:noFill/>
            <a:miter lim="800000"/>
            <a:headEnd/>
            <a:tailEnd/>
          </a:ln>
        </p:spPr>
        <p:txBody>
          <a:bodyPr lIns="92075" tIns="46038" rIns="92075" bIns="46038"/>
          <a:lstStyle/>
          <a:p>
            <a:fld id="{C74ADFFC-07FA-4887-A325-368D962C7806}" type="slidenum">
              <a:rPr lang="ru-RU" sz="1400" b="0"/>
              <a:pPr/>
              <a:t>39</a:t>
            </a:fld>
            <a:endParaRPr lang="ru-RU" sz="1400" b="0"/>
          </a:p>
        </p:txBody>
      </p:sp>
      <p:sp>
        <p:nvSpPr>
          <p:cNvPr id="171024" name="Rectangle 5"/>
          <p:cNvSpPr>
            <a:spLocks noChangeArrowheads="1"/>
          </p:cNvSpPr>
          <p:nvPr/>
        </p:nvSpPr>
        <p:spPr bwMode="auto">
          <a:xfrm>
            <a:off x="0" y="1909763"/>
            <a:ext cx="9144000" cy="0"/>
          </a:xfrm>
          <a:prstGeom prst="rect">
            <a:avLst/>
          </a:prstGeom>
          <a:noFill/>
          <a:ln w="12700">
            <a:noFill/>
            <a:miter lim="800000"/>
            <a:headEnd type="none" w="sm" len="sm"/>
            <a:tailEnd type="none" w="sm" len="sm"/>
          </a:ln>
        </p:spPr>
        <p:txBody>
          <a:bodyPr wrap="none" anchor="ctr">
            <a:spAutoFit/>
          </a:bodyPr>
          <a:lstStyle/>
          <a:p>
            <a:pPr algn="ctr"/>
            <a:endParaRPr lang="uk-UA" sz="4000"/>
          </a:p>
        </p:txBody>
      </p:sp>
      <p:graphicFrame>
        <p:nvGraphicFramePr>
          <p:cNvPr id="171022" name="Object 14"/>
          <p:cNvGraphicFramePr>
            <a:graphicFrameLocks noChangeAspect="1"/>
          </p:cNvGraphicFramePr>
          <p:nvPr>
            <p:extLst>
              <p:ext uri="{D42A27DB-BD31-4B8C-83A1-F6EECF244321}">
                <p14:modId xmlns="" xmlns:p14="http://schemas.microsoft.com/office/powerpoint/2010/main" val="3924352465"/>
              </p:ext>
            </p:extLst>
          </p:nvPr>
        </p:nvGraphicFramePr>
        <p:xfrm>
          <a:off x="0" y="1868488"/>
          <a:ext cx="9144000" cy="4711700"/>
        </p:xfrm>
        <a:graphic>
          <a:graphicData uri="http://schemas.openxmlformats.org/presentationml/2006/ole">
            <p:oleObj spid="_x0000_s264220" name="Worksheet" r:id="rId4" imgW="6000885" imgH="3029027" progId="Excel.Sheet.8">
              <p:embed/>
            </p:oleObj>
          </a:graphicData>
        </a:graphic>
      </p:graphicFrame>
      <p:sp>
        <p:nvSpPr>
          <p:cNvPr id="171025" name="Text Box 9"/>
          <p:cNvSpPr txBox="1">
            <a:spLocks noChangeArrowheads="1"/>
          </p:cNvSpPr>
          <p:nvPr/>
        </p:nvSpPr>
        <p:spPr bwMode="auto">
          <a:xfrm>
            <a:off x="525915" y="606695"/>
            <a:ext cx="7715559" cy="1200329"/>
          </a:xfrm>
          <a:prstGeom prst="rect">
            <a:avLst/>
          </a:prstGeom>
          <a:noFill/>
          <a:ln w="12700">
            <a:noFill/>
            <a:miter lim="800000"/>
            <a:headEnd type="none" w="sm" len="sm"/>
            <a:tailEnd type="none" w="sm" len="sm"/>
          </a:ln>
        </p:spPr>
        <p:txBody>
          <a:bodyPr wrap="square">
            <a:spAutoFit/>
          </a:bodyPr>
          <a:lstStyle/>
          <a:p>
            <a:pPr algn="ctr"/>
            <a:r>
              <a:rPr lang="uk-UA" sz="2400" dirty="0">
                <a:solidFill>
                  <a:schemeClr val="accent6"/>
                </a:solidFill>
                <a:latin typeface="Arial" pitchFamily="34" charset="0"/>
                <a:cs typeface="Arial" pitchFamily="34" charset="0"/>
              </a:rPr>
              <a:t>Частка респондентів, які дали ствердну </a:t>
            </a:r>
            <a:endParaRPr lang="en-US" sz="2400" dirty="0">
              <a:solidFill>
                <a:schemeClr val="accent6"/>
              </a:solidFill>
              <a:latin typeface="Arial" pitchFamily="34" charset="0"/>
              <a:cs typeface="Arial" pitchFamily="34" charset="0"/>
            </a:endParaRPr>
          </a:p>
          <a:p>
            <a:pPr algn="ctr"/>
            <a:r>
              <a:rPr lang="uk-UA" sz="2400" dirty="0">
                <a:solidFill>
                  <a:schemeClr val="accent6"/>
                </a:solidFill>
                <a:latin typeface="Arial" pitchFamily="34" charset="0"/>
                <a:cs typeface="Arial" pitchFamily="34" charset="0"/>
              </a:rPr>
              <a:t>відповідь на питання </a:t>
            </a:r>
            <a:r>
              <a:rPr lang="uk-UA" sz="2400" i="1" dirty="0">
                <a:solidFill>
                  <a:schemeClr val="accent6"/>
                </a:solidFill>
                <a:latin typeface="Arial" pitchFamily="34" charset="0"/>
                <a:cs typeface="Arial" pitchFamily="34" charset="0"/>
              </a:rPr>
              <a:t>“Чи відомо вам, що в Україні існують…?”</a:t>
            </a:r>
            <a:endParaRPr lang="ru-RU" sz="2400" i="1" dirty="0">
              <a:solidFill>
                <a:schemeClr val="accent6"/>
              </a:solidFill>
              <a:latin typeface="Arial" pitchFamily="34" charset="0"/>
              <a:cs typeface="Arial" pitchFamily="34" charset="0"/>
            </a:endParaRPr>
          </a:p>
        </p:txBody>
      </p:sp>
    </p:spTree>
    <p:extLst>
      <p:ext uri="{BB962C8B-B14F-4D97-AF65-F5344CB8AC3E}">
        <p14:creationId xmlns="" xmlns:p14="http://schemas.microsoft.com/office/powerpoint/2010/main" val="1771912523"/>
      </p:ext>
    </p:extLst>
  </p:cSld>
  <p:clrMapOvr>
    <a:masterClrMapping/>
  </p:clrMapOvr>
  <p:transition spd="med">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59" name="Rectangle 6"/>
          <p:cNvSpPr>
            <a:spLocks noGrp="1" noChangeArrowheads="1"/>
          </p:cNvSpPr>
          <p:nvPr>
            <p:ph type="title"/>
          </p:nvPr>
        </p:nvSpPr>
        <p:spPr>
          <a:xfrm>
            <a:off x="736270" y="609600"/>
            <a:ext cx="7125195" cy="1143000"/>
          </a:xfrm>
        </p:spPr>
        <p:txBody>
          <a:bodyPr/>
          <a:lstStyle/>
          <a:p>
            <a:pPr>
              <a:lnSpc>
                <a:spcPct val="75000"/>
              </a:lnSpc>
            </a:pPr>
            <a:r>
              <a:rPr lang="uk-UA" sz="2800" b="1" dirty="0" smtClean="0">
                <a:solidFill>
                  <a:schemeClr val="accent6"/>
                </a:solidFill>
                <a:latin typeface="Arial" pitchFamily="34" charset="0"/>
                <a:cs typeface="Arial" pitchFamily="34" charset="0"/>
              </a:rPr>
              <a:t>Частка старих серед жінок та чоловіків в Україні й окремих європейських країнах, %</a:t>
            </a:r>
          </a:p>
        </p:txBody>
      </p:sp>
      <p:graphicFrame>
        <p:nvGraphicFramePr>
          <p:cNvPr id="39055" name="Object 143"/>
          <p:cNvGraphicFramePr>
            <a:graphicFrameLocks noChangeAspect="1"/>
          </p:cNvGraphicFramePr>
          <p:nvPr/>
        </p:nvGraphicFramePr>
        <p:xfrm>
          <a:off x="7618413" y="1395413"/>
          <a:ext cx="371475" cy="4067175"/>
        </p:xfrm>
        <a:graphic>
          <a:graphicData uri="http://schemas.openxmlformats.org/presentationml/2006/ole">
            <p:oleObj spid="_x0000_s212060" name="Диаграмма" r:id="rId4" imgW="1324108" imgH="4067251" progId="MSGraph.Chart.8">
              <p:embed followColorScheme="full"/>
            </p:oleObj>
          </a:graphicData>
        </a:graphic>
      </p:graphicFrame>
      <p:graphicFrame>
        <p:nvGraphicFramePr>
          <p:cNvPr id="39056" name="Object 144"/>
          <p:cNvGraphicFramePr>
            <a:graphicFrameLocks noChangeAspect="1"/>
          </p:cNvGraphicFramePr>
          <p:nvPr>
            <p:extLst>
              <p:ext uri="{D42A27DB-BD31-4B8C-83A1-F6EECF244321}">
                <p14:modId xmlns="" xmlns:p14="http://schemas.microsoft.com/office/powerpoint/2010/main" val="3228222457"/>
              </p:ext>
            </p:extLst>
          </p:nvPr>
        </p:nvGraphicFramePr>
        <p:xfrm>
          <a:off x="4787900" y="1700213"/>
          <a:ext cx="4283075" cy="4321075"/>
        </p:xfrm>
        <a:graphic>
          <a:graphicData uri="http://schemas.openxmlformats.org/presentationml/2006/ole">
            <p:oleObj spid="_x0000_s212061" name="Лист" r:id="rId5" imgW="4286102" imgH="4210094" progId="Excel.Sheet.8">
              <p:embed/>
            </p:oleObj>
          </a:graphicData>
        </a:graphic>
      </p:graphicFrame>
      <p:graphicFrame>
        <p:nvGraphicFramePr>
          <p:cNvPr id="39057" name="Object 145"/>
          <p:cNvGraphicFramePr>
            <a:graphicFrameLocks noChangeAspect="1"/>
          </p:cNvGraphicFramePr>
          <p:nvPr>
            <p:extLst>
              <p:ext uri="{D42A27DB-BD31-4B8C-83A1-F6EECF244321}">
                <p14:modId xmlns="" xmlns:p14="http://schemas.microsoft.com/office/powerpoint/2010/main" val="1736702133"/>
              </p:ext>
            </p:extLst>
          </p:nvPr>
        </p:nvGraphicFramePr>
        <p:xfrm>
          <a:off x="395288" y="1773238"/>
          <a:ext cx="4022725" cy="4248050"/>
        </p:xfrm>
        <a:graphic>
          <a:graphicData uri="http://schemas.openxmlformats.org/presentationml/2006/ole">
            <p:oleObj spid="_x0000_s212062" name="Лист" r:id="rId6" imgW="3676502" imgH="4048059" progId="Excel.Sheet.8">
              <p:embed/>
            </p:oleObj>
          </a:graphicData>
        </a:graphic>
      </p:graphicFrame>
    </p:spTree>
    <p:extLst>
      <p:ext uri="{BB962C8B-B14F-4D97-AF65-F5344CB8AC3E}">
        <p14:creationId xmlns="" xmlns:p14="http://schemas.microsoft.com/office/powerpoint/2010/main" val="1066927912"/>
      </p:ext>
    </p:extLst>
  </p:cSld>
  <p:clrMapOvr>
    <a:masterClrMapping/>
  </p:clrMapOvr>
  <p:transition spd="med">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71" name="Номер слайда 4"/>
          <p:cNvSpPr txBox="1">
            <a:spLocks noGrp="1"/>
          </p:cNvSpPr>
          <p:nvPr/>
        </p:nvSpPr>
        <p:spPr bwMode="auto">
          <a:xfrm>
            <a:off x="304800" y="6248400"/>
            <a:ext cx="1447800" cy="457200"/>
          </a:xfrm>
          <a:prstGeom prst="rect">
            <a:avLst/>
          </a:prstGeom>
          <a:noFill/>
          <a:ln w="9525">
            <a:noFill/>
            <a:miter lim="800000"/>
            <a:headEnd/>
            <a:tailEnd/>
          </a:ln>
        </p:spPr>
        <p:txBody>
          <a:bodyPr lIns="92075" tIns="46038" rIns="92075" bIns="46038"/>
          <a:lstStyle/>
          <a:p>
            <a:fld id="{165A2A33-FA75-46C7-8E59-FAB5D4970FB9}" type="slidenum">
              <a:rPr lang="ru-RU" sz="1400" b="0"/>
              <a:pPr/>
              <a:t>40</a:t>
            </a:fld>
            <a:endParaRPr lang="ru-RU" sz="1400" b="0"/>
          </a:p>
        </p:txBody>
      </p:sp>
      <p:sp>
        <p:nvSpPr>
          <p:cNvPr id="173072" name="Rectangle 2"/>
          <p:cNvSpPr>
            <a:spLocks noGrp="1" noChangeArrowheads="1"/>
          </p:cNvSpPr>
          <p:nvPr>
            <p:ph type="title" idx="4294967295"/>
          </p:nvPr>
        </p:nvSpPr>
        <p:spPr>
          <a:xfrm>
            <a:off x="539750" y="800987"/>
            <a:ext cx="7903606" cy="587375"/>
          </a:xfrm>
        </p:spPr>
        <p:txBody>
          <a:bodyPr/>
          <a:lstStyle/>
          <a:p>
            <a:pPr eaLnBrk="1" hangingPunct="1"/>
            <a:r>
              <a:rPr lang="uk-UA" sz="2600" b="1" dirty="0" smtClean="0">
                <a:solidFill>
                  <a:schemeClr val="accent6"/>
                </a:solidFill>
                <a:latin typeface="Arial" pitchFamily="34" charset="0"/>
                <a:cs typeface="Arial" pitchFamily="34" charset="0"/>
              </a:rPr>
              <a:t>Оцінка </a:t>
            </a:r>
            <a:r>
              <a:rPr lang="ru-RU" sz="2600" b="1" dirty="0" smtClean="0">
                <a:solidFill>
                  <a:schemeClr val="accent6"/>
                </a:solidFill>
                <a:latin typeface="Arial" pitchFamily="34" charset="0"/>
                <a:cs typeface="Arial" pitchFamily="34" charset="0"/>
              </a:rPr>
              <a:t> </a:t>
            </a:r>
            <a:r>
              <a:rPr lang="ru-RU" sz="2600" b="1" dirty="0" err="1" smtClean="0">
                <a:solidFill>
                  <a:schemeClr val="accent6"/>
                </a:solidFill>
                <a:latin typeface="Arial" pitchFamily="34" charset="0"/>
                <a:cs typeface="Arial" pitchFamily="34" charset="0"/>
              </a:rPr>
              <a:t>діяльності</a:t>
            </a:r>
            <a:r>
              <a:rPr lang="ru-RU" sz="2600" b="1" dirty="0" smtClean="0">
                <a:solidFill>
                  <a:schemeClr val="accent6"/>
                </a:solidFill>
                <a:latin typeface="Arial" pitchFamily="34" charset="0"/>
                <a:cs typeface="Arial" pitchFamily="34" charset="0"/>
              </a:rPr>
              <a:t> </a:t>
            </a:r>
            <a:r>
              <a:rPr lang="ru-RU" sz="2600" b="1" dirty="0" err="1" smtClean="0">
                <a:solidFill>
                  <a:schemeClr val="accent6"/>
                </a:solidFill>
                <a:latin typeface="Arial" pitchFamily="34" charset="0"/>
                <a:cs typeface="Arial" pitchFamily="34" charset="0"/>
              </a:rPr>
              <a:t>органів</a:t>
            </a:r>
            <a:r>
              <a:rPr lang="ru-RU" sz="2600" b="1" dirty="0" smtClean="0">
                <a:solidFill>
                  <a:schemeClr val="accent6"/>
                </a:solidFill>
                <a:latin typeface="Arial" pitchFamily="34" charset="0"/>
                <a:cs typeface="Arial" pitchFamily="34" charset="0"/>
              </a:rPr>
              <a:t> </a:t>
            </a:r>
            <a:r>
              <a:rPr lang="ru-RU" sz="2600" b="1" dirty="0" err="1" smtClean="0">
                <a:solidFill>
                  <a:schemeClr val="accent6"/>
                </a:solidFill>
                <a:latin typeface="Arial" pitchFamily="34" charset="0"/>
                <a:cs typeface="Arial" pitchFamily="34" charset="0"/>
              </a:rPr>
              <a:t>влади</a:t>
            </a:r>
            <a:r>
              <a:rPr lang="ru-RU" sz="2600" b="1" dirty="0" smtClean="0">
                <a:solidFill>
                  <a:schemeClr val="accent6"/>
                </a:solidFill>
                <a:latin typeface="Arial" pitchFamily="34" charset="0"/>
                <a:cs typeface="Arial" pitchFamily="34" charset="0"/>
              </a:rPr>
              <a:t>, </a:t>
            </a:r>
            <a:r>
              <a:rPr lang="ru-RU" sz="2600" b="1" dirty="0" err="1" smtClean="0">
                <a:solidFill>
                  <a:schemeClr val="accent6"/>
                </a:solidFill>
                <a:latin typeface="Arial" pitchFamily="34" charset="0"/>
                <a:cs typeface="Arial" pitchFamily="34" charset="0"/>
              </a:rPr>
              <a:t>які</a:t>
            </a:r>
            <a:r>
              <a:rPr lang="ru-RU" sz="2600" b="1" dirty="0" smtClean="0">
                <a:solidFill>
                  <a:schemeClr val="accent6"/>
                </a:solidFill>
                <a:latin typeface="Arial" pitchFamily="34" charset="0"/>
                <a:cs typeface="Arial" pitchFamily="34" charset="0"/>
              </a:rPr>
              <a:t> </a:t>
            </a:r>
            <a:r>
              <a:rPr lang="ru-RU" sz="2600" b="1" dirty="0" err="1" smtClean="0">
                <a:solidFill>
                  <a:schemeClr val="accent6"/>
                </a:solidFill>
                <a:latin typeface="Arial" pitchFamily="34" charset="0"/>
                <a:cs typeface="Arial" pitchFamily="34" charset="0"/>
              </a:rPr>
              <a:t>займаються</a:t>
            </a:r>
            <a:r>
              <a:rPr lang="ru-RU" sz="2600" b="1" dirty="0" smtClean="0">
                <a:solidFill>
                  <a:schemeClr val="accent6"/>
                </a:solidFill>
                <a:latin typeface="Arial" pitchFamily="34" charset="0"/>
                <a:cs typeface="Arial" pitchFamily="34" charset="0"/>
              </a:rPr>
              <a:t> </a:t>
            </a:r>
            <a:r>
              <a:rPr lang="ru-RU" sz="2600" b="1" dirty="0" err="1" smtClean="0">
                <a:solidFill>
                  <a:schemeClr val="accent6"/>
                </a:solidFill>
                <a:latin typeface="Arial" pitchFamily="34" charset="0"/>
                <a:cs typeface="Arial" pitchFamily="34" charset="0"/>
              </a:rPr>
              <a:t>вирішенням</a:t>
            </a:r>
            <a:r>
              <a:rPr lang="ru-RU" sz="2600" b="1" dirty="0" smtClean="0">
                <a:solidFill>
                  <a:schemeClr val="accent6"/>
                </a:solidFill>
                <a:latin typeface="Arial" pitchFamily="34" charset="0"/>
                <a:cs typeface="Arial" pitchFamily="34" charset="0"/>
              </a:rPr>
              <a:t> проблем </a:t>
            </a:r>
            <a:r>
              <a:rPr lang="uk-UA" sz="2600" b="1" dirty="0" smtClean="0">
                <a:solidFill>
                  <a:schemeClr val="accent6"/>
                </a:solidFill>
                <a:latin typeface="Arial" pitchFamily="34" charset="0"/>
                <a:cs typeface="Arial" pitchFamily="34" charset="0"/>
              </a:rPr>
              <a:t>літніх </a:t>
            </a:r>
            <a:r>
              <a:rPr lang="ru-RU" sz="2600" b="1" dirty="0" smtClean="0">
                <a:solidFill>
                  <a:schemeClr val="accent6"/>
                </a:solidFill>
                <a:latin typeface="Arial" pitchFamily="34" charset="0"/>
                <a:cs typeface="Arial" pitchFamily="34" charset="0"/>
              </a:rPr>
              <a:t>людей</a:t>
            </a:r>
          </a:p>
        </p:txBody>
      </p:sp>
      <p:sp>
        <p:nvSpPr>
          <p:cNvPr id="173073" name="Rectangle 5"/>
          <p:cNvSpPr>
            <a:spLocks noChangeArrowheads="1"/>
          </p:cNvSpPr>
          <p:nvPr/>
        </p:nvSpPr>
        <p:spPr bwMode="auto">
          <a:xfrm>
            <a:off x="0" y="1490663"/>
            <a:ext cx="9144000" cy="0"/>
          </a:xfrm>
          <a:prstGeom prst="rect">
            <a:avLst/>
          </a:prstGeom>
          <a:noFill/>
          <a:ln w="12700">
            <a:noFill/>
            <a:miter lim="800000"/>
            <a:headEnd type="none" w="sm" len="sm"/>
            <a:tailEnd type="none" w="sm" len="sm"/>
          </a:ln>
        </p:spPr>
        <p:txBody>
          <a:bodyPr wrap="none" anchor="ctr">
            <a:spAutoFit/>
          </a:bodyPr>
          <a:lstStyle/>
          <a:p>
            <a:pPr algn="ctr"/>
            <a:endParaRPr lang="uk-UA" sz="4000"/>
          </a:p>
        </p:txBody>
      </p:sp>
      <p:graphicFrame>
        <p:nvGraphicFramePr>
          <p:cNvPr id="173070" name="Object 14"/>
          <p:cNvGraphicFramePr>
            <a:graphicFrameLocks noChangeAspect="1"/>
          </p:cNvGraphicFramePr>
          <p:nvPr>
            <p:extLst>
              <p:ext uri="{D42A27DB-BD31-4B8C-83A1-F6EECF244321}">
                <p14:modId xmlns="" xmlns:p14="http://schemas.microsoft.com/office/powerpoint/2010/main" val="794702269"/>
              </p:ext>
            </p:extLst>
          </p:nvPr>
        </p:nvGraphicFramePr>
        <p:xfrm>
          <a:off x="217488" y="1639888"/>
          <a:ext cx="8401050" cy="4405312"/>
        </p:xfrm>
        <a:graphic>
          <a:graphicData uri="http://schemas.openxmlformats.org/presentationml/2006/ole">
            <p:oleObj spid="_x0000_s265244" name="Лист" r:id="rId4" imgW="5705352" imgH="3705109" progId="Excel.Sheet.8">
              <p:embed/>
            </p:oleObj>
          </a:graphicData>
        </a:graphic>
      </p:graphicFrame>
    </p:spTree>
    <p:extLst>
      <p:ext uri="{BB962C8B-B14F-4D97-AF65-F5344CB8AC3E}">
        <p14:creationId xmlns="" xmlns:p14="http://schemas.microsoft.com/office/powerpoint/2010/main" val="3833533693"/>
      </p:ext>
    </p:extLst>
  </p:cSld>
  <p:clrMapOvr>
    <a:masterClrMapping/>
  </p:clrMapOvr>
  <p:transition spd="med">
    <p:split orient="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47" name="Rectangle 2"/>
          <p:cNvSpPr>
            <a:spLocks noGrp="1" noChangeArrowheads="1"/>
          </p:cNvSpPr>
          <p:nvPr>
            <p:ph type="title"/>
          </p:nvPr>
        </p:nvSpPr>
        <p:spPr>
          <a:xfrm>
            <a:off x="380010" y="608651"/>
            <a:ext cx="8294091" cy="1008063"/>
          </a:xfrm>
        </p:spPr>
        <p:txBody>
          <a:bodyPr/>
          <a:lstStyle/>
          <a:p>
            <a:r>
              <a:rPr lang="uk-UA" sz="2600" b="1" dirty="0" smtClean="0">
                <a:solidFill>
                  <a:schemeClr val="accent6"/>
                </a:solidFill>
                <a:latin typeface="Arial" pitchFamily="34" charset="0"/>
                <a:cs typeface="Arial" pitchFamily="34" charset="0"/>
              </a:rPr>
              <a:t>Проблеми при звертанні до</a:t>
            </a:r>
            <a:r>
              <a:rPr lang="ru-RU" sz="2600" b="1" dirty="0" smtClean="0">
                <a:solidFill>
                  <a:schemeClr val="accent6"/>
                </a:solidFill>
                <a:latin typeface="Arial" pitchFamily="34" charset="0"/>
                <a:cs typeface="Arial" pitchFamily="34" charset="0"/>
              </a:rPr>
              <a:t> </a:t>
            </a:r>
            <a:r>
              <a:rPr lang="ru-RU" sz="2600" b="1" dirty="0" err="1" smtClean="0">
                <a:solidFill>
                  <a:schemeClr val="accent6"/>
                </a:solidFill>
                <a:latin typeface="Arial" pitchFamily="34" charset="0"/>
                <a:cs typeface="Arial" pitchFamily="34" charset="0"/>
              </a:rPr>
              <a:t>відділень</a:t>
            </a:r>
            <a:r>
              <a:rPr lang="ru-RU" sz="2600" b="1" dirty="0" smtClean="0">
                <a:solidFill>
                  <a:schemeClr val="accent6"/>
                </a:solidFill>
                <a:latin typeface="Arial" pitchFamily="34" charset="0"/>
                <a:cs typeface="Arial" pitchFamily="34" charset="0"/>
              </a:rPr>
              <a:t> </a:t>
            </a:r>
            <a:r>
              <a:rPr lang="ru-RU" sz="2600" b="1" dirty="0" err="1" smtClean="0">
                <a:solidFill>
                  <a:schemeClr val="accent6"/>
                </a:solidFill>
                <a:latin typeface="Arial" pitchFamily="34" charset="0"/>
                <a:cs typeface="Arial" pitchFamily="34" charset="0"/>
              </a:rPr>
              <a:t>Пенсійного</a:t>
            </a:r>
            <a:r>
              <a:rPr lang="ru-RU" sz="2600" b="1" dirty="0" smtClean="0">
                <a:solidFill>
                  <a:schemeClr val="accent6"/>
                </a:solidFill>
                <a:latin typeface="Arial" pitchFamily="34" charset="0"/>
                <a:cs typeface="Arial" pitchFamily="34" charset="0"/>
              </a:rPr>
              <a:t> фонду, </a:t>
            </a:r>
            <a:r>
              <a:rPr lang="ru-RU" sz="2600" b="1" dirty="0" err="1" smtClean="0">
                <a:solidFill>
                  <a:schemeClr val="accent6"/>
                </a:solidFill>
                <a:latin typeface="Arial" pitchFamily="34" charset="0"/>
                <a:cs typeface="Arial" pitchFamily="34" charset="0"/>
              </a:rPr>
              <a:t>установ</a:t>
            </a:r>
            <a:r>
              <a:rPr lang="ru-RU" sz="2600" b="1" dirty="0" smtClean="0">
                <a:solidFill>
                  <a:schemeClr val="accent6"/>
                </a:solidFill>
                <a:latin typeface="Arial" pitchFamily="34" charset="0"/>
                <a:cs typeface="Arial" pitchFamily="34" charset="0"/>
              </a:rPr>
              <a:t> </a:t>
            </a:r>
            <a:r>
              <a:rPr lang="ru-RU" sz="2600" b="1" dirty="0" err="1" smtClean="0">
                <a:solidFill>
                  <a:schemeClr val="accent6"/>
                </a:solidFill>
                <a:latin typeface="Arial" pitchFamily="34" charset="0"/>
                <a:cs typeface="Arial" pitchFamily="34" charset="0"/>
              </a:rPr>
              <a:t>соціального</a:t>
            </a:r>
            <a:r>
              <a:rPr lang="ru-RU" sz="2600" b="1" dirty="0" smtClean="0">
                <a:solidFill>
                  <a:schemeClr val="accent6"/>
                </a:solidFill>
                <a:latin typeface="Arial" pitchFamily="34" charset="0"/>
                <a:cs typeface="Arial" pitchFamily="34" charset="0"/>
              </a:rPr>
              <a:t> </a:t>
            </a:r>
            <a:r>
              <a:rPr lang="ru-RU" sz="2600" b="1" dirty="0" err="1" smtClean="0">
                <a:solidFill>
                  <a:schemeClr val="accent6"/>
                </a:solidFill>
                <a:latin typeface="Arial" pitchFamily="34" charset="0"/>
                <a:cs typeface="Arial" pitchFamily="34" charset="0"/>
              </a:rPr>
              <a:t>захисту</a:t>
            </a:r>
            <a:endParaRPr lang="uk-UA" sz="2600" b="1" dirty="0" smtClean="0">
              <a:solidFill>
                <a:schemeClr val="accent6"/>
              </a:solidFill>
              <a:latin typeface="Arial" pitchFamily="34" charset="0"/>
              <a:cs typeface="Arial" pitchFamily="34" charset="0"/>
            </a:endParaRPr>
          </a:p>
        </p:txBody>
      </p:sp>
      <p:graphicFrame>
        <p:nvGraphicFramePr>
          <p:cNvPr id="172046" name="Object 14"/>
          <p:cNvGraphicFramePr>
            <a:graphicFrameLocks noGrp="1" noChangeAspect="1"/>
          </p:cNvGraphicFramePr>
          <p:nvPr>
            <p:ph sz="half" idx="1"/>
          </p:nvPr>
        </p:nvGraphicFramePr>
        <p:xfrm>
          <a:off x="684213" y="1989138"/>
          <a:ext cx="3810000" cy="4114800"/>
        </p:xfrm>
        <a:graphic>
          <a:graphicData uri="http://schemas.openxmlformats.org/presentationml/2006/ole">
            <p:oleObj spid="_x0000_s266268" name="Диаграмма" r:id="rId4" imgW="3810079" imgH="4114761" progId="MSGraph.Chart.8">
              <p:embed followColorScheme="full"/>
            </p:oleObj>
          </a:graphicData>
        </a:graphic>
      </p:graphicFrame>
      <p:pic>
        <p:nvPicPr>
          <p:cNvPr id="172048" name="Picture 4"/>
          <p:cNvPicPr>
            <a:picLocks noChangeAspect="1" noChangeArrowheads="1"/>
          </p:cNvPicPr>
          <p:nvPr/>
        </p:nvPicPr>
        <p:blipFill>
          <a:blip r:embed="rId5"/>
          <a:srcRect/>
          <a:stretch>
            <a:fillRect/>
          </a:stretch>
        </p:blipFill>
        <p:spPr bwMode="auto">
          <a:xfrm>
            <a:off x="611188" y="1844675"/>
            <a:ext cx="7921625" cy="4392613"/>
          </a:xfrm>
          <a:prstGeom prst="rect">
            <a:avLst/>
          </a:prstGeom>
          <a:noFill/>
          <a:ln w="12700">
            <a:noFill/>
            <a:miter lim="800000"/>
            <a:headEnd type="none" w="sm" len="sm"/>
            <a:tailEnd type="none" w="sm" len="sm"/>
          </a:ln>
        </p:spPr>
      </p:pic>
    </p:spTree>
    <p:extLst>
      <p:ext uri="{BB962C8B-B14F-4D97-AF65-F5344CB8AC3E}">
        <p14:creationId xmlns="" xmlns:p14="http://schemas.microsoft.com/office/powerpoint/2010/main" val="2609419964"/>
      </p:ext>
    </p:extLst>
  </p:cSld>
  <p:clrMapOvr>
    <a:masterClrMapping/>
  </p:clrMapOvr>
  <p:transition spd="med">
    <p:split orient="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671" y="704602"/>
            <a:ext cx="7772400" cy="319070"/>
          </a:xfrm>
        </p:spPr>
        <p:txBody>
          <a:bodyPr/>
          <a:lstStyle/>
          <a:p>
            <a:r>
              <a:rPr lang="uk-UA" sz="2800" b="1" dirty="0" smtClean="0">
                <a:solidFill>
                  <a:schemeClr val="accent6"/>
                </a:solidFill>
                <a:latin typeface="Arial" pitchFamily="34" charset="0"/>
                <a:cs typeface="Arial" pitchFamily="34" charset="0"/>
              </a:rPr>
              <a:t>Збереження  здоров</a:t>
            </a:r>
            <a:r>
              <a:rPr lang="en-US" sz="2800" b="1" dirty="0" smtClean="0">
                <a:solidFill>
                  <a:schemeClr val="accent6"/>
                </a:solidFill>
                <a:latin typeface="Arial" pitchFamily="34" charset="0"/>
                <a:cs typeface="Arial" pitchFamily="34" charset="0"/>
              </a:rPr>
              <a:t>`</a:t>
            </a:r>
            <a:r>
              <a:rPr lang="uk-UA" sz="2800" b="1" dirty="0" smtClean="0">
                <a:solidFill>
                  <a:schemeClr val="accent6"/>
                </a:solidFill>
                <a:latin typeface="Arial" pitchFamily="34" charset="0"/>
                <a:cs typeface="Arial" pitchFamily="34" charset="0"/>
              </a:rPr>
              <a:t>я</a:t>
            </a:r>
            <a:endParaRPr lang="ru-RU" sz="2800" dirty="0">
              <a:solidFill>
                <a:schemeClr val="accent6"/>
              </a:solidFill>
              <a:latin typeface="Arial" pitchFamily="34" charset="0"/>
              <a:cs typeface="Arial" pitchFamily="34" charset="0"/>
            </a:endParaRPr>
          </a:p>
        </p:txBody>
      </p:sp>
      <p:sp>
        <p:nvSpPr>
          <p:cNvPr id="3" name="Содержимое 2"/>
          <p:cNvSpPr>
            <a:spLocks noGrp="1"/>
          </p:cNvSpPr>
          <p:nvPr>
            <p:ph idx="1"/>
          </p:nvPr>
        </p:nvSpPr>
        <p:spPr>
          <a:xfrm>
            <a:off x="261257" y="1249675"/>
            <a:ext cx="8692737" cy="5305504"/>
          </a:xfrm>
        </p:spPr>
        <p:txBody>
          <a:bodyPr/>
          <a:lstStyle/>
          <a:p>
            <a:pPr algn="just">
              <a:lnSpc>
                <a:spcPct val="90000"/>
              </a:lnSpc>
              <a:buFontTx/>
              <a:buNone/>
            </a:pPr>
            <a:r>
              <a:rPr lang="uk-UA" sz="1650" b="1" dirty="0" smtClean="0"/>
              <a:t>• </a:t>
            </a:r>
            <a:r>
              <a:rPr lang="uk-UA" sz="1650" b="1" dirty="0" smtClean="0">
                <a:latin typeface="Arial" pitchFamily="34" charset="0"/>
                <a:cs typeface="Arial" pitchFamily="34" charset="0"/>
              </a:rPr>
              <a:t>заохочення здорового способу життя </a:t>
            </a:r>
            <a:r>
              <a:rPr lang="ru-RU" sz="1650" b="1" dirty="0" err="1" smtClean="0">
                <a:latin typeface="Arial" pitchFamily="34" charset="0"/>
                <a:cs typeface="Arial" pitchFamily="34" charset="0"/>
              </a:rPr>
              <a:t>населення</a:t>
            </a:r>
            <a:r>
              <a:rPr lang="ru-RU" sz="1650" b="1" dirty="0" smtClean="0">
                <a:latin typeface="Arial" pitchFamily="34" charset="0"/>
                <a:cs typeface="Arial" pitchFamily="34" charset="0"/>
              </a:rPr>
              <a:t> </a:t>
            </a:r>
            <a:r>
              <a:rPr lang="uk-UA" sz="1650" b="1" dirty="0" smtClean="0">
                <a:latin typeface="Arial" pitchFamily="34" charset="0"/>
                <a:cs typeface="Arial" pitchFamily="34" charset="0"/>
              </a:rPr>
              <a:t>усіх вікових груп як передумови активного довголіття;</a:t>
            </a:r>
          </a:p>
          <a:p>
            <a:pPr algn="just">
              <a:lnSpc>
                <a:spcPct val="90000"/>
              </a:lnSpc>
              <a:buFontTx/>
              <a:buNone/>
            </a:pPr>
            <a:endParaRPr lang="uk-UA" sz="1650" b="1" dirty="0" smtClean="0">
              <a:latin typeface="Arial" pitchFamily="34" charset="0"/>
              <a:cs typeface="Arial" pitchFamily="34" charset="0"/>
            </a:endParaRPr>
          </a:p>
          <a:p>
            <a:pPr marL="0" indent="0">
              <a:lnSpc>
                <a:spcPct val="70000"/>
              </a:lnSpc>
              <a:buNone/>
            </a:pPr>
            <a:r>
              <a:rPr lang="uk-UA" sz="1650" b="1" i="1" dirty="0" smtClean="0">
                <a:latin typeface="Arial" pitchFamily="34" charset="0"/>
                <a:cs typeface="Arial" pitchFamily="34" charset="0"/>
              </a:rPr>
              <a:t>• </a:t>
            </a:r>
            <a:r>
              <a:rPr lang="uk-UA" sz="1650" b="1" dirty="0" smtClean="0">
                <a:latin typeface="Arial" pitchFamily="34" charset="0"/>
                <a:cs typeface="Arial" pitchFamily="34" charset="0"/>
              </a:rPr>
              <a:t>пристосування до потреб старіючого населення системи охорони здоров'я: </a:t>
            </a:r>
          </a:p>
          <a:p>
            <a:pPr>
              <a:lnSpc>
                <a:spcPct val="70000"/>
              </a:lnSpc>
              <a:buFontTx/>
              <a:buChar char="-"/>
            </a:pPr>
            <a:r>
              <a:rPr lang="uk-UA" sz="1650" b="1" dirty="0" smtClean="0">
                <a:latin typeface="Arial" pitchFamily="34" charset="0"/>
                <a:cs typeface="Arial" pitchFamily="34" charset="0"/>
              </a:rPr>
              <a:t>удосконалення системи  геріатричної допомоги, розширення відповідної інфраструктури</a:t>
            </a:r>
          </a:p>
          <a:p>
            <a:pPr>
              <a:lnSpc>
                <a:spcPct val="70000"/>
              </a:lnSpc>
              <a:buFontTx/>
              <a:buChar char="-"/>
            </a:pPr>
            <a:endParaRPr lang="uk-UA" sz="1650" b="1" dirty="0" smtClean="0">
              <a:latin typeface="Arial" pitchFamily="34" charset="0"/>
              <a:cs typeface="Arial" pitchFamily="34" charset="0"/>
            </a:endParaRPr>
          </a:p>
          <a:p>
            <a:pPr>
              <a:lnSpc>
                <a:spcPct val="70000"/>
              </a:lnSpc>
              <a:buFontTx/>
              <a:buChar char="-"/>
            </a:pPr>
            <a:r>
              <a:rPr lang="uk-UA" sz="1650" b="1" dirty="0" smtClean="0">
                <a:latin typeface="Arial" pitchFamily="34" charset="0"/>
                <a:cs typeface="Arial" pitchFamily="34" charset="0"/>
              </a:rPr>
              <a:t>розширення можливостей доступу літніх до якісних медичних послуг, забезпечення належного охоплення програмами протидії небезпечним захворюванням  вразливих груп осіб поважного віку</a:t>
            </a:r>
          </a:p>
          <a:p>
            <a:pPr>
              <a:lnSpc>
                <a:spcPct val="70000"/>
              </a:lnSpc>
              <a:buFontTx/>
              <a:buChar char="-"/>
            </a:pPr>
            <a:endParaRPr lang="uk-UA" sz="1650" b="1" dirty="0" smtClean="0">
              <a:latin typeface="Arial" pitchFamily="34" charset="0"/>
              <a:cs typeface="Arial" pitchFamily="34" charset="0"/>
            </a:endParaRPr>
          </a:p>
          <a:p>
            <a:pPr>
              <a:lnSpc>
                <a:spcPct val="70000"/>
              </a:lnSpc>
              <a:buFontTx/>
              <a:buChar char="-"/>
            </a:pPr>
            <a:r>
              <a:rPr lang="uk-UA" sz="1650" b="1" dirty="0" smtClean="0">
                <a:latin typeface="Arial" pitchFamily="34" charset="0"/>
                <a:cs typeface="Arial" pitchFamily="34" charset="0"/>
              </a:rPr>
              <a:t>обмін інноваційними моделями сприяння збереженню здоров</a:t>
            </a:r>
            <a:r>
              <a:rPr lang="en-US" sz="1650" b="1" dirty="0" smtClean="0">
                <a:latin typeface="Arial" pitchFamily="34" charset="0"/>
                <a:cs typeface="Arial" pitchFamily="34" charset="0"/>
              </a:rPr>
              <a:t>’</a:t>
            </a:r>
            <a:r>
              <a:rPr lang="uk-UA" sz="1650" b="1" dirty="0" smtClean="0">
                <a:latin typeface="Arial" pitchFamily="34" charset="0"/>
                <a:cs typeface="Arial" pitchFamily="34" charset="0"/>
              </a:rPr>
              <a:t>я літніх</a:t>
            </a:r>
          </a:p>
          <a:p>
            <a:pPr>
              <a:lnSpc>
                <a:spcPct val="70000"/>
              </a:lnSpc>
              <a:buFontTx/>
              <a:buChar char="-"/>
            </a:pPr>
            <a:endParaRPr lang="uk-UA" sz="1650" b="1" dirty="0" smtClean="0">
              <a:latin typeface="Arial" pitchFamily="34" charset="0"/>
              <a:cs typeface="Arial" pitchFamily="34" charset="0"/>
            </a:endParaRPr>
          </a:p>
          <a:p>
            <a:pPr>
              <a:lnSpc>
                <a:spcPct val="70000"/>
              </a:lnSpc>
              <a:buFontTx/>
              <a:buChar char="-"/>
            </a:pPr>
            <a:r>
              <a:rPr lang="uk-UA" sz="1650" b="1" dirty="0" smtClean="0">
                <a:latin typeface="Arial" pitchFamily="34" charset="0"/>
                <a:cs typeface="Arial" pitchFamily="34" charset="0"/>
              </a:rPr>
              <a:t>підтримка різних форм добровільного догляду за особами поважного  віку ;</a:t>
            </a:r>
            <a:endParaRPr lang="ru-RU" sz="1650" b="1" dirty="0" smtClean="0">
              <a:latin typeface="Arial" pitchFamily="34" charset="0"/>
              <a:cs typeface="Arial" pitchFamily="34" charset="0"/>
            </a:endParaRPr>
          </a:p>
          <a:p>
            <a:pPr>
              <a:lnSpc>
                <a:spcPct val="70000"/>
              </a:lnSpc>
              <a:buFontTx/>
              <a:buChar char="-"/>
            </a:pPr>
            <a:endParaRPr lang="ru-RU" sz="1650" b="1" dirty="0" smtClean="0">
              <a:latin typeface="Arial" pitchFamily="34" charset="0"/>
              <a:cs typeface="Arial" pitchFamily="34" charset="0"/>
            </a:endParaRPr>
          </a:p>
          <a:p>
            <a:pPr algn="just">
              <a:lnSpc>
                <a:spcPct val="90000"/>
              </a:lnSpc>
            </a:pPr>
            <a:r>
              <a:rPr lang="uk-UA" sz="1650" b="1" dirty="0" smtClean="0">
                <a:latin typeface="Arial" pitchFamily="34" charset="0"/>
                <a:cs typeface="Arial" pitchFamily="34" charset="0"/>
              </a:rPr>
              <a:t>підвищення поінформованості осіб поважного віку щодо реформ системи охорони здоров</a:t>
            </a:r>
            <a:r>
              <a:rPr lang="en-US" sz="1650" b="1" dirty="0" smtClean="0">
                <a:latin typeface="Arial" pitchFamily="34" charset="0"/>
                <a:cs typeface="Arial" pitchFamily="34" charset="0"/>
              </a:rPr>
              <a:t>`</a:t>
            </a:r>
            <a:r>
              <a:rPr lang="uk-UA" sz="1650" b="1" dirty="0" smtClean="0">
                <a:latin typeface="Arial" pitchFamily="34" charset="0"/>
                <a:cs typeface="Arial" pitchFamily="34" charset="0"/>
              </a:rPr>
              <a:t>я;</a:t>
            </a:r>
          </a:p>
          <a:p>
            <a:pPr algn="just">
              <a:lnSpc>
                <a:spcPct val="90000"/>
              </a:lnSpc>
            </a:pPr>
            <a:endParaRPr lang="uk-UA" sz="1650" b="1" dirty="0" smtClean="0">
              <a:latin typeface="Arial" pitchFamily="34" charset="0"/>
              <a:cs typeface="Arial" pitchFamily="34" charset="0"/>
            </a:endParaRPr>
          </a:p>
          <a:p>
            <a:pPr algn="just">
              <a:lnSpc>
                <a:spcPct val="90000"/>
              </a:lnSpc>
            </a:pPr>
            <a:r>
              <a:rPr lang="uk-UA" sz="1650" b="1" dirty="0" smtClean="0">
                <a:latin typeface="Arial" pitchFamily="34" charset="0"/>
                <a:cs typeface="Arial" pitchFamily="34" charset="0"/>
              </a:rPr>
              <a:t>попередження нещасних випадків із людьми похилого віку;</a:t>
            </a:r>
          </a:p>
          <a:p>
            <a:pPr algn="just">
              <a:lnSpc>
                <a:spcPct val="90000"/>
              </a:lnSpc>
            </a:pPr>
            <a:endParaRPr lang="uk-UA" sz="1650" b="1" dirty="0" smtClean="0">
              <a:latin typeface="Arial" pitchFamily="34" charset="0"/>
              <a:cs typeface="Arial" pitchFamily="34" charset="0"/>
            </a:endParaRPr>
          </a:p>
          <a:p>
            <a:pPr algn="just">
              <a:lnSpc>
                <a:spcPct val="90000"/>
              </a:lnSpc>
            </a:pPr>
            <a:r>
              <a:rPr lang="uk-UA" sz="1650" b="1" dirty="0" smtClean="0">
                <a:latin typeface="Arial" pitchFamily="34" charset="0"/>
                <a:cs typeface="Arial" pitchFamily="34" charset="0"/>
              </a:rPr>
              <a:t>удосконалення  </a:t>
            </a:r>
            <a:r>
              <a:rPr lang="uk-UA" sz="1650" b="1" dirty="0" err="1" smtClean="0">
                <a:latin typeface="Arial" pitchFamily="34" charset="0"/>
                <a:cs typeface="Arial" pitchFamily="34" charset="0"/>
              </a:rPr>
              <a:t>медико-демографічної</a:t>
            </a:r>
            <a:r>
              <a:rPr lang="uk-UA" sz="1650" b="1" dirty="0" smtClean="0">
                <a:latin typeface="Arial" pitchFamily="34" charset="0"/>
                <a:cs typeface="Arial" pitchFamily="34" charset="0"/>
              </a:rPr>
              <a:t> статистики (облік захворюваності; статистика причин смерті та ін.).</a:t>
            </a:r>
            <a:endParaRPr lang="ru-RU" sz="1650" b="1" dirty="0" smtClean="0">
              <a:latin typeface="Arial" pitchFamily="34" charset="0"/>
              <a:cs typeface="Arial" pitchFamily="34" charset="0"/>
            </a:endParaRPr>
          </a:p>
          <a:p>
            <a:endParaRPr lang="ru-RU" sz="1650" b="1" dirty="0"/>
          </a:p>
        </p:txBody>
      </p:sp>
      <p:sp>
        <p:nvSpPr>
          <p:cNvPr id="4" name="Номер слайда 3"/>
          <p:cNvSpPr>
            <a:spLocks noGrp="1"/>
          </p:cNvSpPr>
          <p:nvPr>
            <p:ph type="sldNum" sz="quarter" idx="11"/>
          </p:nvPr>
        </p:nvSpPr>
        <p:spPr/>
        <p:txBody>
          <a:bodyPr/>
          <a:lstStyle/>
          <a:p>
            <a:pPr>
              <a:defRPr/>
            </a:pPr>
            <a:fld id="{2A43B5E4-3301-467F-894F-BD49CBAAB365}" type="slidenum">
              <a:rPr lang="ru-RU" smtClean="0"/>
              <a:pPr>
                <a:defRPr/>
              </a:pPr>
              <a:t>42</a:t>
            </a:fld>
            <a:endParaRPr lang="ru-RU"/>
          </a:p>
        </p:txBody>
      </p:sp>
    </p:spTree>
    <p:extLst>
      <p:ext uri="{BB962C8B-B14F-4D97-AF65-F5344CB8AC3E}">
        <p14:creationId xmlns="" xmlns:p14="http://schemas.microsoft.com/office/powerpoint/2010/main" val="244488692"/>
      </p:ext>
    </p:extLst>
  </p:cSld>
  <p:clrMapOvr>
    <a:masterClrMapping/>
  </p:clrMapOvr>
  <p:transition spd="med">
    <p:split orient="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8299" y="763979"/>
            <a:ext cx="7772400" cy="390508"/>
          </a:xfrm>
        </p:spPr>
        <p:txBody>
          <a:bodyPr/>
          <a:lstStyle/>
          <a:p>
            <a:r>
              <a:rPr lang="uk-UA" sz="2800" b="1" dirty="0" smtClean="0">
                <a:solidFill>
                  <a:schemeClr val="accent6"/>
                </a:solidFill>
                <a:latin typeface="Arial" pitchFamily="34" charset="0"/>
                <a:cs typeface="Arial" pitchFamily="34" charset="0"/>
              </a:rPr>
              <a:t>Пенсійне забезпечення та зайнятість</a:t>
            </a:r>
            <a:endParaRPr lang="ru-RU" sz="2800" b="1" dirty="0">
              <a:solidFill>
                <a:schemeClr val="accent6"/>
              </a:solidFill>
              <a:latin typeface="Arial" pitchFamily="34" charset="0"/>
              <a:cs typeface="Arial" pitchFamily="34" charset="0"/>
            </a:endParaRPr>
          </a:p>
        </p:txBody>
      </p:sp>
      <p:sp>
        <p:nvSpPr>
          <p:cNvPr id="3" name="Содержимое 2"/>
          <p:cNvSpPr>
            <a:spLocks noGrp="1"/>
          </p:cNvSpPr>
          <p:nvPr>
            <p:ph idx="1"/>
          </p:nvPr>
        </p:nvSpPr>
        <p:spPr>
          <a:xfrm>
            <a:off x="403760" y="1686296"/>
            <a:ext cx="8348354" cy="4678878"/>
          </a:xfrm>
        </p:spPr>
        <p:txBody>
          <a:bodyPr/>
          <a:lstStyle/>
          <a:p>
            <a:pPr lvl="0">
              <a:spcAft>
                <a:spcPts val="600"/>
              </a:spcAft>
            </a:pPr>
            <a:r>
              <a:rPr lang="uk-UA" sz="1650" b="1" kern="1200" dirty="0" smtClean="0">
                <a:latin typeface="Arial" pitchFamily="34" charset="0"/>
                <a:cs typeface="Arial" pitchFamily="34" charset="0"/>
              </a:rPr>
              <a:t>удосконалення обліку здобутих пенсійних прав та формули розрахунку розміру державної страхової пенсії;</a:t>
            </a:r>
          </a:p>
          <a:p>
            <a:pPr>
              <a:spcAft>
                <a:spcPts val="600"/>
              </a:spcAft>
            </a:pPr>
            <a:r>
              <a:rPr lang="uk-UA" sz="1650" b="1" kern="1200" dirty="0" smtClean="0">
                <a:latin typeface="Arial" pitchFamily="34" charset="0"/>
                <a:cs typeface="Arial" pitchFamily="34" charset="0"/>
              </a:rPr>
              <a:t>максимальне вирівнювання умов виходу на пенсію для всіх категорій громадян, включаючи гендерне вирівнювання пенсійного віку та нормативного стажу для всіх видів пенсій;</a:t>
            </a:r>
          </a:p>
          <a:p>
            <a:pPr lvl="0">
              <a:spcAft>
                <a:spcPts val="600"/>
              </a:spcAft>
            </a:pPr>
            <a:r>
              <a:rPr lang="uk-UA" sz="1650" b="1" kern="1200" dirty="0" smtClean="0">
                <a:latin typeface="Arial" pitchFamily="34" charset="0"/>
                <a:cs typeface="Arial" pitchFamily="34" charset="0"/>
              </a:rPr>
              <a:t>удосконалення порядку осучаснення призначених пенсій;</a:t>
            </a:r>
          </a:p>
          <a:p>
            <a:pPr>
              <a:spcAft>
                <a:spcPts val="600"/>
              </a:spcAft>
            </a:pPr>
            <a:r>
              <a:rPr lang="uk-UA" sz="1650" b="1" kern="1200" dirty="0" smtClean="0">
                <a:latin typeface="Arial" pitchFamily="34" charset="0"/>
                <a:cs typeface="Arial" pitchFamily="34" charset="0"/>
              </a:rPr>
              <a:t>розвиток корпоративних та професійних пенсійних програм;</a:t>
            </a:r>
          </a:p>
          <a:p>
            <a:pPr lvl="0">
              <a:spcAft>
                <a:spcPts val="600"/>
              </a:spcAft>
            </a:pPr>
            <a:r>
              <a:rPr lang="uk-UA" sz="1650" b="1" kern="1200" dirty="0" smtClean="0">
                <a:latin typeface="Arial" pitchFamily="34" charset="0"/>
                <a:cs typeface="Arial" pitchFamily="34" charset="0"/>
              </a:rPr>
              <a:t>залучення соціальних партнерів, широких кіл громадськості на всіх етапах та на всіх рівнях до формування і реалізації політики у сфері пенсійного забезпечення;</a:t>
            </a:r>
          </a:p>
          <a:p>
            <a:pPr>
              <a:spcAft>
                <a:spcPts val="600"/>
              </a:spcAft>
            </a:pPr>
            <a:r>
              <a:rPr lang="uk-UA" sz="1650" b="1" dirty="0" smtClean="0">
                <a:latin typeface="Arial" pitchFamily="34" charset="0"/>
                <a:cs typeface="Arial" pitchFamily="34" charset="0"/>
              </a:rPr>
              <a:t>р</a:t>
            </a:r>
            <a:r>
              <a:rPr lang="uk-UA" sz="1650" b="1" kern="1200" dirty="0" smtClean="0">
                <a:latin typeface="Arial" pitchFamily="34" charset="0"/>
                <a:cs typeface="Arial" pitchFamily="34" charset="0"/>
              </a:rPr>
              <a:t>озширення можливостей занятості для літніх осіб, підвищення їх конкурентоспроможності на ринку праці (у т.ч. через реалізацію принципів навчання впродовж усього життя);</a:t>
            </a:r>
          </a:p>
          <a:p>
            <a:pPr>
              <a:spcAft>
                <a:spcPts val="600"/>
              </a:spcAft>
            </a:pPr>
            <a:r>
              <a:rPr lang="uk-UA" sz="1650" b="1" kern="1200" dirty="0" smtClean="0">
                <a:latin typeface="Arial" pitchFamily="34" charset="0"/>
                <a:cs typeface="Arial" pitchFamily="34" charset="0"/>
              </a:rPr>
              <a:t> розробка та впровадження програм підготовки до виходу на пенсію та патронажу колишніх співробітників після їх виходу на пенсію;</a:t>
            </a:r>
          </a:p>
          <a:p>
            <a:endParaRPr lang="uk-UA" sz="1650" b="1" kern="1200" dirty="0" smtClean="0">
              <a:latin typeface="Arial" pitchFamily="34" charset="0"/>
              <a:cs typeface="Arial" pitchFamily="34" charset="0"/>
            </a:endParaRPr>
          </a:p>
          <a:p>
            <a:endParaRPr lang="uk-UA" sz="1650" b="1" kern="1200" dirty="0" smtClean="0">
              <a:latin typeface="Arial" pitchFamily="34" charset="0"/>
              <a:cs typeface="Arial" pitchFamily="34" charset="0"/>
            </a:endParaRPr>
          </a:p>
        </p:txBody>
      </p:sp>
      <p:sp>
        <p:nvSpPr>
          <p:cNvPr id="4" name="Номер слайда 3"/>
          <p:cNvSpPr>
            <a:spLocks noGrp="1"/>
          </p:cNvSpPr>
          <p:nvPr>
            <p:ph type="sldNum" sz="quarter" idx="11"/>
          </p:nvPr>
        </p:nvSpPr>
        <p:spPr/>
        <p:txBody>
          <a:bodyPr/>
          <a:lstStyle/>
          <a:p>
            <a:pPr>
              <a:defRPr/>
            </a:pPr>
            <a:fld id="{2A43B5E4-3301-467F-894F-BD49CBAAB365}" type="slidenum">
              <a:rPr lang="ru-RU" smtClean="0"/>
              <a:pPr>
                <a:defRPr/>
              </a:pPr>
              <a:t>43</a:t>
            </a:fld>
            <a:endParaRPr lang="ru-RU" dirty="0"/>
          </a:p>
        </p:txBody>
      </p:sp>
    </p:spTree>
    <p:extLst>
      <p:ext uri="{BB962C8B-B14F-4D97-AF65-F5344CB8AC3E}">
        <p14:creationId xmlns="" xmlns:p14="http://schemas.microsoft.com/office/powerpoint/2010/main" val="2307441460"/>
      </p:ext>
    </p:extLst>
  </p:cSld>
  <p:clrMapOvr>
    <a:masterClrMapping/>
  </p:clrMapOvr>
  <p:transition spd="med">
    <p:split orient="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4547" y="752103"/>
            <a:ext cx="7772400" cy="319070"/>
          </a:xfrm>
        </p:spPr>
        <p:txBody>
          <a:bodyPr/>
          <a:lstStyle/>
          <a:p>
            <a:r>
              <a:rPr lang="uk-UA" sz="2800" b="1" dirty="0" smtClean="0">
                <a:solidFill>
                  <a:schemeClr val="accent6"/>
                </a:solidFill>
                <a:latin typeface="Arial" pitchFamily="34" charset="0"/>
                <a:cs typeface="Arial" pitchFamily="34" charset="0"/>
              </a:rPr>
              <a:t>Соціальна інтеграція</a:t>
            </a:r>
            <a:endParaRPr lang="ru-RU" sz="2800" dirty="0">
              <a:solidFill>
                <a:schemeClr val="accent6"/>
              </a:solidFill>
              <a:latin typeface="Arial" pitchFamily="34" charset="0"/>
              <a:cs typeface="Arial" pitchFamily="34" charset="0"/>
            </a:endParaRPr>
          </a:p>
        </p:txBody>
      </p:sp>
      <p:sp>
        <p:nvSpPr>
          <p:cNvPr id="3" name="Содержимое 2"/>
          <p:cNvSpPr>
            <a:spLocks noGrp="1"/>
          </p:cNvSpPr>
          <p:nvPr>
            <p:ph idx="1"/>
          </p:nvPr>
        </p:nvSpPr>
        <p:spPr>
          <a:xfrm>
            <a:off x="436418" y="1486997"/>
            <a:ext cx="8315696" cy="5095892"/>
          </a:xfrm>
        </p:spPr>
        <p:txBody>
          <a:bodyPr/>
          <a:lstStyle/>
          <a:p>
            <a:pPr algn="just"/>
            <a:r>
              <a:rPr lang="uk-UA" sz="1650" b="1" dirty="0" smtClean="0">
                <a:latin typeface="Arial" pitchFamily="34" charset="0"/>
                <a:cs typeface="Arial" pitchFamily="34" charset="0"/>
              </a:rPr>
              <a:t>розвиток </a:t>
            </a:r>
            <a:r>
              <a:rPr lang="uk-UA" sz="1650" b="1" dirty="0" err="1" smtClean="0">
                <a:latin typeface="Arial" pitchFamily="34" charset="0"/>
                <a:cs typeface="Arial" pitchFamily="34" charset="0"/>
              </a:rPr>
              <a:t>волонтерства</a:t>
            </a:r>
            <a:r>
              <a:rPr lang="uk-UA" sz="1650" b="1" dirty="0" smtClean="0">
                <a:latin typeface="Arial" pitchFamily="34" charset="0"/>
                <a:cs typeface="Arial" pitchFamily="34" charset="0"/>
              </a:rPr>
              <a:t> серед осіб поважного віку;</a:t>
            </a:r>
          </a:p>
          <a:p>
            <a:pPr algn="just"/>
            <a:endParaRPr lang="uk-UA" sz="1650" b="1" dirty="0" smtClean="0">
              <a:latin typeface="Arial" pitchFamily="34" charset="0"/>
              <a:cs typeface="Arial" pitchFamily="34" charset="0"/>
            </a:endParaRPr>
          </a:p>
          <a:p>
            <a:pPr algn="just"/>
            <a:r>
              <a:rPr lang="uk-UA" sz="1650" b="1" dirty="0" smtClean="0">
                <a:latin typeface="Arial" pitchFamily="34" charset="0"/>
                <a:cs typeface="Arial" pitchFamily="34" charset="0"/>
              </a:rPr>
              <a:t> попередження соціальної ізоляції та соціального відчуження осіб поважного віку, створення позитивного іміджу літніх людей;</a:t>
            </a:r>
          </a:p>
          <a:p>
            <a:pPr algn="just">
              <a:buNone/>
            </a:pPr>
            <a:endParaRPr lang="uk-UA" sz="1650" b="1" dirty="0" smtClean="0">
              <a:latin typeface="Arial" pitchFamily="34" charset="0"/>
              <a:cs typeface="Arial" pitchFamily="34" charset="0"/>
            </a:endParaRPr>
          </a:p>
          <a:p>
            <a:pPr algn="just"/>
            <a:r>
              <a:rPr lang="uk-UA" sz="1650" b="1" dirty="0" smtClean="0">
                <a:latin typeface="Arial" pitchFamily="34" charset="0"/>
                <a:cs typeface="Arial" pitchFamily="34" charset="0"/>
              </a:rPr>
              <a:t>розвиток мережі навчальних закладів для населення похилого віку, поширення «неформальної освіти»;</a:t>
            </a:r>
          </a:p>
          <a:p>
            <a:pPr algn="just">
              <a:buNone/>
            </a:pPr>
            <a:endParaRPr lang="uk-UA" sz="1650" b="1" dirty="0" smtClean="0">
              <a:latin typeface="Arial" pitchFamily="34" charset="0"/>
              <a:cs typeface="Arial" pitchFamily="34" charset="0"/>
            </a:endParaRPr>
          </a:p>
          <a:p>
            <a:pPr algn="just"/>
            <a:r>
              <a:rPr lang="uk-UA" sz="1650" b="1" dirty="0" smtClean="0">
                <a:latin typeface="Arial" pitchFamily="34" charset="0"/>
                <a:cs typeface="Arial" pitchFamily="34" charset="0"/>
              </a:rPr>
              <a:t>попередження дискримінації та жорстокого ставлення до осіб похилого віку;</a:t>
            </a:r>
          </a:p>
          <a:p>
            <a:pPr algn="just">
              <a:buNone/>
            </a:pPr>
            <a:endParaRPr lang="uk-UA" sz="1650" b="1" dirty="0" smtClean="0">
              <a:latin typeface="Arial" pitchFamily="34" charset="0"/>
              <a:cs typeface="Arial" pitchFamily="34" charset="0"/>
            </a:endParaRPr>
          </a:p>
          <a:p>
            <a:pPr algn="just"/>
            <a:r>
              <a:rPr lang="ru-RU" sz="1650" b="1" dirty="0" smtClean="0">
                <a:latin typeface="Arial" pitchFamily="34" charset="0"/>
                <a:cs typeface="Arial" pitchFamily="34" charset="0"/>
              </a:rPr>
              <a:t>активна </a:t>
            </a:r>
            <a:r>
              <a:rPr lang="ru-RU" sz="1650" b="1" dirty="0" err="1" smtClean="0">
                <a:latin typeface="Arial" pitchFamily="34" charset="0"/>
                <a:cs typeface="Arial" pitchFamily="34" charset="0"/>
              </a:rPr>
              <a:t>підтримка</a:t>
            </a:r>
            <a:r>
              <a:rPr lang="ru-RU" sz="1650" b="1" dirty="0" smtClean="0">
                <a:latin typeface="Arial" pitchFamily="34" charset="0"/>
                <a:cs typeface="Arial" pitchFamily="34" charset="0"/>
              </a:rPr>
              <a:t> </a:t>
            </a:r>
            <a:r>
              <a:rPr lang="ru-RU" sz="1650" b="1" dirty="0" err="1" smtClean="0">
                <a:latin typeface="Arial" pitchFamily="34" charset="0"/>
                <a:cs typeface="Arial" pitchFamily="34" charset="0"/>
              </a:rPr>
              <a:t>різних</a:t>
            </a:r>
            <a:r>
              <a:rPr lang="ru-RU" sz="1650" b="1" dirty="0" smtClean="0">
                <a:latin typeface="Arial" pitchFamily="34" charset="0"/>
                <a:cs typeface="Arial" pitchFamily="34" charset="0"/>
              </a:rPr>
              <a:t> форм </a:t>
            </a:r>
            <a:r>
              <a:rPr lang="ru-RU" sz="1650" b="1" dirty="0" err="1" smtClean="0">
                <a:latin typeface="Arial" pitchFamily="34" charset="0"/>
                <a:cs typeface="Arial" pitchFamily="34" charset="0"/>
              </a:rPr>
              <a:t>самоорганізації</a:t>
            </a:r>
            <a:r>
              <a:rPr lang="ru-RU" sz="1650" b="1" dirty="0" smtClean="0">
                <a:latin typeface="Arial" pitchFamily="34" charset="0"/>
                <a:cs typeface="Arial" pitchFamily="34" charset="0"/>
              </a:rPr>
              <a:t> </a:t>
            </a:r>
            <a:r>
              <a:rPr lang="ru-RU" sz="1650" b="1" dirty="0" err="1" smtClean="0">
                <a:latin typeface="Arial" pitchFamily="34" charset="0"/>
                <a:cs typeface="Arial" pitchFamily="34" charset="0"/>
              </a:rPr>
              <a:t>осіб</a:t>
            </a:r>
            <a:r>
              <a:rPr lang="ru-RU" sz="1650" b="1" dirty="0" smtClean="0">
                <a:latin typeface="Arial" pitchFamily="34" charset="0"/>
                <a:cs typeface="Arial" pitchFamily="34" charset="0"/>
              </a:rPr>
              <a:t> </a:t>
            </a:r>
            <a:r>
              <a:rPr lang="ru-RU" sz="1650" b="1" dirty="0" err="1" smtClean="0">
                <a:latin typeface="Arial" pitchFamily="34" charset="0"/>
                <a:cs typeface="Arial" pitchFamily="34" charset="0"/>
              </a:rPr>
              <a:t>поважного</a:t>
            </a:r>
            <a:r>
              <a:rPr lang="ru-RU" sz="1650" b="1" dirty="0" smtClean="0">
                <a:latin typeface="Arial" pitchFamily="34" charset="0"/>
                <a:cs typeface="Arial" pitchFamily="34" charset="0"/>
              </a:rPr>
              <a:t> </a:t>
            </a:r>
            <a:r>
              <a:rPr lang="ru-RU" sz="1650" b="1" dirty="0" err="1" smtClean="0">
                <a:latin typeface="Arial" pitchFamily="34" charset="0"/>
                <a:cs typeface="Arial" pitchFamily="34" charset="0"/>
              </a:rPr>
              <a:t>віку</a:t>
            </a:r>
            <a:r>
              <a:rPr lang="ru-RU" sz="1650" b="1" dirty="0" smtClean="0">
                <a:latin typeface="Arial" pitchFamily="34" charset="0"/>
                <a:cs typeface="Arial" pitchFamily="34" charset="0"/>
              </a:rPr>
              <a:t>, </a:t>
            </a:r>
            <a:r>
              <a:rPr lang="ru-RU" sz="1650" b="1" dirty="0" err="1" smtClean="0">
                <a:latin typeface="Arial" pitchFamily="34" charset="0"/>
                <a:cs typeface="Arial" pitchFamily="34" charset="0"/>
              </a:rPr>
              <a:t>створення</a:t>
            </a:r>
            <a:r>
              <a:rPr lang="ru-RU" sz="1650" b="1" dirty="0" smtClean="0">
                <a:latin typeface="Arial" pitchFamily="34" charset="0"/>
                <a:cs typeface="Arial" pitchFamily="34" charset="0"/>
              </a:rPr>
              <a:t> умов для </a:t>
            </a:r>
            <a:r>
              <a:rPr lang="ru-RU" sz="1650" b="1" dirty="0" err="1" smtClean="0">
                <a:latin typeface="Arial" pitchFamily="34" charset="0"/>
                <a:cs typeface="Arial" pitchFamily="34" charset="0"/>
              </a:rPr>
              <a:t>їх</a:t>
            </a:r>
            <a:r>
              <a:rPr lang="ru-RU" sz="1650" b="1" dirty="0" smtClean="0">
                <a:latin typeface="Arial" pitchFamily="34" charset="0"/>
                <a:cs typeface="Arial" pitchFamily="34" charset="0"/>
              </a:rPr>
              <a:t> </a:t>
            </a:r>
            <a:r>
              <a:rPr lang="ru-RU" sz="1650" b="1" dirty="0" err="1" smtClean="0">
                <a:latin typeface="Arial" pitchFamily="34" charset="0"/>
                <a:cs typeface="Arial" pitchFamily="34" charset="0"/>
              </a:rPr>
              <a:t>самореалізації</a:t>
            </a:r>
            <a:r>
              <a:rPr lang="ru-RU" sz="1650" b="1" dirty="0" smtClean="0">
                <a:latin typeface="Arial" pitchFamily="34" charset="0"/>
                <a:cs typeface="Arial" pitchFamily="34" charset="0"/>
              </a:rPr>
              <a:t>, а </a:t>
            </a:r>
            <a:r>
              <a:rPr lang="ru-RU" sz="1650" b="1" dirty="0" err="1" smtClean="0">
                <a:latin typeface="Arial" pitchFamily="34" charset="0"/>
                <a:cs typeface="Arial" pitchFamily="34" charset="0"/>
              </a:rPr>
              <a:t>також</a:t>
            </a:r>
            <a:r>
              <a:rPr lang="ru-RU" sz="1650" b="1" dirty="0" smtClean="0">
                <a:latin typeface="Arial" pitchFamily="34" charset="0"/>
                <a:cs typeface="Arial" pitchFamily="34" charset="0"/>
              </a:rPr>
              <a:t> для </a:t>
            </a:r>
            <a:r>
              <a:rPr lang="ru-RU" sz="1650" b="1" dirty="0" err="1" smtClean="0">
                <a:latin typeface="Arial" pitchFamily="34" charset="0"/>
                <a:cs typeface="Arial" pitchFamily="34" charset="0"/>
              </a:rPr>
              <a:t>проведення</a:t>
            </a:r>
            <a:r>
              <a:rPr lang="uk-UA" sz="1650" b="1" dirty="0" smtClean="0">
                <a:latin typeface="Arial" pitchFamily="34" charset="0"/>
                <a:cs typeface="Arial" pitchFamily="34" charset="0"/>
              </a:rPr>
              <a:t> дозвілля та спілкування, інформаційна підтримка у цій сфері.</a:t>
            </a:r>
            <a:endParaRPr lang="uk-UA" sz="1650" b="1" dirty="0">
              <a:latin typeface="Arial" pitchFamily="34" charset="0"/>
              <a:cs typeface="Arial" pitchFamily="34" charset="0"/>
            </a:endParaRPr>
          </a:p>
        </p:txBody>
      </p:sp>
      <p:sp>
        <p:nvSpPr>
          <p:cNvPr id="4" name="Номер слайда 3"/>
          <p:cNvSpPr>
            <a:spLocks noGrp="1"/>
          </p:cNvSpPr>
          <p:nvPr>
            <p:ph type="sldNum" sz="quarter" idx="11"/>
          </p:nvPr>
        </p:nvSpPr>
        <p:spPr/>
        <p:txBody>
          <a:bodyPr/>
          <a:lstStyle/>
          <a:p>
            <a:pPr>
              <a:defRPr/>
            </a:pPr>
            <a:fld id="{2A43B5E4-3301-467F-894F-BD49CBAAB365}" type="slidenum">
              <a:rPr lang="ru-RU" smtClean="0"/>
              <a:pPr>
                <a:defRPr/>
              </a:pPr>
              <a:t>44</a:t>
            </a:fld>
            <a:endParaRPr lang="ru-RU"/>
          </a:p>
        </p:txBody>
      </p:sp>
    </p:spTree>
    <p:extLst>
      <p:ext uri="{BB962C8B-B14F-4D97-AF65-F5344CB8AC3E}">
        <p14:creationId xmlns="" xmlns:p14="http://schemas.microsoft.com/office/powerpoint/2010/main" val="3142069230"/>
      </p:ext>
    </p:extLst>
  </p:cSld>
  <p:clrMapOvr>
    <a:masterClrMapping/>
  </p:clrMapOvr>
  <p:transition spd="med">
    <p:split orient="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49" name="Заголовок 4"/>
          <p:cNvSpPr>
            <a:spLocks noGrp="1"/>
          </p:cNvSpPr>
          <p:nvPr>
            <p:ph type="ctrTitle"/>
          </p:nvPr>
        </p:nvSpPr>
        <p:spPr/>
        <p:txBody>
          <a:bodyPr/>
          <a:lstStyle/>
          <a:p>
            <a:r>
              <a:rPr lang="uk-UA" b="1" i="1" smtClean="0">
                <a:solidFill>
                  <a:srgbClr val="0033CC"/>
                </a:solidFill>
              </a:rPr>
              <a:t>Дякую за увагу</a:t>
            </a:r>
            <a:r>
              <a:rPr lang="en-US" b="1" i="1" smtClean="0">
                <a:solidFill>
                  <a:srgbClr val="0033CC"/>
                </a:solidFill>
              </a:rPr>
              <a:t>!</a:t>
            </a:r>
            <a:endParaRPr lang="ru-RU" b="1" i="1" smtClean="0">
              <a:solidFill>
                <a:srgbClr val="0033CC"/>
              </a:solidFill>
            </a:endParaRPr>
          </a:p>
        </p:txBody>
      </p:sp>
      <p:sp>
        <p:nvSpPr>
          <p:cNvPr id="4" name="Номер слайда 3"/>
          <p:cNvSpPr>
            <a:spLocks noGrp="1"/>
          </p:cNvSpPr>
          <p:nvPr>
            <p:ph type="sldNum" sz="quarter" idx="11"/>
          </p:nvPr>
        </p:nvSpPr>
        <p:spPr/>
        <p:txBody>
          <a:bodyPr/>
          <a:lstStyle/>
          <a:p>
            <a:pPr>
              <a:defRPr/>
            </a:pPr>
            <a:fld id="{96592126-23F7-4028-BF76-36F01D8FF545}" type="slidenum">
              <a:rPr lang="ru-RU" smtClean="0"/>
              <a:pPr>
                <a:defRPr/>
              </a:pPr>
              <a:t>45</a:t>
            </a:fld>
            <a:endParaRPr lang="ru-RU"/>
          </a:p>
        </p:txBody>
      </p:sp>
    </p:spTree>
    <p:extLst>
      <p:ext uri="{BB962C8B-B14F-4D97-AF65-F5344CB8AC3E}">
        <p14:creationId xmlns="" xmlns:p14="http://schemas.microsoft.com/office/powerpoint/2010/main" val="921216943"/>
      </p:ext>
    </p:extLst>
  </p:cSld>
  <p:clrMapOvr>
    <a:masterClrMapping/>
  </p:clrMapOvr>
  <p:transition spd="med">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89" name="Заголовок 1"/>
          <p:cNvSpPr>
            <a:spLocks noGrp="1"/>
          </p:cNvSpPr>
          <p:nvPr>
            <p:ph type="title"/>
          </p:nvPr>
        </p:nvSpPr>
        <p:spPr>
          <a:xfrm>
            <a:off x="395288" y="581373"/>
            <a:ext cx="7929315" cy="936625"/>
          </a:xfrm>
        </p:spPr>
        <p:txBody>
          <a:bodyPr/>
          <a:lstStyle/>
          <a:p>
            <a:r>
              <a:rPr lang="uk-UA" sz="2800" b="1" dirty="0" smtClean="0">
                <a:solidFill>
                  <a:schemeClr val="accent6"/>
                </a:solidFill>
                <a:latin typeface="Arial" pitchFamily="34" charset="0"/>
                <a:cs typeface="Arial" pitchFamily="34" charset="0"/>
              </a:rPr>
              <a:t>Коефіцієнт довголіття жінок та чоловіків</a:t>
            </a:r>
            <a:br>
              <a:rPr lang="uk-UA" sz="2800" b="1" dirty="0" smtClean="0">
                <a:solidFill>
                  <a:schemeClr val="accent6"/>
                </a:solidFill>
                <a:latin typeface="Arial" pitchFamily="34" charset="0"/>
                <a:cs typeface="Arial" pitchFamily="34" charset="0"/>
              </a:rPr>
            </a:br>
            <a:r>
              <a:rPr lang="uk-UA" sz="2800" b="1" dirty="0" smtClean="0">
                <a:solidFill>
                  <a:schemeClr val="accent6"/>
                </a:solidFill>
                <a:latin typeface="Arial" pitchFamily="34" charset="0"/>
                <a:cs typeface="Arial" pitchFamily="34" charset="0"/>
              </a:rPr>
              <a:t> в Україні та інших європейських країнах,%</a:t>
            </a:r>
            <a:endParaRPr lang="ru-RU" sz="2800" b="1" dirty="0" smtClean="0">
              <a:solidFill>
                <a:schemeClr val="accent6"/>
              </a:solidFill>
              <a:latin typeface="Arial" pitchFamily="34" charset="0"/>
              <a:cs typeface="Arial" pitchFamily="34" charset="0"/>
            </a:endParaRPr>
          </a:p>
        </p:txBody>
      </p:sp>
      <p:sp>
        <p:nvSpPr>
          <p:cNvPr id="6" name="Номер слайда 5"/>
          <p:cNvSpPr>
            <a:spLocks noGrp="1"/>
          </p:cNvSpPr>
          <p:nvPr>
            <p:ph type="sldNum" sz="quarter" idx="11"/>
          </p:nvPr>
        </p:nvSpPr>
        <p:spPr/>
        <p:txBody>
          <a:bodyPr/>
          <a:lstStyle/>
          <a:p>
            <a:pPr>
              <a:defRPr/>
            </a:pPr>
            <a:fld id="{5D99A9DA-75FE-4A9A-A26F-DAA796E210F2}" type="slidenum">
              <a:rPr lang="ru-RU" smtClean="0"/>
              <a:pPr>
                <a:defRPr/>
              </a:pPr>
              <a:t>5</a:t>
            </a:fld>
            <a:endParaRPr lang="ru-RU"/>
          </a:p>
        </p:txBody>
      </p:sp>
      <p:graphicFrame>
        <p:nvGraphicFramePr>
          <p:cNvPr id="39987" name="Object 51"/>
          <p:cNvGraphicFramePr>
            <a:graphicFrameLocks/>
          </p:cNvGraphicFramePr>
          <p:nvPr>
            <p:extLst>
              <p:ext uri="{D42A27DB-BD31-4B8C-83A1-F6EECF244321}">
                <p14:modId xmlns="" xmlns:p14="http://schemas.microsoft.com/office/powerpoint/2010/main" val="1493261549"/>
              </p:ext>
            </p:extLst>
          </p:nvPr>
        </p:nvGraphicFramePr>
        <p:xfrm>
          <a:off x="4572000" y="1991364"/>
          <a:ext cx="4572000" cy="4608512"/>
        </p:xfrm>
        <a:graphic>
          <a:graphicData uri="http://schemas.openxmlformats.org/presentationml/2006/ole">
            <p:oleObj spid="_x0000_s213054" r:id="rId4" imgW="4395597" imgH="4322439" progId="Excel.Sheet.8">
              <p:embed/>
            </p:oleObj>
          </a:graphicData>
        </a:graphic>
      </p:graphicFrame>
      <p:graphicFrame>
        <p:nvGraphicFramePr>
          <p:cNvPr id="39988" name="Object 52"/>
          <p:cNvGraphicFramePr>
            <a:graphicFrameLocks/>
          </p:cNvGraphicFramePr>
          <p:nvPr>
            <p:extLst>
              <p:ext uri="{D42A27DB-BD31-4B8C-83A1-F6EECF244321}">
                <p14:modId xmlns="" xmlns:p14="http://schemas.microsoft.com/office/powerpoint/2010/main" val="725622456"/>
              </p:ext>
            </p:extLst>
          </p:nvPr>
        </p:nvGraphicFramePr>
        <p:xfrm>
          <a:off x="0" y="2014617"/>
          <a:ext cx="4495800" cy="4537075"/>
        </p:xfrm>
        <a:graphic>
          <a:graphicData uri="http://schemas.openxmlformats.org/presentationml/2006/ole">
            <p:oleObj spid="_x0000_s213055" r:id="rId5" imgW="4493141" imgH="4322439" progId="Excel.Sheet.8">
              <p:embed/>
            </p:oleObj>
          </a:graphicData>
        </a:graphic>
      </p:graphicFrame>
      <p:sp>
        <p:nvSpPr>
          <p:cNvPr id="39992" name="Text Box 7"/>
          <p:cNvSpPr txBox="1">
            <a:spLocks noChangeArrowheads="1"/>
          </p:cNvSpPr>
          <p:nvPr/>
        </p:nvSpPr>
        <p:spPr bwMode="auto">
          <a:xfrm>
            <a:off x="1475656" y="1594489"/>
            <a:ext cx="1871663" cy="396875"/>
          </a:xfrm>
          <a:prstGeom prst="rect">
            <a:avLst/>
          </a:prstGeom>
          <a:noFill/>
          <a:ln w="9525">
            <a:noFill/>
            <a:miter lim="800000"/>
            <a:headEnd/>
            <a:tailEnd/>
          </a:ln>
        </p:spPr>
        <p:txBody>
          <a:bodyPr>
            <a:spAutoFit/>
          </a:bodyPr>
          <a:lstStyle/>
          <a:p>
            <a:r>
              <a:rPr lang="uk-UA" dirty="0"/>
              <a:t>жінки 80+/60+</a:t>
            </a:r>
          </a:p>
        </p:txBody>
      </p:sp>
      <p:sp>
        <p:nvSpPr>
          <p:cNvPr id="39993" name="Text Box 8"/>
          <p:cNvSpPr txBox="1">
            <a:spLocks noChangeArrowheads="1"/>
          </p:cNvSpPr>
          <p:nvPr/>
        </p:nvSpPr>
        <p:spPr bwMode="auto">
          <a:xfrm>
            <a:off x="5940152" y="1546863"/>
            <a:ext cx="2243137" cy="396875"/>
          </a:xfrm>
          <a:prstGeom prst="rect">
            <a:avLst/>
          </a:prstGeom>
          <a:noFill/>
          <a:ln w="9525">
            <a:noFill/>
            <a:miter lim="800000"/>
            <a:headEnd/>
            <a:tailEnd/>
          </a:ln>
        </p:spPr>
        <p:txBody>
          <a:bodyPr wrap="none">
            <a:spAutoFit/>
          </a:bodyPr>
          <a:lstStyle/>
          <a:p>
            <a:r>
              <a:rPr lang="uk-UA" dirty="0"/>
              <a:t>чоловіки 80+/60+</a:t>
            </a:r>
          </a:p>
        </p:txBody>
      </p:sp>
    </p:spTree>
    <p:extLst>
      <p:ext uri="{BB962C8B-B14F-4D97-AF65-F5344CB8AC3E}">
        <p14:creationId xmlns="" xmlns:p14="http://schemas.microsoft.com/office/powerpoint/2010/main" val="727719661"/>
      </p:ext>
    </p:extLst>
  </p:cSld>
  <p:clrMapOvr>
    <a:masterClrMapping/>
  </p:clrMapOvr>
  <p:transition spd="med">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1"/>
          </p:nvPr>
        </p:nvSpPr>
        <p:spPr/>
        <p:txBody>
          <a:bodyPr/>
          <a:lstStyle/>
          <a:p>
            <a:pPr>
              <a:defRPr/>
            </a:pPr>
            <a:fld id="{0A7BB1C0-7979-4FD8-9EC9-961914EAA9B6}" type="slidenum">
              <a:rPr lang="ru-RU" smtClean="0"/>
              <a:pPr>
                <a:defRPr/>
              </a:pPr>
              <a:t>6</a:t>
            </a:fld>
            <a:endParaRPr lang="ru-RU"/>
          </a:p>
        </p:txBody>
      </p:sp>
      <p:sp>
        <p:nvSpPr>
          <p:cNvPr id="3" name="Прямоугольник 2"/>
          <p:cNvSpPr/>
          <p:nvPr/>
        </p:nvSpPr>
        <p:spPr>
          <a:xfrm>
            <a:off x="755578" y="605522"/>
            <a:ext cx="7105888" cy="954107"/>
          </a:xfrm>
          <a:prstGeom prst="rect">
            <a:avLst/>
          </a:prstGeom>
        </p:spPr>
        <p:txBody>
          <a:bodyPr wrap="square">
            <a:spAutoFit/>
          </a:bodyPr>
          <a:lstStyle/>
          <a:p>
            <a:pPr algn="ctr"/>
            <a:r>
              <a:rPr lang="ru-RU" sz="2800" dirty="0" err="1">
                <a:solidFill>
                  <a:schemeClr val="accent6"/>
                </a:solidFill>
                <a:latin typeface="Arial" pitchFamily="34" charset="0"/>
                <a:cs typeface="Arial" pitchFamily="34" charset="0"/>
              </a:rPr>
              <a:t>Чисельність</a:t>
            </a:r>
            <a:r>
              <a:rPr lang="ru-RU" sz="2800" dirty="0">
                <a:solidFill>
                  <a:schemeClr val="accent6"/>
                </a:solidFill>
                <a:latin typeface="Arial" pitchFamily="34" charset="0"/>
                <a:cs typeface="Arial" pitchFamily="34" charset="0"/>
              </a:rPr>
              <a:t> </a:t>
            </a:r>
            <a:r>
              <a:rPr lang="ru-RU" sz="2800" dirty="0" err="1" smtClean="0">
                <a:solidFill>
                  <a:schemeClr val="accent6"/>
                </a:solidFill>
                <a:latin typeface="Arial" pitchFamily="34" charset="0"/>
                <a:cs typeface="Arial" pitchFamily="34" charset="0"/>
              </a:rPr>
              <a:t>літніх</a:t>
            </a:r>
            <a:r>
              <a:rPr lang="ru-RU" sz="2800" dirty="0" smtClean="0">
                <a:solidFill>
                  <a:schemeClr val="accent6"/>
                </a:solidFill>
                <a:latin typeface="Arial" pitchFamily="34" charset="0"/>
                <a:cs typeface="Arial" pitchFamily="34" charset="0"/>
              </a:rPr>
              <a:t> за </a:t>
            </a:r>
            <a:r>
              <a:rPr lang="ru-RU" sz="2800" dirty="0" err="1" smtClean="0">
                <a:solidFill>
                  <a:schemeClr val="accent6"/>
                </a:solidFill>
                <a:latin typeface="Arial" pitchFamily="34" charset="0"/>
                <a:cs typeface="Arial" pitchFamily="34" charset="0"/>
              </a:rPr>
              <a:t>статтю</a:t>
            </a:r>
            <a:r>
              <a:rPr lang="ru-RU" sz="2800" dirty="0" smtClean="0">
                <a:solidFill>
                  <a:schemeClr val="accent6"/>
                </a:solidFill>
                <a:latin typeface="Arial" pitchFamily="34" charset="0"/>
                <a:cs typeface="Arial" pitchFamily="34" charset="0"/>
              </a:rPr>
              <a:t> та </a:t>
            </a:r>
            <a:r>
              <a:rPr lang="ru-RU" sz="2800" dirty="0" err="1" smtClean="0">
                <a:solidFill>
                  <a:schemeClr val="accent6"/>
                </a:solidFill>
                <a:latin typeface="Arial" pitchFamily="34" charset="0"/>
                <a:cs typeface="Arial" pitchFamily="34" charset="0"/>
              </a:rPr>
              <a:t>віковими</a:t>
            </a:r>
            <a:r>
              <a:rPr lang="ru-RU" sz="2800" dirty="0" smtClean="0">
                <a:solidFill>
                  <a:schemeClr val="accent6"/>
                </a:solidFill>
                <a:latin typeface="Arial" pitchFamily="34" charset="0"/>
                <a:cs typeface="Arial" pitchFamily="34" charset="0"/>
              </a:rPr>
              <a:t> </a:t>
            </a:r>
            <a:r>
              <a:rPr lang="ru-RU" sz="2800" dirty="0" err="1" smtClean="0">
                <a:solidFill>
                  <a:schemeClr val="accent6"/>
                </a:solidFill>
                <a:latin typeface="Arial" pitchFamily="34" charset="0"/>
                <a:cs typeface="Arial" pitchFamily="34" charset="0"/>
              </a:rPr>
              <a:t>групами</a:t>
            </a:r>
            <a:r>
              <a:rPr lang="ru-RU" sz="2800" dirty="0" smtClean="0">
                <a:solidFill>
                  <a:schemeClr val="accent6"/>
                </a:solidFill>
                <a:latin typeface="Arial" pitchFamily="34" charset="0"/>
                <a:cs typeface="Arial" pitchFamily="34" charset="0"/>
              </a:rPr>
              <a:t> (201</a:t>
            </a:r>
            <a:r>
              <a:rPr lang="en-US" sz="2800" dirty="0" smtClean="0">
                <a:solidFill>
                  <a:schemeClr val="accent6"/>
                </a:solidFill>
                <a:latin typeface="Arial" pitchFamily="34" charset="0"/>
                <a:cs typeface="Arial" pitchFamily="34" charset="0"/>
              </a:rPr>
              <a:t>3</a:t>
            </a:r>
            <a:r>
              <a:rPr lang="ru-RU" sz="2800" dirty="0" smtClean="0">
                <a:solidFill>
                  <a:schemeClr val="accent6"/>
                </a:solidFill>
                <a:latin typeface="Arial" pitchFamily="34" charset="0"/>
                <a:cs typeface="Arial" pitchFamily="34" charset="0"/>
              </a:rPr>
              <a:t> р.), </a:t>
            </a:r>
            <a:r>
              <a:rPr lang="ru-RU" sz="2800" dirty="0" err="1">
                <a:solidFill>
                  <a:schemeClr val="accent6"/>
                </a:solidFill>
                <a:latin typeface="Arial" pitchFamily="34" charset="0"/>
                <a:cs typeface="Arial" pitchFamily="34" charset="0"/>
              </a:rPr>
              <a:t>тис.осіб</a:t>
            </a:r>
            <a:endParaRPr lang="ru-RU" sz="2800" dirty="0">
              <a:solidFill>
                <a:schemeClr val="accent6"/>
              </a:solidFill>
              <a:latin typeface="Arial" pitchFamily="34" charset="0"/>
              <a:cs typeface="Arial" pitchFamily="34" charset="0"/>
            </a:endParaRPr>
          </a:p>
        </p:txBody>
      </p:sp>
      <p:graphicFrame>
        <p:nvGraphicFramePr>
          <p:cNvPr id="8" name="Таблица 7"/>
          <p:cNvGraphicFramePr>
            <a:graphicFrameLocks noGrp="1"/>
          </p:cNvGraphicFramePr>
          <p:nvPr>
            <p:extLst>
              <p:ext uri="{D42A27DB-BD31-4B8C-83A1-F6EECF244321}">
                <p14:modId xmlns="" xmlns:p14="http://schemas.microsoft.com/office/powerpoint/2010/main" val="2369568521"/>
              </p:ext>
            </p:extLst>
          </p:nvPr>
        </p:nvGraphicFramePr>
        <p:xfrm>
          <a:off x="755577" y="1700808"/>
          <a:ext cx="7316587" cy="4160135"/>
        </p:xfrm>
        <a:graphic>
          <a:graphicData uri="http://schemas.openxmlformats.org/drawingml/2006/table">
            <a:tbl>
              <a:tblPr firstRow="1" firstCol="1" bandRow="1" bandCol="1">
                <a:tableStyleId>{5C22544A-7EE6-4342-B048-85BDC9FD1C3A}</a:tableStyleId>
              </a:tblPr>
              <a:tblGrid>
                <a:gridCol w="2060003"/>
                <a:gridCol w="1584176"/>
                <a:gridCol w="1872208"/>
                <a:gridCol w="1800200"/>
              </a:tblGrid>
              <a:tr h="653805">
                <a:tc>
                  <a:txBody>
                    <a:bodyPr/>
                    <a:lstStyle/>
                    <a:p>
                      <a:pPr>
                        <a:lnSpc>
                          <a:spcPct val="115000"/>
                        </a:lnSpc>
                        <a:spcAft>
                          <a:spcPts val="0"/>
                        </a:spcAft>
                      </a:pPr>
                      <a:r>
                        <a:rPr lang="uk-UA" sz="1600" b="1" dirty="0">
                          <a:effectLst/>
                          <a:latin typeface="Arial" pitchFamily="34" charset="0"/>
                          <a:ea typeface="Calibri"/>
                          <a:cs typeface="Arial" pitchFamily="34" charset="0"/>
                        </a:rPr>
                        <a:t>Вікові групи</a:t>
                      </a:r>
                      <a:endParaRPr lang="ru-RU" sz="1600" dirty="0">
                        <a:effectLst/>
                        <a:latin typeface="Arial" pitchFamily="34" charset="0"/>
                        <a:ea typeface="Calibri"/>
                        <a:cs typeface="Arial" pitchFamily="34" charset="0"/>
                      </a:endParaRPr>
                    </a:p>
                  </a:txBody>
                  <a:tcPr marL="68580" marR="68580" marT="0" marB="0"/>
                </a:tc>
                <a:tc>
                  <a:txBody>
                    <a:bodyPr/>
                    <a:lstStyle/>
                    <a:p>
                      <a:pPr algn="ctr">
                        <a:spcAft>
                          <a:spcPts val="0"/>
                        </a:spcAft>
                      </a:pPr>
                      <a:r>
                        <a:rPr lang="uk-UA" sz="1600" b="1" kern="1200" dirty="0" smtClean="0">
                          <a:solidFill>
                            <a:schemeClr val="lt1"/>
                          </a:solidFill>
                          <a:effectLst/>
                          <a:latin typeface="Arial" pitchFamily="34" charset="0"/>
                          <a:ea typeface="+mn-ea"/>
                          <a:cs typeface="Arial" pitchFamily="34" charset="0"/>
                        </a:rPr>
                        <a:t>жінки</a:t>
                      </a:r>
                      <a:endParaRPr lang="ru-RU" sz="1600" b="1" dirty="0">
                        <a:effectLst/>
                        <a:latin typeface="Arial" pitchFamily="34" charset="0"/>
                        <a:ea typeface="Calibri"/>
                        <a:cs typeface="Arial" pitchFamily="34" charset="0"/>
                      </a:endParaRPr>
                    </a:p>
                  </a:txBody>
                  <a:tcPr marL="68580" marR="68580" marT="0" marB="0"/>
                </a:tc>
                <a:tc>
                  <a:txBody>
                    <a:bodyPr/>
                    <a:lstStyle/>
                    <a:p>
                      <a:pPr algn="ctr">
                        <a:spcAft>
                          <a:spcPts val="0"/>
                        </a:spcAft>
                      </a:pPr>
                      <a:r>
                        <a:rPr lang="uk-UA" sz="1600" b="1" kern="1200" dirty="0" smtClean="0">
                          <a:solidFill>
                            <a:schemeClr val="lt1"/>
                          </a:solidFill>
                          <a:effectLst/>
                          <a:latin typeface="Arial" pitchFamily="34" charset="0"/>
                          <a:ea typeface="+mn-ea"/>
                          <a:cs typeface="Arial" pitchFamily="34" charset="0"/>
                        </a:rPr>
                        <a:t>чоловіки</a:t>
                      </a:r>
                      <a:endParaRPr lang="ru-RU" sz="1600" b="1" dirty="0">
                        <a:effectLst/>
                        <a:latin typeface="Arial" pitchFamily="34" charset="0"/>
                        <a:ea typeface="Calibri"/>
                        <a:cs typeface="Arial" pitchFamily="34" charset="0"/>
                      </a:endParaRPr>
                    </a:p>
                  </a:txBody>
                  <a:tcPr marL="68580" marR="68580" marT="0" marB="0"/>
                </a:tc>
                <a:tc>
                  <a:txBody>
                    <a:bodyPr/>
                    <a:lstStyle/>
                    <a:p>
                      <a:pPr algn="ctr">
                        <a:spcAft>
                          <a:spcPts val="0"/>
                        </a:spcAft>
                      </a:pPr>
                      <a:r>
                        <a:rPr lang="uk-UA" sz="1600" b="1" kern="1200" dirty="0" smtClean="0">
                          <a:solidFill>
                            <a:schemeClr val="lt1"/>
                          </a:solidFill>
                          <a:effectLst/>
                          <a:latin typeface="Arial" pitchFamily="34" charset="0"/>
                          <a:ea typeface="+mn-ea"/>
                          <a:cs typeface="Arial" pitchFamily="34" charset="0"/>
                        </a:rPr>
                        <a:t>на 100  чоловіків припадає  жінок</a:t>
                      </a:r>
                      <a:endParaRPr lang="ru-RU" sz="1600" b="1" dirty="0">
                        <a:effectLst/>
                        <a:latin typeface="Arial" pitchFamily="34" charset="0"/>
                        <a:ea typeface="Calibri"/>
                        <a:cs typeface="Arial" pitchFamily="34" charset="0"/>
                      </a:endParaRPr>
                    </a:p>
                  </a:txBody>
                  <a:tcPr marL="68580" marR="68580" marT="0" marB="0"/>
                </a:tc>
              </a:tr>
              <a:tr h="269413">
                <a:tc>
                  <a:txBody>
                    <a:bodyPr/>
                    <a:lstStyle/>
                    <a:p>
                      <a:pPr>
                        <a:spcAft>
                          <a:spcPts val="0"/>
                        </a:spcAft>
                      </a:pPr>
                      <a:r>
                        <a:rPr lang="en-GB" sz="1600" b="1">
                          <a:effectLst/>
                          <a:latin typeface="Arial" pitchFamily="34" charset="0"/>
                          <a:cs typeface="Arial" pitchFamily="34" charset="0"/>
                        </a:rPr>
                        <a:t>60-64</a:t>
                      </a:r>
                      <a:endParaRPr lang="ru-RU" sz="1600" b="1">
                        <a:effectLst/>
                        <a:latin typeface="Arial" pitchFamily="34" charset="0"/>
                        <a:ea typeface="Calibri"/>
                        <a:cs typeface="Arial" pitchFamily="34" charset="0"/>
                      </a:endParaRPr>
                    </a:p>
                  </a:txBody>
                  <a:tcPr marL="68580" marR="68580" marT="0" marB="0"/>
                </a:tc>
                <a:tc>
                  <a:txBody>
                    <a:bodyPr/>
                    <a:lstStyle/>
                    <a:p>
                      <a:pPr algn="ctr">
                        <a:spcAft>
                          <a:spcPts val="0"/>
                        </a:spcAft>
                      </a:pPr>
                      <a:r>
                        <a:rPr lang="en-GB" sz="1600" b="1" dirty="0" smtClean="0">
                          <a:effectLst/>
                          <a:latin typeface="Arial" pitchFamily="34" charset="0"/>
                          <a:cs typeface="Arial" pitchFamily="34" charset="0"/>
                        </a:rPr>
                        <a:t>1639.3</a:t>
                      </a:r>
                    </a:p>
                  </a:txBody>
                  <a:tcPr marL="68580" marR="68580" marT="0" marB="0"/>
                </a:tc>
                <a:tc>
                  <a:txBody>
                    <a:bodyPr/>
                    <a:lstStyle/>
                    <a:p>
                      <a:pPr algn="ctr">
                        <a:spcAft>
                          <a:spcPts val="0"/>
                        </a:spcAft>
                      </a:pPr>
                      <a:r>
                        <a:rPr lang="en-GB" sz="1600" b="1" dirty="0" smtClean="0">
                          <a:effectLst/>
                          <a:latin typeface="Arial" pitchFamily="34" charset="0"/>
                          <a:cs typeface="Arial" pitchFamily="34" charset="0"/>
                        </a:rPr>
                        <a:t>1157.3</a:t>
                      </a:r>
                      <a:endParaRPr lang="en-GB" sz="1600" b="1" dirty="0">
                        <a:effectLst/>
                        <a:latin typeface="Arial" pitchFamily="34" charset="0"/>
                        <a:cs typeface="Arial" pitchFamily="34" charset="0"/>
                      </a:endParaRPr>
                    </a:p>
                  </a:txBody>
                  <a:tcPr marL="68580" marR="68580" marT="0" marB="0"/>
                </a:tc>
                <a:tc>
                  <a:txBody>
                    <a:bodyPr/>
                    <a:lstStyle/>
                    <a:p>
                      <a:pPr algn="ctr">
                        <a:spcAft>
                          <a:spcPts val="0"/>
                        </a:spcAft>
                      </a:pPr>
                      <a:r>
                        <a:rPr lang="en-US" sz="1600" b="1" dirty="0" smtClean="0">
                          <a:effectLst/>
                          <a:latin typeface="Arial" pitchFamily="34" charset="0"/>
                          <a:ea typeface="Calibri"/>
                          <a:cs typeface="Arial" pitchFamily="34" charset="0"/>
                        </a:rPr>
                        <a:t>142</a:t>
                      </a:r>
                      <a:endParaRPr lang="ru-RU" sz="1600" b="1" dirty="0">
                        <a:effectLst/>
                        <a:latin typeface="Arial" pitchFamily="34" charset="0"/>
                        <a:ea typeface="Calibri"/>
                        <a:cs typeface="Arial" pitchFamily="34" charset="0"/>
                      </a:endParaRPr>
                    </a:p>
                  </a:txBody>
                  <a:tcPr marL="68580" marR="68580" marT="0" marB="0"/>
                </a:tc>
              </a:tr>
              <a:tr h="288032">
                <a:tc>
                  <a:txBody>
                    <a:bodyPr/>
                    <a:lstStyle/>
                    <a:p>
                      <a:pPr>
                        <a:spcAft>
                          <a:spcPts val="0"/>
                        </a:spcAft>
                      </a:pPr>
                      <a:r>
                        <a:rPr lang="en-GB" sz="1600" b="1">
                          <a:effectLst/>
                          <a:latin typeface="Arial" pitchFamily="34" charset="0"/>
                          <a:cs typeface="Arial" pitchFamily="34" charset="0"/>
                        </a:rPr>
                        <a:t>65-69</a:t>
                      </a:r>
                      <a:endParaRPr lang="ru-RU" sz="1600" b="1">
                        <a:effectLst/>
                        <a:latin typeface="Arial" pitchFamily="34" charset="0"/>
                        <a:ea typeface="Calibri"/>
                        <a:cs typeface="Arial" pitchFamily="34" charset="0"/>
                      </a:endParaRPr>
                    </a:p>
                  </a:txBody>
                  <a:tcPr marL="68580" marR="68580" marT="0" marB="0"/>
                </a:tc>
                <a:tc>
                  <a:txBody>
                    <a:bodyPr/>
                    <a:lstStyle/>
                    <a:p>
                      <a:pPr algn="ctr">
                        <a:spcAft>
                          <a:spcPts val="0"/>
                        </a:spcAft>
                      </a:pPr>
                      <a:r>
                        <a:rPr lang="en-GB" sz="1600" b="1" dirty="0" smtClean="0">
                          <a:effectLst/>
                          <a:latin typeface="Arial" pitchFamily="34" charset="0"/>
                          <a:cs typeface="Arial" pitchFamily="34" charset="0"/>
                        </a:rPr>
                        <a:t>1027.4</a:t>
                      </a:r>
                      <a:endParaRPr lang="ru-RU" sz="1600" b="1" dirty="0">
                        <a:effectLst/>
                        <a:latin typeface="Arial" pitchFamily="34" charset="0"/>
                        <a:ea typeface="Calibri"/>
                        <a:cs typeface="Arial" pitchFamily="34" charset="0"/>
                      </a:endParaRPr>
                    </a:p>
                  </a:txBody>
                  <a:tcPr marL="68580" marR="68580" marT="0" marB="0"/>
                </a:tc>
                <a:tc>
                  <a:txBody>
                    <a:bodyPr/>
                    <a:lstStyle/>
                    <a:p>
                      <a:pPr algn="ctr">
                        <a:spcAft>
                          <a:spcPts val="0"/>
                        </a:spcAft>
                      </a:pPr>
                      <a:r>
                        <a:rPr lang="en-GB" sz="1600" b="1" dirty="0" smtClean="0">
                          <a:effectLst/>
                          <a:latin typeface="Arial" pitchFamily="34" charset="0"/>
                          <a:cs typeface="Arial" pitchFamily="34" charset="0"/>
                        </a:rPr>
                        <a:t>629.3</a:t>
                      </a:r>
                      <a:endParaRPr lang="ru-RU" sz="1600" b="1" dirty="0">
                        <a:effectLst/>
                        <a:latin typeface="Arial" pitchFamily="34" charset="0"/>
                        <a:ea typeface="Calibri"/>
                        <a:cs typeface="Arial" pitchFamily="34" charset="0"/>
                      </a:endParaRPr>
                    </a:p>
                  </a:txBody>
                  <a:tcPr marL="68580" marR="68580" marT="0" marB="0"/>
                </a:tc>
                <a:tc>
                  <a:txBody>
                    <a:bodyPr/>
                    <a:lstStyle/>
                    <a:p>
                      <a:pPr algn="ctr">
                        <a:spcAft>
                          <a:spcPts val="0"/>
                        </a:spcAft>
                      </a:pPr>
                      <a:r>
                        <a:rPr lang="en-US" sz="1600" b="1" dirty="0" smtClean="0">
                          <a:effectLst/>
                          <a:latin typeface="Arial" pitchFamily="34" charset="0"/>
                          <a:ea typeface="Calibri"/>
                          <a:cs typeface="Arial" pitchFamily="34" charset="0"/>
                        </a:rPr>
                        <a:t>163</a:t>
                      </a:r>
                      <a:endParaRPr lang="ru-RU" sz="1600" b="1" dirty="0">
                        <a:effectLst/>
                        <a:latin typeface="Arial" pitchFamily="34" charset="0"/>
                        <a:ea typeface="Calibri"/>
                        <a:cs typeface="Arial" pitchFamily="34" charset="0"/>
                      </a:endParaRPr>
                    </a:p>
                  </a:txBody>
                  <a:tcPr marL="68580" marR="68580" marT="0" marB="0"/>
                </a:tc>
              </a:tr>
              <a:tr h="288032">
                <a:tc>
                  <a:txBody>
                    <a:bodyPr/>
                    <a:lstStyle/>
                    <a:p>
                      <a:pPr>
                        <a:spcAft>
                          <a:spcPts val="0"/>
                        </a:spcAft>
                      </a:pPr>
                      <a:r>
                        <a:rPr lang="en-GB" sz="1600" b="1">
                          <a:effectLst/>
                          <a:latin typeface="Arial" pitchFamily="34" charset="0"/>
                          <a:cs typeface="Arial" pitchFamily="34" charset="0"/>
                        </a:rPr>
                        <a:t>70-74</a:t>
                      </a:r>
                      <a:endParaRPr lang="ru-RU" sz="1600" b="1">
                        <a:effectLst/>
                        <a:latin typeface="Arial" pitchFamily="34" charset="0"/>
                        <a:ea typeface="Calibri"/>
                        <a:cs typeface="Arial" pitchFamily="34" charset="0"/>
                      </a:endParaRPr>
                    </a:p>
                  </a:txBody>
                  <a:tcPr marL="68580" marR="68580" marT="0" marB="0"/>
                </a:tc>
                <a:tc>
                  <a:txBody>
                    <a:bodyPr/>
                    <a:lstStyle/>
                    <a:p>
                      <a:pPr algn="ctr">
                        <a:spcAft>
                          <a:spcPts val="0"/>
                        </a:spcAft>
                      </a:pPr>
                      <a:r>
                        <a:rPr lang="en-GB" sz="1600" b="1" dirty="0" smtClean="0">
                          <a:effectLst/>
                          <a:latin typeface="Arial" pitchFamily="34" charset="0"/>
                          <a:cs typeface="Arial" pitchFamily="34" charset="0"/>
                        </a:rPr>
                        <a:t>1410.5</a:t>
                      </a:r>
                      <a:endParaRPr lang="ru-RU" sz="1600" b="1" dirty="0">
                        <a:effectLst/>
                        <a:latin typeface="Arial" pitchFamily="34" charset="0"/>
                        <a:ea typeface="Calibri"/>
                        <a:cs typeface="Arial" pitchFamily="34" charset="0"/>
                      </a:endParaRPr>
                    </a:p>
                  </a:txBody>
                  <a:tcPr marL="68580" marR="68580" marT="0" marB="0"/>
                </a:tc>
                <a:tc>
                  <a:txBody>
                    <a:bodyPr/>
                    <a:lstStyle/>
                    <a:p>
                      <a:pPr algn="ctr">
                        <a:spcAft>
                          <a:spcPts val="0"/>
                        </a:spcAft>
                      </a:pPr>
                      <a:r>
                        <a:rPr lang="en-GB" sz="1600" b="1" dirty="0" smtClean="0">
                          <a:effectLst/>
                          <a:latin typeface="Arial" pitchFamily="34" charset="0"/>
                          <a:cs typeface="Arial" pitchFamily="34" charset="0"/>
                        </a:rPr>
                        <a:t>742.7</a:t>
                      </a:r>
                      <a:endParaRPr lang="ru-RU" sz="1600" b="1" dirty="0">
                        <a:effectLst/>
                        <a:latin typeface="Arial" pitchFamily="34" charset="0"/>
                        <a:ea typeface="Calibri"/>
                        <a:cs typeface="Arial" pitchFamily="34" charset="0"/>
                      </a:endParaRPr>
                    </a:p>
                  </a:txBody>
                  <a:tcPr marL="68580" marR="68580" marT="0" marB="0"/>
                </a:tc>
                <a:tc>
                  <a:txBody>
                    <a:bodyPr/>
                    <a:lstStyle/>
                    <a:p>
                      <a:pPr algn="ctr">
                        <a:spcAft>
                          <a:spcPts val="0"/>
                        </a:spcAft>
                      </a:pPr>
                      <a:r>
                        <a:rPr lang="en-US" sz="1600" b="1" dirty="0" smtClean="0">
                          <a:effectLst/>
                          <a:latin typeface="Arial" pitchFamily="34" charset="0"/>
                          <a:ea typeface="Calibri"/>
                          <a:cs typeface="Arial" pitchFamily="34" charset="0"/>
                        </a:rPr>
                        <a:t>190</a:t>
                      </a:r>
                      <a:endParaRPr lang="ru-RU" sz="1600" b="1" dirty="0">
                        <a:effectLst/>
                        <a:latin typeface="Arial" pitchFamily="34" charset="0"/>
                        <a:ea typeface="Calibri"/>
                        <a:cs typeface="Arial" pitchFamily="34" charset="0"/>
                      </a:endParaRPr>
                    </a:p>
                  </a:txBody>
                  <a:tcPr marL="68580" marR="68580" marT="0" marB="0"/>
                </a:tc>
              </a:tr>
              <a:tr h="288032">
                <a:tc>
                  <a:txBody>
                    <a:bodyPr/>
                    <a:lstStyle/>
                    <a:p>
                      <a:pPr>
                        <a:spcAft>
                          <a:spcPts val="0"/>
                        </a:spcAft>
                      </a:pPr>
                      <a:r>
                        <a:rPr lang="en-GB" sz="1600" b="1" dirty="0">
                          <a:effectLst/>
                          <a:latin typeface="Arial" pitchFamily="34" charset="0"/>
                          <a:cs typeface="Arial" pitchFamily="34" charset="0"/>
                        </a:rPr>
                        <a:t>75-79</a:t>
                      </a:r>
                      <a:endParaRPr lang="ru-RU" sz="1600" b="1" dirty="0">
                        <a:effectLst/>
                        <a:latin typeface="Arial" pitchFamily="34" charset="0"/>
                        <a:ea typeface="Calibri"/>
                        <a:cs typeface="Arial" pitchFamily="34" charset="0"/>
                      </a:endParaRPr>
                    </a:p>
                  </a:txBody>
                  <a:tcPr marL="68580" marR="68580" marT="0" marB="0"/>
                </a:tc>
                <a:tc>
                  <a:txBody>
                    <a:bodyPr/>
                    <a:lstStyle/>
                    <a:p>
                      <a:pPr algn="ctr">
                        <a:spcAft>
                          <a:spcPts val="0"/>
                        </a:spcAft>
                      </a:pPr>
                      <a:r>
                        <a:rPr lang="en-GB" sz="1600" b="1" dirty="0" smtClean="0">
                          <a:effectLst/>
                          <a:latin typeface="Arial" pitchFamily="34" charset="0"/>
                          <a:cs typeface="Arial" pitchFamily="34" charset="0"/>
                        </a:rPr>
                        <a:t>1003.6</a:t>
                      </a:r>
                    </a:p>
                  </a:txBody>
                  <a:tcPr marL="68580" marR="68580" marT="0" marB="0"/>
                </a:tc>
                <a:tc>
                  <a:txBody>
                    <a:bodyPr/>
                    <a:lstStyle/>
                    <a:p>
                      <a:pPr algn="ctr">
                        <a:spcAft>
                          <a:spcPts val="0"/>
                        </a:spcAft>
                      </a:pPr>
                      <a:r>
                        <a:rPr lang="en-GB" sz="1600" b="1" dirty="0" smtClean="0">
                          <a:effectLst/>
                          <a:latin typeface="Arial" pitchFamily="34" charset="0"/>
                          <a:cs typeface="Arial" pitchFamily="34" charset="0"/>
                        </a:rPr>
                        <a:t>489.2</a:t>
                      </a:r>
                      <a:endParaRPr lang="ru-RU" sz="1600" b="1" dirty="0">
                        <a:effectLst/>
                        <a:latin typeface="Arial" pitchFamily="34" charset="0"/>
                        <a:ea typeface="Calibri"/>
                        <a:cs typeface="Arial" pitchFamily="34" charset="0"/>
                      </a:endParaRPr>
                    </a:p>
                  </a:txBody>
                  <a:tcPr marL="68580" marR="68580" marT="0" marB="0"/>
                </a:tc>
                <a:tc>
                  <a:txBody>
                    <a:bodyPr/>
                    <a:lstStyle/>
                    <a:p>
                      <a:pPr algn="ctr">
                        <a:spcAft>
                          <a:spcPts val="0"/>
                        </a:spcAft>
                      </a:pPr>
                      <a:r>
                        <a:rPr lang="en-US" sz="1600" b="1" dirty="0" smtClean="0">
                          <a:effectLst/>
                          <a:latin typeface="Arial" pitchFamily="34" charset="0"/>
                          <a:ea typeface="Calibri"/>
                          <a:cs typeface="Arial" pitchFamily="34" charset="0"/>
                        </a:rPr>
                        <a:t>205</a:t>
                      </a:r>
                      <a:endParaRPr lang="ru-RU" sz="1600" b="1" dirty="0">
                        <a:effectLst/>
                        <a:latin typeface="Arial" pitchFamily="34" charset="0"/>
                        <a:ea typeface="Calibri"/>
                        <a:cs typeface="Arial" pitchFamily="34" charset="0"/>
                      </a:endParaRPr>
                    </a:p>
                  </a:txBody>
                  <a:tcPr marL="68580" marR="68580" marT="0" marB="0"/>
                </a:tc>
              </a:tr>
              <a:tr h="288032">
                <a:tc>
                  <a:txBody>
                    <a:bodyPr/>
                    <a:lstStyle/>
                    <a:p>
                      <a:pPr>
                        <a:spcAft>
                          <a:spcPts val="0"/>
                        </a:spcAft>
                      </a:pPr>
                      <a:r>
                        <a:rPr lang="en-GB" sz="1600" b="1">
                          <a:effectLst/>
                          <a:latin typeface="Arial" pitchFamily="34" charset="0"/>
                          <a:cs typeface="Arial" pitchFamily="34" charset="0"/>
                        </a:rPr>
                        <a:t>80-84</a:t>
                      </a:r>
                      <a:endParaRPr lang="ru-RU" sz="1600" b="1">
                        <a:effectLst/>
                        <a:latin typeface="Arial" pitchFamily="34" charset="0"/>
                        <a:ea typeface="Calibri"/>
                        <a:cs typeface="Arial" pitchFamily="34" charset="0"/>
                      </a:endParaRPr>
                    </a:p>
                  </a:txBody>
                  <a:tcPr marL="68580" marR="68580" marT="0" marB="0"/>
                </a:tc>
                <a:tc>
                  <a:txBody>
                    <a:bodyPr/>
                    <a:lstStyle/>
                    <a:p>
                      <a:pPr algn="ctr">
                        <a:spcAft>
                          <a:spcPts val="0"/>
                        </a:spcAft>
                      </a:pPr>
                      <a:r>
                        <a:rPr lang="en-GB" sz="1600" b="1" dirty="0" smtClean="0">
                          <a:effectLst/>
                          <a:latin typeface="Arial" pitchFamily="34" charset="0"/>
                          <a:cs typeface="Arial" pitchFamily="34" charset="0"/>
                        </a:rPr>
                        <a:t>700.0</a:t>
                      </a:r>
                      <a:endParaRPr lang="ru-RU" sz="1600" b="1" dirty="0">
                        <a:effectLst/>
                        <a:latin typeface="Arial" pitchFamily="34" charset="0"/>
                        <a:ea typeface="Calibri"/>
                        <a:cs typeface="Arial" pitchFamily="34" charset="0"/>
                      </a:endParaRPr>
                    </a:p>
                  </a:txBody>
                  <a:tcPr marL="68580" marR="68580" marT="0" marB="0"/>
                </a:tc>
                <a:tc>
                  <a:txBody>
                    <a:bodyPr/>
                    <a:lstStyle/>
                    <a:p>
                      <a:pPr algn="ctr">
                        <a:spcAft>
                          <a:spcPts val="0"/>
                        </a:spcAft>
                      </a:pPr>
                      <a:r>
                        <a:rPr lang="en-GB" sz="1600" b="1" dirty="0" smtClean="0">
                          <a:effectLst/>
                          <a:latin typeface="Arial" pitchFamily="34" charset="0"/>
                          <a:cs typeface="Arial" pitchFamily="34" charset="0"/>
                        </a:rPr>
                        <a:t>274.7</a:t>
                      </a:r>
                      <a:endParaRPr lang="ru-RU" sz="1600" b="1" dirty="0">
                        <a:effectLst/>
                        <a:latin typeface="Arial" pitchFamily="34" charset="0"/>
                        <a:ea typeface="Calibri"/>
                        <a:cs typeface="Arial" pitchFamily="34" charset="0"/>
                      </a:endParaRPr>
                    </a:p>
                  </a:txBody>
                  <a:tcPr marL="68580" marR="68580" marT="0" marB="0"/>
                </a:tc>
                <a:tc>
                  <a:txBody>
                    <a:bodyPr/>
                    <a:lstStyle/>
                    <a:p>
                      <a:pPr algn="ctr">
                        <a:spcAft>
                          <a:spcPts val="0"/>
                        </a:spcAft>
                      </a:pPr>
                      <a:r>
                        <a:rPr lang="en-US" sz="1600" b="1" dirty="0" smtClean="0">
                          <a:effectLst/>
                          <a:latin typeface="Arial" pitchFamily="34" charset="0"/>
                          <a:ea typeface="Calibri"/>
                          <a:cs typeface="Arial" pitchFamily="34" charset="0"/>
                        </a:rPr>
                        <a:t>255</a:t>
                      </a:r>
                      <a:endParaRPr lang="ru-RU" sz="1600" b="1" dirty="0">
                        <a:effectLst/>
                        <a:latin typeface="Arial" pitchFamily="34" charset="0"/>
                        <a:ea typeface="Calibri"/>
                        <a:cs typeface="Arial" pitchFamily="34" charset="0"/>
                      </a:endParaRPr>
                    </a:p>
                  </a:txBody>
                  <a:tcPr marL="68580" marR="68580" marT="0" marB="0"/>
                </a:tc>
              </a:tr>
              <a:tr h="288032">
                <a:tc>
                  <a:txBody>
                    <a:bodyPr/>
                    <a:lstStyle/>
                    <a:p>
                      <a:pPr>
                        <a:spcAft>
                          <a:spcPts val="0"/>
                        </a:spcAft>
                      </a:pPr>
                      <a:r>
                        <a:rPr lang="en-GB" sz="1600" b="1">
                          <a:effectLst/>
                          <a:latin typeface="Arial" pitchFamily="34" charset="0"/>
                          <a:cs typeface="Arial" pitchFamily="34" charset="0"/>
                        </a:rPr>
                        <a:t>85-89</a:t>
                      </a:r>
                      <a:endParaRPr lang="ru-RU" sz="1600" b="1">
                        <a:effectLst/>
                        <a:latin typeface="Arial" pitchFamily="34" charset="0"/>
                        <a:ea typeface="Calibri"/>
                        <a:cs typeface="Arial" pitchFamily="34" charset="0"/>
                      </a:endParaRPr>
                    </a:p>
                  </a:txBody>
                  <a:tcPr marL="68580" marR="68580" marT="0" marB="0"/>
                </a:tc>
                <a:tc>
                  <a:txBody>
                    <a:bodyPr/>
                    <a:lstStyle/>
                    <a:p>
                      <a:pPr algn="ctr">
                        <a:spcAft>
                          <a:spcPts val="0"/>
                        </a:spcAft>
                      </a:pPr>
                      <a:r>
                        <a:rPr lang="en-GB" sz="1600" b="1" dirty="0" smtClean="0">
                          <a:effectLst/>
                          <a:latin typeface="Arial" pitchFamily="34" charset="0"/>
                          <a:cs typeface="Arial" pitchFamily="34" charset="0"/>
                        </a:rPr>
                        <a:t>377.7</a:t>
                      </a:r>
                      <a:endParaRPr lang="ru-RU" sz="1600" b="1" dirty="0">
                        <a:effectLst/>
                        <a:latin typeface="Arial" pitchFamily="34" charset="0"/>
                        <a:ea typeface="Calibri"/>
                        <a:cs typeface="Arial" pitchFamily="34" charset="0"/>
                      </a:endParaRPr>
                    </a:p>
                  </a:txBody>
                  <a:tcPr marL="68580" marR="68580" marT="0" marB="0"/>
                </a:tc>
                <a:tc>
                  <a:txBody>
                    <a:bodyPr/>
                    <a:lstStyle/>
                    <a:p>
                      <a:pPr algn="ctr">
                        <a:spcAft>
                          <a:spcPts val="0"/>
                        </a:spcAft>
                      </a:pPr>
                      <a:r>
                        <a:rPr lang="en-GB" sz="1600" b="1" dirty="0" smtClean="0">
                          <a:effectLst/>
                          <a:latin typeface="Arial" pitchFamily="34" charset="0"/>
                          <a:cs typeface="Arial" pitchFamily="34" charset="0"/>
                        </a:rPr>
                        <a:t>114.8</a:t>
                      </a:r>
                      <a:endParaRPr lang="ru-RU" sz="1600" b="1" dirty="0">
                        <a:effectLst/>
                        <a:latin typeface="Arial" pitchFamily="34" charset="0"/>
                        <a:ea typeface="Calibri"/>
                        <a:cs typeface="Arial" pitchFamily="34" charset="0"/>
                      </a:endParaRPr>
                    </a:p>
                  </a:txBody>
                  <a:tcPr marL="68580" marR="68580" marT="0" marB="0"/>
                </a:tc>
                <a:tc>
                  <a:txBody>
                    <a:bodyPr/>
                    <a:lstStyle/>
                    <a:p>
                      <a:pPr algn="ctr">
                        <a:spcAft>
                          <a:spcPts val="0"/>
                        </a:spcAft>
                      </a:pPr>
                      <a:r>
                        <a:rPr lang="en-US" sz="1600" b="1" dirty="0" smtClean="0">
                          <a:effectLst/>
                          <a:latin typeface="Arial" pitchFamily="34" charset="0"/>
                          <a:ea typeface="Calibri"/>
                          <a:cs typeface="Arial" pitchFamily="34" charset="0"/>
                        </a:rPr>
                        <a:t>329</a:t>
                      </a:r>
                      <a:endParaRPr lang="ru-RU" sz="1600" b="1" dirty="0">
                        <a:effectLst/>
                        <a:latin typeface="Arial" pitchFamily="34" charset="0"/>
                        <a:ea typeface="Calibri"/>
                        <a:cs typeface="Arial" pitchFamily="34" charset="0"/>
                      </a:endParaRPr>
                    </a:p>
                  </a:txBody>
                  <a:tcPr marL="68580" marR="68580" marT="0" marB="0"/>
                </a:tc>
              </a:tr>
              <a:tr h="288032">
                <a:tc>
                  <a:txBody>
                    <a:bodyPr/>
                    <a:lstStyle/>
                    <a:p>
                      <a:pPr>
                        <a:spcAft>
                          <a:spcPts val="0"/>
                        </a:spcAft>
                      </a:pPr>
                      <a:r>
                        <a:rPr lang="en-GB" sz="1600" b="1">
                          <a:effectLst/>
                          <a:latin typeface="Arial" pitchFamily="34" charset="0"/>
                          <a:cs typeface="Arial" pitchFamily="34" charset="0"/>
                        </a:rPr>
                        <a:t>90-94</a:t>
                      </a:r>
                      <a:endParaRPr lang="ru-RU" sz="1600" b="1">
                        <a:effectLst/>
                        <a:latin typeface="Arial" pitchFamily="34" charset="0"/>
                        <a:ea typeface="Calibri"/>
                        <a:cs typeface="Arial" pitchFamily="34" charset="0"/>
                      </a:endParaRPr>
                    </a:p>
                  </a:txBody>
                  <a:tcPr marL="68580" marR="68580" marT="0" marB="0"/>
                </a:tc>
                <a:tc>
                  <a:txBody>
                    <a:bodyPr/>
                    <a:lstStyle/>
                    <a:p>
                      <a:pPr algn="ctr">
                        <a:spcAft>
                          <a:spcPts val="0"/>
                        </a:spcAft>
                      </a:pPr>
                      <a:r>
                        <a:rPr lang="en-GB" sz="1600" b="1" dirty="0" smtClean="0">
                          <a:effectLst/>
                          <a:latin typeface="Arial" pitchFamily="34" charset="0"/>
                          <a:cs typeface="Arial" pitchFamily="34" charset="0"/>
                        </a:rPr>
                        <a:t>90.0</a:t>
                      </a:r>
                      <a:endParaRPr lang="ru-RU" sz="1600" b="1" dirty="0">
                        <a:effectLst/>
                        <a:latin typeface="Arial" pitchFamily="34" charset="0"/>
                        <a:ea typeface="Calibri"/>
                        <a:cs typeface="Arial" pitchFamily="34" charset="0"/>
                      </a:endParaRPr>
                    </a:p>
                  </a:txBody>
                  <a:tcPr marL="68580" marR="68580" marT="0" marB="0"/>
                </a:tc>
                <a:tc>
                  <a:txBody>
                    <a:bodyPr/>
                    <a:lstStyle/>
                    <a:p>
                      <a:pPr algn="ctr">
                        <a:spcAft>
                          <a:spcPts val="0"/>
                        </a:spcAft>
                      </a:pPr>
                      <a:r>
                        <a:rPr lang="en-GB" sz="1600" b="1" dirty="0" smtClean="0">
                          <a:effectLst/>
                          <a:latin typeface="Arial" pitchFamily="34" charset="0"/>
                          <a:cs typeface="Arial" pitchFamily="34" charset="0"/>
                        </a:rPr>
                        <a:t>24.5</a:t>
                      </a:r>
                      <a:endParaRPr lang="ru-RU" sz="1600" b="1" dirty="0">
                        <a:effectLst/>
                        <a:latin typeface="Arial" pitchFamily="34" charset="0"/>
                        <a:ea typeface="Calibri"/>
                        <a:cs typeface="Arial" pitchFamily="34" charset="0"/>
                      </a:endParaRPr>
                    </a:p>
                  </a:txBody>
                  <a:tcPr marL="68580" marR="68580" marT="0" marB="0"/>
                </a:tc>
                <a:tc>
                  <a:txBody>
                    <a:bodyPr/>
                    <a:lstStyle/>
                    <a:p>
                      <a:pPr algn="ctr">
                        <a:spcAft>
                          <a:spcPts val="0"/>
                        </a:spcAft>
                      </a:pPr>
                      <a:r>
                        <a:rPr lang="en-US" sz="1600" b="1" dirty="0" smtClean="0">
                          <a:effectLst/>
                          <a:latin typeface="Arial" pitchFamily="34" charset="0"/>
                          <a:ea typeface="Calibri"/>
                          <a:cs typeface="Arial" pitchFamily="34" charset="0"/>
                        </a:rPr>
                        <a:t>367</a:t>
                      </a:r>
                      <a:endParaRPr lang="ru-RU" sz="1600" b="1" dirty="0">
                        <a:effectLst/>
                        <a:latin typeface="Arial" pitchFamily="34" charset="0"/>
                        <a:ea typeface="Calibri"/>
                        <a:cs typeface="Arial" pitchFamily="34" charset="0"/>
                      </a:endParaRPr>
                    </a:p>
                  </a:txBody>
                  <a:tcPr marL="68580" marR="68580" marT="0" marB="0"/>
                </a:tc>
              </a:tr>
              <a:tr h="288032">
                <a:tc>
                  <a:txBody>
                    <a:bodyPr/>
                    <a:lstStyle/>
                    <a:p>
                      <a:pPr>
                        <a:spcAft>
                          <a:spcPts val="0"/>
                        </a:spcAft>
                      </a:pPr>
                      <a:r>
                        <a:rPr lang="en-GB" sz="1600" b="1">
                          <a:effectLst/>
                          <a:latin typeface="Arial" pitchFamily="34" charset="0"/>
                          <a:cs typeface="Arial" pitchFamily="34" charset="0"/>
                        </a:rPr>
                        <a:t>95-99</a:t>
                      </a:r>
                      <a:endParaRPr lang="ru-RU" sz="1600" b="1">
                        <a:effectLst/>
                        <a:latin typeface="Arial" pitchFamily="34" charset="0"/>
                        <a:ea typeface="Calibri"/>
                        <a:cs typeface="Arial" pitchFamily="34" charset="0"/>
                      </a:endParaRPr>
                    </a:p>
                  </a:txBody>
                  <a:tcPr marL="68580" marR="68580" marT="0" marB="0"/>
                </a:tc>
                <a:tc>
                  <a:txBody>
                    <a:bodyPr/>
                    <a:lstStyle/>
                    <a:p>
                      <a:pPr algn="ctr">
                        <a:spcAft>
                          <a:spcPts val="0"/>
                        </a:spcAft>
                      </a:pPr>
                      <a:r>
                        <a:rPr lang="ru-RU" sz="1600" b="1" dirty="0" smtClean="0">
                          <a:effectLst/>
                          <a:latin typeface="Arial" pitchFamily="34" charset="0"/>
                          <a:ea typeface="Calibri"/>
                          <a:cs typeface="Arial" pitchFamily="34" charset="0"/>
                        </a:rPr>
                        <a:t>11</a:t>
                      </a:r>
                      <a:r>
                        <a:rPr lang="en-US" sz="1600" b="1" dirty="0" smtClean="0">
                          <a:effectLst/>
                          <a:latin typeface="Arial" pitchFamily="34" charset="0"/>
                          <a:ea typeface="Calibri"/>
                          <a:cs typeface="Arial" pitchFamily="34" charset="0"/>
                        </a:rPr>
                        <a:t>.</a:t>
                      </a:r>
                      <a:r>
                        <a:rPr lang="ru-RU" sz="1600" b="1" dirty="0" smtClean="0">
                          <a:effectLst/>
                          <a:latin typeface="Arial" pitchFamily="34" charset="0"/>
                          <a:ea typeface="Calibri"/>
                          <a:cs typeface="Arial" pitchFamily="34" charset="0"/>
                        </a:rPr>
                        <a:t>2</a:t>
                      </a:r>
                      <a:endParaRPr lang="ru-RU" sz="1600" b="1" dirty="0">
                        <a:effectLst/>
                        <a:latin typeface="Arial" pitchFamily="34" charset="0"/>
                        <a:ea typeface="Calibri"/>
                        <a:cs typeface="Arial" pitchFamily="34" charset="0"/>
                      </a:endParaRPr>
                    </a:p>
                  </a:txBody>
                  <a:tcPr marL="68580" marR="68580" marT="0" marB="0"/>
                </a:tc>
                <a:tc>
                  <a:txBody>
                    <a:bodyPr/>
                    <a:lstStyle/>
                    <a:p>
                      <a:pPr algn="ctr">
                        <a:spcAft>
                          <a:spcPts val="0"/>
                        </a:spcAft>
                      </a:pPr>
                      <a:r>
                        <a:rPr lang="ru-RU" sz="1600" b="1" dirty="0" smtClean="0">
                          <a:effectLst/>
                          <a:latin typeface="Arial" pitchFamily="34" charset="0"/>
                          <a:ea typeface="Calibri"/>
                          <a:cs typeface="Arial" pitchFamily="34" charset="0"/>
                        </a:rPr>
                        <a:t>3</a:t>
                      </a:r>
                      <a:r>
                        <a:rPr lang="en-US" sz="1600" b="1" dirty="0" smtClean="0">
                          <a:effectLst/>
                          <a:latin typeface="Arial" pitchFamily="34" charset="0"/>
                          <a:ea typeface="Calibri"/>
                          <a:cs typeface="Arial" pitchFamily="34" charset="0"/>
                        </a:rPr>
                        <a:t>.</a:t>
                      </a:r>
                      <a:r>
                        <a:rPr lang="ru-RU" sz="1600" b="1" dirty="0" smtClean="0">
                          <a:effectLst/>
                          <a:latin typeface="Arial" pitchFamily="34" charset="0"/>
                          <a:ea typeface="Calibri"/>
                          <a:cs typeface="Arial" pitchFamily="34" charset="0"/>
                        </a:rPr>
                        <a:t>3</a:t>
                      </a:r>
                      <a:endParaRPr lang="ru-RU" sz="1600" b="1" dirty="0">
                        <a:effectLst/>
                        <a:latin typeface="Arial" pitchFamily="34" charset="0"/>
                        <a:ea typeface="Calibri"/>
                        <a:cs typeface="Arial" pitchFamily="34" charset="0"/>
                      </a:endParaRPr>
                    </a:p>
                  </a:txBody>
                  <a:tcPr marL="68580" marR="68580" marT="0" marB="0"/>
                </a:tc>
                <a:tc>
                  <a:txBody>
                    <a:bodyPr/>
                    <a:lstStyle/>
                    <a:p>
                      <a:pPr algn="ctr">
                        <a:spcAft>
                          <a:spcPts val="0"/>
                        </a:spcAft>
                      </a:pPr>
                      <a:r>
                        <a:rPr lang="en-US" sz="1600" b="1" dirty="0" smtClean="0">
                          <a:effectLst/>
                          <a:latin typeface="Arial" pitchFamily="34" charset="0"/>
                          <a:ea typeface="Calibri"/>
                          <a:cs typeface="Arial" pitchFamily="34" charset="0"/>
                        </a:rPr>
                        <a:t>339</a:t>
                      </a:r>
                      <a:endParaRPr lang="ru-RU" sz="1600" b="1" dirty="0">
                        <a:effectLst/>
                        <a:latin typeface="Arial" pitchFamily="34" charset="0"/>
                        <a:ea typeface="Calibri"/>
                        <a:cs typeface="Arial" pitchFamily="34" charset="0"/>
                      </a:endParaRPr>
                    </a:p>
                  </a:txBody>
                  <a:tcPr marL="68580" marR="68580" marT="0" marB="0"/>
                </a:tc>
              </a:tr>
              <a:tr h="360040">
                <a:tc>
                  <a:txBody>
                    <a:bodyPr/>
                    <a:lstStyle/>
                    <a:p>
                      <a:pPr>
                        <a:lnSpc>
                          <a:spcPct val="115000"/>
                        </a:lnSpc>
                        <a:spcAft>
                          <a:spcPts val="0"/>
                        </a:spcAft>
                      </a:pPr>
                      <a:r>
                        <a:rPr lang="uk-UA" sz="1600" b="1" dirty="0">
                          <a:effectLst/>
                          <a:latin typeface="Arial" pitchFamily="34" charset="0"/>
                          <a:ea typeface="Calibri"/>
                          <a:cs typeface="Arial" pitchFamily="34" charset="0"/>
                        </a:rPr>
                        <a:t>100 і старше</a:t>
                      </a:r>
                      <a:endParaRPr lang="ru-RU" sz="1600" dirty="0">
                        <a:effectLst/>
                        <a:latin typeface="Arial" pitchFamily="34" charset="0"/>
                        <a:ea typeface="Calibri"/>
                        <a:cs typeface="Arial" pitchFamily="34" charset="0"/>
                      </a:endParaRPr>
                    </a:p>
                  </a:txBody>
                  <a:tcPr marL="68580" marR="68580" marT="0" marB="0"/>
                </a:tc>
                <a:tc>
                  <a:txBody>
                    <a:bodyPr/>
                    <a:lstStyle/>
                    <a:p>
                      <a:pPr algn="ctr">
                        <a:spcAft>
                          <a:spcPts val="0"/>
                        </a:spcAft>
                      </a:pPr>
                      <a:r>
                        <a:rPr lang="ru-RU" sz="1600" b="1" dirty="0" smtClean="0">
                          <a:effectLst/>
                          <a:latin typeface="Arial" pitchFamily="34" charset="0"/>
                          <a:ea typeface="Calibri"/>
                          <a:cs typeface="Arial" pitchFamily="34" charset="0"/>
                        </a:rPr>
                        <a:t>4</a:t>
                      </a:r>
                      <a:r>
                        <a:rPr lang="en-US" sz="1600" b="1" dirty="0" smtClean="0">
                          <a:effectLst/>
                          <a:latin typeface="Arial" pitchFamily="34" charset="0"/>
                          <a:ea typeface="Calibri"/>
                          <a:cs typeface="Arial" pitchFamily="34" charset="0"/>
                        </a:rPr>
                        <a:t>.</a:t>
                      </a:r>
                      <a:r>
                        <a:rPr lang="ru-RU" sz="1600" b="1" dirty="0" smtClean="0">
                          <a:effectLst/>
                          <a:latin typeface="Arial" pitchFamily="34" charset="0"/>
                          <a:ea typeface="Calibri"/>
                          <a:cs typeface="Arial" pitchFamily="34" charset="0"/>
                        </a:rPr>
                        <a:t>4</a:t>
                      </a:r>
                      <a:endParaRPr lang="ru-RU" sz="1600" b="1" dirty="0">
                        <a:effectLst/>
                        <a:latin typeface="Arial" pitchFamily="34" charset="0"/>
                        <a:ea typeface="Calibri"/>
                        <a:cs typeface="Arial" pitchFamily="34" charset="0"/>
                      </a:endParaRPr>
                    </a:p>
                  </a:txBody>
                  <a:tcPr marL="68580" marR="68580" marT="0" marB="0"/>
                </a:tc>
                <a:tc>
                  <a:txBody>
                    <a:bodyPr/>
                    <a:lstStyle/>
                    <a:p>
                      <a:pPr algn="ctr">
                        <a:spcAft>
                          <a:spcPts val="0"/>
                        </a:spcAft>
                      </a:pPr>
                      <a:r>
                        <a:rPr lang="ru-RU" sz="1600" b="1" dirty="0" smtClean="0">
                          <a:effectLst/>
                          <a:latin typeface="Arial" pitchFamily="34" charset="0"/>
                          <a:ea typeface="Calibri"/>
                          <a:cs typeface="Arial" pitchFamily="34" charset="0"/>
                        </a:rPr>
                        <a:t>1</a:t>
                      </a:r>
                      <a:r>
                        <a:rPr lang="en-US" sz="1600" b="1" dirty="0" smtClean="0">
                          <a:effectLst/>
                          <a:latin typeface="Arial" pitchFamily="34" charset="0"/>
                          <a:ea typeface="Calibri"/>
                          <a:cs typeface="Arial" pitchFamily="34" charset="0"/>
                        </a:rPr>
                        <a:t>.</a:t>
                      </a:r>
                      <a:r>
                        <a:rPr lang="ru-RU" sz="1600" b="1" dirty="0" smtClean="0">
                          <a:effectLst/>
                          <a:latin typeface="Arial" pitchFamily="34" charset="0"/>
                          <a:ea typeface="Calibri"/>
                          <a:cs typeface="Arial" pitchFamily="34" charset="0"/>
                        </a:rPr>
                        <a:t>3</a:t>
                      </a:r>
                      <a:endParaRPr lang="ru-RU" sz="1600" b="1" dirty="0">
                        <a:effectLst/>
                        <a:latin typeface="Arial" pitchFamily="34" charset="0"/>
                        <a:ea typeface="Calibri"/>
                        <a:cs typeface="Arial" pitchFamily="34" charset="0"/>
                      </a:endParaRPr>
                    </a:p>
                  </a:txBody>
                  <a:tcPr marL="68580" marR="68580" marT="0" marB="0"/>
                </a:tc>
                <a:tc>
                  <a:txBody>
                    <a:bodyPr/>
                    <a:lstStyle/>
                    <a:p>
                      <a:pPr algn="ctr">
                        <a:spcAft>
                          <a:spcPts val="0"/>
                        </a:spcAft>
                      </a:pPr>
                      <a:r>
                        <a:rPr lang="en-US" sz="1600" b="1" dirty="0" smtClean="0">
                          <a:effectLst/>
                          <a:latin typeface="Arial" pitchFamily="34" charset="0"/>
                          <a:ea typeface="Calibri"/>
                          <a:cs typeface="Arial" pitchFamily="34" charset="0"/>
                        </a:rPr>
                        <a:t>339</a:t>
                      </a:r>
                      <a:endParaRPr lang="ru-RU" sz="1600" b="1" dirty="0">
                        <a:effectLst/>
                        <a:latin typeface="Arial" pitchFamily="34" charset="0"/>
                        <a:ea typeface="Calibri"/>
                        <a:cs typeface="Arial" pitchFamily="34" charset="0"/>
                      </a:endParaRPr>
                    </a:p>
                  </a:txBody>
                  <a:tcPr marL="68580" marR="68580" marT="0" marB="0"/>
                </a:tc>
              </a:tr>
              <a:tr h="782938">
                <a:tc>
                  <a:txBody>
                    <a:bodyPr/>
                    <a:lstStyle/>
                    <a:p>
                      <a:pPr>
                        <a:lnSpc>
                          <a:spcPct val="115000"/>
                        </a:lnSpc>
                        <a:spcAft>
                          <a:spcPts val="0"/>
                        </a:spcAft>
                      </a:pPr>
                      <a:r>
                        <a:rPr lang="uk-UA" sz="1600" b="1" dirty="0">
                          <a:effectLst/>
                          <a:latin typeface="Arial" pitchFamily="34" charset="0"/>
                          <a:ea typeface="Calibri"/>
                          <a:cs typeface="Arial" pitchFamily="34" charset="0"/>
                        </a:rPr>
                        <a:t>Всього осіб віком 60 років і старше</a:t>
                      </a:r>
                      <a:endParaRPr lang="ru-RU" sz="1600" b="1" dirty="0">
                        <a:effectLst/>
                        <a:latin typeface="Arial" pitchFamily="34" charset="0"/>
                        <a:ea typeface="Calibri"/>
                        <a:cs typeface="Arial" pitchFamily="34" charset="0"/>
                      </a:endParaRPr>
                    </a:p>
                  </a:txBody>
                  <a:tcPr marL="68580" marR="68580" marT="0" marB="0"/>
                </a:tc>
                <a:tc>
                  <a:txBody>
                    <a:bodyPr/>
                    <a:lstStyle/>
                    <a:p>
                      <a:pPr algn="ctr">
                        <a:spcAft>
                          <a:spcPts val="0"/>
                        </a:spcAft>
                      </a:pPr>
                      <a:r>
                        <a:rPr lang="en-US" sz="1600" b="1" dirty="0" smtClean="0">
                          <a:effectLst/>
                          <a:latin typeface="Arial" pitchFamily="34" charset="0"/>
                          <a:ea typeface="Calibri"/>
                          <a:cs typeface="Arial" pitchFamily="34" charset="0"/>
                        </a:rPr>
                        <a:t>6264.1</a:t>
                      </a:r>
                      <a:endParaRPr lang="ru-RU" sz="1600" b="1" dirty="0">
                        <a:effectLst/>
                        <a:latin typeface="Arial" pitchFamily="34" charset="0"/>
                        <a:ea typeface="Calibri"/>
                        <a:cs typeface="Arial" pitchFamily="34" charset="0"/>
                      </a:endParaRPr>
                    </a:p>
                  </a:txBody>
                  <a:tcPr marL="68580" marR="68580" marT="0" marB="0"/>
                </a:tc>
                <a:tc>
                  <a:txBody>
                    <a:bodyPr/>
                    <a:lstStyle/>
                    <a:p>
                      <a:pPr algn="ctr">
                        <a:spcAft>
                          <a:spcPts val="0"/>
                        </a:spcAft>
                      </a:pPr>
                      <a:r>
                        <a:rPr lang="en-US" sz="1600" b="1" dirty="0" smtClean="0">
                          <a:effectLst/>
                          <a:latin typeface="Arial" pitchFamily="34" charset="0"/>
                          <a:ea typeface="Calibri"/>
                          <a:cs typeface="Arial" pitchFamily="34" charset="0"/>
                        </a:rPr>
                        <a:t>3437.1</a:t>
                      </a:r>
                      <a:endParaRPr lang="ru-RU" sz="1600" b="1" dirty="0">
                        <a:effectLst/>
                        <a:latin typeface="Arial" pitchFamily="34" charset="0"/>
                        <a:ea typeface="Calibri"/>
                        <a:cs typeface="Arial" pitchFamily="34" charset="0"/>
                      </a:endParaRPr>
                    </a:p>
                  </a:txBody>
                  <a:tcPr marL="68580" marR="68580" marT="0" marB="0"/>
                </a:tc>
                <a:tc>
                  <a:txBody>
                    <a:bodyPr/>
                    <a:lstStyle/>
                    <a:p>
                      <a:pPr algn="ctr">
                        <a:spcAft>
                          <a:spcPts val="0"/>
                        </a:spcAft>
                      </a:pPr>
                      <a:r>
                        <a:rPr lang="en-US" sz="1600" b="1" dirty="0" smtClean="0">
                          <a:solidFill>
                            <a:schemeClr val="tx1"/>
                          </a:solidFill>
                          <a:effectLst/>
                          <a:latin typeface="Arial" pitchFamily="34" charset="0"/>
                          <a:ea typeface="Calibri"/>
                          <a:cs typeface="Arial" pitchFamily="34" charset="0"/>
                        </a:rPr>
                        <a:t>182</a:t>
                      </a:r>
                      <a:endParaRPr lang="ru-RU" sz="1600" b="1" dirty="0">
                        <a:solidFill>
                          <a:schemeClr val="tx1"/>
                        </a:solidFill>
                        <a:effectLst/>
                        <a:latin typeface="Arial" pitchFamily="34" charset="0"/>
                        <a:ea typeface="Calibri"/>
                        <a:cs typeface="Arial" pitchFamily="34" charset="0"/>
                      </a:endParaRPr>
                    </a:p>
                  </a:txBody>
                  <a:tcPr marL="68580" marR="68580" marT="0" marB="0"/>
                </a:tc>
              </a:tr>
            </a:tbl>
          </a:graphicData>
        </a:graphic>
      </p:graphicFrame>
    </p:spTree>
    <p:extLst>
      <p:ext uri="{BB962C8B-B14F-4D97-AF65-F5344CB8AC3E}">
        <p14:creationId xmlns="" xmlns:p14="http://schemas.microsoft.com/office/powerpoint/2010/main" val="2442880311"/>
      </p:ext>
    </p:extLst>
  </p:cSld>
  <p:clrMapOvr>
    <a:masterClrMapping/>
  </p:clrMapOvr>
  <p:transition spd="med">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1"/>
          </p:nvPr>
        </p:nvSpPr>
        <p:spPr/>
        <p:txBody>
          <a:bodyPr/>
          <a:lstStyle/>
          <a:p>
            <a:pPr>
              <a:defRPr/>
            </a:pPr>
            <a:fld id="{C47162B1-78C7-48A4-BA6C-DEEF04B2084A}" type="slidenum">
              <a:rPr lang="ru-RU" smtClean="0"/>
              <a:pPr>
                <a:defRPr/>
              </a:pPr>
              <a:t>7</a:t>
            </a:fld>
            <a:endParaRPr lang="ru-RU"/>
          </a:p>
        </p:txBody>
      </p:sp>
      <p:graphicFrame>
        <p:nvGraphicFramePr>
          <p:cNvPr id="3" name="Объект 2"/>
          <p:cNvGraphicFramePr>
            <a:graphicFrameLocks noChangeAspect="1"/>
          </p:cNvGraphicFramePr>
          <p:nvPr>
            <p:extLst>
              <p:ext uri="{D42A27DB-BD31-4B8C-83A1-F6EECF244321}">
                <p14:modId xmlns="" xmlns:p14="http://schemas.microsoft.com/office/powerpoint/2010/main" val="839124600"/>
              </p:ext>
            </p:extLst>
          </p:nvPr>
        </p:nvGraphicFramePr>
        <p:xfrm>
          <a:off x="179388" y="1484313"/>
          <a:ext cx="8669337" cy="4738687"/>
        </p:xfrm>
        <a:graphic>
          <a:graphicData uri="http://schemas.openxmlformats.org/presentationml/2006/ole">
            <p:oleObj spid="_x0000_s339970" name="Лист" r:id="rId4" imgW="8420041" imgH="4857607" progId="Excel.Sheet.8">
              <p:embed/>
            </p:oleObj>
          </a:graphicData>
        </a:graphic>
      </p:graphicFrame>
      <p:sp>
        <p:nvSpPr>
          <p:cNvPr id="4" name="Прямоугольник 1"/>
          <p:cNvSpPr>
            <a:spLocks noChangeArrowheads="1"/>
          </p:cNvSpPr>
          <p:nvPr/>
        </p:nvSpPr>
        <p:spPr bwMode="auto">
          <a:xfrm>
            <a:off x="926275" y="652133"/>
            <a:ext cx="7160821" cy="892552"/>
          </a:xfrm>
          <a:prstGeom prst="rect">
            <a:avLst/>
          </a:prstGeom>
          <a:noFill/>
          <a:ln w="9525">
            <a:noFill/>
            <a:miter lim="800000"/>
            <a:headEnd/>
            <a:tailEnd/>
          </a:ln>
        </p:spPr>
        <p:txBody>
          <a:bodyPr wrap="square">
            <a:spAutoFit/>
          </a:bodyPr>
          <a:lstStyle/>
          <a:p>
            <a:pPr algn="ctr"/>
            <a:r>
              <a:rPr lang="uk-UA" sz="2600" dirty="0" smtClean="0">
                <a:solidFill>
                  <a:srgbClr val="2D2DB9"/>
                </a:solidFill>
                <a:latin typeface="Arial" pitchFamily="34" charset="0"/>
                <a:cs typeface="Arial" pitchFamily="34" charset="0"/>
              </a:rPr>
              <a:t>Чисельність пенсіонерів за віком в Україні, </a:t>
            </a:r>
            <a:r>
              <a:rPr lang="uk-UA" sz="2600" dirty="0" err="1" smtClean="0">
                <a:solidFill>
                  <a:srgbClr val="2D2DB9"/>
                </a:solidFill>
                <a:latin typeface="Arial" pitchFamily="34" charset="0"/>
                <a:cs typeface="Arial" pitchFamily="34" charset="0"/>
              </a:rPr>
              <a:t>тис.осіб</a:t>
            </a:r>
            <a:r>
              <a:rPr lang="en-US" sz="2600" dirty="0" smtClean="0">
                <a:solidFill>
                  <a:srgbClr val="2D2DB9"/>
                </a:solidFill>
                <a:latin typeface="Arial" pitchFamily="34" charset="0"/>
                <a:cs typeface="Arial" pitchFamily="34" charset="0"/>
              </a:rPr>
              <a:t> (</a:t>
            </a:r>
            <a:r>
              <a:rPr lang="uk-UA" sz="2600" dirty="0" smtClean="0">
                <a:solidFill>
                  <a:srgbClr val="2D2DB9"/>
                </a:solidFill>
                <a:latin typeface="Arial" pitchFamily="34" charset="0"/>
                <a:cs typeface="Arial" pitchFamily="34" charset="0"/>
              </a:rPr>
              <a:t>станом на початок року</a:t>
            </a:r>
            <a:r>
              <a:rPr lang="en-US" sz="2600" dirty="0" smtClean="0">
                <a:solidFill>
                  <a:srgbClr val="2D2DB9"/>
                </a:solidFill>
                <a:latin typeface="Arial" pitchFamily="34" charset="0"/>
                <a:cs typeface="Arial" pitchFamily="34" charset="0"/>
              </a:rPr>
              <a:t>)</a:t>
            </a:r>
            <a:r>
              <a:rPr lang="ru-RU" sz="2600" dirty="0" smtClean="0">
                <a:latin typeface="Arial" pitchFamily="34" charset="0"/>
                <a:cs typeface="Arial" pitchFamily="34" charset="0"/>
              </a:rPr>
              <a:t> </a:t>
            </a:r>
            <a:endParaRPr lang="ru-RU" sz="2600" dirty="0">
              <a:latin typeface="Arial" pitchFamily="34" charset="0"/>
              <a:cs typeface="Arial" pitchFamily="34" charset="0"/>
            </a:endParaRPr>
          </a:p>
        </p:txBody>
      </p:sp>
    </p:spTree>
    <p:extLst>
      <p:ext uri="{BB962C8B-B14F-4D97-AF65-F5344CB8AC3E}">
        <p14:creationId xmlns="" xmlns:p14="http://schemas.microsoft.com/office/powerpoint/2010/main" val="2588960298"/>
      </p:ext>
    </p:extLst>
  </p:cSld>
  <p:clrMapOvr>
    <a:masterClrMapping/>
  </p:clrMapOvr>
  <p:transition spd="med">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9" name="Заголовок 1"/>
          <p:cNvSpPr>
            <a:spLocks noGrp="1"/>
          </p:cNvSpPr>
          <p:nvPr>
            <p:ph type="title"/>
          </p:nvPr>
        </p:nvSpPr>
        <p:spPr>
          <a:xfrm>
            <a:off x="214313" y="559254"/>
            <a:ext cx="8609053" cy="1357313"/>
          </a:xfrm>
        </p:spPr>
        <p:txBody>
          <a:bodyPr/>
          <a:lstStyle/>
          <a:p>
            <a:r>
              <a:rPr lang="uk-UA" sz="2600" b="1" dirty="0" smtClean="0">
                <a:solidFill>
                  <a:schemeClr val="accent6"/>
                </a:solidFill>
                <a:latin typeface="Arial" pitchFamily="34" charset="0"/>
                <a:cs typeface="Arial" pitchFamily="34" charset="0"/>
              </a:rPr>
              <a:t>Розподіл смертей у похилому віці</a:t>
            </a:r>
            <a:br>
              <a:rPr lang="uk-UA" sz="2600" b="1" dirty="0" smtClean="0">
                <a:solidFill>
                  <a:schemeClr val="accent6"/>
                </a:solidFill>
                <a:latin typeface="Arial" pitchFamily="34" charset="0"/>
                <a:cs typeface="Arial" pitchFamily="34" charset="0"/>
              </a:rPr>
            </a:br>
            <a:r>
              <a:rPr lang="uk-UA" sz="2600" b="1" dirty="0" smtClean="0">
                <a:solidFill>
                  <a:schemeClr val="accent6"/>
                </a:solidFill>
                <a:latin typeface="Arial" pitchFamily="34" charset="0"/>
                <a:cs typeface="Arial" pitchFamily="34" charset="0"/>
              </a:rPr>
              <a:t> (в таблицях смертності для жінок України, Швеції, Франції та Іспанії (2010-2011 рр.)) за віком</a:t>
            </a:r>
            <a:endParaRPr lang="ru-RU" sz="2600" dirty="0" smtClean="0">
              <a:solidFill>
                <a:schemeClr val="accent6"/>
              </a:solidFill>
              <a:latin typeface="Arial" pitchFamily="34" charset="0"/>
              <a:cs typeface="Arial" pitchFamily="34" charset="0"/>
            </a:endParaRPr>
          </a:p>
        </p:txBody>
      </p:sp>
      <p:sp>
        <p:nvSpPr>
          <p:cNvPr id="5" name="Номер слайда 4"/>
          <p:cNvSpPr>
            <a:spLocks noGrp="1"/>
          </p:cNvSpPr>
          <p:nvPr>
            <p:ph type="sldNum" sz="quarter" idx="11"/>
          </p:nvPr>
        </p:nvSpPr>
        <p:spPr/>
        <p:txBody>
          <a:bodyPr/>
          <a:lstStyle/>
          <a:p>
            <a:pPr>
              <a:defRPr/>
            </a:pPr>
            <a:fld id="{65F85566-FEA2-46D9-A17C-66D3939FC60B}" type="slidenum">
              <a:rPr lang="ru-RU" smtClean="0">
                <a:solidFill>
                  <a:srgbClr val="000000"/>
                </a:solidFill>
              </a:rPr>
              <a:pPr>
                <a:defRPr/>
              </a:pPr>
              <a:t>8</a:t>
            </a:fld>
            <a:endParaRPr lang="ru-RU">
              <a:solidFill>
                <a:srgbClr val="000000"/>
              </a:solidFill>
            </a:endParaRPr>
          </a:p>
        </p:txBody>
      </p:sp>
      <p:sp>
        <p:nvSpPr>
          <p:cNvPr id="4099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sz="4000">
              <a:solidFill>
                <a:srgbClr val="000000"/>
              </a:solidFill>
            </a:endParaRPr>
          </a:p>
        </p:txBody>
      </p:sp>
      <p:graphicFrame>
        <p:nvGraphicFramePr>
          <p:cNvPr id="2" name="Объект 1"/>
          <p:cNvGraphicFramePr>
            <a:graphicFrameLocks/>
          </p:cNvGraphicFramePr>
          <p:nvPr>
            <p:extLst>
              <p:ext uri="{D42A27DB-BD31-4B8C-83A1-F6EECF244321}">
                <p14:modId xmlns="" xmlns:p14="http://schemas.microsoft.com/office/powerpoint/2010/main" val="4216488954"/>
              </p:ext>
            </p:extLst>
          </p:nvPr>
        </p:nvGraphicFramePr>
        <p:xfrm>
          <a:off x="307975" y="1814513"/>
          <a:ext cx="8518525" cy="4738687"/>
        </p:xfrm>
        <a:graphic>
          <a:graphicData uri="http://schemas.openxmlformats.org/presentationml/2006/ole">
            <p:oleObj spid="_x0000_s216098" name="Лист" r:id="rId4" imgW="8515498" imgH="4343498" progId="Excel.Sheet.8">
              <p:embed/>
            </p:oleObj>
          </a:graphicData>
        </a:graphic>
      </p:graphicFrame>
    </p:spTree>
    <p:extLst>
      <p:ext uri="{BB962C8B-B14F-4D97-AF65-F5344CB8AC3E}">
        <p14:creationId xmlns="" xmlns:p14="http://schemas.microsoft.com/office/powerpoint/2010/main" val="2694735677"/>
      </p:ext>
    </p:extLst>
  </p:cSld>
  <p:clrMapOvr>
    <a:masterClrMapping/>
  </p:clrMapOvr>
  <p:transition spd="med">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pPr>
              <a:defRPr/>
            </a:pPr>
            <a:fld id="{51C264A2-7095-4DF8-A222-194C953A3414}" type="slidenum">
              <a:rPr lang="ru-RU" smtClean="0"/>
              <a:pPr>
                <a:defRPr/>
              </a:pPr>
              <a:t>9</a:t>
            </a:fld>
            <a:endParaRPr lang="ru-RU"/>
          </a:p>
        </p:txBody>
      </p:sp>
      <p:graphicFrame>
        <p:nvGraphicFramePr>
          <p:cNvPr id="5" name="Таблица 4"/>
          <p:cNvGraphicFramePr>
            <a:graphicFrameLocks noGrp="1"/>
          </p:cNvGraphicFramePr>
          <p:nvPr>
            <p:extLst>
              <p:ext uri="{D42A27DB-BD31-4B8C-83A1-F6EECF244321}">
                <p14:modId xmlns="" xmlns:p14="http://schemas.microsoft.com/office/powerpoint/2010/main" val="3808672336"/>
              </p:ext>
            </p:extLst>
          </p:nvPr>
        </p:nvGraphicFramePr>
        <p:xfrm>
          <a:off x="539750" y="1363414"/>
          <a:ext cx="8010525" cy="5163765"/>
        </p:xfrm>
        <a:graphic>
          <a:graphicData uri="http://schemas.openxmlformats.org/drawingml/2006/table">
            <a:tbl>
              <a:tblPr firstRow="1" firstCol="1" lastRow="1" lastCol="1" bandRow="1" bandCol="1">
                <a:tableStyleId>{5C22544A-7EE6-4342-B048-85BDC9FD1C3A}</a:tableStyleId>
              </a:tblPr>
              <a:tblGrid>
                <a:gridCol w="1400749"/>
                <a:gridCol w="1319000"/>
                <a:gridCol w="971595"/>
                <a:gridCol w="234225"/>
                <a:gridCol w="875633"/>
                <a:gridCol w="1026237"/>
                <a:gridCol w="1091543"/>
                <a:gridCol w="1091543"/>
              </a:tblGrid>
              <a:tr h="245382">
                <a:tc rowSpan="2">
                  <a:txBody>
                    <a:bodyPr/>
                    <a:lstStyle/>
                    <a:p>
                      <a:pPr algn="just">
                        <a:lnSpc>
                          <a:spcPct val="115000"/>
                        </a:lnSpc>
                        <a:spcAft>
                          <a:spcPts val="0"/>
                        </a:spcAft>
                      </a:pPr>
                      <a:r>
                        <a:rPr lang="ru-RU" sz="1400" b="1" spc="10" dirty="0">
                          <a:effectLst/>
                          <a:latin typeface="Arial" pitchFamily="34" charset="0"/>
                          <a:cs typeface="Arial" pitchFamily="34" charset="0"/>
                        </a:rPr>
                        <a:t> </a:t>
                      </a:r>
                      <a:r>
                        <a:rPr lang="ru-RU" sz="1400" b="1" spc="10" dirty="0" smtClean="0">
                          <a:effectLst/>
                          <a:latin typeface="Arial" pitchFamily="34" charset="0"/>
                          <a:cs typeface="Arial" pitchFamily="34" charset="0"/>
                        </a:rPr>
                        <a:t>Роки</a:t>
                      </a:r>
                      <a:endParaRPr lang="ru-RU" sz="1400" b="1" dirty="0">
                        <a:effectLst/>
                        <a:latin typeface="Arial" pitchFamily="34" charset="0"/>
                        <a:ea typeface="Calibri"/>
                        <a:cs typeface="Arial" pitchFamily="34" charset="0"/>
                      </a:endParaRPr>
                    </a:p>
                  </a:txBody>
                  <a:tcPr marL="51800" marR="51800" marT="0" marB="0"/>
                </a:tc>
                <a:tc gridSpan="7">
                  <a:txBody>
                    <a:bodyPr/>
                    <a:lstStyle/>
                    <a:p>
                      <a:pPr algn="ctr">
                        <a:lnSpc>
                          <a:spcPct val="115000"/>
                        </a:lnSpc>
                        <a:spcAft>
                          <a:spcPts val="0"/>
                        </a:spcAft>
                      </a:pPr>
                      <a:r>
                        <a:rPr lang="uk-UA" sz="1400" b="1" spc="10" dirty="0">
                          <a:effectLst/>
                          <a:latin typeface="Arial" pitchFamily="34" charset="0"/>
                          <a:cs typeface="Arial" pitchFamily="34" charset="0"/>
                        </a:rPr>
                        <a:t>Жінки</a:t>
                      </a:r>
                      <a:endParaRPr lang="ru-RU" sz="1400" b="1" dirty="0">
                        <a:effectLst/>
                        <a:latin typeface="Arial" pitchFamily="34" charset="0"/>
                        <a:ea typeface="Calibri"/>
                        <a:cs typeface="Arial" pitchFamily="34" charset="0"/>
                      </a:endParaRPr>
                    </a:p>
                  </a:txBody>
                  <a:tcPr marL="51800" marR="5180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90764">
                <a:tc vMerge="1">
                  <a:txBody>
                    <a:bodyPr/>
                    <a:lstStyle/>
                    <a:p>
                      <a:endParaRPr lang="ru-RU"/>
                    </a:p>
                  </a:txBody>
                  <a:tcPr/>
                </a:tc>
                <a:tc>
                  <a:txBody>
                    <a:bodyPr/>
                    <a:lstStyle/>
                    <a:p>
                      <a:pPr algn="ctr">
                        <a:lnSpc>
                          <a:spcPct val="115000"/>
                        </a:lnSpc>
                        <a:spcAft>
                          <a:spcPts val="0"/>
                        </a:spcAft>
                      </a:pPr>
                      <a:r>
                        <a:rPr lang="uk-UA" sz="1400" b="1" spc="10" dirty="0">
                          <a:effectLst/>
                          <a:latin typeface="Arial" pitchFamily="34" charset="0"/>
                          <a:cs typeface="Arial" pitchFamily="34" charset="0"/>
                        </a:rPr>
                        <a:t>60-64</a:t>
                      </a:r>
                      <a:endParaRPr lang="ru-RU" sz="1400" b="1" dirty="0">
                        <a:effectLst/>
                        <a:latin typeface="Arial" pitchFamily="34" charset="0"/>
                        <a:ea typeface="Calibri"/>
                        <a:cs typeface="Arial" pitchFamily="34" charset="0"/>
                      </a:endParaRPr>
                    </a:p>
                  </a:txBody>
                  <a:tcPr marL="51800" marR="51800" marT="0" marB="0"/>
                </a:tc>
                <a:tc gridSpan="2">
                  <a:txBody>
                    <a:bodyPr/>
                    <a:lstStyle/>
                    <a:p>
                      <a:pPr algn="ctr">
                        <a:lnSpc>
                          <a:spcPct val="115000"/>
                        </a:lnSpc>
                        <a:spcAft>
                          <a:spcPts val="0"/>
                        </a:spcAft>
                      </a:pPr>
                      <a:r>
                        <a:rPr lang="uk-UA" sz="1400" b="1" spc="10">
                          <a:effectLst/>
                          <a:latin typeface="Arial" pitchFamily="34" charset="0"/>
                          <a:cs typeface="Arial" pitchFamily="34" charset="0"/>
                        </a:rPr>
                        <a:t>65-69</a:t>
                      </a:r>
                      <a:endParaRPr lang="ru-RU" sz="1400" b="1">
                        <a:effectLst/>
                        <a:latin typeface="Arial" pitchFamily="34" charset="0"/>
                        <a:ea typeface="Calibri"/>
                        <a:cs typeface="Arial" pitchFamily="34" charset="0"/>
                      </a:endParaRPr>
                    </a:p>
                  </a:txBody>
                  <a:tcPr marL="51800" marR="51800" marT="0" marB="0"/>
                </a:tc>
                <a:tc hMerge="1">
                  <a:txBody>
                    <a:bodyPr/>
                    <a:lstStyle/>
                    <a:p>
                      <a:endParaRPr lang="ru-RU"/>
                    </a:p>
                  </a:txBody>
                  <a:tcPr/>
                </a:tc>
                <a:tc>
                  <a:txBody>
                    <a:bodyPr/>
                    <a:lstStyle/>
                    <a:p>
                      <a:pPr algn="ctr">
                        <a:lnSpc>
                          <a:spcPct val="115000"/>
                        </a:lnSpc>
                        <a:spcAft>
                          <a:spcPts val="0"/>
                        </a:spcAft>
                      </a:pPr>
                      <a:r>
                        <a:rPr lang="uk-UA" sz="1400" b="1" spc="10">
                          <a:effectLst/>
                          <a:latin typeface="Arial" pitchFamily="34" charset="0"/>
                          <a:cs typeface="Arial" pitchFamily="34" charset="0"/>
                        </a:rPr>
                        <a:t>70-74</a:t>
                      </a:r>
                      <a:endParaRPr lang="ru-RU" sz="1400" b="1">
                        <a:effectLst/>
                        <a:latin typeface="Arial" pitchFamily="34" charset="0"/>
                        <a:ea typeface="Calibri"/>
                        <a:cs typeface="Arial" pitchFamily="34" charset="0"/>
                      </a:endParaRPr>
                    </a:p>
                  </a:txBody>
                  <a:tcPr marL="51800" marR="51800" marT="0" marB="0"/>
                </a:tc>
                <a:tc>
                  <a:txBody>
                    <a:bodyPr/>
                    <a:lstStyle/>
                    <a:p>
                      <a:pPr algn="ctr">
                        <a:lnSpc>
                          <a:spcPct val="115000"/>
                        </a:lnSpc>
                        <a:spcAft>
                          <a:spcPts val="0"/>
                        </a:spcAft>
                      </a:pPr>
                      <a:r>
                        <a:rPr lang="uk-UA" sz="1400" b="1" spc="10">
                          <a:effectLst/>
                          <a:latin typeface="Arial" pitchFamily="34" charset="0"/>
                          <a:cs typeface="Arial" pitchFamily="34" charset="0"/>
                        </a:rPr>
                        <a:t>75-79</a:t>
                      </a:r>
                      <a:endParaRPr lang="ru-RU" sz="1400" b="1">
                        <a:effectLst/>
                        <a:latin typeface="Arial" pitchFamily="34" charset="0"/>
                        <a:ea typeface="Calibri"/>
                        <a:cs typeface="Arial" pitchFamily="34" charset="0"/>
                      </a:endParaRPr>
                    </a:p>
                  </a:txBody>
                  <a:tcPr marL="51800" marR="51800" marT="0" marB="0"/>
                </a:tc>
                <a:tc>
                  <a:txBody>
                    <a:bodyPr/>
                    <a:lstStyle/>
                    <a:p>
                      <a:pPr algn="ctr">
                        <a:lnSpc>
                          <a:spcPct val="115000"/>
                        </a:lnSpc>
                        <a:spcAft>
                          <a:spcPts val="0"/>
                        </a:spcAft>
                      </a:pPr>
                      <a:r>
                        <a:rPr lang="uk-UA" sz="1400" b="1" spc="10">
                          <a:effectLst/>
                          <a:latin typeface="Arial" pitchFamily="34" charset="0"/>
                          <a:cs typeface="Arial" pitchFamily="34" charset="0"/>
                        </a:rPr>
                        <a:t>80-84</a:t>
                      </a:r>
                      <a:endParaRPr lang="ru-RU" sz="1400" b="1">
                        <a:effectLst/>
                        <a:latin typeface="Arial" pitchFamily="34" charset="0"/>
                        <a:ea typeface="Calibri"/>
                        <a:cs typeface="Arial" pitchFamily="34" charset="0"/>
                      </a:endParaRPr>
                    </a:p>
                  </a:txBody>
                  <a:tcPr marL="51800" marR="51800" marT="0" marB="0"/>
                </a:tc>
                <a:tc>
                  <a:txBody>
                    <a:bodyPr/>
                    <a:lstStyle/>
                    <a:p>
                      <a:pPr algn="ctr">
                        <a:lnSpc>
                          <a:spcPct val="115000"/>
                        </a:lnSpc>
                        <a:spcAft>
                          <a:spcPts val="0"/>
                        </a:spcAft>
                      </a:pPr>
                      <a:r>
                        <a:rPr lang="uk-UA" sz="1400" b="1" spc="10">
                          <a:effectLst/>
                          <a:latin typeface="Arial" pitchFamily="34" charset="0"/>
                          <a:cs typeface="Arial" pitchFamily="34" charset="0"/>
                        </a:rPr>
                        <a:t>85 і старше</a:t>
                      </a:r>
                      <a:endParaRPr lang="ru-RU" sz="1400" b="1">
                        <a:effectLst/>
                        <a:latin typeface="Arial" pitchFamily="34" charset="0"/>
                        <a:ea typeface="Calibri"/>
                        <a:cs typeface="Arial" pitchFamily="34" charset="0"/>
                      </a:endParaRPr>
                    </a:p>
                  </a:txBody>
                  <a:tcPr marL="51800" marR="51800" marT="0" marB="0"/>
                </a:tc>
              </a:tr>
              <a:tr h="245382">
                <a:tc gridSpan="8">
                  <a:txBody>
                    <a:bodyPr/>
                    <a:lstStyle/>
                    <a:p>
                      <a:pPr algn="ctr">
                        <a:lnSpc>
                          <a:spcPct val="115000"/>
                        </a:lnSpc>
                        <a:spcAft>
                          <a:spcPts val="0"/>
                        </a:spcAft>
                      </a:pPr>
                      <a:r>
                        <a:rPr lang="uk-UA" sz="1400" b="1" spc="10" dirty="0">
                          <a:effectLst/>
                          <a:latin typeface="Arial" pitchFamily="34" charset="0"/>
                          <a:cs typeface="Arial" pitchFamily="34" charset="0"/>
                        </a:rPr>
                        <a:t>Всі причини смерті</a:t>
                      </a:r>
                      <a:endParaRPr lang="ru-RU" sz="1400" b="1" dirty="0">
                        <a:effectLst/>
                        <a:latin typeface="Arial" pitchFamily="34" charset="0"/>
                        <a:ea typeface="Calibri"/>
                        <a:cs typeface="Arial" pitchFamily="34" charset="0"/>
                      </a:endParaRPr>
                    </a:p>
                  </a:txBody>
                  <a:tcPr marL="51800" marR="5180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45382">
                <a:tc>
                  <a:txBody>
                    <a:bodyPr/>
                    <a:lstStyle/>
                    <a:p>
                      <a:pPr algn="just">
                        <a:lnSpc>
                          <a:spcPct val="115000"/>
                        </a:lnSpc>
                        <a:spcAft>
                          <a:spcPts val="0"/>
                        </a:spcAft>
                      </a:pPr>
                      <a:r>
                        <a:rPr lang="uk-UA" sz="1400" b="1" spc="10" dirty="0">
                          <a:effectLst/>
                          <a:latin typeface="Arial" pitchFamily="34" charset="0"/>
                          <a:cs typeface="Arial" pitchFamily="34" charset="0"/>
                        </a:rPr>
                        <a:t>2006</a:t>
                      </a:r>
                      <a:endParaRPr lang="ru-RU" sz="1400" b="1" dirty="0">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uk-UA" sz="1400" b="1" spc="10" dirty="0">
                          <a:effectLst/>
                          <a:latin typeface="Arial" pitchFamily="34" charset="0"/>
                          <a:cs typeface="Arial" pitchFamily="34" charset="0"/>
                        </a:rPr>
                        <a:t>1481</a:t>
                      </a:r>
                      <a:endParaRPr lang="ru-RU" sz="1400" b="1" dirty="0">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uk-UA" sz="1400" b="1" spc="10">
                          <a:effectLst/>
                          <a:latin typeface="Arial" pitchFamily="34" charset="0"/>
                          <a:cs typeface="Arial" pitchFamily="34" charset="0"/>
                        </a:rPr>
                        <a:t>2277</a:t>
                      </a:r>
                      <a:endParaRPr lang="ru-RU" sz="1400" b="1">
                        <a:effectLst/>
                        <a:latin typeface="Arial" pitchFamily="34" charset="0"/>
                        <a:ea typeface="Calibri"/>
                        <a:cs typeface="Arial" pitchFamily="34" charset="0"/>
                      </a:endParaRPr>
                    </a:p>
                  </a:txBody>
                  <a:tcPr marL="51799" marR="51799" marT="0" marB="0"/>
                </a:tc>
                <a:tc gridSpan="2">
                  <a:txBody>
                    <a:bodyPr/>
                    <a:lstStyle/>
                    <a:p>
                      <a:pPr algn="ctr">
                        <a:lnSpc>
                          <a:spcPct val="115000"/>
                        </a:lnSpc>
                        <a:spcAft>
                          <a:spcPts val="0"/>
                        </a:spcAft>
                      </a:pPr>
                      <a:r>
                        <a:rPr lang="uk-UA" sz="1400" b="1" spc="10">
                          <a:effectLst/>
                          <a:latin typeface="Arial" pitchFamily="34" charset="0"/>
                          <a:cs typeface="Arial" pitchFamily="34" charset="0"/>
                        </a:rPr>
                        <a:t>3777</a:t>
                      </a:r>
                      <a:endParaRPr lang="ru-RU" sz="1400" b="1">
                        <a:effectLst/>
                        <a:latin typeface="Arial" pitchFamily="34" charset="0"/>
                        <a:ea typeface="Calibri"/>
                        <a:cs typeface="Arial" pitchFamily="34" charset="0"/>
                      </a:endParaRPr>
                    </a:p>
                  </a:txBody>
                  <a:tcPr marL="51799" marR="51799" marT="0" marB="0"/>
                </a:tc>
                <a:tc hMerge="1">
                  <a:txBody>
                    <a:bodyPr/>
                    <a:lstStyle/>
                    <a:p>
                      <a:endParaRPr lang="ru-RU"/>
                    </a:p>
                  </a:txBody>
                  <a:tcPr/>
                </a:tc>
                <a:tc>
                  <a:txBody>
                    <a:bodyPr/>
                    <a:lstStyle/>
                    <a:p>
                      <a:pPr algn="ctr">
                        <a:lnSpc>
                          <a:spcPct val="115000"/>
                        </a:lnSpc>
                        <a:spcAft>
                          <a:spcPts val="0"/>
                        </a:spcAft>
                      </a:pPr>
                      <a:r>
                        <a:rPr lang="uk-UA" sz="1400" b="1" spc="10">
                          <a:effectLst/>
                          <a:latin typeface="Arial" pitchFamily="34" charset="0"/>
                          <a:cs typeface="Arial" pitchFamily="34" charset="0"/>
                        </a:rPr>
                        <a:t>6478</a:t>
                      </a:r>
                      <a:endParaRPr lang="ru-RU" sz="1400" b="1">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uk-UA" sz="1400" b="1" spc="10">
                          <a:effectLst/>
                          <a:latin typeface="Arial" pitchFamily="34" charset="0"/>
                          <a:cs typeface="Arial" pitchFamily="34" charset="0"/>
                        </a:rPr>
                        <a:t>10804</a:t>
                      </a:r>
                      <a:endParaRPr lang="ru-RU" sz="1400" b="1">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uk-UA" sz="1400" b="1" spc="10" dirty="0">
                          <a:effectLst/>
                          <a:latin typeface="Arial" pitchFamily="34" charset="0"/>
                          <a:cs typeface="Arial" pitchFamily="34" charset="0"/>
                        </a:rPr>
                        <a:t>21845</a:t>
                      </a:r>
                      <a:endParaRPr lang="ru-RU" sz="1400" b="1" dirty="0">
                        <a:effectLst/>
                        <a:latin typeface="Arial" pitchFamily="34" charset="0"/>
                        <a:ea typeface="Calibri"/>
                        <a:cs typeface="Arial" pitchFamily="34" charset="0"/>
                      </a:endParaRPr>
                    </a:p>
                  </a:txBody>
                  <a:tcPr marL="51799" marR="51799" marT="0" marB="0"/>
                </a:tc>
              </a:tr>
              <a:tr h="245382">
                <a:tc>
                  <a:txBody>
                    <a:bodyPr/>
                    <a:lstStyle/>
                    <a:p>
                      <a:pPr algn="just">
                        <a:lnSpc>
                          <a:spcPct val="115000"/>
                        </a:lnSpc>
                        <a:spcAft>
                          <a:spcPts val="0"/>
                        </a:spcAft>
                      </a:pPr>
                      <a:r>
                        <a:rPr lang="en-US" sz="1400" b="1" spc="10" dirty="0" smtClean="0">
                          <a:effectLst/>
                          <a:latin typeface="Arial" pitchFamily="34" charset="0"/>
                          <a:cs typeface="Arial" pitchFamily="34" charset="0"/>
                        </a:rPr>
                        <a:t>2012</a:t>
                      </a:r>
                    </a:p>
                  </a:txBody>
                  <a:tcPr marL="51799" marR="51799" marT="0" marB="0"/>
                </a:tc>
                <a:tc>
                  <a:txBody>
                    <a:bodyPr/>
                    <a:lstStyle/>
                    <a:p>
                      <a:pPr algn="ctr">
                        <a:lnSpc>
                          <a:spcPct val="115000"/>
                        </a:lnSpc>
                        <a:spcAft>
                          <a:spcPts val="0"/>
                        </a:spcAft>
                      </a:pPr>
                      <a:r>
                        <a:rPr lang="en-US" sz="1400" b="1" dirty="0" smtClean="0">
                          <a:effectLst/>
                          <a:latin typeface="Arial" pitchFamily="34" charset="0"/>
                          <a:ea typeface="Calibri"/>
                          <a:cs typeface="Arial" pitchFamily="34" charset="0"/>
                        </a:rPr>
                        <a:t>1181</a:t>
                      </a:r>
                      <a:endParaRPr lang="ru-RU" sz="1400" b="1" dirty="0">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en-US" sz="1400" b="1" dirty="0" smtClean="0">
                          <a:effectLst/>
                          <a:latin typeface="Arial" pitchFamily="34" charset="0"/>
                          <a:ea typeface="Calibri"/>
                          <a:cs typeface="Arial" pitchFamily="34" charset="0"/>
                        </a:rPr>
                        <a:t>1846</a:t>
                      </a:r>
                      <a:endParaRPr lang="ru-RU" sz="1400" b="1" dirty="0">
                        <a:effectLst/>
                        <a:latin typeface="Arial" pitchFamily="34" charset="0"/>
                        <a:ea typeface="Calibri"/>
                        <a:cs typeface="Arial" pitchFamily="34" charset="0"/>
                      </a:endParaRPr>
                    </a:p>
                  </a:txBody>
                  <a:tcPr marL="51799" marR="51799" marT="0" marB="0"/>
                </a:tc>
                <a:tc gridSpan="2">
                  <a:txBody>
                    <a:bodyPr/>
                    <a:lstStyle/>
                    <a:p>
                      <a:pPr algn="ctr">
                        <a:lnSpc>
                          <a:spcPct val="115000"/>
                        </a:lnSpc>
                        <a:spcAft>
                          <a:spcPts val="0"/>
                        </a:spcAft>
                      </a:pPr>
                      <a:r>
                        <a:rPr lang="en-US" sz="1400" b="1" dirty="0" smtClean="0">
                          <a:effectLst/>
                          <a:latin typeface="Arial" pitchFamily="34" charset="0"/>
                          <a:ea typeface="Calibri"/>
                          <a:cs typeface="Arial" pitchFamily="34" charset="0"/>
                        </a:rPr>
                        <a:t>3205</a:t>
                      </a:r>
                      <a:endParaRPr lang="ru-RU" sz="1400" b="1" dirty="0">
                        <a:effectLst/>
                        <a:latin typeface="Arial" pitchFamily="34" charset="0"/>
                        <a:ea typeface="Calibri"/>
                        <a:cs typeface="Arial" pitchFamily="34" charset="0"/>
                      </a:endParaRPr>
                    </a:p>
                  </a:txBody>
                  <a:tcPr marL="51799" marR="51799" marT="0" marB="0"/>
                </a:tc>
                <a:tc hMerge="1">
                  <a:txBody>
                    <a:bodyPr/>
                    <a:lstStyle/>
                    <a:p>
                      <a:endParaRPr lang="ru-RU"/>
                    </a:p>
                  </a:txBody>
                  <a:tcPr/>
                </a:tc>
                <a:tc>
                  <a:txBody>
                    <a:bodyPr/>
                    <a:lstStyle/>
                    <a:p>
                      <a:pPr algn="ctr">
                        <a:lnSpc>
                          <a:spcPct val="115000"/>
                        </a:lnSpc>
                        <a:spcAft>
                          <a:spcPts val="0"/>
                        </a:spcAft>
                      </a:pPr>
                      <a:r>
                        <a:rPr lang="en-US" sz="1400" b="1" dirty="0" smtClean="0">
                          <a:effectLst/>
                          <a:latin typeface="Arial" pitchFamily="34" charset="0"/>
                          <a:ea typeface="Calibri"/>
                          <a:cs typeface="Arial" pitchFamily="34" charset="0"/>
                        </a:rPr>
                        <a:t>5436</a:t>
                      </a:r>
                      <a:endParaRPr lang="ru-RU" sz="1400" b="1" dirty="0">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en-US" sz="1400" b="1" dirty="0" smtClean="0">
                          <a:effectLst/>
                          <a:latin typeface="Arial" pitchFamily="34" charset="0"/>
                          <a:ea typeface="Calibri"/>
                          <a:cs typeface="Arial" pitchFamily="34" charset="0"/>
                        </a:rPr>
                        <a:t>9870</a:t>
                      </a:r>
                      <a:endParaRPr lang="ru-RU" sz="1400" b="1" dirty="0">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en-US" sz="1400" b="1" dirty="0" smtClean="0">
                          <a:effectLst/>
                          <a:latin typeface="Arial" pitchFamily="34" charset="0"/>
                          <a:ea typeface="Calibri"/>
                          <a:cs typeface="Arial" pitchFamily="34" charset="0"/>
                        </a:rPr>
                        <a:t>18355</a:t>
                      </a:r>
                      <a:endParaRPr lang="ru-RU" sz="1400" b="1" dirty="0">
                        <a:effectLst/>
                        <a:latin typeface="Arial" pitchFamily="34" charset="0"/>
                        <a:ea typeface="Calibri"/>
                        <a:cs typeface="Arial" pitchFamily="34" charset="0"/>
                      </a:endParaRPr>
                    </a:p>
                  </a:txBody>
                  <a:tcPr marL="51799" marR="51799" marT="0" marB="0"/>
                </a:tc>
              </a:tr>
              <a:tr h="245382">
                <a:tc gridSpan="8">
                  <a:txBody>
                    <a:bodyPr/>
                    <a:lstStyle/>
                    <a:p>
                      <a:pPr algn="ctr">
                        <a:lnSpc>
                          <a:spcPct val="115000"/>
                        </a:lnSpc>
                        <a:spcAft>
                          <a:spcPts val="0"/>
                        </a:spcAft>
                      </a:pPr>
                      <a:r>
                        <a:rPr lang="uk-UA" sz="1400" b="1" spc="10" dirty="0">
                          <a:effectLst/>
                          <a:latin typeface="Arial" pitchFamily="34" charset="0"/>
                          <a:cs typeface="Arial" pitchFamily="34" charset="0"/>
                        </a:rPr>
                        <a:t>Хвороби системи кровообігу</a:t>
                      </a:r>
                      <a:endParaRPr lang="ru-RU" sz="1400" b="1" dirty="0">
                        <a:effectLst/>
                        <a:latin typeface="Arial" pitchFamily="34" charset="0"/>
                        <a:ea typeface="Calibri"/>
                        <a:cs typeface="Arial" pitchFamily="34" charset="0"/>
                      </a:endParaRPr>
                    </a:p>
                  </a:txBody>
                  <a:tcPr marL="51800" marR="5180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45382">
                <a:tc>
                  <a:txBody>
                    <a:bodyPr/>
                    <a:lstStyle/>
                    <a:p>
                      <a:pPr algn="just">
                        <a:lnSpc>
                          <a:spcPct val="115000"/>
                        </a:lnSpc>
                        <a:spcAft>
                          <a:spcPts val="0"/>
                        </a:spcAft>
                      </a:pPr>
                      <a:r>
                        <a:rPr lang="uk-UA" sz="1400" b="1" spc="10" dirty="0">
                          <a:effectLst/>
                          <a:latin typeface="Arial" pitchFamily="34" charset="0"/>
                          <a:cs typeface="Arial" pitchFamily="34" charset="0"/>
                        </a:rPr>
                        <a:t>2006</a:t>
                      </a:r>
                      <a:endParaRPr lang="ru-RU" sz="1400" b="1" dirty="0">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uk-UA" sz="1400" b="1" spc="10" dirty="0">
                          <a:effectLst/>
                          <a:latin typeface="Arial" pitchFamily="34" charset="0"/>
                          <a:cs typeface="Arial" pitchFamily="34" charset="0"/>
                        </a:rPr>
                        <a:t>886</a:t>
                      </a:r>
                      <a:endParaRPr lang="ru-RU" sz="1400" b="1" dirty="0">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uk-UA" sz="1400" b="1" spc="10" dirty="0">
                          <a:effectLst/>
                          <a:latin typeface="Arial" pitchFamily="34" charset="0"/>
                          <a:cs typeface="Arial" pitchFamily="34" charset="0"/>
                        </a:rPr>
                        <a:t>1613</a:t>
                      </a:r>
                      <a:endParaRPr lang="ru-RU" sz="1400" b="1" dirty="0">
                        <a:effectLst/>
                        <a:latin typeface="Arial" pitchFamily="34" charset="0"/>
                        <a:ea typeface="Calibri"/>
                        <a:cs typeface="Arial" pitchFamily="34" charset="0"/>
                      </a:endParaRPr>
                    </a:p>
                  </a:txBody>
                  <a:tcPr marL="51799" marR="51799" marT="0" marB="0"/>
                </a:tc>
                <a:tc gridSpan="2">
                  <a:txBody>
                    <a:bodyPr/>
                    <a:lstStyle/>
                    <a:p>
                      <a:pPr algn="ctr">
                        <a:lnSpc>
                          <a:spcPct val="115000"/>
                        </a:lnSpc>
                        <a:spcAft>
                          <a:spcPts val="0"/>
                        </a:spcAft>
                      </a:pPr>
                      <a:r>
                        <a:rPr lang="uk-UA" sz="1400" b="1" spc="10">
                          <a:effectLst/>
                          <a:latin typeface="Arial" pitchFamily="34" charset="0"/>
                          <a:cs typeface="Arial" pitchFamily="34" charset="0"/>
                        </a:rPr>
                        <a:t>3011</a:t>
                      </a:r>
                      <a:endParaRPr lang="ru-RU" sz="1400" b="1">
                        <a:effectLst/>
                        <a:latin typeface="Arial" pitchFamily="34" charset="0"/>
                        <a:ea typeface="Calibri"/>
                        <a:cs typeface="Arial" pitchFamily="34" charset="0"/>
                      </a:endParaRPr>
                    </a:p>
                  </a:txBody>
                  <a:tcPr marL="51799" marR="51799" marT="0" marB="0"/>
                </a:tc>
                <a:tc hMerge="1">
                  <a:txBody>
                    <a:bodyPr/>
                    <a:lstStyle/>
                    <a:p>
                      <a:endParaRPr lang="ru-RU"/>
                    </a:p>
                  </a:txBody>
                  <a:tcPr/>
                </a:tc>
                <a:tc>
                  <a:txBody>
                    <a:bodyPr/>
                    <a:lstStyle/>
                    <a:p>
                      <a:pPr algn="ctr">
                        <a:lnSpc>
                          <a:spcPct val="115000"/>
                        </a:lnSpc>
                        <a:spcAft>
                          <a:spcPts val="0"/>
                        </a:spcAft>
                      </a:pPr>
                      <a:r>
                        <a:rPr lang="uk-UA" sz="1400" b="1" spc="10">
                          <a:effectLst/>
                          <a:latin typeface="Arial" pitchFamily="34" charset="0"/>
                          <a:cs typeface="Arial" pitchFamily="34" charset="0"/>
                        </a:rPr>
                        <a:t>5500</a:t>
                      </a:r>
                      <a:endParaRPr lang="ru-RU" sz="1400" b="1">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uk-UA" sz="1400" b="1" spc="10">
                          <a:effectLst/>
                          <a:latin typeface="Arial" pitchFamily="34" charset="0"/>
                          <a:cs typeface="Arial" pitchFamily="34" charset="0"/>
                        </a:rPr>
                        <a:t>9140</a:t>
                      </a:r>
                      <a:endParaRPr lang="ru-RU" sz="1400" b="1">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uk-UA" sz="1400" b="1" spc="10" dirty="0">
                          <a:effectLst/>
                          <a:latin typeface="Arial" pitchFamily="34" charset="0"/>
                          <a:cs typeface="Arial" pitchFamily="34" charset="0"/>
                        </a:rPr>
                        <a:t>17471</a:t>
                      </a:r>
                      <a:endParaRPr lang="ru-RU" sz="1400" b="1" dirty="0">
                        <a:effectLst/>
                        <a:latin typeface="Arial" pitchFamily="34" charset="0"/>
                        <a:ea typeface="Calibri"/>
                        <a:cs typeface="Arial" pitchFamily="34" charset="0"/>
                      </a:endParaRPr>
                    </a:p>
                  </a:txBody>
                  <a:tcPr marL="51799" marR="51799" marT="0" marB="0"/>
                </a:tc>
              </a:tr>
              <a:tr h="245382">
                <a:tc>
                  <a:txBody>
                    <a:bodyPr/>
                    <a:lstStyle/>
                    <a:p>
                      <a:pPr algn="just">
                        <a:lnSpc>
                          <a:spcPct val="115000"/>
                        </a:lnSpc>
                        <a:spcAft>
                          <a:spcPts val="0"/>
                        </a:spcAft>
                      </a:pPr>
                      <a:r>
                        <a:rPr lang="en-US" sz="1400" b="1" spc="10" dirty="0" smtClean="0">
                          <a:effectLst/>
                          <a:latin typeface="Arial" pitchFamily="34" charset="0"/>
                          <a:cs typeface="Arial" pitchFamily="34" charset="0"/>
                        </a:rPr>
                        <a:t>2012</a:t>
                      </a:r>
                      <a:endParaRPr lang="ru-RU" sz="1400" b="1" dirty="0">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en-US" sz="1400" b="1" dirty="0" smtClean="0">
                          <a:effectLst/>
                          <a:latin typeface="Arial" pitchFamily="34" charset="0"/>
                          <a:ea typeface="Calibri"/>
                          <a:cs typeface="Arial" pitchFamily="34" charset="0"/>
                        </a:rPr>
                        <a:t>639</a:t>
                      </a:r>
                      <a:endParaRPr lang="ru-RU" sz="1400" b="1" dirty="0">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en-US" sz="1400" b="1" dirty="0" smtClean="0">
                          <a:effectLst/>
                          <a:latin typeface="Arial" pitchFamily="34" charset="0"/>
                          <a:ea typeface="Calibri"/>
                          <a:cs typeface="Arial" pitchFamily="34" charset="0"/>
                        </a:rPr>
                        <a:t>1192</a:t>
                      </a:r>
                      <a:endParaRPr lang="ru-RU" sz="1400" b="1" dirty="0">
                        <a:effectLst/>
                        <a:latin typeface="Arial" pitchFamily="34" charset="0"/>
                        <a:ea typeface="Calibri"/>
                        <a:cs typeface="Arial" pitchFamily="34" charset="0"/>
                      </a:endParaRPr>
                    </a:p>
                  </a:txBody>
                  <a:tcPr marL="51799" marR="51799" marT="0" marB="0"/>
                </a:tc>
                <a:tc gridSpan="2">
                  <a:txBody>
                    <a:bodyPr/>
                    <a:lstStyle/>
                    <a:p>
                      <a:pPr algn="ctr">
                        <a:lnSpc>
                          <a:spcPct val="115000"/>
                        </a:lnSpc>
                        <a:spcAft>
                          <a:spcPts val="0"/>
                        </a:spcAft>
                      </a:pPr>
                      <a:r>
                        <a:rPr lang="en-US" sz="1400" b="1" dirty="0" smtClean="0">
                          <a:effectLst/>
                          <a:latin typeface="Arial" pitchFamily="34" charset="0"/>
                          <a:ea typeface="Calibri"/>
                          <a:cs typeface="Arial" pitchFamily="34" charset="0"/>
                        </a:rPr>
                        <a:t>2413</a:t>
                      </a:r>
                      <a:endParaRPr lang="ru-RU" sz="1400" b="1" dirty="0">
                        <a:effectLst/>
                        <a:latin typeface="Arial" pitchFamily="34" charset="0"/>
                        <a:ea typeface="Calibri"/>
                        <a:cs typeface="Arial" pitchFamily="34" charset="0"/>
                      </a:endParaRPr>
                    </a:p>
                  </a:txBody>
                  <a:tcPr marL="51799" marR="51799" marT="0" marB="0"/>
                </a:tc>
                <a:tc hMerge="1">
                  <a:txBody>
                    <a:bodyPr/>
                    <a:lstStyle/>
                    <a:p>
                      <a:endParaRPr lang="ru-RU"/>
                    </a:p>
                  </a:txBody>
                  <a:tcPr/>
                </a:tc>
                <a:tc>
                  <a:txBody>
                    <a:bodyPr/>
                    <a:lstStyle/>
                    <a:p>
                      <a:pPr algn="ctr">
                        <a:lnSpc>
                          <a:spcPct val="115000"/>
                        </a:lnSpc>
                        <a:spcAft>
                          <a:spcPts val="0"/>
                        </a:spcAft>
                      </a:pPr>
                      <a:r>
                        <a:rPr lang="en-US" sz="1400" b="1" dirty="0" smtClean="0">
                          <a:effectLst/>
                          <a:latin typeface="Arial" pitchFamily="34" charset="0"/>
                          <a:ea typeface="Calibri"/>
                          <a:cs typeface="Arial" pitchFamily="34" charset="0"/>
                        </a:rPr>
                        <a:t>4517</a:t>
                      </a:r>
                      <a:endParaRPr lang="ru-RU" sz="1400" b="1" dirty="0">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en-US" sz="1400" b="1" dirty="0" smtClean="0">
                          <a:effectLst/>
                          <a:latin typeface="Arial" pitchFamily="34" charset="0"/>
                          <a:ea typeface="Calibri"/>
                          <a:cs typeface="Arial" pitchFamily="34" charset="0"/>
                        </a:rPr>
                        <a:t>8615</a:t>
                      </a:r>
                      <a:endParaRPr lang="ru-RU" sz="1400" b="1" dirty="0">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en-US" sz="1400" b="1" dirty="0" smtClean="0">
                          <a:effectLst/>
                          <a:latin typeface="Arial" pitchFamily="34" charset="0"/>
                          <a:ea typeface="Calibri"/>
                          <a:cs typeface="Arial" pitchFamily="34" charset="0"/>
                        </a:rPr>
                        <a:t>15995</a:t>
                      </a:r>
                      <a:endParaRPr lang="ru-RU" sz="1400" b="1" dirty="0">
                        <a:effectLst/>
                        <a:latin typeface="Arial" pitchFamily="34" charset="0"/>
                        <a:ea typeface="Calibri"/>
                        <a:cs typeface="Arial" pitchFamily="34" charset="0"/>
                      </a:endParaRPr>
                    </a:p>
                  </a:txBody>
                  <a:tcPr marL="51799" marR="51799" marT="0" marB="0"/>
                </a:tc>
              </a:tr>
              <a:tr h="245382">
                <a:tc gridSpan="8">
                  <a:txBody>
                    <a:bodyPr/>
                    <a:lstStyle/>
                    <a:p>
                      <a:pPr algn="ctr">
                        <a:lnSpc>
                          <a:spcPct val="115000"/>
                        </a:lnSpc>
                        <a:spcAft>
                          <a:spcPts val="0"/>
                        </a:spcAft>
                      </a:pPr>
                      <a:r>
                        <a:rPr lang="uk-UA" sz="1400" b="1" spc="10">
                          <a:effectLst/>
                          <a:latin typeface="Arial" pitchFamily="34" charset="0"/>
                          <a:cs typeface="Arial" pitchFamily="34" charset="0"/>
                        </a:rPr>
                        <a:t>Новоутворення</a:t>
                      </a:r>
                      <a:endParaRPr lang="ru-RU" sz="1400" b="1">
                        <a:effectLst/>
                        <a:latin typeface="Arial" pitchFamily="34" charset="0"/>
                        <a:ea typeface="Calibri"/>
                        <a:cs typeface="Arial" pitchFamily="34" charset="0"/>
                      </a:endParaRPr>
                    </a:p>
                  </a:txBody>
                  <a:tcPr marL="51800" marR="5180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56001">
                <a:tc>
                  <a:txBody>
                    <a:bodyPr/>
                    <a:lstStyle/>
                    <a:p>
                      <a:pPr algn="just">
                        <a:lnSpc>
                          <a:spcPct val="115000"/>
                        </a:lnSpc>
                        <a:spcAft>
                          <a:spcPts val="0"/>
                        </a:spcAft>
                      </a:pPr>
                      <a:r>
                        <a:rPr lang="uk-UA" sz="1400" b="1" spc="10" dirty="0">
                          <a:effectLst/>
                          <a:latin typeface="Arial" pitchFamily="34" charset="0"/>
                          <a:cs typeface="Arial" pitchFamily="34" charset="0"/>
                        </a:rPr>
                        <a:t>2006</a:t>
                      </a:r>
                      <a:endParaRPr lang="ru-RU" sz="1400" b="1" dirty="0">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uk-UA" sz="1400" b="1" spc="10">
                          <a:effectLst/>
                          <a:latin typeface="Arial" pitchFamily="34" charset="0"/>
                          <a:cs typeface="Arial" pitchFamily="34" charset="0"/>
                        </a:rPr>
                        <a:t>338</a:t>
                      </a:r>
                      <a:endParaRPr lang="ru-RU" sz="1400" b="1">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uk-UA" sz="1400" b="1" spc="10">
                          <a:effectLst/>
                          <a:latin typeface="Arial" pitchFamily="34" charset="0"/>
                          <a:cs typeface="Arial" pitchFamily="34" charset="0"/>
                        </a:rPr>
                        <a:t>410</a:t>
                      </a:r>
                      <a:endParaRPr lang="ru-RU" sz="1400" b="1">
                        <a:effectLst/>
                        <a:latin typeface="Arial" pitchFamily="34" charset="0"/>
                        <a:ea typeface="Calibri"/>
                        <a:cs typeface="Arial" pitchFamily="34" charset="0"/>
                      </a:endParaRPr>
                    </a:p>
                  </a:txBody>
                  <a:tcPr marL="51799" marR="51799" marT="0" marB="0"/>
                </a:tc>
                <a:tc gridSpan="2">
                  <a:txBody>
                    <a:bodyPr/>
                    <a:lstStyle/>
                    <a:p>
                      <a:pPr algn="ctr">
                        <a:lnSpc>
                          <a:spcPct val="115000"/>
                        </a:lnSpc>
                        <a:spcAft>
                          <a:spcPts val="0"/>
                        </a:spcAft>
                      </a:pPr>
                      <a:r>
                        <a:rPr lang="uk-UA" sz="1400" b="1" spc="10">
                          <a:effectLst/>
                          <a:latin typeface="Arial" pitchFamily="34" charset="0"/>
                          <a:cs typeface="Arial" pitchFamily="34" charset="0"/>
                        </a:rPr>
                        <a:t>465</a:t>
                      </a:r>
                      <a:endParaRPr lang="ru-RU" sz="1400" b="1">
                        <a:effectLst/>
                        <a:latin typeface="Arial" pitchFamily="34" charset="0"/>
                        <a:ea typeface="Calibri"/>
                        <a:cs typeface="Arial" pitchFamily="34" charset="0"/>
                      </a:endParaRPr>
                    </a:p>
                  </a:txBody>
                  <a:tcPr marL="51799" marR="51799" marT="0" marB="0"/>
                </a:tc>
                <a:tc hMerge="1">
                  <a:txBody>
                    <a:bodyPr/>
                    <a:lstStyle/>
                    <a:p>
                      <a:endParaRPr lang="ru-RU"/>
                    </a:p>
                  </a:txBody>
                  <a:tcPr/>
                </a:tc>
                <a:tc>
                  <a:txBody>
                    <a:bodyPr/>
                    <a:lstStyle/>
                    <a:p>
                      <a:pPr algn="ctr">
                        <a:lnSpc>
                          <a:spcPct val="115000"/>
                        </a:lnSpc>
                        <a:spcAft>
                          <a:spcPts val="0"/>
                        </a:spcAft>
                      </a:pPr>
                      <a:r>
                        <a:rPr lang="uk-UA" sz="1400" b="1" spc="10">
                          <a:effectLst/>
                          <a:latin typeface="Arial" pitchFamily="34" charset="0"/>
                          <a:cs typeface="Arial" pitchFamily="34" charset="0"/>
                        </a:rPr>
                        <a:t>509</a:t>
                      </a:r>
                      <a:endParaRPr lang="ru-RU" sz="1400" b="1">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uk-UA" sz="1400" b="1" spc="10">
                          <a:effectLst/>
                          <a:latin typeface="Arial" pitchFamily="34" charset="0"/>
                          <a:cs typeface="Arial" pitchFamily="34" charset="0"/>
                        </a:rPr>
                        <a:t>437</a:t>
                      </a:r>
                      <a:endParaRPr lang="ru-RU" sz="1400" b="1">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uk-UA" sz="1400" b="1" spc="10" dirty="0">
                          <a:effectLst/>
                          <a:latin typeface="Arial" pitchFamily="34" charset="0"/>
                          <a:cs typeface="Arial" pitchFamily="34" charset="0"/>
                        </a:rPr>
                        <a:t>328</a:t>
                      </a:r>
                      <a:endParaRPr lang="ru-RU" sz="1400" b="1" dirty="0">
                        <a:effectLst/>
                        <a:latin typeface="Arial" pitchFamily="34" charset="0"/>
                        <a:ea typeface="Calibri"/>
                        <a:cs typeface="Arial" pitchFamily="34" charset="0"/>
                      </a:endParaRPr>
                    </a:p>
                  </a:txBody>
                  <a:tcPr marL="51799" marR="51799" marT="0" marB="0"/>
                </a:tc>
              </a:tr>
              <a:tr h="245382">
                <a:tc>
                  <a:txBody>
                    <a:bodyPr/>
                    <a:lstStyle/>
                    <a:p>
                      <a:pPr algn="just">
                        <a:lnSpc>
                          <a:spcPct val="115000"/>
                        </a:lnSpc>
                        <a:spcAft>
                          <a:spcPts val="0"/>
                        </a:spcAft>
                      </a:pPr>
                      <a:r>
                        <a:rPr lang="en-US" sz="1400" b="1" spc="10" dirty="0" smtClean="0">
                          <a:effectLst/>
                          <a:latin typeface="Arial" pitchFamily="34" charset="0"/>
                          <a:cs typeface="Arial" pitchFamily="34" charset="0"/>
                        </a:rPr>
                        <a:t>2012</a:t>
                      </a:r>
                      <a:endParaRPr lang="ru-RU" sz="1400" b="1" dirty="0">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en-US" sz="1400" b="1" dirty="0" smtClean="0">
                          <a:effectLst/>
                          <a:latin typeface="Arial" pitchFamily="34" charset="0"/>
                          <a:ea typeface="Calibri"/>
                          <a:cs typeface="Arial" pitchFamily="34" charset="0"/>
                        </a:rPr>
                        <a:t>346</a:t>
                      </a:r>
                      <a:endParaRPr lang="ru-RU" sz="1400" b="1" dirty="0">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en-US" sz="1400" b="1" dirty="0" smtClean="0">
                          <a:effectLst/>
                          <a:latin typeface="Arial" pitchFamily="34" charset="0"/>
                          <a:ea typeface="Calibri"/>
                          <a:cs typeface="Arial" pitchFamily="34" charset="0"/>
                        </a:rPr>
                        <a:t>432</a:t>
                      </a:r>
                      <a:endParaRPr lang="ru-RU" sz="1400" b="1" dirty="0">
                        <a:effectLst/>
                        <a:latin typeface="Arial" pitchFamily="34" charset="0"/>
                        <a:ea typeface="Calibri"/>
                        <a:cs typeface="Arial" pitchFamily="34" charset="0"/>
                      </a:endParaRPr>
                    </a:p>
                  </a:txBody>
                  <a:tcPr marL="51799" marR="51799" marT="0" marB="0"/>
                </a:tc>
                <a:tc gridSpan="2">
                  <a:txBody>
                    <a:bodyPr/>
                    <a:lstStyle/>
                    <a:p>
                      <a:pPr algn="ctr">
                        <a:lnSpc>
                          <a:spcPct val="115000"/>
                        </a:lnSpc>
                        <a:spcAft>
                          <a:spcPts val="0"/>
                        </a:spcAft>
                      </a:pPr>
                      <a:r>
                        <a:rPr lang="en-US" sz="1400" b="1" dirty="0" smtClean="0">
                          <a:effectLst/>
                          <a:latin typeface="Arial" pitchFamily="34" charset="0"/>
                          <a:ea typeface="Calibri"/>
                          <a:cs typeface="Arial" pitchFamily="34" charset="0"/>
                        </a:rPr>
                        <a:t>526</a:t>
                      </a:r>
                      <a:endParaRPr lang="ru-RU" sz="1400" b="1" dirty="0">
                        <a:effectLst/>
                        <a:latin typeface="Arial" pitchFamily="34" charset="0"/>
                        <a:ea typeface="Calibri"/>
                        <a:cs typeface="Arial" pitchFamily="34" charset="0"/>
                      </a:endParaRPr>
                    </a:p>
                  </a:txBody>
                  <a:tcPr marL="51799" marR="51799" marT="0" marB="0"/>
                </a:tc>
                <a:tc hMerge="1">
                  <a:txBody>
                    <a:bodyPr/>
                    <a:lstStyle/>
                    <a:p>
                      <a:endParaRPr lang="ru-RU"/>
                    </a:p>
                  </a:txBody>
                  <a:tcPr/>
                </a:tc>
                <a:tc>
                  <a:txBody>
                    <a:bodyPr/>
                    <a:lstStyle/>
                    <a:p>
                      <a:pPr algn="ctr">
                        <a:lnSpc>
                          <a:spcPct val="115000"/>
                        </a:lnSpc>
                        <a:spcAft>
                          <a:spcPts val="0"/>
                        </a:spcAft>
                      </a:pPr>
                      <a:r>
                        <a:rPr lang="en-US" sz="1400" b="1" dirty="0" smtClean="0">
                          <a:effectLst/>
                          <a:latin typeface="Arial" pitchFamily="34" charset="0"/>
                          <a:ea typeface="Calibri"/>
                          <a:cs typeface="Arial" pitchFamily="34" charset="0"/>
                        </a:rPr>
                        <a:t>567</a:t>
                      </a:r>
                      <a:endParaRPr lang="ru-RU" sz="1400" b="1" dirty="0">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en-US" sz="1400" b="1" dirty="0" smtClean="0">
                          <a:effectLst/>
                          <a:latin typeface="Arial" pitchFamily="34" charset="0"/>
                          <a:ea typeface="Calibri"/>
                          <a:cs typeface="Arial" pitchFamily="34" charset="0"/>
                        </a:rPr>
                        <a:t>528</a:t>
                      </a:r>
                      <a:endParaRPr lang="ru-RU" sz="1400" b="1" dirty="0">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en-US" sz="1400" b="1" dirty="0" smtClean="0">
                          <a:effectLst/>
                          <a:latin typeface="Arial" pitchFamily="34" charset="0"/>
                          <a:ea typeface="Calibri"/>
                          <a:cs typeface="Arial" pitchFamily="34" charset="0"/>
                        </a:rPr>
                        <a:t>443</a:t>
                      </a:r>
                      <a:endParaRPr lang="ru-RU" sz="1400" b="1" dirty="0">
                        <a:effectLst/>
                        <a:latin typeface="Arial" pitchFamily="34" charset="0"/>
                        <a:ea typeface="Calibri"/>
                        <a:cs typeface="Arial" pitchFamily="34" charset="0"/>
                      </a:endParaRPr>
                    </a:p>
                  </a:txBody>
                  <a:tcPr marL="51799" marR="51799" marT="0" marB="0"/>
                </a:tc>
              </a:tr>
              <a:tr h="245382">
                <a:tc gridSpan="8">
                  <a:txBody>
                    <a:bodyPr/>
                    <a:lstStyle/>
                    <a:p>
                      <a:pPr algn="ctr">
                        <a:lnSpc>
                          <a:spcPct val="115000"/>
                        </a:lnSpc>
                        <a:spcAft>
                          <a:spcPts val="0"/>
                        </a:spcAft>
                      </a:pPr>
                      <a:r>
                        <a:rPr lang="uk-UA" sz="1400" b="1" spc="10" dirty="0">
                          <a:effectLst/>
                          <a:latin typeface="Arial" pitchFamily="34" charset="0"/>
                          <a:cs typeface="Arial" pitchFamily="34" charset="0"/>
                        </a:rPr>
                        <a:t>Зовнішні причини смерті</a:t>
                      </a:r>
                      <a:endParaRPr lang="ru-RU" sz="1400" b="1" dirty="0">
                        <a:effectLst/>
                        <a:latin typeface="Arial" pitchFamily="34" charset="0"/>
                        <a:ea typeface="Calibri"/>
                        <a:cs typeface="Arial" pitchFamily="34" charset="0"/>
                      </a:endParaRPr>
                    </a:p>
                  </a:txBody>
                  <a:tcPr marL="51800" marR="5180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45506">
                <a:tc>
                  <a:txBody>
                    <a:bodyPr/>
                    <a:lstStyle/>
                    <a:p>
                      <a:pPr algn="just">
                        <a:lnSpc>
                          <a:spcPct val="115000"/>
                        </a:lnSpc>
                        <a:spcAft>
                          <a:spcPts val="0"/>
                        </a:spcAft>
                      </a:pPr>
                      <a:r>
                        <a:rPr lang="uk-UA" sz="1400" b="1" spc="10">
                          <a:effectLst/>
                          <a:latin typeface="Arial" pitchFamily="34" charset="0"/>
                          <a:cs typeface="Arial" pitchFamily="34" charset="0"/>
                        </a:rPr>
                        <a:t>2006</a:t>
                      </a:r>
                      <a:endParaRPr lang="ru-RU" sz="1400" b="1">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uk-UA" sz="1400" b="1" spc="10">
                          <a:effectLst/>
                          <a:latin typeface="Arial" pitchFamily="34" charset="0"/>
                          <a:cs typeface="Arial" pitchFamily="34" charset="0"/>
                        </a:rPr>
                        <a:t>72</a:t>
                      </a:r>
                      <a:endParaRPr lang="ru-RU" sz="1400" b="1">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uk-UA" sz="1400" b="1" spc="10">
                          <a:effectLst/>
                          <a:latin typeface="Arial" pitchFamily="34" charset="0"/>
                          <a:cs typeface="Arial" pitchFamily="34" charset="0"/>
                        </a:rPr>
                        <a:t>67</a:t>
                      </a:r>
                      <a:endParaRPr lang="ru-RU" sz="1400" b="1">
                        <a:effectLst/>
                        <a:latin typeface="Arial" pitchFamily="34" charset="0"/>
                        <a:ea typeface="Calibri"/>
                        <a:cs typeface="Arial" pitchFamily="34" charset="0"/>
                      </a:endParaRPr>
                    </a:p>
                  </a:txBody>
                  <a:tcPr marL="51799" marR="51799" marT="0" marB="0"/>
                </a:tc>
                <a:tc gridSpan="2">
                  <a:txBody>
                    <a:bodyPr/>
                    <a:lstStyle/>
                    <a:p>
                      <a:pPr algn="ctr">
                        <a:lnSpc>
                          <a:spcPct val="115000"/>
                        </a:lnSpc>
                        <a:spcAft>
                          <a:spcPts val="0"/>
                        </a:spcAft>
                      </a:pPr>
                      <a:r>
                        <a:rPr lang="uk-UA" sz="1400" b="1" spc="10">
                          <a:effectLst/>
                          <a:latin typeface="Arial" pitchFamily="34" charset="0"/>
                          <a:cs typeface="Arial" pitchFamily="34" charset="0"/>
                        </a:rPr>
                        <a:t>65</a:t>
                      </a:r>
                      <a:endParaRPr lang="ru-RU" sz="1400" b="1">
                        <a:effectLst/>
                        <a:latin typeface="Arial" pitchFamily="34" charset="0"/>
                        <a:ea typeface="Calibri"/>
                        <a:cs typeface="Arial" pitchFamily="34" charset="0"/>
                      </a:endParaRPr>
                    </a:p>
                  </a:txBody>
                  <a:tcPr marL="51799" marR="51799" marT="0" marB="0"/>
                </a:tc>
                <a:tc hMerge="1">
                  <a:txBody>
                    <a:bodyPr/>
                    <a:lstStyle/>
                    <a:p>
                      <a:endParaRPr lang="ru-RU"/>
                    </a:p>
                  </a:txBody>
                  <a:tcPr/>
                </a:tc>
                <a:tc>
                  <a:txBody>
                    <a:bodyPr/>
                    <a:lstStyle/>
                    <a:p>
                      <a:pPr algn="ctr">
                        <a:lnSpc>
                          <a:spcPct val="115000"/>
                        </a:lnSpc>
                        <a:spcAft>
                          <a:spcPts val="0"/>
                        </a:spcAft>
                      </a:pPr>
                      <a:r>
                        <a:rPr lang="uk-UA" sz="1400" b="1" spc="10">
                          <a:effectLst/>
                          <a:latin typeface="Arial" pitchFamily="34" charset="0"/>
                          <a:cs typeface="Arial" pitchFamily="34" charset="0"/>
                        </a:rPr>
                        <a:t>83</a:t>
                      </a:r>
                      <a:endParaRPr lang="ru-RU" sz="1400" b="1">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uk-UA" sz="1400" b="1" spc="10">
                          <a:effectLst/>
                          <a:latin typeface="Arial" pitchFamily="34" charset="0"/>
                          <a:cs typeface="Arial" pitchFamily="34" charset="0"/>
                        </a:rPr>
                        <a:t>101</a:t>
                      </a:r>
                      <a:endParaRPr lang="ru-RU" sz="1400" b="1">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uk-UA" sz="1400" b="1" spc="10" dirty="0">
                          <a:effectLst/>
                          <a:latin typeface="Arial" pitchFamily="34" charset="0"/>
                          <a:cs typeface="Arial" pitchFamily="34" charset="0"/>
                        </a:rPr>
                        <a:t>129</a:t>
                      </a:r>
                      <a:endParaRPr lang="ru-RU" sz="1400" b="1" dirty="0">
                        <a:effectLst/>
                        <a:latin typeface="Arial" pitchFamily="34" charset="0"/>
                        <a:ea typeface="Calibri"/>
                        <a:cs typeface="Arial" pitchFamily="34" charset="0"/>
                      </a:endParaRPr>
                    </a:p>
                  </a:txBody>
                  <a:tcPr marL="51799" marR="51799" marT="0" marB="0"/>
                </a:tc>
              </a:tr>
              <a:tr h="245382">
                <a:tc>
                  <a:txBody>
                    <a:bodyPr/>
                    <a:lstStyle/>
                    <a:p>
                      <a:pPr algn="just">
                        <a:lnSpc>
                          <a:spcPct val="115000"/>
                        </a:lnSpc>
                        <a:spcAft>
                          <a:spcPts val="0"/>
                        </a:spcAft>
                      </a:pPr>
                      <a:r>
                        <a:rPr lang="en-US" sz="1400" b="1" spc="10" dirty="0" smtClean="0">
                          <a:effectLst/>
                          <a:latin typeface="Arial" pitchFamily="34" charset="0"/>
                          <a:cs typeface="Arial" pitchFamily="34" charset="0"/>
                        </a:rPr>
                        <a:t>2012</a:t>
                      </a:r>
                      <a:endParaRPr lang="ru-RU" sz="1400" b="1" dirty="0">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en-US" sz="1400" b="1" dirty="0" smtClean="0">
                          <a:effectLst/>
                          <a:latin typeface="Arial" pitchFamily="34" charset="0"/>
                          <a:ea typeface="Calibri"/>
                          <a:cs typeface="Arial" pitchFamily="34" charset="0"/>
                        </a:rPr>
                        <a:t>44</a:t>
                      </a:r>
                      <a:endParaRPr lang="ru-RU" sz="1400" b="1" dirty="0">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en-US" sz="1400" b="1" dirty="0" smtClean="0">
                          <a:effectLst/>
                          <a:latin typeface="Arial" pitchFamily="34" charset="0"/>
                          <a:ea typeface="Calibri"/>
                          <a:cs typeface="Arial" pitchFamily="34" charset="0"/>
                        </a:rPr>
                        <a:t>48</a:t>
                      </a:r>
                      <a:endParaRPr lang="ru-RU" sz="1400" b="1" dirty="0">
                        <a:effectLst/>
                        <a:latin typeface="Arial" pitchFamily="34" charset="0"/>
                        <a:ea typeface="Calibri"/>
                        <a:cs typeface="Arial" pitchFamily="34" charset="0"/>
                      </a:endParaRPr>
                    </a:p>
                  </a:txBody>
                  <a:tcPr marL="51799" marR="51799" marT="0" marB="0"/>
                </a:tc>
                <a:tc gridSpan="2">
                  <a:txBody>
                    <a:bodyPr/>
                    <a:lstStyle/>
                    <a:p>
                      <a:pPr algn="ctr">
                        <a:lnSpc>
                          <a:spcPct val="115000"/>
                        </a:lnSpc>
                        <a:spcAft>
                          <a:spcPts val="0"/>
                        </a:spcAft>
                      </a:pPr>
                      <a:r>
                        <a:rPr lang="en-US" sz="1400" b="1" dirty="0" smtClean="0">
                          <a:effectLst/>
                          <a:latin typeface="Arial" pitchFamily="34" charset="0"/>
                          <a:ea typeface="Calibri"/>
                          <a:cs typeface="Arial" pitchFamily="34" charset="0"/>
                        </a:rPr>
                        <a:t>55</a:t>
                      </a:r>
                      <a:endParaRPr lang="ru-RU" sz="1400" b="1" dirty="0">
                        <a:effectLst/>
                        <a:latin typeface="Arial" pitchFamily="34" charset="0"/>
                        <a:ea typeface="Calibri"/>
                        <a:cs typeface="Arial" pitchFamily="34" charset="0"/>
                      </a:endParaRPr>
                    </a:p>
                  </a:txBody>
                  <a:tcPr marL="51799" marR="51799" marT="0" marB="0"/>
                </a:tc>
                <a:tc hMerge="1">
                  <a:txBody>
                    <a:bodyPr/>
                    <a:lstStyle/>
                    <a:p>
                      <a:endParaRPr lang="ru-RU"/>
                    </a:p>
                  </a:txBody>
                  <a:tcPr/>
                </a:tc>
                <a:tc>
                  <a:txBody>
                    <a:bodyPr/>
                    <a:lstStyle/>
                    <a:p>
                      <a:pPr algn="ctr">
                        <a:lnSpc>
                          <a:spcPct val="115000"/>
                        </a:lnSpc>
                        <a:spcAft>
                          <a:spcPts val="0"/>
                        </a:spcAft>
                      </a:pPr>
                      <a:r>
                        <a:rPr lang="en-US" sz="1400" b="1" dirty="0" smtClean="0">
                          <a:effectLst/>
                          <a:latin typeface="Arial" pitchFamily="34" charset="0"/>
                          <a:ea typeface="Calibri"/>
                          <a:cs typeface="Arial" pitchFamily="34" charset="0"/>
                        </a:rPr>
                        <a:t>66</a:t>
                      </a:r>
                      <a:endParaRPr lang="ru-RU" sz="1400" b="1" dirty="0">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en-US" sz="1400" b="1" dirty="0" smtClean="0">
                          <a:effectLst/>
                          <a:latin typeface="Arial" pitchFamily="34" charset="0"/>
                          <a:ea typeface="Calibri"/>
                          <a:cs typeface="Arial" pitchFamily="34" charset="0"/>
                        </a:rPr>
                        <a:t>104</a:t>
                      </a:r>
                      <a:endParaRPr lang="ru-RU" sz="1400" b="1" dirty="0">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en-US" sz="1400" b="1" dirty="0" smtClean="0">
                          <a:effectLst/>
                          <a:latin typeface="Arial" pitchFamily="34" charset="0"/>
                          <a:ea typeface="Calibri"/>
                          <a:cs typeface="Arial" pitchFamily="34" charset="0"/>
                        </a:rPr>
                        <a:t>123</a:t>
                      </a:r>
                      <a:endParaRPr lang="ru-RU" sz="1400" b="1" dirty="0">
                        <a:effectLst/>
                        <a:latin typeface="Arial" pitchFamily="34" charset="0"/>
                        <a:ea typeface="Calibri"/>
                        <a:cs typeface="Arial" pitchFamily="34" charset="0"/>
                      </a:endParaRPr>
                    </a:p>
                  </a:txBody>
                  <a:tcPr marL="51799" marR="51799" marT="0" marB="0"/>
                </a:tc>
              </a:tr>
              <a:tr h="245382">
                <a:tc gridSpan="8">
                  <a:txBody>
                    <a:bodyPr/>
                    <a:lstStyle/>
                    <a:p>
                      <a:pPr algn="ctr">
                        <a:lnSpc>
                          <a:spcPct val="115000"/>
                        </a:lnSpc>
                        <a:spcAft>
                          <a:spcPts val="0"/>
                        </a:spcAft>
                      </a:pPr>
                      <a:r>
                        <a:rPr lang="uk-UA" sz="1400" b="1" spc="10">
                          <a:effectLst/>
                          <a:latin typeface="Arial" pitchFamily="34" charset="0"/>
                          <a:cs typeface="Arial" pitchFamily="34" charset="0"/>
                        </a:rPr>
                        <a:t>Хвороби органів дихання</a:t>
                      </a:r>
                      <a:endParaRPr lang="ru-RU" sz="1400" b="1">
                        <a:effectLst/>
                        <a:latin typeface="Arial" pitchFamily="34" charset="0"/>
                        <a:ea typeface="Calibri"/>
                        <a:cs typeface="Arial" pitchFamily="34" charset="0"/>
                      </a:endParaRPr>
                    </a:p>
                  </a:txBody>
                  <a:tcPr marL="51800" marR="5180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45382">
                <a:tc>
                  <a:txBody>
                    <a:bodyPr/>
                    <a:lstStyle/>
                    <a:p>
                      <a:pPr algn="just">
                        <a:lnSpc>
                          <a:spcPct val="115000"/>
                        </a:lnSpc>
                        <a:spcAft>
                          <a:spcPts val="0"/>
                        </a:spcAft>
                      </a:pPr>
                      <a:r>
                        <a:rPr lang="uk-UA" sz="1400" b="1" spc="10">
                          <a:effectLst/>
                          <a:latin typeface="Arial" pitchFamily="34" charset="0"/>
                          <a:cs typeface="Arial" pitchFamily="34" charset="0"/>
                        </a:rPr>
                        <a:t>2006</a:t>
                      </a:r>
                      <a:endParaRPr lang="ru-RU" sz="1400" b="1">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uk-UA" sz="1400" b="1" spc="10">
                          <a:effectLst/>
                          <a:latin typeface="Arial" pitchFamily="34" charset="0"/>
                          <a:cs typeface="Arial" pitchFamily="34" charset="0"/>
                        </a:rPr>
                        <a:t>27</a:t>
                      </a:r>
                      <a:endParaRPr lang="ru-RU" sz="1400" b="1">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uk-UA" sz="1400" b="1" spc="10" dirty="0">
                          <a:effectLst/>
                          <a:latin typeface="Arial" pitchFamily="34" charset="0"/>
                          <a:cs typeface="Arial" pitchFamily="34" charset="0"/>
                        </a:rPr>
                        <a:t>39</a:t>
                      </a:r>
                      <a:endParaRPr lang="ru-RU" sz="1400" b="1" dirty="0">
                        <a:effectLst/>
                        <a:latin typeface="Arial" pitchFamily="34" charset="0"/>
                        <a:ea typeface="Calibri"/>
                        <a:cs typeface="Arial" pitchFamily="34" charset="0"/>
                      </a:endParaRPr>
                    </a:p>
                  </a:txBody>
                  <a:tcPr marL="51799" marR="51799" marT="0" marB="0"/>
                </a:tc>
                <a:tc gridSpan="2">
                  <a:txBody>
                    <a:bodyPr/>
                    <a:lstStyle/>
                    <a:p>
                      <a:pPr algn="ctr">
                        <a:lnSpc>
                          <a:spcPct val="115000"/>
                        </a:lnSpc>
                        <a:spcAft>
                          <a:spcPts val="0"/>
                        </a:spcAft>
                      </a:pPr>
                      <a:r>
                        <a:rPr lang="uk-UA" sz="1400" b="1" spc="10">
                          <a:effectLst/>
                          <a:latin typeface="Arial" pitchFamily="34" charset="0"/>
                          <a:cs typeface="Arial" pitchFamily="34" charset="0"/>
                        </a:rPr>
                        <a:t>70</a:t>
                      </a:r>
                      <a:endParaRPr lang="ru-RU" sz="1400" b="1">
                        <a:effectLst/>
                        <a:latin typeface="Arial" pitchFamily="34" charset="0"/>
                        <a:ea typeface="Calibri"/>
                        <a:cs typeface="Arial" pitchFamily="34" charset="0"/>
                      </a:endParaRPr>
                    </a:p>
                  </a:txBody>
                  <a:tcPr marL="51799" marR="51799" marT="0" marB="0"/>
                </a:tc>
                <a:tc hMerge="1">
                  <a:txBody>
                    <a:bodyPr/>
                    <a:lstStyle/>
                    <a:p>
                      <a:endParaRPr lang="ru-RU"/>
                    </a:p>
                  </a:txBody>
                  <a:tcPr/>
                </a:tc>
                <a:tc>
                  <a:txBody>
                    <a:bodyPr/>
                    <a:lstStyle/>
                    <a:p>
                      <a:pPr algn="ctr">
                        <a:lnSpc>
                          <a:spcPct val="115000"/>
                        </a:lnSpc>
                        <a:spcAft>
                          <a:spcPts val="0"/>
                        </a:spcAft>
                      </a:pPr>
                      <a:r>
                        <a:rPr lang="uk-UA" sz="1400" b="1" spc="10">
                          <a:effectLst/>
                          <a:latin typeface="Arial" pitchFamily="34" charset="0"/>
                          <a:cs typeface="Arial" pitchFamily="34" charset="0"/>
                        </a:rPr>
                        <a:t>115</a:t>
                      </a:r>
                      <a:endParaRPr lang="ru-RU" sz="1400" b="1">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uk-UA" sz="1400" b="1" spc="10">
                          <a:effectLst/>
                          <a:latin typeface="Arial" pitchFamily="34" charset="0"/>
                          <a:cs typeface="Arial" pitchFamily="34" charset="0"/>
                        </a:rPr>
                        <a:t>171</a:t>
                      </a:r>
                      <a:endParaRPr lang="ru-RU" sz="1400" b="1">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uk-UA" sz="1400" b="1" spc="10" dirty="0">
                          <a:effectLst/>
                          <a:latin typeface="Arial" pitchFamily="34" charset="0"/>
                          <a:cs typeface="Arial" pitchFamily="34" charset="0"/>
                        </a:rPr>
                        <a:t>292</a:t>
                      </a:r>
                      <a:endParaRPr lang="ru-RU" sz="1400" b="1" dirty="0">
                        <a:effectLst/>
                        <a:latin typeface="Arial" pitchFamily="34" charset="0"/>
                        <a:ea typeface="Calibri"/>
                        <a:cs typeface="Arial" pitchFamily="34" charset="0"/>
                      </a:endParaRPr>
                    </a:p>
                  </a:txBody>
                  <a:tcPr marL="51799" marR="51799" marT="0" marB="0"/>
                </a:tc>
              </a:tr>
              <a:tr h="245382">
                <a:tc>
                  <a:txBody>
                    <a:bodyPr/>
                    <a:lstStyle/>
                    <a:p>
                      <a:pPr algn="just">
                        <a:lnSpc>
                          <a:spcPct val="115000"/>
                        </a:lnSpc>
                        <a:spcAft>
                          <a:spcPts val="0"/>
                        </a:spcAft>
                      </a:pPr>
                      <a:r>
                        <a:rPr lang="en-US" sz="1400" b="1" spc="10" dirty="0" smtClean="0">
                          <a:effectLst/>
                          <a:latin typeface="Arial" pitchFamily="34" charset="0"/>
                          <a:cs typeface="Arial" pitchFamily="34" charset="0"/>
                        </a:rPr>
                        <a:t>2012</a:t>
                      </a:r>
                      <a:endParaRPr lang="ru-RU" sz="1400" b="1" dirty="0">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en-US" sz="1400" b="1" dirty="0" smtClean="0">
                          <a:effectLst/>
                          <a:latin typeface="Arial" pitchFamily="34" charset="0"/>
                          <a:ea typeface="Calibri"/>
                          <a:cs typeface="Arial" pitchFamily="34" charset="0"/>
                        </a:rPr>
                        <a:t>16</a:t>
                      </a:r>
                      <a:endParaRPr lang="ru-RU" sz="1400" b="1" dirty="0">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en-US" sz="1400" b="1" dirty="0" smtClean="0">
                          <a:effectLst/>
                          <a:latin typeface="Arial" pitchFamily="34" charset="0"/>
                          <a:ea typeface="Calibri"/>
                          <a:cs typeface="Arial" pitchFamily="34" charset="0"/>
                        </a:rPr>
                        <a:t>25</a:t>
                      </a:r>
                      <a:endParaRPr lang="ru-RU" sz="1400" b="1" dirty="0">
                        <a:effectLst/>
                        <a:latin typeface="Arial" pitchFamily="34" charset="0"/>
                        <a:ea typeface="Calibri"/>
                        <a:cs typeface="Arial" pitchFamily="34" charset="0"/>
                      </a:endParaRPr>
                    </a:p>
                  </a:txBody>
                  <a:tcPr marL="51799" marR="51799" marT="0" marB="0"/>
                </a:tc>
                <a:tc gridSpan="2">
                  <a:txBody>
                    <a:bodyPr/>
                    <a:lstStyle/>
                    <a:p>
                      <a:pPr algn="ctr">
                        <a:lnSpc>
                          <a:spcPct val="115000"/>
                        </a:lnSpc>
                        <a:spcAft>
                          <a:spcPts val="0"/>
                        </a:spcAft>
                      </a:pPr>
                      <a:r>
                        <a:rPr lang="en-US" sz="1400" b="1" dirty="0" smtClean="0">
                          <a:effectLst/>
                          <a:latin typeface="Arial" pitchFamily="34" charset="0"/>
                          <a:ea typeface="Calibri"/>
                          <a:cs typeface="Arial" pitchFamily="34" charset="0"/>
                        </a:rPr>
                        <a:t>42</a:t>
                      </a:r>
                      <a:endParaRPr lang="ru-RU" sz="1400" b="1" dirty="0">
                        <a:effectLst/>
                        <a:latin typeface="Arial" pitchFamily="34" charset="0"/>
                        <a:ea typeface="Calibri"/>
                        <a:cs typeface="Arial" pitchFamily="34" charset="0"/>
                      </a:endParaRPr>
                    </a:p>
                  </a:txBody>
                  <a:tcPr marL="51799" marR="51799" marT="0" marB="0"/>
                </a:tc>
                <a:tc hMerge="1">
                  <a:txBody>
                    <a:bodyPr/>
                    <a:lstStyle/>
                    <a:p>
                      <a:endParaRPr lang="ru-RU"/>
                    </a:p>
                  </a:txBody>
                  <a:tcPr/>
                </a:tc>
                <a:tc>
                  <a:txBody>
                    <a:bodyPr/>
                    <a:lstStyle/>
                    <a:p>
                      <a:pPr algn="ctr">
                        <a:lnSpc>
                          <a:spcPct val="115000"/>
                        </a:lnSpc>
                        <a:spcAft>
                          <a:spcPts val="0"/>
                        </a:spcAft>
                      </a:pPr>
                      <a:r>
                        <a:rPr lang="en-US" sz="1400" b="1" dirty="0" smtClean="0">
                          <a:effectLst/>
                          <a:latin typeface="Arial" pitchFamily="34" charset="0"/>
                          <a:ea typeface="Calibri"/>
                          <a:cs typeface="Arial" pitchFamily="34" charset="0"/>
                        </a:rPr>
                        <a:t>78</a:t>
                      </a:r>
                      <a:endParaRPr lang="ru-RU" sz="1400" b="1" dirty="0">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en-US" sz="1400" b="1" dirty="0" smtClean="0">
                          <a:effectLst/>
                          <a:latin typeface="Arial" pitchFamily="34" charset="0"/>
                          <a:ea typeface="Calibri"/>
                          <a:cs typeface="Arial" pitchFamily="34" charset="0"/>
                        </a:rPr>
                        <a:t>136</a:t>
                      </a:r>
                      <a:endParaRPr lang="ru-RU" sz="1400" b="1" dirty="0">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en-US" sz="1400" b="1" dirty="0" smtClean="0">
                          <a:effectLst/>
                          <a:latin typeface="Arial" pitchFamily="34" charset="0"/>
                          <a:ea typeface="Calibri"/>
                          <a:cs typeface="Arial" pitchFamily="34" charset="0"/>
                        </a:rPr>
                        <a:t>193</a:t>
                      </a:r>
                      <a:endParaRPr lang="ru-RU" sz="1400" b="1" dirty="0">
                        <a:effectLst/>
                        <a:latin typeface="Arial" pitchFamily="34" charset="0"/>
                        <a:ea typeface="Calibri"/>
                        <a:cs typeface="Arial" pitchFamily="34" charset="0"/>
                      </a:endParaRPr>
                    </a:p>
                  </a:txBody>
                  <a:tcPr marL="51799" marR="51799" marT="0" marB="0"/>
                </a:tc>
              </a:tr>
              <a:tr h="245382">
                <a:tc gridSpan="8">
                  <a:txBody>
                    <a:bodyPr/>
                    <a:lstStyle/>
                    <a:p>
                      <a:pPr algn="ctr">
                        <a:lnSpc>
                          <a:spcPct val="115000"/>
                        </a:lnSpc>
                        <a:spcAft>
                          <a:spcPts val="0"/>
                        </a:spcAft>
                      </a:pPr>
                      <a:r>
                        <a:rPr lang="uk-UA" sz="1400" b="1" spc="10" dirty="0">
                          <a:effectLst/>
                          <a:latin typeface="Arial" pitchFamily="34" charset="0"/>
                          <a:cs typeface="Arial" pitchFamily="34" charset="0"/>
                        </a:rPr>
                        <a:t>Симптоми, ознаки та відхилення від норми</a:t>
                      </a:r>
                      <a:endParaRPr lang="ru-RU" sz="1400" b="1" dirty="0">
                        <a:effectLst/>
                        <a:latin typeface="Arial" pitchFamily="34" charset="0"/>
                        <a:ea typeface="Calibri"/>
                        <a:cs typeface="Arial" pitchFamily="34" charset="0"/>
                      </a:endParaRPr>
                    </a:p>
                  </a:txBody>
                  <a:tcPr marL="51800" marR="5180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45382">
                <a:tc>
                  <a:txBody>
                    <a:bodyPr/>
                    <a:lstStyle/>
                    <a:p>
                      <a:pPr algn="just">
                        <a:lnSpc>
                          <a:spcPct val="115000"/>
                        </a:lnSpc>
                        <a:spcAft>
                          <a:spcPts val="0"/>
                        </a:spcAft>
                      </a:pPr>
                      <a:r>
                        <a:rPr lang="uk-UA" sz="1400" b="1" spc="10" dirty="0">
                          <a:effectLst/>
                          <a:latin typeface="Arial" pitchFamily="34" charset="0"/>
                          <a:cs typeface="Arial" pitchFamily="34" charset="0"/>
                        </a:rPr>
                        <a:t>2006</a:t>
                      </a:r>
                      <a:endParaRPr lang="ru-RU" sz="1400" b="1" dirty="0">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uk-UA" sz="1400" b="1" spc="10">
                          <a:effectLst/>
                          <a:latin typeface="Arial" pitchFamily="34" charset="0"/>
                          <a:cs typeface="Arial" pitchFamily="34" charset="0"/>
                        </a:rPr>
                        <a:t>11</a:t>
                      </a:r>
                      <a:endParaRPr lang="ru-RU" sz="1400" b="1">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uk-UA" sz="1400" b="1" spc="10">
                          <a:effectLst/>
                          <a:latin typeface="Arial" pitchFamily="34" charset="0"/>
                          <a:cs typeface="Arial" pitchFamily="34" charset="0"/>
                        </a:rPr>
                        <a:t>13</a:t>
                      </a:r>
                      <a:endParaRPr lang="ru-RU" sz="1400" b="1">
                        <a:effectLst/>
                        <a:latin typeface="Arial" pitchFamily="34" charset="0"/>
                        <a:ea typeface="Calibri"/>
                        <a:cs typeface="Arial" pitchFamily="34" charset="0"/>
                      </a:endParaRPr>
                    </a:p>
                  </a:txBody>
                  <a:tcPr marL="51799" marR="51799" marT="0" marB="0"/>
                </a:tc>
                <a:tc gridSpan="2">
                  <a:txBody>
                    <a:bodyPr/>
                    <a:lstStyle/>
                    <a:p>
                      <a:pPr algn="ctr">
                        <a:lnSpc>
                          <a:spcPct val="115000"/>
                        </a:lnSpc>
                        <a:spcAft>
                          <a:spcPts val="0"/>
                        </a:spcAft>
                      </a:pPr>
                      <a:r>
                        <a:rPr lang="uk-UA" sz="1400" b="1" spc="10">
                          <a:effectLst/>
                          <a:latin typeface="Arial" pitchFamily="34" charset="0"/>
                          <a:cs typeface="Arial" pitchFamily="34" charset="0"/>
                        </a:rPr>
                        <a:t>22</a:t>
                      </a:r>
                      <a:endParaRPr lang="ru-RU" sz="1400" b="1">
                        <a:effectLst/>
                        <a:latin typeface="Arial" pitchFamily="34" charset="0"/>
                        <a:ea typeface="Calibri"/>
                        <a:cs typeface="Arial" pitchFamily="34" charset="0"/>
                      </a:endParaRPr>
                    </a:p>
                  </a:txBody>
                  <a:tcPr marL="51799" marR="51799" marT="0" marB="0"/>
                </a:tc>
                <a:tc hMerge="1">
                  <a:txBody>
                    <a:bodyPr/>
                    <a:lstStyle/>
                    <a:p>
                      <a:endParaRPr lang="ru-RU"/>
                    </a:p>
                  </a:txBody>
                  <a:tcPr/>
                </a:tc>
                <a:tc>
                  <a:txBody>
                    <a:bodyPr/>
                    <a:lstStyle/>
                    <a:p>
                      <a:pPr algn="ctr">
                        <a:lnSpc>
                          <a:spcPct val="115000"/>
                        </a:lnSpc>
                        <a:spcAft>
                          <a:spcPts val="0"/>
                        </a:spcAft>
                      </a:pPr>
                      <a:r>
                        <a:rPr lang="uk-UA" sz="1400" b="1" spc="10">
                          <a:effectLst/>
                          <a:latin typeface="Arial" pitchFamily="34" charset="0"/>
                          <a:cs typeface="Arial" pitchFamily="34" charset="0"/>
                        </a:rPr>
                        <a:t>119</a:t>
                      </a:r>
                      <a:endParaRPr lang="ru-RU" sz="1400" b="1">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uk-UA" sz="1400" b="1" spc="10">
                          <a:effectLst/>
                          <a:latin typeface="Arial" pitchFamily="34" charset="0"/>
                          <a:cs typeface="Arial" pitchFamily="34" charset="0"/>
                        </a:rPr>
                        <a:t>806</a:t>
                      </a:r>
                      <a:endParaRPr lang="ru-RU" sz="1400" b="1">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uk-UA" sz="1400" b="1" spc="10" dirty="0">
                          <a:effectLst/>
                          <a:latin typeface="Arial" pitchFamily="34" charset="0"/>
                          <a:cs typeface="Arial" pitchFamily="34" charset="0"/>
                        </a:rPr>
                        <a:t>3458</a:t>
                      </a:r>
                      <a:endParaRPr lang="ru-RU" sz="1400" b="1" dirty="0">
                        <a:effectLst/>
                        <a:latin typeface="Arial" pitchFamily="34" charset="0"/>
                        <a:ea typeface="Calibri"/>
                        <a:cs typeface="Arial" pitchFamily="34" charset="0"/>
                      </a:endParaRPr>
                    </a:p>
                  </a:txBody>
                  <a:tcPr marL="51799" marR="51799" marT="0" marB="0"/>
                </a:tc>
              </a:tr>
              <a:tr h="245382">
                <a:tc>
                  <a:txBody>
                    <a:bodyPr/>
                    <a:lstStyle/>
                    <a:p>
                      <a:pPr algn="just">
                        <a:lnSpc>
                          <a:spcPct val="115000"/>
                        </a:lnSpc>
                        <a:spcAft>
                          <a:spcPts val="0"/>
                        </a:spcAft>
                      </a:pPr>
                      <a:r>
                        <a:rPr lang="en-US" sz="1400" b="1" spc="10" dirty="0" smtClean="0">
                          <a:effectLst/>
                          <a:latin typeface="Arial" pitchFamily="34" charset="0"/>
                          <a:cs typeface="Arial" pitchFamily="34" charset="0"/>
                        </a:rPr>
                        <a:t>2012</a:t>
                      </a:r>
                      <a:endParaRPr lang="ru-RU" sz="1400" b="1" dirty="0">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en-US" sz="1400" b="1" dirty="0" smtClean="0">
                          <a:effectLst/>
                          <a:latin typeface="Arial" pitchFamily="34" charset="0"/>
                          <a:ea typeface="Calibri"/>
                          <a:cs typeface="Arial" pitchFamily="34" charset="0"/>
                        </a:rPr>
                        <a:t>6</a:t>
                      </a:r>
                      <a:endParaRPr lang="ru-RU" sz="1400" b="1" dirty="0">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en-US" sz="1400" b="1" dirty="0" smtClean="0">
                          <a:effectLst/>
                          <a:latin typeface="Arial" pitchFamily="34" charset="0"/>
                          <a:ea typeface="Calibri"/>
                          <a:cs typeface="Arial" pitchFamily="34" charset="0"/>
                        </a:rPr>
                        <a:t>9</a:t>
                      </a:r>
                      <a:endParaRPr lang="ru-RU" sz="1400" b="1" dirty="0">
                        <a:effectLst/>
                        <a:latin typeface="Arial" pitchFamily="34" charset="0"/>
                        <a:ea typeface="Calibri"/>
                        <a:cs typeface="Arial" pitchFamily="34" charset="0"/>
                      </a:endParaRPr>
                    </a:p>
                  </a:txBody>
                  <a:tcPr marL="51799" marR="51799" marT="0" marB="0"/>
                </a:tc>
                <a:tc gridSpan="2">
                  <a:txBody>
                    <a:bodyPr/>
                    <a:lstStyle/>
                    <a:p>
                      <a:pPr algn="ctr">
                        <a:lnSpc>
                          <a:spcPct val="115000"/>
                        </a:lnSpc>
                        <a:spcAft>
                          <a:spcPts val="0"/>
                        </a:spcAft>
                      </a:pPr>
                      <a:r>
                        <a:rPr lang="en-US" sz="1400" b="1" dirty="0" smtClean="0">
                          <a:effectLst/>
                          <a:latin typeface="Arial" pitchFamily="34" charset="0"/>
                          <a:ea typeface="Calibri"/>
                          <a:cs typeface="Arial" pitchFamily="34" charset="0"/>
                        </a:rPr>
                        <a:t>14</a:t>
                      </a:r>
                      <a:endParaRPr lang="ru-RU" sz="1400" b="1" dirty="0">
                        <a:effectLst/>
                        <a:latin typeface="Arial" pitchFamily="34" charset="0"/>
                        <a:ea typeface="Calibri"/>
                        <a:cs typeface="Arial" pitchFamily="34" charset="0"/>
                      </a:endParaRPr>
                    </a:p>
                  </a:txBody>
                  <a:tcPr marL="51799" marR="51799" marT="0" marB="0"/>
                </a:tc>
                <a:tc hMerge="1">
                  <a:txBody>
                    <a:bodyPr/>
                    <a:lstStyle/>
                    <a:p>
                      <a:endParaRPr lang="ru-RU"/>
                    </a:p>
                  </a:txBody>
                  <a:tcPr/>
                </a:tc>
                <a:tc>
                  <a:txBody>
                    <a:bodyPr/>
                    <a:lstStyle/>
                    <a:p>
                      <a:pPr algn="ctr">
                        <a:lnSpc>
                          <a:spcPct val="115000"/>
                        </a:lnSpc>
                        <a:spcAft>
                          <a:spcPts val="0"/>
                        </a:spcAft>
                      </a:pPr>
                      <a:r>
                        <a:rPr lang="en-US" sz="1400" b="1" dirty="0" smtClean="0">
                          <a:effectLst/>
                          <a:latin typeface="Arial" pitchFamily="34" charset="0"/>
                          <a:ea typeface="Calibri"/>
                          <a:cs typeface="Arial" pitchFamily="34" charset="0"/>
                        </a:rPr>
                        <a:t>26</a:t>
                      </a:r>
                      <a:endParaRPr lang="ru-RU" sz="1400" b="1" dirty="0">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en-US" sz="1400" b="1" dirty="0" smtClean="0">
                          <a:effectLst/>
                          <a:latin typeface="Arial" pitchFamily="34" charset="0"/>
                          <a:ea typeface="Calibri"/>
                          <a:cs typeface="Arial" pitchFamily="34" charset="0"/>
                        </a:rPr>
                        <a:t>272</a:t>
                      </a:r>
                      <a:endParaRPr lang="ru-RU" sz="1400" b="1" dirty="0">
                        <a:effectLst/>
                        <a:latin typeface="Arial" pitchFamily="34" charset="0"/>
                        <a:ea typeface="Calibri"/>
                        <a:cs typeface="Arial" pitchFamily="34" charset="0"/>
                      </a:endParaRPr>
                    </a:p>
                  </a:txBody>
                  <a:tcPr marL="51799" marR="51799" marT="0" marB="0"/>
                </a:tc>
                <a:tc>
                  <a:txBody>
                    <a:bodyPr/>
                    <a:lstStyle/>
                    <a:p>
                      <a:pPr algn="ctr">
                        <a:lnSpc>
                          <a:spcPct val="115000"/>
                        </a:lnSpc>
                        <a:spcAft>
                          <a:spcPts val="0"/>
                        </a:spcAft>
                      </a:pPr>
                      <a:r>
                        <a:rPr lang="en-US" sz="1400" b="1" dirty="0" smtClean="0">
                          <a:effectLst/>
                          <a:latin typeface="Arial" pitchFamily="34" charset="0"/>
                          <a:ea typeface="Calibri"/>
                          <a:cs typeface="Arial" pitchFamily="34" charset="0"/>
                        </a:rPr>
                        <a:t>1335</a:t>
                      </a:r>
                      <a:endParaRPr lang="ru-RU" sz="1400" b="1" dirty="0">
                        <a:effectLst/>
                        <a:latin typeface="Arial" pitchFamily="34" charset="0"/>
                        <a:ea typeface="Calibri"/>
                        <a:cs typeface="Arial" pitchFamily="34" charset="0"/>
                      </a:endParaRPr>
                    </a:p>
                  </a:txBody>
                  <a:tcPr marL="51799" marR="51799" marT="0" marB="0"/>
                </a:tc>
              </a:tr>
            </a:tbl>
          </a:graphicData>
        </a:graphic>
      </p:graphicFrame>
      <p:sp>
        <p:nvSpPr>
          <p:cNvPr id="6" name="Заголовок 1"/>
          <p:cNvSpPr>
            <a:spLocks noGrp="1"/>
          </p:cNvSpPr>
          <p:nvPr>
            <p:ph type="title"/>
          </p:nvPr>
        </p:nvSpPr>
        <p:spPr>
          <a:xfrm>
            <a:off x="570016" y="666131"/>
            <a:ext cx="7647709" cy="768350"/>
          </a:xfrm>
        </p:spPr>
        <p:txBody>
          <a:bodyPr/>
          <a:lstStyle/>
          <a:p>
            <a:r>
              <a:rPr lang="uk-UA" sz="2600" b="1" dirty="0" smtClean="0">
                <a:solidFill>
                  <a:schemeClr val="accent6"/>
                </a:solidFill>
                <a:latin typeface="Arial" pitchFamily="34" charset="0"/>
                <a:cs typeface="Arial" pitchFamily="34" charset="0"/>
              </a:rPr>
              <a:t>Рівень смертності літніх жінок за причинами смерті (число померлих на 100 тис. осіб</a:t>
            </a:r>
            <a:r>
              <a:rPr lang="uk-UA" sz="2600" dirty="0" smtClean="0">
                <a:solidFill>
                  <a:schemeClr val="accent6"/>
                </a:solidFill>
                <a:latin typeface="Arial" pitchFamily="34" charset="0"/>
                <a:cs typeface="Arial" pitchFamily="34" charset="0"/>
              </a:rPr>
              <a:t>)</a:t>
            </a:r>
            <a:endParaRPr lang="ru-RU" sz="2600" dirty="0" smtClean="0">
              <a:solidFill>
                <a:schemeClr val="accent6"/>
              </a:solidFill>
              <a:latin typeface="Arial" pitchFamily="34" charset="0"/>
              <a:cs typeface="Arial" pitchFamily="34" charset="0"/>
            </a:endParaRPr>
          </a:p>
        </p:txBody>
      </p:sp>
    </p:spTree>
    <p:extLst>
      <p:ext uri="{BB962C8B-B14F-4D97-AF65-F5344CB8AC3E}">
        <p14:creationId xmlns="" xmlns:p14="http://schemas.microsoft.com/office/powerpoint/2010/main" val="934299760"/>
      </p:ext>
    </p:extLst>
  </p:cSld>
  <p:clrMapOvr>
    <a:masterClrMapping/>
  </p:clrMapOvr>
  <p:transition spd="med">
    <p:split orient="vert"/>
  </p:transition>
  <p:timing>
    <p:tnLst>
      <p:par>
        <p:cTn id="1" dur="indefinite" restart="never" nodeType="tmRoot"/>
      </p:par>
    </p:tnLst>
  </p:timing>
</p:sld>
</file>

<file path=ppt/theme/theme1.xml><?xml version="1.0" encoding="utf-8"?>
<a:theme xmlns:a="http://schemas.openxmlformats.org/drawingml/2006/main" name="ИДСД-заготовка">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600" b="1"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600" b="1"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ИДСД-заготовка</Template>
  <TotalTime>4618</TotalTime>
  <Words>5219</Words>
  <Application>Microsoft Office PowerPoint</Application>
  <PresentationFormat>Экран (4:3)</PresentationFormat>
  <Paragraphs>449</Paragraphs>
  <Slides>45</Slides>
  <Notes>43</Notes>
  <HiddenSlides>0</HiddenSlides>
  <MMClips>0</MMClips>
  <ScaleCrop>false</ScaleCrop>
  <HeadingPairs>
    <vt:vector size="6" baseType="variant">
      <vt:variant>
        <vt:lpstr>Тема</vt:lpstr>
      </vt:variant>
      <vt:variant>
        <vt:i4>1</vt:i4>
      </vt:variant>
      <vt:variant>
        <vt:lpstr>Внедренные серверы OLE</vt:lpstr>
      </vt:variant>
      <vt:variant>
        <vt:i4>4</vt:i4>
      </vt:variant>
      <vt:variant>
        <vt:lpstr>Заголовки слайдов</vt:lpstr>
      </vt:variant>
      <vt:variant>
        <vt:i4>45</vt:i4>
      </vt:variant>
    </vt:vector>
  </HeadingPairs>
  <TitlesOfParts>
    <vt:vector size="50" baseType="lpstr">
      <vt:lpstr>ИДСД-заготовка</vt:lpstr>
      <vt:lpstr>Лист</vt:lpstr>
      <vt:lpstr>Worksheet</vt:lpstr>
      <vt:lpstr>Диаграмма</vt:lpstr>
      <vt:lpstr>Лист Microsoft Office Excel 97-2003</vt:lpstr>
      <vt:lpstr>Особливості старіння населення та становище літніх жінок в Україні</vt:lpstr>
      <vt:lpstr>Старіння жінок та чоловіків в  Україні у 2000-2013 рр. </vt:lpstr>
      <vt:lpstr>Статева  диференціація рівня постаріння в Україні (2013 р.)</vt:lpstr>
      <vt:lpstr>Частка старих серед жінок та чоловіків в Україні й окремих європейських країнах, %</vt:lpstr>
      <vt:lpstr>Коефіцієнт довголіття жінок та чоловіків  в Україні та інших європейських країнах,%</vt:lpstr>
      <vt:lpstr>Слайд 6</vt:lpstr>
      <vt:lpstr>Слайд 7</vt:lpstr>
      <vt:lpstr>Розподіл смертей у похилому віці  (в таблицях смертності для жінок України, Швеції, Франції та Іспанії (2010-2011 рр.)) за віком</vt:lpstr>
      <vt:lpstr>Рівень смертності літніх жінок за причинами смерті (число померлих на 100 тис. осіб)</vt:lpstr>
      <vt:lpstr>Розподіл померлих у віці 60 років і старше жінок та чоловіків за причинами смерті, 2013 р.</vt:lpstr>
      <vt:lpstr>Структура загальної й первинної захворюваності та первинної інвалідності літніх за класами хвороб</vt:lpstr>
      <vt:lpstr>Захворюваність населення старше працездатного віку в Україні</vt:lpstr>
      <vt:lpstr>Розподіл жінок та чоловіків віком 60 років і старше за самооцінкою стану здоров’я; 2013 р.</vt:lpstr>
      <vt:lpstr>Особливості способу життя літніх жінок та чоловіків</vt:lpstr>
      <vt:lpstr>Задоволеність первинною медичною допомогою та її територіальна доступність для літніх жінок</vt:lpstr>
      <vt:lpstr>Частка літніх  жінок, які потерпають  від позбавлень у сфері охорони здоров’я,% </vt:lpstr>
      <vt:lpstr> Загальні доходи літніх за типами домогосподарств та типом поселення, 2012 р., грн. </vt:lpstr>
      <vt:lpstr>Розподіл окремих типів домогосподарств  України за періодом  будівництва їх житла, 2012 р. </vt:lpstr>
      <vt:lpstr> Рівень бідності за різними критеріями її  визначення, 2012 р. </vt:lpstr>
      <vt:lpstr> Наявність у домогосподарствах ознак  позбавлень у нормальних умовах життя, 2011 р. </vt:lpstr>
      <vt:lpstr> Рівні бідності за відносним критерієм  та деприваціями, 2011 р.,% </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Розподіл відповідей жінок на запитання  «Чи відчуваєте Ви, що когось обтяжуєте через свій вік?» залежно від віку, %</vt:lpstr>
      <vt:lpstr>Слайд 33</vt:lpstr>
      <vt:lpstr>Слайд 34</vt:lpstr>
      <vt:lpstr>Слайд 35</vt:lpstr>
      <vt:lpstr>Розподіл відповідей респондентів щодо задоволеності своїм життям, %</vt:lpstr>
      <vt:lpstr>Розподіл відповідей жінок щодо задоволеності своїм життям у цілому залежно від їх віку і основного заняття у вільний час, % </vt:lpstr>
      <vt:lpstr>Відповіді літніх щодо того,  як вони проводять свій вільний час, % </vt:lpstr>
      <vt:lpstr>Слайд 39</vt:lpstr>
      <vt:lpstr>Оцінка  діяльності органів влади, які займаються вирішенням проблем літніх людей</vt:lpstr>
      <vt:lpstr>Проблеми при звертанні до відділень Пенсійного фонду, установ соціального захисту</vt:lpstr>
      <vt:lpstr>Збереження  здоров`я</vt:lpstr>
      <vt:lpstr>Пенсійне забезпечення та зайнятість</vt:lpstr>
      <vt:lpstr>Соціальна інтеграція</vt:lpstr>
      <vt:lpstr>Дякую за увагу!</vt:lpstr>
    </vt:vector>
  </TitlesOfParts>
  <Company>Computer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544</cp:revision>
  <cp:lastPrinted>2013-10-28T14:04:00Z</cp:lastPrinted>
  <dcterms:created xsi:type="dcterms:W3CDTF">2011-11-08T12:25:38Z</dcterms:created>
  <dcterms:modified xsi:type="dcterms:W3CDTF">2013-12-16T19:46:18Z</dcterms:modified>
</cp:coreProperties>
</file>