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23"/>
  </p:notesMasterIdLst>
  <p:handoutMasterIdLst>
    <p:handoutMasterId r:id="rId24"/>
  </p:handoutMasterIdLst>
  <p:sldIdLst>
    <p:sldId id="480" r:id="rId2"/>
    <p:sldId id="547" r:id="rId3"/>
    <p:sldId id="554" r:id="rId4"/>
    <p:sldId id="548" r:id="rId5"/>
    <p:sldId id="561" r:id="rId6"/>
    <p:sldId id="537" r:id="rId7"/>
    <p:sldId id="540" r:id="rId8"/>
    <p:sldId id="555" r:id="rId9"/>
    <p:sldId id="549" r:id="rId10"/>
    <p:sldId id="550" r:id="rId11"/>
    <p:sldId id="556" r:id="rId12"/>
    <p:sldId id="553" r:id="rId13"/>
    <p:sldId id="551" r:id="rId14"/>
    <p:sldId id="535" r:id="rId15"/>
    <p:sldId id="552" r:id="rId16"/>
    <p:sldId id="557" r:id="rId17"/>
    <p:sldId id="560" r:id="rId18"/>
    <p:sldId id="529" r:id="rId19"/>
    <p:sldId id="558" r:id="rId20"/>
    <p:sldId id="518" r:id="rId21"/>
    <p:sldId id="559" r:id="rId22"/>
  </p:sldIdLst>
  <p:sldSz cx="9144000" cy="6858000" type="screen4x3"/>
  <p:notesSz cx="6794500" cy="99218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DD2D32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74" autoAdjust="0"/>
  </p:normalViewPr>
  <p:slideViewPr>
    <p:cSldViewPr snapToGrid="0"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______________________2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______________________3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межах України</c:v>
                </c:pt>
              </c:strCache>
            </c:strRef>
          </c:tx>
          <c:spPr>
            <a:ln w="444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Лист1!$A$2:$A$16</c:f>
              <c:numCache>
                <c:formatCode>General</c:formatCode>
                <c:ptCount val="15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15.3</c:v>
                </c:pt>
                <c:pt idx="1">
                  <c:v>10.4</c:v>
                </c:pt>
                <c:pt idx="2">
                  <c:v>11.3</c:v>
                </c:pt>
                <c:pt idx="3">
                  <c:v>14.8</c:v>
                </c:pt>
                <c:pt idx="4">
                  <c:v>9.8000000000000007</c:v>
                </c:pt>
                <c:pt idx="5">
                  <c:v>9.9</c:v>
                </c:pt>
                <c:pt idx="6">
                  <c:v>12.6</c:v>
                </c:pt>
                <c:pt idx="7">
                  <c:v>14.4</c:v>
                </c:pt>
                <c:pt idx="8">
                  <c:v>11.2</c:v>
                </c:pt>
                <c:pt idx="9">
                  <c:v>10.7</c:v>
                </c:pt>
                <c:pt idx="10">
                  <c:v>7.9</c:v>
                </c:pt>
                <c:pt idx="11">
                  <c:v>10</c:v>
                </c:pt>
                <c:pt idx="12">
                  <c:v>10.3</c:v>
                </c:pt>
                <c:pt idx="13">
                  <c:v>9.8000000000000007</c:v>
                </c:pt>
                <c:pt idx="14">
                  <c:v>7.9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38A-4049-876A-501B7A7623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кордон</c:v>
                </c:pt>
              </c:strCache>
            </c:strRef>
          </c:tx>
          <c:spPr>
            <a:ln w="444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Лист1!$A$2:$A$16</c:f>
              <c:numCache>
                <c:formatCode>General</c:formatCode>
                <c:ptCount val="15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18.399999999999999</c:v>
                </c:pt>
                <c:pt idx="1">
                  <c:v>23.6</c:v>
                </c:pt>
                <c:pt idx="2">
                  <c:v>20.8</c:v>
                </c:pt>
                <c:pt idx="3">
                  <c:v>18.600000000000001</c:v>
                </c:pt>
                <c:pt idx="4">
                  <c:v>21.3</c:v>
                </c:pt>
                <c:pt idx="5">
                  <c:v>21.5</c:v>
                </c:pt>
                <c:pt idx="6">
                  <c:v>16.5</c:v>
                </c:pt>
                <c:pt idx="7">
                  <c:v>15.7</c:v>
                </c:pt>
                <c:pt idx="8">
                  <c:v>17.399999999999999</c:v>
                </c:pt>
                <c:pt idx="9">
                  <c:v>16.3</c:v>
                </c:pt>
                <c:pt idx="10">
                  <c:v>20.7</c:v>
                </c:pt>
                <c:pt idx="11">
                  <c:v>13.9</c:v>
                </c:pt>
                <c:pt idx="12">
                  <c:v>18.3</c:v>
                </c:pt>
                <c:pt idx="13">
                  <c:v>18</c:v>
                </c:pt>
                <c:pt idx="14">
                  <c:v>18.7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38A-4049-876A-501B7A7623A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нікуди</c:v>
                </c:pt>
              </c:strCache>
            </c:strRef>
          </c:tx>
          <c:spPr>
            <a:ln w="4445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Лист1!$A$2:$A$16</c:f>
              <c:numCache>
                <c:formatCode>General</c:formatCode>
                <c:ptCount val="15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  <c:pt idx="7">
                  <c:v>2008</c:v>
                </c:pt>
                <c:pt idx="8">
                  <c:v>2010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51.3</c:v>
                </c:pt>
                <c:pt idx="1">
                  <c:v>53.7</c:v>
                </c:pt>
                <c:pt idx="2">
                  <c:v>51.9</c:v>
                </c:pt>
                <c:pt idx="3">
                  <c:v>49.6</c:v>
                </c:pt>
                <c:pt idx="4">
                  <c:v>48.6</c:v>
                </c:pt>
                <c:pt idx="5">
                  <c:v>49.9</c:v>
                </c:pt>
                <c:pt idx="6">
                  <c:v>53.4</c:v>
                </c:pt>
                <c:pt idx="7">
                  <c:v>53.5</c:v>
                </c:pt>
                <c:pt idx="8">
                  <c:v>53</c:v>
                </c:pt>
                <c:pt idx="9">
                  <c:v>53.3</c:v>
                </c:pt>
                <c:pt idx="10">
                  <c:v>50.6</c:v>
                </c:pt>
                <c:pt idx="11">
                  <c:v>57.6</c:v>
                </c:pt>
                <c:pt idx="12">
                  <c:v>45.9</c:v>
                </c:pt>
                <c:pt idx="13">
                  <c:v>52.7</c:v>
                </c:pt>
                <c:pt idx="14">
                  <c:v>50.8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38A-4049-876A-501B7A762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648448"/>
        <c:axId val="167322368"/>
      </c:lineChart>
      <c:catAx>
        <c:axId val="16664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322368"/>
        <c:crosses val="autoZero"/>
        <c:auto val="1"/>
        <c:lblAlgn val="ctr"/>
        <c:lblOffset val="100"/>
        <c:noMultiLvlLbl val="0"/>
      </c:catAx>
      <c:valAx>
        <c:axId val="167322368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648448"/>
        <c:crosses val="autoZero"/>
        <c:crossBetween val="between"/>
      </c:valAx>
      <c:spPr>
        <a:noFill/>
        <a:ln>
          <a:solidFill>
            <a:srgbClr val="7030A0"/>
          </a:solidFill>
        </a:ln>
        <a:effectLst/>
      </c:spPr>
    </c:plotArea>
    <c:legend>
      <c:legendPos val="b"/>
      <c:layout>
        <c:manualLayout>
          <c:xMode val="edge"/>
          <c:yMode val="edge"/>
          <c:x val="0.42225844121179767"/>
          <c:y val="0.41962577168082416"/>
          <c:w val="0.54248876729391882"/>
          <c:h val="6.96414471531857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Росія</c:v>
                </c:pt>
              </c:strCache>
            </c:strRef>
          </c:tx>
          <c:spPr>
            <a:solidFill>
              <a:srgbClr val="002060"/>
            </a:solidFill>
            <a:ln w="12178">
              <a:solidFill>
                <a:srgbClr val="003366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1.7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D4-1B48-AFC3-9EEDA39834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Польща</c:v>
                </c:pt>
              </c:strCache>
            </c:strRef>
          </c:tx>
          <c:spPr>
            <a:solidFill>
              <a:srgbClr val="FF0000"/>
            </a:solidFill>
            <a:ln w="12178">
              <a:solidFill>
                <a:srgbClr val="DD0806"/>
              </a:solidFill>
              <a:prstDash val="solid"/>
            </a:ln>
          </c:spPr>
          <c:invertIfNegative val="0"/>
          <c:dLbls>
            <c:numFmt formatCode="#,##0.0" sourceLinked="0"/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1.3</c:v>
                </c:pt>
                <c:pt idx="1">
                  <c:v>2</c:v>
                </c:pt>
                <c:pt idx="2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D4-1B48-AFC3-9EEDA39834D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Інші країна ЄС</c:v>
                </c:pt>
              </c:strCache>
            </c:strRef>
          </c:tx>
          <c:spPr>
            <a:solidFill>
              <a:srgbClr val="66FF66"/>
            </a:solidFill>
            <a:ln w="12178">
              <a:solidFill>
                <a:srgbClr val="4EE257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2.1</c:v>
                </c:pt>
                <c:pt idx="1">
                  <c:v>2.2999999999999998</c:v>
                </c:pt>
                <c:pt idx="2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AD4-1B48-AFC3-9EEDA39834D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США + Канада</c:v>
                </c:pt>
              </c:strCache>
            </c:strRef>
          </c:tx>
          <c:spPr>
            <a:solidFill>
              <a:srgbClr val="00B0F0"/>
            </a:solidFill>
            <a:ln w="12178">
              <a:solidFill>
                <a:srgbClr val="00ABEA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0.6</c:v>
                </c:pt>
                <c:pt idx="1">
                  <c:v>0.6</c:v>
                </c:pt>
                <c:pt idx="2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AD4-1B48-AFC3-9EEDA39834D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Інші країни світу</c:v>
                </c:pt>
              </c:strCache>
            </c:strRef>
          </c:tx>
          <c:spPr>
            <a:solidFill>
              <a:srgbClr val="7F7F7F"/>
            </a:solidFill>
            <a:ln w="12178">
              <a:solidFill>
                <a:srgbClr val="808080"/>
              </a:solidFill>
              <a:prstDash val="solid"/>
            </a:ln>
          </c:spPr>
          <c:invertIfNegative val="0"/>
          <c:dLbls>
            <c:spPr>
              <a:solidFill>
                <a:srgbClr val="FFFFFF"/>
              </a:solidFill>
              <a:ln w="12178">
                <a:solidFill>
                  <a:srgbClr val="000000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46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1.2</c:v>
                </c:pt>
                <c:pt idx="2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AD4-1B48-AFC3-9EEDA3983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6281600"/>
        <c:axId val="166283136"/>
      </c:barChart>
      <c:catAx>
        <c:axId val="16628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044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146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6283136"/>
        <c:crosses val="autoZero"/>
        <c:auto val="1"/>
        <c:lblAlgn val="ctr"/>
        <c:lblOffset val="100"/>
        <c:noMultiLvlLbl val="0"/>
      </c:catAx>
      <c:valAx>
        <c:axId val="166283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281600"/>
        <c:crosses val="autoZero"/>
        <c:crossBetween val="between"/>
      </c:valAx>
      <c:spPr>
        <a:noFill/>
        <a:ln w="24356">
          <a:noFill/>
        </a:ln>
      </c:spPr>
    </c:plotArea>
    <c:legend>
      <c:legendPos val="b"/>
      <c:overlay val="0"/>
      <c:spPr>
        <a:noFill/>
        <a:ln w="24356">
          <a:noFill/>
        </a:ln>
      </c:spPr>
      <c:txPr>
        <a:bodyPr/>
        <a:lstStyle/>
        <a:p>
          <a:pPr>
            <a:defRPr sz="141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  <a:ln w="9227">
              <a:solidFill>
                <a:srgbClr val="C00000"/>
              </a:solidFill>
              <a:prstDash val="solid"/>
            </a:ln>
          </c:spPr>
          <c:invertIfNegative val="0"/>
          <c:dLbls>
            <c:spPr>
              <a:noFill/>
              <a:ln w="1845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62" b="0" i="0" u="none" strike="noStrike" baseline="0">
                    <a:solidFill>
                      <a:srgbClr val="333333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Болгарія</c:v>
                </c:pt>
                <c:pt idx="1">
                  <c:v>Греція</c:v>
                </c:pt>
                <c:pt idx="2">
                  <c:v>Іпанія</c:v>
                </c:pt>
                <c:pt idx="3">
                  <c:v>Італія</c:v>
                </c:pt>
                <c:pt idx="4">
                  <c:v>Німеччина</c:v>
                </c:pt>
                <c:pt idx="5">
                  <c:v>Польща</c:v>
                </c:pt>
                <c:pt idx="6">
                  <c:v>Португалія</c:v>
                </c:pt>
                <c:pt idx="7">
                  <c:v>Росія</c:v>
                </c:pt>
                <c:pt idx="8">
                  <c:v>Румунія</c:v>
                </c:pt>
                <c:pt idx="9">
                  <c:v>Словаччина</c:v>
                </c:pt>
                <c:pt idx="10">
                  <c:v>Угорщина</c:v>
                </c:pt>
                <c:pt idx="11">
                  <c:v>Україна</c:v>
                </c:pt>
                <c:pt idx="12">
                  <c:v>Чехія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1298</c:v>
                </c:pt>
                <c:pt idx="1">
                  <c:v>1432</c:v>
                </c:pt>
                <c:pt idx="2">
                  <c:v>2837</c:v>
                </c:pt>
                <c:pt idx="3">
                  <c:v>2955</c:v>
                </c:pt>
                <c:pt idx="4">
                  <c:v>5242</c:v>
                </c:pt>
                <c:pt idx="5">
                  <c:v>2307</c:v>
                </c:pt>
                <c:pt idx="6">
                  <c:v>1434</c:v>
                </c:pt>
                <c:pt idx="7">
                  <c:v>1449</c:v>
                </c:pt>
                <c:pt idx="8">
                  <c:v>1717</c:v>
                </c:pt>
                <c:pt idx="9">
                  <c:v>2144</c:v>
                </c:pt>
                <c:pt idx="10">
                  <c:v>1992</c:v>
                </c:pt>
                <c:pt idx="11">
                  <c:v>768</c:v>
                </c:pt>
                <c:pt idx="12">
                  <c:v>2260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61-DE47-BCB8-F336DB28C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797888"/>
        <c:axId val="167799424"/>
      </c:barChart>
      <c:catAx>
        <c:axId val="16779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307">
            <a:solidFill>
              <a:srgbClr val="C0C0C0"/>
            </a:solidFill>
            <a:prstDash val="solid"/>
          </a:ln>
        </c:spPr>
        <c:txPr>
          <a:bodyPr rot="-2700000" vert="horz"/>
          <a:lstStyle/>
          <a:p>
            <a:pPr>
              <a:defRPr sz="1017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7799424"/>
        <c:crosses val="autoZero"/>
        <c:auto val="1"/>
        <c:lblAlgn val="ctr"/>
        <c:lblOffset val="100"/>
        <c:noMultiLvlLbl val="0"/>
      </c:catAx>
      <c:valAx>
        <c:axId val="167799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7797888"/>
        <c:crosses val="autoZero"/>
        <c:crossBetween val="between"/>
      </c:valAx>
      <c:spPr>
        <a:noFill/>
        <a:ln w="18454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6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FEFA3E07-A638-1D46-8E3B-F513C01E81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F2967B91-5D30-1A4A-A579-B448B3F45D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C3D4D8E5-C13B-D047-88B2-A1A1CDB6C3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C2A53838-F669-A047-AD0F-2B2DA5FA11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E289542C-5984-3341-85E5-3120E2B611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964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8F7B1FA4-ACC2-8D45-B2F9-68756020B5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B5FFA2FE-7597-2E4E-8D87-AD8809E1D2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500C882B-DB0A-4742-9942-2BA7AEA1411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1A35065B-A3E8-A74D-8671-7E977597F6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1E37C1BB-3F33-8740-B659-4FB061CDBD7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2E989B8D-B821-F94A-8D3B-B6FBE1F02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A8CEBED7-7C35-0140-82A5-EA79839D48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8646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xmlns="" id="{C288C3E6-CC9C-C34F-A849-960DCAA13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xmlns="" id="{232B8319-4C0D-0C43-8B31-99A21E1671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CEBED7-7C35-0140-82A5-EA79839D483C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10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8680298-15E5-7248-A20C-C78744F786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76C4E-66C2-764A-8F75-2BFE0CF585A7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25E55A6-44BA-464B-B25E-CC37F231E8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66AEA5B-E6DD-094A-9848-8FD11F5956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8188A-69AA-3C4C-BF95-3C0BCE61A2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1906170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B55D9C8-3886-374C-9976-E3983A4706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C0A0A-AF54-C64A-B330-951329C3112A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9969F6C-684C-614C-A346-3F9F2A569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96CF0AD-FB1F-6D4B-BFFC-13F8B39C4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F9CA3-33D3-9A42-9588-550086A857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5102117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6E70F4F-90BF-4844-A21D-1D5073BE3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D2832-2686-0644-9DDF-678FFE26979D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CA87EFA-95BE-4946-B0AD-D79ADAC67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D650D6B-D8FD-874B-9C62-C2B5B0B4B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F4030-CBDF-F646-8979-2759AAB664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95763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AE4E796-1E3B-BC48-A9B0-C46DBBF4A7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DDF0D-446A-9741-A3D6-E4A551ECDD87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4E16A14-5393-A747-A624-DA73C65983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F2F4618-20BF-FA4E-BA97-B98A7893B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08215-4864-7D45-97AE-BE871B7178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967797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93A9071-513C-6642-9C04-10C91EC0F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E743B-7690-8741-A897-A1189D270DF5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62FBFDD-F677-D144-9AA3-EC73FB240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C9B1126-84EF-704A-B6DD-089142533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CEC34-33FA-714D-B3BE-BD3E60EAD1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7235102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932A2A-EF68-2249-B00C-4FA5A61E8E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A45D0-8FB7-7940-923A-54A677896FE6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DBD3E7B-D2A4-FA40-A63B-A4E718F75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391874F-F943-B14D-97A9-0D9A11493A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86AF9-EEEF-FC44-8283-865263EE8B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5269331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9DE531A-7D0F-3D49-8E91-680A8DF35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AEFBC-2C33-9246-B9D7-04ECD3BB1684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A8FDFE9-77AB-D247-B213-214D28F8E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607E0F1-B16F-DD4D-A84D-7EF524943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2F267-C1CF-E546-BD86-56F11DE424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6487665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5B14603-EE47-E840-95CC-1A9FBB7FEF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E5490-49D8-0F47-B8A5-CF57F41338F0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B70D004-CC63-4446-8D9C-88F680094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2DC3746-F396-F14A-A221-FF28DDC1A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3787D-E95B-BD41-A9F5-3DE99687DF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0820842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FA96C89-A42F-B943-B284-7F96070F72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44E41-9FC1-1F45-93D0-843E4A6EFCB7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5A855C2-5817-B748-B21C-38E45265C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5AEEC-F18B-2F4E-B162-BCDAE620D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288BF-388F-1445-B630-8CFB406A82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6178290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A4C5CCC-BDFF-2C44-8677-D2008CD7C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8D609-598C-3E4C-A860-3D7E99D45F98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5F5B303-7168-DD41-80B3-98487D935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63778705-EF61-E845-B9A7-F2E9755D8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6B922-B988-2940-A9CC-AE9BDA8A27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1796049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E61636BE-08A8-B04D-88BA-F749BFA3E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78DC3-55D0-1742-A4F3-5500335624C2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CE19972D-1747-4C4F-BFEA-BE0FDC9BB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6828D901-2E5F-B346-AD3E-6C72830384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67444-6A8C-024D-AC87-FEDF70E3C9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5075354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113CD6D-839F-8342-934C-86AFF960B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C56FB-5243-1848-BF5F-59E39473BE8A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DD6189C2-EC5A-E64A-8D13-546281A91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A0C25C9-B9EA-6F42-9597-3065FE416D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9E340-E0E1-8E49-BF27-322B9825B4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5215085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CF83220-C9CE-2145-A95D-A15CE0CCAA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C0385-66C8-BC46-94C2-4E17209A336E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D521E41-322F-2F49-BB55-F9BF20384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721D327-30AF-144C-B10D-FA7149CA68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3BECA-5545-C046-851B-9BA025688B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941245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78A7BDC-7424-354D-BCC7-D136C1796A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EA88D-6445-054B-BE57-0522D8E44499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BEAEBB3-25AE-4F4B-B437-5A603EC9BE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91DF7F-BE0D-2E4E-A929-1092AE008A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B87F6-9800-BE44-A756-E9CE61F2C4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303218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xmlns="" id="{ACF04001-0EB1-664B-BB3E-62267C498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xmlns="" id="{8509CF0D-4483-394E-9AD4-C771DB235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xmlns="" id="{39041F31-CAF7-F343-8D96-884AF199E3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8A37FAA4-804C-634E-ADA7-5E792D405421}" type="datetimeFigureOut">
              <a:rPr lang="ru-RU" altLang="ru-RU"/>
              <a:pPr/>
              <a:t>21.12.2018</a:t>
            </a:fld>
            <a:endParaRPr lang="ru-RU" altLang="ru-RU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xmlns="" id="{0FA91634-A3A9-684E-97A2-9B8FE033A3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xmlns="" id="{C45C7687-139F-3143-AE31-8657A3386E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A59454D-7F63-124B-BC2A-F82B0E8F992E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1" name="Group 15">
            <a:extLst>
              <a:ext uri="{FF2B5EF4-FFF2-40B4-BE49-F238E27FC236}">
                <a16:creationId xmlns:a16="http://schemas.microsoft.com/office/drawing/2014/main" xmlns="" id="{B6337250-26B4-814C-93F1-3FEAEC54840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>
              <a:extLst>
                <a:ext uri="{FF2B5EF4-FFF2-40B4-BE49-F238E27FC236}">
                  <a16:creationId xmlns:a16="http://schemas.microsoft.com/office/drawing/2014/main" xmlns="" id="{C9414211-EE4E-3F41-8883-C870B8634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ru-RU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1035" name="Rectangle 17">
              <a:extLst>
                <a:ext uri="{FF2B5EF4-FFF2-40B4-BE49-F238E27FC236}">
                  <a16:creationId xmlns:a16="http://schemas.microsoft.com/office/drawing/2014/main" xmlns="" id="{273881A5-68AA-0844-8D52-F4D6864C8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ru-RU" sz="1600" b="1">
                <a:latin typeface="Times New Roman" panose="02020603050405020304" pitchFamily="18" charset="0"/>
              </a:endParaRPr>
            </a:p>
          </p:txBody>
        </p:sp>
        <p:sp>
          <p:nvSpPr>
            <p:cNvPr id="1036" name="Freeform 18">
              <a:extLst>
                <a:ext uri="{FF2B5EF4-FFF2-40B4-BE49-F238E27FC236}">
                  <a16:creationId xmlns:a16="http://schemas.microsoft.com/office/drawing/2014/main" xmlns="" id="{D85C3BA2-AFA1-4740-A9CE-47F3825E47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9">
              <a:extLst>
                <a:ext uri="{FF2B5EF4-FFF2-40B4-BE49-F238E27FC236}">
                  <a16:creationId xmlns:a16="http://schemas.microsoft.com/office/drawing/2014/main" xmlns="" id="{FE4C2D82-2B10-3E42-8EC6-2D81385FE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20">
              <a:extLst>
                <a:ext uri="{FF2B5EF4-FFF2-40B4-BE49-F238E27FC236}">
                  <a16:creationId xmlns:a16="http://schemas.microsoft.com/office/drawing/2014/main" xmlns="" id="{B04FC5C0-D3ED-3A4C-B2B1-7DC20CAB5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121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12 w 2447"/>
                <a:gd name="T15" fmla="*/ 5 h 62"/>
                <a:gd name="T16" fmla="*/ 694 w 2447"/>
                <a:gd name="T17" fmla="*/ 29 h 62"/>
                <a:gd name="T18" fmla="*/ 787 w 2447"/>
                <a:gd name="T19" fmla="*/ 37 h 62"/>
                <a:gd name="T20" fmla="*/ 884 w 2447"/>
                <a:gd name="T21" fmla="*/ 8 h 62"/>
                <a:gd name="T22" fmla="*/ 946 w 2447"/>
                <a:gd name="T23" fmla="*/ 8 h 62"/>
                <a:gd name="T24" fmla="*/ 1028 w 2447"/>
                <a:gd name="T25" fmla="*/ 35 h 62"/>
                <a:gd name="T26" fmla="*/ 1125 w 2447"/>
                <a:gd name="T27" fmla="*/ 30 h 62"/>
                <a:gd name="T28" fmla="*/ 1219 w 2447"/>
                <a:gd name="T29" fmla="*/ 3 h 62"/>
                <a:gd name="T30" fmla="*/ 1262 w 2447"/>
                <a:gd name="T31" fmla="*/ 6 h 62"/>
                <a:gd name="T32" fmla="*/ 1343 w 2447"/>
                <a:gd name="T33" fmla="*/ 34 h 62"/>
                <a:gd name="T34" fmla="*/ 1440 w 2447"/>
                <a:gd name="T35" fmla="*/ 30 h 62"/>
                <a:gd name="T36" fmla="*/ 1533 w 2447"/>
                <a:gd name="T37" fmla="*/ 3 h 62"/>
                <a:gd name="T38" fmla="*/ 1612 w 2447"/>
                <a:gd name="T39" fmla="*/ 19 h 62"/>
                <a:gd name="T40" fmla="*/ 1699 w 2447"/>
                <a:gd name="T41" fmla="*/ 38 h 62"/>
                <a:gd name="T42" fmla="*/ 1798 w 2447"/>
                <a:gd name="T43" fmla="*/ 15 h 62"/>
                <a:gd name="T44" fmla="*/ 1834 w 2447"/>
                <a:gd name="T45" fmla="*/ 1 h 62"/>
                <a:gd name="T46" fmla="*/ 1916 w 2447"/>
                <a:gd name="T47" fmla="*/ 24 h 62"/>
                <a:gd name="T48" fmla="*/ 2006 w 2447"/>
                <a:gd name="T49" fmla="*/ 35 h 62"/>
                <a:gd name="T50" fmla="*/ 2101 w 2447"/>
                <a:gd name="T51" fmla="*/ 9 h 62"/>
                <a:gd name="T52" fmla="*/ 2181 w 2447"/>
                <a:gd name="T53" fmla="*/ 6 h 62"/>
                <a:gd name="T54" fmla="*/ 2262 w 2447"/>
                <a:gd name="T55" fmla="*/ 33 h 62"/>
                <a:gd name="T56" fmla="*/ 2368 w 2447"/>
                <a:gd name="T57" fmla="*/ 23 h 62"/>
                <a:gd name="T58" fmla="*/ 2356 w 2447"/>
                <a:gd name="T59" fmla="*/ 45 h 62"/>
                <a:gd name="T60" fmla="*/ 2253 w 2447"/>
                <a:gd name="T61" fmla="*/ 50 h 62"/>
                <a:gd name="T62" fmla="*/ 2172 w 2447"/>
                <a:gd name="T63" fmla="*/ 22 h 62"/>
                <a:gd name="T64" fmla="*/ 2091 w 2447"/>
                <a:gd name="T65" fmla="*/ 31 h 62"/>
                <a:gd name="T66" fmla="*/ 1995 w 2447"/>
                <a:gd name="T67" fmla="*/ 55 h 62"/>
                <a:gd name="T68" fmla="*/ 1907 w 2447"/>
                <a:gd name="T69" fmla="*/ 39 h 62"/>
                <a:gd name="T70" fmla="*/ 1830 w 2447"/>
                <a:gd name="T71" fmla="*/ 20 h 62"/>
                <a:gd name="T72" fmla="*/ 1766 w 2447"/>
                <a:gd name="T73" fmla="*/ 45 h 62"/>
                <a:gd name="T74" fmla="*/ 1668 w 2447"/>
                <a:gd name="T75" fmla="*/ 54 h 62"/>
                <a:gd name="T76" fmla="*/ 1586 w 2447"/>
                <a:gd name="T77" fmla="*/ 27 h 62"/>
                <a:gd name="T78" fmla="*/ 1505 w 2447"/>
                <a:gd name="T79" fmla="*/ 30 h 62"/>
                <a:gd name="T80" fmla="*/ 1407 w 2447"/>
                <a:gd name="T81" fmla="*/ 56 h 62"/>
                <a:gd name="T82" fmla="*/ 1316 w 2447"/>
                <a:gd name="T83" fmla="*/ 45 h 62"/>
                <a:gd name="T84" fmla="*/ 1235 w 2447"/>
                <a:gd name="T85" fmla="*/ 21 h 62"/>
                <a:gd name="T86" fmla="*/ 1189 w 2447"/>
                <a:gd name="T87" fmla="*/ 29 h 62"/>
                <a:gd name="T88" fmla="*/ 1091 w 2447"/>
                <a:gd name="T89" fmla="*/ 57 h 62"/>
                <a:gd name="T90" fmla="*/ 1000 w 2447"/>
                <a:gd name="T91" fmla="*/ 44 h 62"/>
                <a:gd name="T92" fmla="*/ 917 w 2447"/>
                <a:gd name="T93" fmla="*/ 22 h 62"/>
                <a:gd name="T94" fmla="*/ 832 w 2447"/>
                <a:gd name="T95" fmla="*/ 44 h 62"/>
                <a:gd name="T96" fmla="*/ 732 w 2447"/>
                <a:gd name="T97" fmla="*/ 58 h 62"/>
                <a:gd name="T98" fmla="*/ 649 w 2447"/>
                <a:gd name="T99" fmla="*/ 31 h 62"/>
                <a:gd name="T100" fmla="*/ 597 w 2447"/>
                <a:gd name="T101" fmla="*/ 29 h 62"/>
                <a:gd name="T102" fmla="*/ 500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1">
              <a:extLst>
                <a:ext uri="{FF2B5EF4-FFF2-40B4-BE49-F238E27FC236}">
                  <a16:creationId xmlns:a16="http://schemas.microsoft.com/office/drawing/2014/main" xmlns="" id="{0D4D6438-3988-7049-BC45-2561BDD71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162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31 w 2447"/>
                <a:gd name="T15" fmla="*/ 7 h 62"/>
                <a:gd name="T16" fmla="*/ 713 w 2447"/>
                <a:gd name="T17" fmla="*/ 35 h 62"/>
                <a:gd name="T18" fmla="*/ 810 w 2447"/>
                <a:gd name="T19" fmla="*/ 31 h 62"/>
                <a:gd name="T20" fmla="*/ 902 w 2447"/>
                <a:gd name="T21" fmla="*/ 4 h 62"/>
                <a:gd name="T22" fmla="*/ 982 w 2447"/>
                <a:gd name="T23" fmla="*/ 19 h 62"/>
                <a:gd name="T24" fmla="*/ 1068 w 2447"/>
                <a:gd name="T25" fmla="*/ 40 h 62"/>
                <a:gd name="T26" fmla="*/ 1170 w 2447"/>
                <a:gd name="T27" fmla="*/ 16 h 62"/>
                <a:gd name="T28" fmla="*/ 1234 w 2447"/>
                <a:gd name="T29" fmla="*/ 2 h 62"/>
                <a:gd name="T30" fmla="*/ 1315 w 2447"/>
                <a:gd name="T31" fmla="*/ 25 h 62"/>
                <a:gd name="T32" fmla="*/ 1407 w 2447"/>
                <a:gd name="T33" fmla="*/ 38 h 62"/>
                <a:gd name="T34" fmla="*/ 1506 w 2447"/>
                <a:gd name="T35" fmla="*/ 10 h 62"/>
                <a:gd name="T36" fmla="*/ 1586 w 2447"/>
                <a:gd name="T37" fmla="*/ 9 h 62"/>
                <a:gd name="T38" fmla="*/ 1668 w 2447"/>
                <a:gd name="T39" fmla="*/ 35 h 62"/>
                <a:gd name="T40" fmla="*/ 1766 w 2447"/>
                <a:gd name="T41" fmla="*/ 26 h 62"/>
                <a:gd name="T42" fmla="*/ 1831 w 2447"/>
                <a:gd name="T43" fmla="*/ 1 h 62"/>
                <a:gd name="T44" fmla="*/ 1907 w 2447"/>
                <a:gd name="T45" fmla="*/ 20 h 62"/>
                <a:gd name="T46" fmla="*/ 1995 w 2447"/>
                <a:gd name="T47" fmla="*/ 37 h 62"/>
                <a:gd name="T48" fmla="*/ 2092 w 2447"/>
                <a:gd name="T49" fmla="*/ 12 h 62"/>
                <a:gd name="T50" fmla="*/ 2172 w 2447"/>
                <a:gd name="T51" fmla="*/ 3 h 62"/>
                <a:gd name="T52" fmla="*/ 2254 w 2447"/>
                <a:gd name="T53" fmla="*/ 31 h 62"/>
                <a:gd name="T54" fmla="*/ 2356 w 2447"/>
                <a:gd name="T55" fmla="*/ 26 h 62"/>
                <a:gd name="T56" fmla="*/ 2368 w 2447"/>
                <a:gd name="T57" fmla="*/ 42 h 62"/>
                <a:gd name="T58" fmla="*/ 2263 w 2447"/>
                <a:gd name="T59" fmla="*/ 52 h 62"/>
                <a:gd name="T60" fmla="*/ 2181 w 2447"/>
                <a:gd name="T61" fmla="*/ 25 h 62"/>
                <a:gd name="T62" fmla="*/ 2102 w 2447"/>
                <a:gd name="T63" fmla="*/ 28 h 62"/>
                <a:gd name="T64" fmla="*/ 2006 w 2447"/>
                <a:gd name="T65" fmla="*/ 54 h 62"/>
                <a:gd name="T66" fmla="*/ 1916 w 2447"/>
                <a:gd name="T67" fmla="*/ 42 h 62"/>
                <a:gd name="T68" fmla="*/ 1834 w 2447"/>
                <a:gd name="T69" fmla="*/ 20 h 62"/>
                <a:gd name="T70" fmla="*/ 1777 w 2447"/>
                <a:gd name="T71" fmla="*/ 41 h 62"/>
                <a:gd name="T72" fmla="*/ 1678 w 2447"/>
                <a:gd name="T73" fmla="*/ 56 h 62"/>
                <a:gd name="T74" fmla="*/ 1595 w 2447"/>
                <a:gd name="T75" fmla="*/ 29 h 62"/>
                <a:gd name="T76" fmla="*/ 1515 w 2447"/>
                <a:gd name="T77" fmla="*/ 27 h 62"/>
                <a:gd name="T78" fmla="*/ 1418 w 2447"/>
                <a:gd name="T79" fmla="*/ 55 h 62"/>
                <a:gd name="T80" fmla="*/ 1325 w 2447"/>
                <a:gd name="T81" fmla="*/ 48 h 62"/>
                <a:gd name="T82" fmla="*/ 1244 w 2447"/>
                <a:gd name="T83" fmla="*/ 23 h 62"/>
                <a:gd name="T84" fmla="*/ 1199 w 2447"/>
                <a:gd name="T85" fmla="*/ 27 h 62"/>
                <a:gd name="T86" fmla="*/ 1102 w 2447"/>
                <a:gd name="T87" fmla="*/ 55 h 62"/>
                <a:gd name="T88" fmla="*/ 1009 w 2447"/>
                <a:gd name="T89" fmla="*/ 47 h 62"/>
                <a:gd name="T90" fmla="*/ 927 w 2447"/>
                <a:gd name="T91" fmla="*/ 23 h 62"/>
                <a:gd name="T92" fmla="*/ 844 w 2447"/>
                <a:gd name="T93" fmla="*/ 41 h 62"/>
                <a:gd name="T94" fmla="*/ 743 w 2447"/>
                <a:gd name="T95" fmla="*/ 59 h 62"/>
                <a:gd name="T96" fmla="*/ 659 w 2447"/>
                <a:gd name="T97" fmla="*/ 34 h 62"/>
                <a:gd name="T98" fmla="*/ 606 w 2447"/>
                <a:gd name="T99" fmla="*/ 26 h 62"/>
                <a:gd name="T100" fmla="*/ 512 w 2447"/>
                <a:gd name="T101" fmla="*/ 55 h 62"/>
                <a:gd name="T102" fmla="*/ 417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2">
              <a:extLst>
                <a:ext uri="{FF2B5EF4-FFF2-40B4-BE49-F238E27FC236}">
                  <a16:creationId xmlns:a16="http://schemas.microsoft.com/office/drawing/2014/main" xmlns="" id="{67EC6F96-B61B-CC44-8B4E-F76843EBE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85 w 2447"/>
                <a:gd name="T15" fmla="*/ 27 h 61"/>
                <a:gd name="T16" fmla="*/ 767 w 2447"/>
                <a:gd name="T17" fmla="*/ 54 h 61"/>
                <a:gd name="T18" fmla="*/ 864 w 2447"/>
                <a:gd name="T19" fmla="*/ 50 h 61"/>
                <a:gd name="T20" fmla="*/ 956 w 2447"/>
                <a:gd name="T21" fmla="*/ 24 h 61"/>
                <a:gd name="T22" fmla="*/ 1035 w 2447"/>
                <a:gd name="T23" fmla="*/ 38 h 61"/>
                <a:gd name="T24" fmla="*/ 1122 w 2447"/>
                <a:gd name="T25" fmla="*/ 58 h 61"/>
                <a:gd name="T26" fmla="*/ 1222 w 2447"/>
                <a:gd name="T27" fmla="*/ 35 h 61"/>
                <a:gd name="T28" fmla="*/ 1287 w 2447"/>
                <a:gd name="T29" fmla="*/ 22 h 61"/>
                <a:gd name="T30" fmla="*/ 1353 w 2447"/>
                <a:gd name="T31" fmla="*/ 38 h 61"/>
                <a:gd name="T32" fmla="*/ 1438 w 2447"/>
                <a:gd name="T33" fmla="*/ 58 h 61"/>
                <a:gd name="T34" fmla="*/ 1539 w 2447"/>
                <a:gd name="T35" fmla="*/ 35 h 61"/>
                <a:gd name="T36" fmla="*/ 1621 w 2447"/>
                <a:gd name="T37" fmla="*/ 24 h 61"/>
                <a:gd name="T38" fmla="*/ 1703 w 2447"/>
                <a:gd name="T39" fmla="*/ 49 h 61"/>
                <a:gd name="T40" fmla="*/ 1797 w 2447"/>
                <a:gd name="T41" fmla="*/ 51 h 61"/>
                <a:gd name="T42" fmla="*/ 1918 w 2447"/>
                <a:gd name="T43" fmla="*/ 23 h 61"/>
                <a:gd name="T44" fmla="*/ 1997 w 2447"/>
                <a:gd name="T45" fmla="*/ 32 h 61"/>
                <a:gd name="T46" fmla="*/ 2081 w 2447"/>
                <a:gd name="T47" fmla="*/ 55 h 61"/>
                <a:gd name="T48" fmla="*/ 2179 w 2447"/>
                <a:gd name="T49" fmla="*/ 38 h 61"/>
                <a:gd name="T50" fmla="*/ 2261 w 2447"/>
                <a:gd name="T51" fmla="*/ 19 h 61"/>
                <a:gd name="T52" fmla="*/ 2342 w 2447"/>
                <a:gd name="T53" fmla="*/ 44 h 61"/>
                <a:gd name="T54" fmla="*/ 2439 w 2447"/>
                <a:gd name="T55" fmla="*/ 51 h 61"/>
                <a:gd name="T56" fmla="*/ 2499 w 2447"/>
                <a:gd name="T57" fmla="*/ 16 h 61"/>
                <a:gd name="T58" fmla="*/ 2391 w 2447"/>
                <a:gd name="T59" fmla="*/ 37 h 61"/>
                <a:gd name="T60" fmla="*/ 2306 w 2447"/>
                <a:gd name="T61" fmla="*/ 12 h 61"/>
                <a:gd name="T62" fmla="*/ 2228 w 2447"/>
                <a:gd name="T63" fmla="*/ 3 h 61"/>
                <a:gd name="T64" fmla="*/ 2136 w 2447"/>
                <a:gd name="T65" fmla="*/ 31 h 61"/>
                <a:gd name="T66" fmla="*/ 2042 w 2447"/>
                <a:gd name="T67" fmla="*/ 29 h 61"/>
                <a:gd name="T68" fmla="*/ 1960 w 2447"/>
                <a:gd name="T69" fmla="*/ 3 h 61"/>
                <a:gd name="T70" fmla="*/ 1870 w 2447"/>
                <a:gd name="T71" fmla="*/ 16 h 61"/>
                <a:gd name="T72" fmla="*/ 1753 w 2447"/>
                <a:gd name="T73" fmla="*/ 39 h 61"/>
                <a:gd name="T74" fmla="*/ 1667 w 2447"/>
                <a:gd name="T75" fmla="*/ 17 h 61"/>
                <a:gd name="T76" fmla="*/ 1587 w 2447"/>
                <a:gd name="T77" fmla="*/ 4 h 61"/>
                <a:gd name="T78" fmla="*/ 1494 w 2447"/>
                <a:gd name="T79" fmla="*/ 31 h 61"/>
                <a:gd name="T80" fmla="*/ 1397 w 2447"/>
                <a:gd name="T81" fmla="*/ 33 h 61"/>
                <a:gd name="T82" fmla="*/ 1316 w 2447"/>
                <a:gd name="T83" fmla="*/ 6 h 61"/>
                <a:gd name="T84" fmla="*/ 1269 w 2447"/>
                <a:gd name="T85" fmla="*/ 4 h 61"/>
                <a:gd name="T86" fmla="*/ 1178 w 2447"/>
                <a:gd name="T87" fmla="*/ 31 h 61"/>
                <a:gd name="T88" fmla="*/ 1082 w 2447"/>
                <a:gd name="T89" fmla="*/ 35 h 61"/>
                <a:gd name="T90" fmla="*/ 999 w 2447"/>
                <a:gd name="T91" fmla="*/ 7 h 61"/>
                <a:gd name="T92" fmla="*/ 918 w 2447"/>
                <a:gd name="T93" fmla="*/ 15 h 61"/>
                <a:gd name="T94" fmla="*/ 818 w 2447"/>
                <a:gd name="T95" fmla="*/ 40 h 61"/>
                <a:gd name="T96" fmla="*/ 730 w 2447"/>
                <a:gd name="T97" fmla="*/ 23 h 61"/>
                <a:gd name="T98" fmla="*/ 650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23">
              <a:extLst>
                <a:ext uri="{FF2B5EF4-FFF2-40B4-BE49-F238E27FC236}">
                  <a16:creationId xmlns:a16="http://schemas.microsoft.com/office/drawing/2014/main" xmlns="" id="{A7C93074-B428-AD40-A530-10433F880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32" name="Picture 26" descr="j0186615">
            <a:extLst>
              <a:ext uri="{FF2B5EF4-FFF2-40B4-BE49-F238E27FC236}">
                <a16:creationId xmlns:a16="http://schemas.microsoft.com/office/drawing/2014/main" xmlns="" id="{51331D36-5C9E-F341-81AC-D418D016EC84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>
            <a:extLst>
              <a:ext uri="{FF2B5EF4-FFF2-40B4-BE49-F238E27FC236}">
                <a16:creationId xmlns:a16="http://schemas.microsoft.com/office/drawing/2014/main" xmlns="" id="{D466AC7A-C8D4-084F-B3F5-65DD6F7EC4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xmlns="" id="{FF8795F5-092F-2A41-8806-0372263BF8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30492" y="3754112"/>
            <a:ext cx="6547599" cy="482885"/>
          </a:xfrm>
        </p:spPr>
        <p:txBody>
          <a:bodyPr/>
          <a:lstStyle/>
          <a:p>
            <a:pPr eaLnBrk="1" hangingPunct="1"/>
            <a:r>
              <a:rPr lang="ru-RU" altLang="ru-RU" sz="2000" i="1" dirty="0" err="1">
                <a:solidFill>
                  <a:srgbClr val="0070C0"/>
                </a:solidFill>
              </a:rPr>
              <a:t>Національна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доповідь</a:t>
            </a:r>
            <a:r>
              <a:rPr lang="ru-RU" altLang="ru-RU" sz="2000" i="1" dirty="0">
                <a:solidFill>
                  <a:srgbClr val="0070C0"/>
                </a:solidFill>
              </a:rPr>
              <a:t> - 2018</a:t>
            </a:r>
          </a:p>
        </p:txBody>
      </p:sp>
      <p:sp>
        <p:nvSpPr>
          <p:cNvPr id="18434" name="Rectangle 6">
            <a:extLst>
              <a:ext uri="{FF2B5EF4-FFF2-40B4-BE49-F238E27FC236}">
                <a16:creationId xmlns:a16="http://schemas.microsoft.com/office/drawing/2014/main" xmlns="" id="{A3B23FDF-BCF3-5C4A-88D0-BCF1F6EB0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/>
          </a:p>
        </p:txBody>
      </p:sp>
      <p:sp>
        <p:nvSpPr>
          <p:cNvPr id="338949" name="Rectangle 5">
            <a:extLst>
              <a:ext uri="{FF2B5EF4-FFF2-40B4-BE49-F238E27FC236}">
                <a16:creationId xmlns:a16="http://schemas.microsoft.com/office/drawing/2014/main" xmlns="" id="{A7C755C4-FA3E-5D45-9EC0-3729D2C2E63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2373330"/>
            <a:ext cx="7772400" cy="10479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2800" i="1" dirty="0" err="1">
                <a:solidFill>
                  <a:srgbClr val="0070C0"/>
                </a:solidFill>
              </a:rPr>
              <a:t>Українське</a:t>
            </a:r>
            <a:r>
              <a:rPr lang="ru-RU" altLang="ru-RU" sz="2800" i="1" dirty="0">
                <a:solidFill>
                  <a:srgbClr val="0070C0"/>
                </a:solidFill>
              </a:rPr>
              <a:t> </a:t>
            </a:r>
            <a:r>
              <a:rPr lang="ru-RU" altLang="ru-RU" sz="2800" i="1" dirty="0" err="1">
                <a:solidFill>
                  <a:srgbClr val="0070C0"/>
                </a:solidFill>
              </a:rPr>
              <a:t>суспільство</a:t>
            </a:r>
            <a:r>
              <a:rPr lang="ru-RU" altLang="ru-RU" sz="2800" i="1" dirty="0">
                <a:solidFill>
                  <a:srgbClr val="0070C0"/>
                </a:solidFill>
              </a:rPr>
              <a:t>: </a:t>
            </a:r>
            <a:r>
              <a:rPr lang="ru-RU" altLang="ru-RU" sz="2800" i="1" dirty="0" err="1">
                <a:solidFill>
                  <a:srgbClr val="0070C0"/>
                </a:solidFill>
              </a:rPr>
              <a:t>міграційний</a:t>
            </a:r>
            <a:r>
              <a:rPr lang="ru-RU" altLang="ru-RU" sz="2800" i="1" dirty="0">
                <a:solidFill>
                  <a:srgbClr val="0070C0"/>
                </a:solidFill>
              </a:rPr>
              <a:t> </a:t>
            </a:r>
            <a:r>
              <a:rPr lang="ru-RU" altLang="ru-RU" sz="2800" i="1" dirty="0" err="1">
                <a:solidFill>
                  <a:srgbClr val="0070C0"/>
                </a:solidFill>
              </a:rPr>
              <a:t>вимір</a:t>
            </a:r>
            <a:endParaRPr lang="ru-RU" altLang="ru-RU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3CA794-ABD5-7442-A36B-8080CAFF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6692"/>
            <a:ext cx="8229600" cy="444288"/>
          </a:xfrm>
        </p:spPr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Вимушені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переселення</a:t>
            </a:r>
            <a:r>
              <a:rPr lang="ru-RU" sz="2400" i="1" dirty="0">
                <a:solidFill>
                  <a:srgbClr val="0070C0"/>
                </a:solidFill>
              </a:rPr>
              <a:t> з </a:t>
            </a:r>
            <a:r>
              <a:rPr lang="ru-RU" sz="2400" i="1" dirty="0" err="1">
                <a:solidFill>
                  <a:srgbClr val="0070C0"/>
                </a:solidFill>
              </a:rPr>
              <a:t>Донбасу</a:t>
            </a:r>
            <a:r>
              <a:rPr lang="ru-RU" sz="2400" i="1" dirty="0">
                <a:solidFill>
                  <a:srgbClr val="0070C0"/>
                </a:solidFill>
              </a:rPr>
              <a:t> та </a:t>
            </a:r>
            <a:r>
              <a:rPr lang="ru-RU" sz="2400" i="1" dirty="0" err="1">
                <a:solidFill>
                  <a:srgbClr val="0070C0"/>
                </a:solidFill>
              </a:rPr>
              <a:t>Криму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03FB80-3DE0-D24B-878E-1C842C2FD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8" y="1253448"/>
            <a:ext cx="8866597" cy="4872716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/>
              <a:t>За </a:t>
            </a:r>
            <a:r>
              <a:rPr lang="ru-RU" sz="1800" dirty="0" err="1"/>
              <a:t>різними</a:t>
            </a:r>
            <a:r>
              <a:rPr lang="ru-RU" sz="1800" dirty="0"/>
              <a:t> </a:t>
            </a:r>
            <a:r>
              <a:rPr lang="ru-RU" sz="1800" dirty="0" err="1"/>
              <a:t>оцінками</a:t>
            </a:r>
            <a:r>
              <a:rPr lang="ru-RU" sz="1800" dirty="0"/>
              <a:t>, </a:t>
            </a:r>
            <a:r>
              <a:rPr lang="ru-RU" sz="1800" dirty="0" err="1"/>
              <a:t>вимушено</a:t>
            </a:r>
            <a:r>
              <a:rPr lang="ru-RU" sz="1800" dirty="0"/>
              <a:t> </a:t>
            </a:r>
            <a:r>
              <a:rPr lang="ru-RU" sz="1800" dirty="0" err="1"/>
              <a:t>змінили</a:t>
            </a:r>
            <a:r>
              <a:rPr lang="ru-RU" sz="1800" dirty="0"/>
              <a:t> </a:t>
            </a:r>
            <a:r>
              <a:rPr lang="ru-RU" sz="1800" dirty="0" err="1"/>
              <a:t>місце</a:t>
            </a:r>
            <a:r>
              <a:rPr lang="ru-RU" sz="1800" dirty="0"/>
              <a:t> </a:t>
            </a:r>
            <a:r>
              <a:rPr lang="ru-RU" sz="1800" dirty="0" err="1"/>
              <a:t>проживання</a:t>
            </a:r>
            <a:r>
              <a:rPr lang="ru-RU" sz="1800" dirty="0"/>
              <a:t> 0,8-1,5 </a:t>
            </a:r>
            <a:r>
              <a:rPr lang="ru-RU" sz="1800" dirty="0" err="1"/>
              <a:t>млн.осіб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/>
              <a:t>За </a:t>
            </a:r>
            <a:r>
              <a:rPr lang="ru-RU" sz="1800" dirty="0" err="1"/>
              <a:t>кількістю</a:t>
            </a:r>
            <a:r>
              <a:rPr lang="ru-RU" sz="1800" dirty="0"/>
              <a:t> ВПО </a:t>
            </a:r>
            <a:r>
              <a:rPr lang="ru-RU" sz="1800" dirty="0" err="1"/>
              <a:t>Україна</a:t>
            </a:r>
            <a:r>
              <a:rPr lang="ru-RU" sz="1800" dirty="0"/>
              <a:t> </a:t>
            </a:r>
            <a:r>
              <a:rPr lang="ru-RU" sz="1800" dirty="0" err="1"/>
              <a:t>посідає</a:t>
            </a:r>
            <a:r>
              <a:rPr lang="ru-RU" sz="1800" dirty="0"/>
              <a:t> перше </a:t>
            </a:r>
            <a:r>
              <a:rPr lang="ru-RU" sz="1800" dirty="0" err="1"/>
              <a:t>місце</a:t>
            </a:r>
            <a:r>
              <a:rPr lang="ru-RU" sz="1800" dirty="0"/>
              <a:t> в </a:t>
            </a:r>
            <a:r>
              <a:rPr lang="ru-RU" sz="1800" dirty="0" err="1"/>
              <a:t>Європі</a:t>
            </a:r>
            <a:r>
              <a:rPr lang="ru-RU" sz="1800" dirty="0"/>
              <a:t> та </a:t>
            </a:r>
            <a:r>
              <a:rPr lang="ru-RU" sz="1800" dirty="0" err="1"/>
              <a:t>дев’яте</a:t>
            </a:r>
            <a:r>
              <a:rPr lang="ru-RU" sz="1800" dirty="0"/>
              <a:t> в </a:t>
            </a:r>
            <a:r>
              <a:rPr lang="ru-RU" sz="1800" dirty="0" err="1"/>
              <a:t>світі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Основні</a:t>
            </a:r>
            <a:r>
              <a:rPr lang="ru-RU" sz="1800" dirty="0"/>
              <a:t> </a:t>
            </a:r>
            <a:r>
              <a:rPr lang="ru-RU" sz="1800" dirty="0" err="1"/>
              <a:t>проблеми</a:t>
            </a:r>
            <a:r>
              <a:rPr lang="ru-RU" sz="1800" dirty="0"/>
              <a:t> </a:t>
            </a:r>
            <a:r>
              <a:rPr lang="ru-RU" sz="1800" dirty="0" err="1"/>
              <a:t>життєзабезпечення</a:t>
            </a:r>
            <a:r>
              <a:rPr lang="ru-RU" sz="1800" dirty="0"/>
              <a:t> </a:t>
            </a:r>
            <a:r>
              <a:rPr lang="ru-RU" sz="1800" dirty="0" err="1"/>
              <a:t>переселенців</a:t>
            </a:r>
            <a:r>
              <a:rPr lang="ru-RU" sz="1800" dirty="0"/>
              <a:t>: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відсутність</a:t>
            </a:r>
            <a:r>
              <a:rPr lang="ru-RU" sz="1600" dirty="0"/>
              <a:t> </a:t>
            </a:r>
            <a:r>
              <a:rPr lang="ru-RU" sz="1600" dirty="0" err="1"/>
              <a:t>достатніх</a:t>
            </a:r>
            <a:r>
              <a:rPr lang="ru-RU" sz="1600" dirty="0"/>
              <a:t> </a:t>
            </a:r>
            <a:r>
              <a:rPr lang="ru-RU" sz="1600" dirty="0" err="1"/>
              <a:t>засобів</a:t>
            </a:r>
            <a:r>
              <a:rPr lang="ru-RU" sz="1600" dirty="0"/>
              <a:t> до </a:t>
            </a:r>
            <a:r>
              <a:rPr lang="ru-RU" sz="1600" dirty="0" err="1"/>
              <a:t>існування</a:t>
            </a:r>
            <a:endParaRPr 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невизначеність</a:t>
            </a:r>
            <a:r>
              <a:rPr lang="ru-RU" sz="1600" dirty="0"/>
              <a:t> </a:t>
            </a:r>
            <a:r>
              <a:rPr lang="ru-RU" sz="1600" dirty="0" err="1"/>
              <a:t>житлових</a:t>
            </a:r>
            <a:r>
              <a:rPr lang="ru-RU" sz="1600" dirty="0"/>
              <a:t> перспектив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труднощі</a:t>
            </a:r>
            <a:r>
              <a:rPr lang="ru-RU" sz="1600" dirty="0"/>
              <a:t> в </a:t>
            </a:r>
            <a:r>
              <a:rPr lang="ru-RU" sz="1600" dirty="0" err="1"/>
              <a:t>реалізації</a:t>
            </a:r>
            <a:r>
              <a:rPr lang="ru-RU" sz="1600" dirty="0"/>
              <a:t> та </a:t>
            </a:r>
            <a:r>
              <a:rPr lang="ru-RU" sz="1600" dirty="0" err="1"/>
              <a:t>захисті</a:t>
            </a:r>
            <a:r>
              <a:rPr lang="ru-RU" sz="1600" dirty="0"/>
              <a:t> прав (</a:t>
            </a:r>
            <a:r>
              <a:rPr lang="ru-RU" sz="1600" dirty="0" err="1"/>
              <a:t>власності</a:t>
            </a:r>
            <a:r>
              <a:rPr lang="ru-RU" sz="1600" dirty="0"/>
              <a:t>, </a:t>
            </a:r>
            <a:r>
              <a:rPr lang="ru-RU" sz="1600" dirty="0" err="1"/>
              <a:t>зайнятості</a:t>
            </a:r>
            <a:r>
              <a:rPr lang="ru-RU" sz="1600" dirty="0"/>
              <a:t>, </a:t>
            </a:r>
            <a:r>
              <a:rPr lang="ru-RU" sz="1600" dirty="0" err="1"/>
              <a:t>доступності</a:t>
            </a:r>
            <a:r>
              <a:rPr lang="ru-RU" sz="1600" dirty="0"/>
              <a:t> </a:t>
            </a:r>
            <a:r>
              <a:rPr lang="ru-RU" sz="1600" dirty="0" err="1"/>
              <a:t>соціальних</a:t>
            </a:r>
            <a:r>
              <a:rPr lang="ru-RU" sz="1600" dirty="0"/>
              <a:t> </a:t>
            </a:r>
            <a:r>
              <a:rPr lang="ru-RU" sz="1600" dirty="0" err="1"/>
              <a:t>послуг</a:t>
            </a:r>
            <a:r>
              <a:rPr lang="ru-RU" sz="1600" dirty="0"/>
              <a:t> і </a:t>
            </a:r>
            <a:r>
              <a:rPr lang="ru-RU" sz="1600" dirty="0" err="1"/>
              <a:t>житла</a:t>
            </a:r>
            <a:r>
              <a:rPr lang="ru-RU" sz="1600" dirty="0"/>
              <a:t>, </a:t>
            </a:r>
            <a:r>
              <a:rPr lang="ru-RU" sz="1600" dirty="0" err="1"/>
              <a:t>придатного</a:t>
            </a:r>
            <a:r>
              <a:rPr lang="ru-RU" sz="1600" dirty="0"/>
              <a:t> для </a:t>
            </a:r>
            <a:r>
              <a:rPr lang="ru-RU" sz="1600" dirty="0" err="1"/>
              <a:t>проживання</a:t>
            </a:r>
            <a:r>
              <a:rPr lang="ru-RU" sz="1600" dirty="0"/>
              <a:t>, </a:t>
            </a:r>
            <a:r>
              <a:rPr lang="ru-RU" sz="1600" dirty="0" err="1"/>
              <a:t>відновлення</a:t>
            </a:r>
            <a:r>
              <a:rPr lang="ru-RU" sz="1600" dirty="0"/>
              <a:t> </a:t>
            </a:r>
            <a:r>
              <a:rPr lang="ru-RU" sz="1600" dirty="0" err="1"/>
              <a:t>документів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)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/>
              <a:t>Фундамент </a:t>
            </a:r>
            <a:r>
              <a:rPr lang="ru-RU" sz="1800" dirty="0" err="1"/>
              <a:t>розв’язання</a:t>
            </a:r>
            <a:r>
              <a:rPr lang="ru-RU" sz="1800" dirty="0"/>
              <a:t> проблем – </a:t>
            </a:r>
            <a:r>
              <a:rPr lang="ru-RU" sz="1800" dirty="0" err="1"/>
              <a:t>інтеграція</a:t>
            </a:r>
            <a:r>
              <a:rPr lang="ru-RU" sz="1800" dirty="0"/>
              <a:t> </a:t>
            </a:r>
            <a:r>
              <a:rPr lang="ru-RU" sz="1800" dirty="0" err="1"/>
              <a:t>переселенців</a:t>
            </a:r>
            <a:r>
              <a:rPr lang="ru-RU" sz="1800" dirty="0"/>
              <a:t> до громад </a:t>
            </a:r>
            <a:r>
              <a:rPr lang="ru-RU" sz="1800" dirty="0" err="1"/>
              <a:t>вселення</a:t>
            </a:r>
            <a:r>
              <a:rPr lang="ru-RU" sz="1800" dirty="0"/>
              <a:t> шляхом </a:t>
            </a:r>
            <a:r>
              <a:rPr lang="ru-RU" sz="1800" dirty="0" err="1"/>
              <a:t>ефективної</a:t>
            </a:r>
            <a:r>
              <a:rPr lang="ru-RU" sz="1800" dirty="0"/>
              <a:t> </a:t>
            </a:r>
            <a:r>
              <a:rPr lang="ru-RU" sz="1800" dirty="0" err="1"/>
              <a:t>співпраці</a:t>
            </a:r>
            <a:r>
              <a:rPr lang="ru-RU" sz="1800" dirty="0"/>
              <a:t>: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держави</a:t>
            </a:r>
            <a:endParaRPr 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бізнесу</a:t>
            </a:r>
            <a:endParaRPr 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територіальних</a:t>
            </a:r>
            <a:r>
              <a:rPr lang="ru-RU" sz="1600" dirty="0"/>
              <a:t> громад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громадянського</a:t>
            </a:r>
            <a:r>
              <a:rPr lang="ru-RU" sz="1600" dirty="0"/>
              <a:t> </a:t>
            </a:r>
            <a:r>
              <a:rPr lang="ru-RU" sz="1600" dirty="0" err="1"/>
              <a:t>суспільства</a:t>
            </a:r>
            <a:r>
              <a:rPr lang="ru-RU" sz="1600" dirty="0"/>
              <a:t> (</a:t>
            </a:r>
            <a:r>
              <a:rPr lang="ru-RU" sz="1600" dirty="0" err="1"/>
              <a:t>організацій</a:t>
            </a:r>
            <a:r>
              <a:rPr lang="ru-RU" sz="1600" dirty="0"/>
              <a:t> ВПО, </a:t>
            </a:r>
            <a:r>
              <a:rPr lang="ru-RU" sz="1600" dirty="0" err="1"/>
              <a:t>волонтерських</a:t>
            </a:r>
            <a:r>
              <a:rPr lang="ru-RU" sz="1600" dirty="0"/>
              <a:t> та </a:t>
            </a:r>
            <a:r>
              <a:rPr lang="ru-RU" sz="1600" dirty="0" err="1"/>
              <a:t>благодійних</a:t>
            </a:r>
            <a:r>
              <a:rPr lang="ru-RU" sz="1600" dirty="0"/>
              <a:t> </a:t>
            </a:r>
            <a:r>
              <a:rPr lang="ru-RU" sz="1600" dirty="0" err="1"/>
              <a:t>організацій</a:t>
            </a:r>
            <a:r>
              <a:rPr lang="ru-RU" sz="1600" dirty="0"/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міжнародних</a:t>
            </a:r>
            <a:r>
              <a:rPr lang="ru-RU" sz="1600" dirty="0"/>
              <a:t> </a:t>
            </a:r>
            <a:r>
              <a:rPr lang="ru-RU" sz="1600" dirty="0" err="1"/>
              <a:t>донорів</a:t>
            </a:r>
            <a:endParaRPr 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Важливим</a:t>
            </a:r>
            <a:r>
              <a:rPr lang="ru-RU" sz="1800" dirty="0"/>
              <a:t> каналом </a:t>
            </a:r>
            <a:r>
              <a:rPr lang="ru-RU" sz="1800" dirty="0" err="1"/>
              <a:t>інтеграції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стати </a:t>
            </a:r>
            <a:r>
              <a:rPr lang="ru-RU" sz="1800" dirty="0" err="1"/>
              <a:t>освіта</a:t>
            </a:r>
            <a:endParaRPr lang="ru-RU" sz="1800" dirty="0"/>
          </a:p>
          <a:p>
            <a:pPr marL="457200" lvl="1" indent="0">
              <a:buClr>
                <a:srgbClr val="0070C0"/>
              </a:buClr>
              <a:buNone/>
            </a:pPr>
            <a:r>
              <a:rPr lang="ru-RU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5745666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3A66EC-A179-7748-A0CA-08D561778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Наслідки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міграції</a:t>
            </a:r>
            <a:r>
              <a:rPr lang="ru-RU" sz="2400" i="1" dirty="0">
                <a:solidFill>
                  <a:srgbClr val="0070C0"/>
                </a:solidFill>
              </a:rPr>
              <a:t>: </a:t>
            </a:r>
            <a:br>
              <a:rPr lang="ru-RU" sz="2400" i="1" dirty="0">
                <a:solidFill>
                  <a:srgbClr val="0070C0"/>
                </a:solidFill>
              </a:rPr>
            </a:br>
            <a:r>
              <a:rPr lang="ru-RU" sz="2400" i="1" dirty="0" err="1">
                <a:solidFill>
                  <a:srgbClr val="0070C0"/>
                </a:solidFill>
              </a:rPr>
              <a:t>зміни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чисельності</a:t>
            </a:r>
            <a:r>
              <a:rPr lang="ru-RU" sz="2400" i="1" dirty="0">
                <a:solidFill>
                  <a:srgbClr val="0070C0"/>
                </a:solidFill>
              </a:rPr>
              <a:t> й складу </a:t>
            </a:r>
            <a:r>
              <a:rPr lang="ru-RU" sz="2400" i="1" dirty="0" err="1">
                <a:solidFill>
                  <a:srgbClr val="0070C0"/>
                </a:solidFill>
              </a:rPr>
              <a:t>населення</a:t>
            </a:r>
            <a:r>
              <a:rPr lang="ru-RU" sz="2400" i="1" dirty="0">
                <a:solidFill>
                  <a:srgbClr val="0070C0"/>
                </a:solidFill>
              </a:rPr>
              <a:t>, </a:t>
            </a:r>
            <a:r>
              <a:rPr lang="ru-RU" sz="2400" i="1" dirty="0" err="1">
                <a:solidFill>
                  <a:srgbClr val="0070C0"/>
                </a:solidFill>
              </a:rPr>
              <a:t>пропозиції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робочої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сили</a:t>
            </a:r>
            <a:r>
              <a:rPr lang="ru-RU" sz="2400" i="1" dirty="0">
                <a:solidFill>
                  <a:srgbClr val="0070C0"/>
                </a:solidFill>
              </a:rPr>
              <a:t>, </a:t>
            </a:r>
            <a:r>
              <a:rPr lang="ru-RU" sz="2400" i="1" dirty="0" err="1">
                <a:solidFill>
                  <a:srgbClr val="0070C0"/>
                </a:solidFill>
              </a:rPr>
              <a:t>доходів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населення</a:t>
            </a:r>
            <a:r>
              <a:rPr lang="ru-RU" sz="2400" i="1" dirty="0">
                <a:solidFill>
                  <a:srgbClr val="0070C0"/>
                </a:solidFill>
              </a:rPr>
              <a:t> й </a:t>
            </a:r>
            <a:r>
              <a:rPr lang="ru-RU" sz="2400" i="1" dirty="0" err="1">
                <a:solidFill>
                  <a:srgbClr val="0070C0"/>
                </a:solidFill>
              </a:rPr>
              <a:t>економіки</a:t>
            </a:r>
            <a:r>
              <a:rPr lang="ru-RU" sz="2400" i="1" dirty="0">
                <a:solidFill>
                  <a:srgbClr val="0070C0"/>
                </a:solidFill>
              </a:rPr>
              <a:t>, </a:t>
            </a:r>
            <a:r>
              <a:rPr lang="ru-RU" sz="2400" i="1" dirty="0" err="1">
                <a:solidFill>
                  <a:srgbClr val="0070C0"/>
                </a:solidFill>
              </a:rPr>
              <a:t>соціо-психологічного</a:t>
            </a:r>
            <a:r>
              <a:rPr lang="ru-RU" sz="2400" i="1" dirty="0">
                <a:solidFill>
                  <a:srgbClr val="0070C0"/>
                </a:solidFill>
              </a:rPr>
              <a:t> і </a:t>
            </a:r>
            <a:r>
              <a:rPr lang="ru-RU" sz="2400" i="1" dirty="0" err="1">
                <a:solidFill>
                  <a:srgbClr val="0070C0"/>
                </a:solidFill>
              </a:rPr>
              <a:t>політичного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клімату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суспільства</a:t>
            </a:r>
            <a:endParaRPr lang="ru-RU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10029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D8C464-81CE-C446-8018-5D82F200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87" y="1006866"/>
            <a:ext cx="6780944" cy="593333"/>
          </a:xfrm>
        </p:spPr>
        <p:txBody>
          <a:bodyPr/>
          <a:lstStyle/>
          <a:p>
            <a:pPr algn="l"/>
            <a:r>
              <a:rPr lang="ru-RU" sz="2000" i="1" dirty="0" err="1">
                <a:solidFill>
                  <a:srgbClr val="0070C0"/>
                </a:solidFill>
              </a:rPr>
              <a:t>Наслідки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масштабних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міграцій</a:t>
            </a:r>
            <a:r>
              <a:rPr lang="ru-RU" sz="2000" i="1" dirty="0">
                <a:solidFill>
                  <a:srgbClr val="0070C0"/>
                </a:solidFill>
              </a:rPr>
              <a:t>: </a:t>
            </a:r>
            <a:r>
              <a:rPr lang="ru-RU" sz="2000" i="1" dirty="0" err="1">
                <a:solidFill>
                  <a:srgbClr val="0070C0"/>
                </a:solidFill>
              </a:rPr>
              <a:t>ключовим</a:t>
            </a:r>
            <a:r>
              <a:rPr lang="ru-RU" sz="2000" i="1" dirty="0">
                <a:solidFill>
                  <a:srgbClr val="0070C0"/>
                </a:solidFill>
              </a:rPr>
              <a:t> для </a:t>
            </a:r>
            <a:r>
              <a:rPr lang="ru-RU" sz="2000" i="1" dirty="0" err="1">
                <a:solidFill>
                  <a:srgbClr val="0070C0"/>
                </a:solidFill>
              </a:rPr>
              <a:t>економіки</a:t>
            </a:r>
            <a:r>
              <a:rPr lang="ru-RU" sz="2000" i="1" dirty="0">
                <a:solidFill>
                  <a:srgbClr val="0070C0"/>
                </a:solidFill>
              </a:rPr>
              <a:t> і ринку </a:t>
            </a:r>
            <a:r>
              <a:rPr lang="ru-RU" sz="2000" i="1" dirty="0" err="1">
                <a:solidFill>
                  <a:srgbClr val="0070C0"/>
                </a:solidFill>
              </a:rPr>
              <a:t>праці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країни</a:t>
            </a:r>
            <a:r>
              <a:rPr lang="ru-RU" sz="2000" i="1" dirty="0">
                <a:solidFill>
                  <a:srgbClr val="0070C0"/>
                </a:solidFill>
              </a:rPr>
              <a:t>-донора </a:t>
            </a:r>
            <a:r>
              <a:rPr lang="ru-RU" sz="2000" i="1" dirty="0" err="1">
                <a:solidFill>
                  <a:srgbClr val="0070C0"/>
                </a:solidFill>
              </a:rPr>
              <a:t>є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повернення</a:t>
            </a:r>
            <a:r>
              <a:rPr lang="ru-RU" sz="2000" i="1" dirty="0">
                <a:solidFill>
                  <a:srgbClr val="0070C0"/>
                </a:solidFill>
              </a:rPr>
              <a:t>/</a:t>
            </a:r>
            <a:r>
              <a:rPr lang="ru-RU" sz="2000" i="1" dirty="0" err="1">
                <a:solidFill>
                  <a:srgbClr val="0070C0"/>
                </a:solidFill>
              </a:rPr>
              <a:t>неповернення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мігрантів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119E7E-9C1A-DD42-BEDE-41F3C8B30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4086"/>
            <a:ext cx="9143999" cy="4322077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800" dirty="0" err="1"/>
              <a:t>Оскільки</a:t>
            </a:r>
            <a:r>
              <a:rPr lang="ru-RU" altLang="ru-RU" sz="1800" dirty="0"/>
              <a:t> 41,3% </a:t>
            </a:r>
            <a:r>
              <a:rPr lang="ru-RU" altLang="ru-RU" sz="1800" dirty="0" err="1"/>
              <a:t>мігрантів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молодші</a:t>
            </a:r>
            <a:r>
              <a:rPr lang="ru-RU" altLang="ru-RU" sz="1800" dirty="0"/>
              <a:t> за 35 і </a:t>
            </a:r>
            <a:r>
              <a:rPr lang="ru-RU" altLang="ru-RU" sz="1800" dirty="0" err="1"/>
              <a:t>тільки</a:t>
            </a:r>
            <a:r>
              <a:rPr lang="ru-RU" altLang="ru-RU" sz="1800" dirty="0"/>
              <a:t> 20,4% </a:t>
            </a:r>
            <a:r>
              <a:rPr lang="ru-RU" altLang="ru-RU" sz="1800" dirty="0" err="1"/>
              <a:t>старші</a:t>
            </a:r>
            <a:r>
              <a:rPr lang="ru-RU" altLang="ru-RU" sz="1800" dirty="0"/>
              <a:t> за 50 </a:t>
            </a:r>
            <a:r>
              <a:rPr lang="ru-RU" altLang="ru-RU" sz="1800" dirty="0" err="1"/>
              <a:t>років</a:t>
            </a:r>
            <a:r>
              <a:rPr lang="ru-RU" altLang="ru-RU" sz="1800" dirty="0"/>
              <a:t>: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>
                <a:cs typeface="MS PGothic" panose="020B0600070205080204" pitchFamily="34" charset="-128"/>
              </a:rPr>
              <a:t>брак </a:t>
            </a:r>
            <a:r>
              <a:rPr lang="ru-RU" altLang="ru-RU" sz="1800" dirty="0" err="1">
                <a:cs typeface="MS PGothic" panose="020B0600070205080204" pitchFamily="34" charset="-128"/>
              </a:rPr>
              <a:t>робочої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сили</a:t>
            </a:r>
            <a:r>
              <a:rPr lang="ru-RU" altLang="ru-RU" sz="1800" dirty="0">
                <a:cs typeface="MS PGothic" panose="020B0600070205080204" pitchFamily="34" charset="-128"/>
              </a:rPr>
              <a:t> на </a:t>
            </a:r>
            <a:r>
              <a:rPr lang="ru-RU" altLang="ru-RU" sz="1800" dirty="0" err="1">
                <a:cs typeface="MS PGothic" panose="020B0600070205080204" pitchFamily="34" charset="-128"/>
              </a:rPr>
              <a:t>місцевих</a:t>
            </a:r>
            <a:r>
              <a:rPr lang="ru-RU" altLang="ru-RU" sz="1800" dirty="0">
                <a:cs typeface="MS PGothic" panose="020B0600070205080204" pitchFamily="34" charset="-128"/>
              </a:rPr>
              <a:t> ринках </a:t>
            </a:r>
            <a:r>
              <a:rPr lang="ru-RU" altLang="ru-RU" sz="1800" dirty="0" err="1">
                <a:cs typeface="MS PGothic" panose="020B0600070205080204" pitchFamily="34" charset="-128"/>
              </a:rPr>
              <a:t>праці</a:t>
            </a:r>
            <a:r>
              <a:rPr lang="ru-RU" altLang="ru-RU" sz="1800" dirty="0">
                <a:cs typeface="MS PGothic" panose="020B0600070205080204" pitchFamily="34" charset="-128"/>
              </a:rPr>
              <a:t> (</a:t>
            </a:r>
            <a:r>
              <a:rPr lang="ru-RU" altLang="ru-RU" sz="1800" dirty="0" err="1">
                <a:cs typeface="MS PGothic" panose="020B0600070205080204" pitchFamily="34" charset="-128"/>
              </a:rPr>
              <a:t>спочатку</a:t>
            </a:r>
            <a:r>
              <a:rPr lang="ru-RU" altLang="ru-RU" sz="1800" dirty="0">
                <a:cs typeface="MS PGothic" panose="020B0600070205080204" pitchFamily="34" charset="-128"/>
              </a:rPr>
              <a:t> за </a:t>
            </a:r>
            <a:r>
              <a:rPr lang="ru-RU" altLang="ru-RU" sz="1800" dirty="0" err="1">
                <a:cs typeface="MS PGothic" panose="020B0600070205080204" pitchFamily="34" charset="-128"/>
              </a:rPr>
              <a:t>окремими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професіями</a:t>
            </a:r>
            <a:r>
              <a:rPr lang="ru-RU" altLang="ru-RU" sz="1800" dirty="0">
                <a:cs typeface="MS PGothic" panose="020B0600070205080204" pitchFamily="34" charset="-128"/>
              </a:rPr>
              <a:t>, а </a:t>
            </a:r>
            <a:r>
              <a:rPr lang="ru-RU" altLang="ru-RU" sz="1800" dirty="0" err="1">
                <a:cs typeface="MS PGothic" panose="020B0600070205080204" pitchFamily="34" charset="-128"/>
              </a:rPr>
              <a:t>потім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тотальний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дефіцит</a:t>
            </a:r>
            <a:r>
              <a:rPr lang="ru-RU" altLang="ru-RU" sz="1800" dirty="0">
                <a:cs typeface="MS PGothic" panose="020B0600070205080204" pitchFamily="34" charset="-128"/>
              </a:rPr>
              <a:t>)</a:t>
            </a:r>
          </a:p>
          <a:p>
            <a:pPr marL="457200" lvl="1" indent="0">
              <a:buClr>
                <a:srgbClr val="0070C0"/>
              </a:buClr>
              <a:buNone/>
            </a:pPr>
            <a:r>
              <a:rPr lang="ru-RU" altLang="ru-RU" sz="1800" dirty="0">
                <a:cs typeface="MS PGothic" panose="020B0600070205080204" pitchFamily="34" charset="-128"/>
              </a:rPr>
              <a:t>		</a:t>
            </a:r>
            <a:r>
              <a:rPr lang="ru-RU" altLang="ru-RU" sz="1600" i="1" dirty="0">
                <a:cs typeface="MS PGothic" panose="020B0600070205080204" pitchFamily="34" charset="-128"/>
              </a:rPr>
              <a:t>Особливо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гостра</a:t>
            </a:r>
            <a:r>
              <a:rPr lang="ru-RU" altLang="ru-RU" sz="1600" i="1" dirty="0">
                <a:cs typeface="MS PGothic" panose="020B0600070205080204" pitchFamily="34" charset="-128"/>
              </a:rPr>
              <a:t>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ситуація</a:t>
            </a:r>
            <a:r>
              <a:rPr lang="ru-RU" altLang="ru-RU" sz="1600" i="1" dirty="0">
                <a:cs typeface="MS PGothic" panose="020B0600070205080204" pitchFamily="34" charset="-128"/>
              </a:rPr>
              <a:t> в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поселеннях</a:t>
            </a:r>
            <a:r>
              <a:rPr lang="ru-RU" altLang="ru-RU" sz="1600" i="1" dirty="0">
                <a:cs typeface="MS PGothic" panose="020B0600070205080204" pitchFamily="34" charset="-128"/>
              </a:rPr>
              <a:t> та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регіонах</a:t>
            </a:r>
            <a:r>
              <a:rPr lang="ru-RU" altLang="ru-RU" sz="1600" i="1" dirty="0">
                <a:cs typeface="MS PGothic" panose="020B0600070205080204" pitchFamily="34" charset="-128"/>
              </a:rPr>
              <a:t>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із</a:t>
            </a:r>
            <a:r>
              <a:rPr lang="ru-RU" altLang="ru-RU" sz="1600" i="1" dirty="0">
                <a:cs typeface="MS PGothic" panose="020B0600070205080204" pitchFamily="34" charset="-128"/>
              </a:rPr>
              <a:t> браком 			</a:t>
            </a:r>
            <a:r>
              <a:rPr lang="ru-RU" altLang="ru-RU" sz="1600" i="1" dirty="0" err="1">
                <a:cs typeface="MS PGothic" panose="020B0600070205080204" pitchFamily="34" charset="-128"/>
              </a:rPr>
              <a:t>конкурентних</a:t>
            </a:r>
            <a:r>
              <a:rPr lang="ru-RU" altLang="ru-RU" sz="1600" i="1" dirty="0">
                <a:cs typeface="MS PGothic" panose="020B0600070205080204" pitchFamily="34" charset="-128"/>
              </a:rPr>
              <a:t>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робочих</a:t>
            </a:r>
            <a:r>
              <a:rPr lang="ru-RU" altLang="ru-RU" sz="1600" i="1" dirty="0">
                <a:cs typeface="MS PGothic" panose="020B0600070205080204" pitchFamily="34" charset="-128"/>
              </a:rPr>
              <a:t>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місць</a:t>
            </a:r>
            <a:r>
              <a:rPr lang="ru-RU" altLang="ru-RU" sz="1600" i="1" dirty="0">
                <a:cs typeface="MS PGothic" panose="020B0600070205080204" pitchFamily="34" charset="-128"/>
              </a:rPr>
              <a:t>,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розташованих</a:t>
            </a:r>
            <a:r>
              <a:rPr lang="ru-RU" altLang="ru-RU" sz="1600" i="1" dirty="0">
                <a:cs typeface="MS PGothic" panose="020B0600070205080204" pitchFamily="34" charset="-128"/>
              </a:rPr>
              <a:t> далеко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від</a:t>
            </a:r>
            <a:r>
              <a:rPr lang="ru-RU" altLang="ru-RU" sz="1600" i="1" dirty="0">
                <a:cs typeface="MS PGothic" panose="020B0600070205080204" pitchFamily="34" charset="-128"/>
              </a:rPr>
              <a:t>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центрів</a:t>
            </a:r>
            <a:r>
              <a:rPr lang="ru-RU" altLang="ru-RU" sz="1600" i="1" dirty="0">
                <a:cs typeface="MS PGothic" panose="020B0600070205080204" pitchFamily="34" charset="-128"/>
              </a:rPr>
              <a:t>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тяжіння</a:t>
            </a:r>
            <a:r>
              <a:rPr lang="ru-RU" altLang="ru-RU" sz="1600" i="1" dirty="0">
                <a:cs typeface="MS PGothic" panose="020B0600070205080204" pitchFamily="34" charset="-128"/>
              </a:rPr>
              <a:t> 		</a:t>
            </a:r>
            <a:r>
              <a:rPr lang="ru-RU" altLang="ru-RU" sz="1600" i="1" dirty="0" err="1">
                <a:cs typeface="MS PGothic" panose="020B0600070205080204" pitchFamily="34" charset="-128"/>
              </a:rPr>
              <a:t>внутрішніх</a:t>
            </a:r>
            <a:r>
              <a:rPr lang="ru-RU" altLang="ru-RU" sz="1600" i="1" dirty="0">
                <a:cs typeface="MS PGothic" panose="020B0600070205080204" pitchFamily="34" charset="-128"/>
              </a:rPr>
              <a:t> </a:t>
            </a:r>
            <a:r>
              <a:rPr lang="ru-RU" altLang="ru-RU" sz="1600" i="1" dirty="0" err="1">
                <a:cs typeface="MS PGothic" panose="020B0600070205080204" pitchFamily="34" charset="-128"/>
              </a:rPr>
              <a:t>мігрантів</a:t>
            </a:r>
            <a:endParaRPr lang="ru-RU" altLang="ru-RU" sz="1600" i="1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 err="1">
                <a:cs typeface="MS PGothic" panose="020B0600070205080204" pitchFamily="34" charset="-128"/>
              </a:rPr>
              <a:t>демографічне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старіння</a:t>
            </a:r>
            <a:r>
              <a:rPr lang="ru-RU" altLang="ru-RU" sz="1800" dirty="0">
                <a:cs typeface="MS PGothic" panose="020B0600070205080204" pitchFamily="34" charset="-128"/>
              </a:rPr>
              <a:t>, </a:t>
            </a:r>
            <a:r>
              <a:rPr lang="ru-RU" altLang="ru-RU" sz="1800" dirty="0" err="1">
                <a:cs typeface="MS PGothic" panose="020B0600070205080204" pitchFamily="34" charset="-128"/>
              </a:rPr>
              <a:t>навантаження</a:t>
            </a:r>
            <a:r>
              <a:rPr lang="ru-RU" altLang="ru-RU" sz="1800" dirty="0">
                <a:cs typeface="MS PGothic" panose="020B0600070205080204" pitchFamily="34" charset="-128"/>
              </a:rPr>
              <a:t> на </a:t>
            </a:r>
            <a:r>
              <a:rPr lang="ru-RU" altLang="ru-RU" sz="1800" dirty="0" err="1">
                <a:cs typeface="MS PGothic" panose="020B0600070205080204" pitchFamily="34" charset="-128"/>
              </a:rPr>
              <a:t>працююче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населення</a:t>
            </a:r>
            <a:endParaRPr lang="ru-RU" altLang="ru-RU" sz="18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 err="1">
                <a:cs typeface="MS PGothic" panose="020B0600070205080204" pitchFamily="34" charset="-128"/>
              </a:rPr>
              <a:t>посилення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депопуляції</a:t>
            </a:r>
            <a:r>
              <a:rPr lang="ru-RU" altLang="ru-RU" sz="1800" dirty="0">
                <a:cs typeface="MS PGothic" panose="020B0600070205080204" pitchFamily="34" charset="-128"/>
              </a:rPr>
              <a:t>, </a:t>
            </a:r>
            <a:r>
              <a:rPr lang="ru-RU" altLang="ru-RU" sz="1800" dirty="0" err="1">
                <a:cs typeface="MS PGothic" panose="020B0600070205080204" pitchFamily="34" charset="-128"/>
              </a:rPr>
              <a:t>темпи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якої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чверть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сторіччя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є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найвищими</a:t>
            </a:r>
            <a:r>
              <a:rPr lang="ru-RU" altLang="ru-RU" sz="1800" dirty="0">
                <a:cs typeface="MS PGothic" panose="020B0600070205080204" pitchFamily="34" charset="-128"/>
              </a:rPr>
              <a:t> в </a:t>
            </a:r>
            <a:r>
              <a:rPr lang="ru-RU" altLang="ru-RU" sz="1800" dirty="0" err="1">
                <a:cs typeface="MS PGothic" panose="020B0600070205080204" pitchFamily="34" charset="-128"/>
              </a:rPr>
              <a:t>Європі</a:t>
            </a:r>
            <a:endParaRPr lang="ru-RU" altLang="ru-RU" sz="1800" dirty="0">
              <a:cs typeface="MS PGothic" panose="020B0600070205080204" pitchFamily="34" charset="-128"/>
            </a:endParaRPr>
          </a:p>
          <a:p>
            <a:pPr>
              <a:buClr>
                <a:srgbClr val="0070C0"/>
              </a:buClr>
              <a:buFontTx/>
              <a:buNone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800" dirty="0" err="1"/>
              <a:t>Відтік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кваліфікованої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робочої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сили</a:t>
            </a:r>
            <a:r>
              <a:rPr lang="ru-RU" altLang="ru-RU" sz="1800" dirty="0"/>
              <a:t> та </a:t>
            </a:r>
            <a:r>
              <a:rPr lang="ru-RU" altLang="ru-RU" sz="1800" dirty="0" err="1"/>
              <a:t>мозків</a:t>
            </a:r>
            <a:r>
              <a:rPr lang="ru-RU" altLang="ru-RU" sz="1800" dirty="0"/>
              <a:t>, </a:t>
            </a:r>
            <a:r>
              <a:rPr lang="ru-RU" altLang="ru-RU" sz="1800" dirty="0" err="1"/>
              <a:t>т.зв</a:t>
            </a:r>
            <a:r>
              <a:rPr lang="ru-RU" altLang="ru-RU" sz="1800" dirty="0"/>
              <a:t>. </a:t>
            </a:r>
            <a:r>
              <a:rPr lang="en-US" altLang="ru-RU" sz="1800" dirty="0"/>
              <a:t>“brain drain”</a:t>
            </a:r>
            <a:endParaRPr lang="uk-UA" alt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800" dirty="0" err="1"/>
              <a:t>Освітня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міграція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молоді</a:t>
            </a:r>
            <a:endParaRPr lang="ru-RU" alt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800" dirty="0" err="1"/>
              <a:t>Виїжджають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ті</a:t>
            </a:r>
            <a:r>
              <a:rPr lang="ru-RU" altLang="ru-RU" sz="1800" dirty="0"/>
              <a:t>, кого не </a:t>
            </a:r>
            <a:r>
              <a:rPr lang="ru-RU" altLang="ru-RU" sz="1800" dirty="0" err="1"/>
              <a:t>влаштовують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можливості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українського</a:t>
            </a:r>
            <a:r>
              <a:rPr lang="ru-RU" altLang="ru-RU" sz="1800" dirty="0"/>
              <a:t> ринку </a:t>
            </a:r>
            <a:r>
              <a:rPr lang="ru-RU" altLang="ru-RU" sz="1800" dirty="0" err="1"/>
              <a:t>праці</a:t>
            </a:r>
            <a:endParaRPr lang="ru-RU" altLang="ru-RU" sz="18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 err="1">
                <a:cs typeface="MS PGothic" panose="020B0600070205080204" pitchFamily="34" charset="-128"/>
              </a:rPr>
              <a:t>тиск</a:t>
            </a:r>
            <a:r>
              <a:rPr lang="ru-RU" altLang="ru-RU" sz="1800" dirty="0">
                <a:cs typeface="MS PGothic" panose="020B0600070205080204" pitchFamily="34" charset="-128"/>
              </a:rPr>
              <a:t> на систему </a:t>
            </a:r>
            <a:r>
              <a:rPr lang="ru-RU" altLang="ru-RU" sz="1800" dirty="0" err="1">
                <a:cs typeface="MS PGothic" panose="020B0600070205080204" pitchFamily="34" charset="-128"/>
              </a:rPr>
              <a:t>соціальної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підтримки</a:t>
            </a:r>
            <a:endParaRPr lang="ru-RU" altLang="ru-RU" sz="18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800" dirty="0" err="1">
                <a:cs typeface="MS PGothic" panose="020B0600070205080204" pitchFamily="34" charset="-128"/>
              </a:rPr>
              <a:t>штучна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конкуренція</a:t>
            </a:r>
            <a:r>
              <a:rPr lang="ru-RU" altLang="ru-RU" sz="1800" dirty="0">
                <a:cs typeface="MS PGothic" panose="020B0600070205080204" pitchFamily="34" charset="-128"/>
              </a:rPr>
              <a:t> за </a:t>
            </a:r>
            <a:r>
              <a:rPr lang="ru-RU" altLang="ru-RU" sz="1800" dirty="0" err="1">
                <a:cs typeface="MS PGothic" panose="020B0600070205080204" pitchFamily="34" charset="-128"/>
              </a:rPr>
              <a:t>робочі</a:t>
            </a:r>
            <a:r>
              <a:rPr lang="ru-RU" altLang="ru-RU" sz="1800" dirty="0">
                <a:cs typeface="MS PGothic" panose="020B0600070205080204" pitchFamily="34" charset="-128"/>
              </a:rPr>
              <a:t> </a:t>
            </a:r>
            <a:r>
              <a:rPr lang="ru-RU" altLang="ru-RU" sz="1800" dirty="0" err="1">
                <a:cs typeface="MS PGothic" panose="020B0600070205080204" pitchFamily="34" charset="-128"/>
              </a:rPr>
              <a:t>місця</a:t>
            </a:r>
            <a:endParaRPr lang="ru-RU" altLang="ru-RU" sz="18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800" dirty="0" err="1"/>
              <a:t>безробіття</a:t>
            </a:r>
            <a:r>
              <a:rPr lang="ru-RU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3891934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D8C464-81CE-C446-8018-5D82F200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87" y="1006866"/>
            <a:ext cx="6780944" cy="593333"/>
          </a:xfrm>
        </p:spPr>
        <p:txBody>
          <a:bodyPr/>
          <a:lstStyle/>
          <a:p>
            <a:pPr algn="l"/>
            <a:r>
              <a:rPr lang="ru-RU" sz="2000" i="1" dirty="0" err="1">
                <a:solidFill>
                  <a:srgbClr val="0070C0"/>
                </a:solidFill>
              </a:rPr>
              <a:t>Наслідки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масштабних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міграцій</a:t>
            </a:r>
            <a:r>
              <a:rPr lang="ru-RU" sz="2000" i="1" dirty="0">
                <a:solidFill>
                  <a:srgbClr val="0070C0"/>
                </a:solidFill>
              </a:rPr>
              <a:t>: </a:t>
            </a:r>
            <a:r>
              <a:rPr lang="ru-RU" sz="2000" i="1" dirty="0" err="1">
                <a:solidFill>
                  <a:srgbClr val="0070C0"/>
                </a:solidFill>
              </a:rPr>
              <a:t>вплив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грошових</a:t>
            </a:r>
            <a:r>
              <a:rPr lang="ru-RU" sz="2000" i="1" dirty="0">
                <a:solidFill>
                  <a:srgbClr val="0070C0"/>
                </a:solidFill>
              </a:rPr>
              <a:t> </a:t>
            </a:r>
            <a:r>
              <a:rPr lang="ru-RU" sz="2000" i="1" dirty="0" err="1">
                <a:solidFill>
                  <a:srgbClr val="0070C0"/>
                </a:solidFill>
              </a:rPr>
              <a:t>переказів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119E7E-9C1A-DD42-BEDE-41F3C8B30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199"/>
            <a:ext cx="8938517" cy="5257801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/>
              <a:t>У 2017 р. </a:t>
            </a:r>
            <a:r>
              <a:rPr lang="ru-RU" sz="1800" dirty="0" err="1"/>
              <a:t>приватні</a:t>
            </a:r>
            <a:r>
              <a:rPr lang="ru-RU" sz="1800" dirty="0"/>
              <a:t> </a:t>
            </a:r>
            <a:r>
              <a:rPr lang="ru-RU" sz="1800" dirty="0" err="1"/>
              <a:t>перекази</a:t>
            </a:r>
            <a:r>
              <a:rPr lang="ru-RU" sz="1800" dirty="0"/>
              <a:t> становили 9,3 </a:t>
            </a:r>
            <a:r>
              <a:rPr lang="ru-RU" sz="1800" dirty="0" err="1"/>
              <a:t>млрд.дол</a:t>
            </a:r>
            <a:r>
              <a:rPr lang="ru-RU" sz="1800" dirty="0"/>
              <a:t> </a:t>
            </a:r>
            <a:r>
              <a:rPr lang="en-US" sz="1800" dirty="0"/>
              <a:t>vs</a:t>
            </a:r>
            <a:r>
              <a:rPr lang="uk-UA" sz="1800" dirty="0"/>
              <a:t> 2,3 млрд. ПІІ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sz="1800" dirty="0"/>
              <a:t>Особлива роль переказів у менш розвинених регіонах і громадах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sz="1800" dirty="0"/>
              <a:t>Приватні перекази погіршують соціально-економічне середовище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600" dirty="0"/>
              <a:t>посилення інфляції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600" dirty="0"/>
              <a:t>зниження мотивації до зайнятості в Україні (кошти + </a:t>
            </a:r>
            <a:r>
              <a:rPr lang="ru-RU" altLang="ru-RU" sz="1600" dirty="0" err="1"/>
              <a:t>наявність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досвіду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роботи</a:t>
            </a:r>
            <a:r>
              <a:rPr lang="ru-RU" altLang="ru-RU" sz="1600" dirty="0"/>
              <a:t> за кордоном за </a:t>
            </a:r>
            <a:r>
              <a:rPr lang="ru-RU" altLang="ru-RU" sz="1600" dirty="0" err="1"/>
              <a:t>звичай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посилює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міграційні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настрої</a:t>
            </a:r>
            <a:r>
              <a:rPr lang="ru-RU" altLang="ru-RU" sz="1600" dirty="0"/>
              <a:t>)</a:t>
            </a:r>
            <a:endParaRPr lang="uk-UA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600" dirty="0"/>
              <a:t>зростання нерівності</a:t>
            </a:r>
            <a:endParaRPr lang="uk-UA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uk-UA" sz="1800" dirty="0"/>
              <a:t>Приватні перекази забезпечують до 4% ВВП України (без урахування мультиплікативного ефекту)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600" dirty="0"/>
              <a:t>імпульс для розвитку економіки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altLang="ru-RU" sz="1600" dirty="0" err="1"/>
              <a:t>економіка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отримує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додаткові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кошти</a:t>
            </a:r>
            <a:endParaRPr lang="ru-RU" altLang="ru-RU" sz="1600" dirty="0"/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altLang="ru-RU" sz="1600" dirty="0" err="1"/>
              <a:t>створюються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робочі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місця</a:t>
            </a:r>
            <a:r>
              <a:rPr lang="ru-RU" altLang="ru-RU" sz="1600" dirty="0"/>
              <a:t> (</a:t>
            </a:r>
            <a:r>
              <a:rPr lang="ru-RU" altLang="ru-RU" sz="1600" dirty="0" err="1"/>
              <a:t>легальні</a:t>
            </a:r>
            <a:r>
              <a:rPr lang="ru-RU" altLang="ru-RU" sz="1600" dirty="0"/>
              <a:t> і </a:t>
            </a:r>
            <a:r>
              <a:rPr lang="ru-RU" altLang="ru-RU" sz="1600" dirty="0" err="1"/>
              <a:t>нелегальні</a:t>
            </a:r>
            <a:r>
              <a:rPr lang="ru-RU" altLang="ru-RU" sz="1600" dirty="0"/>
              <a:t>)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ru-RU" altLang="ru-RU" sz="1600" dirty="0" err="1"/>
              <a:t>зростають</a:t>
            </a:r>
            <a:r>
              <a:rPr lang="ru-RU" altLang="ru-RU" sz="1600" dirty="0"/>
              <a:t> доходи </a:t>
            </a:r>
            <a:r>
              <a:rPr lang="ru-RU" altLang="ru-RU" sz="1600" dirty="0" err="1"/>
              <a:t>населення</a:t>
            </a:r>
            <a:r>
              <a:rPr lang="ru-RU" altLang="ru-RU" sz="1600" dirty="0"/>
              <a:t> поза родинами </a:t>
            </a:r>
            <a:r>
              <a:rPr lang="ru-RU" altLang="ru-RU" sz="1600" dirty="0" err="1"/>
              <a:t>мігрантів</a:t>
            </a:r>
            <a:endParaRPr lang="uk-UA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600" dirty="0"/>
              <a:t>розвиток фінансово-банківської системи (банківські рахунки мають 53% родин з довгостроковими мігрантами, 44% - з короткостроковими і 21% - без мігрантів)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600" dirty="0"/>
              <a:t>головний напрям витрачання грошей – поточне споживання (житло, освіта, бізнес – менше)</a:t>
            </a:r>
          </a:p>
        </p:txBody>
      </p:sp>
    </p:spTree>
    <p:extLst>
      <p:ext uri="{BB962C8B-B14F-4D97-AF65-F5344CB8AC3E}">
        <p14:creationId xmlns:p14="http://schemas.microsoft.com/office/powerpoint/2010/main" val="852546197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372B49-8C14-994D-8869-AA52CDD8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886" y="554038"/>
            <a:ext cx="6252519" cy="1311832"/>
          </a:xfrm>
        </p:spPr>
        <p:txBody>
          <a:bodyPr/>
          <a:lstStyle/>
          <a:p>
            <a:r>
              <a:rPr lang="ru-RU" altLang="ru-RU" sz="2000" i="1" dirty="0" err="1">
                <a:solidFill>
                  <a:srgbClr val="0070C0"/>
                </a:solidFill>
              </a:rPr>
              <a:t>Надходження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приватних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грошових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переказів</a:t>
            </a:r>
            <a:r>
              <a:rPr lang="ru-RU" altLang="ru-RU" sz="2000" i="1" dirty="0">
                <a:solidFill>
                  <a:srgbClr val="0070C0"/>
                </a:solidFill>
              </a:rPr>
              <a:t> з-за кордону, </a:t>
            </a:r>
            <a:r>
              <a:rPr lang="ru-RU" altLang="ru-RU" sz="2000" i="1" dirty="0" err="1">
                <a:solidFill>
                  <a:srgbClr val="0070C0"/>
                </a:solidFill>
              </a:rPr>
              <a:t>млрд.дол.США</a:t>
            </a:r>
            <a:endParaRPr lang="ru-RU" alt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xmlns="" id="{9ED91F98-B33D-0D44-8EDF-91D7BFB66A4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757326E2-E978-7949-AF4E-87BA54280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4986" y="6213231"/>
            <a:ext cx="30335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400" i="1" dirty="0" err="1"/>
              <a:t>Джерело</a:t>
            </a:r>
            <a:r>
              <a:rPr lang="ru-RU" altLang="ru-RU" sz="1400" i="1" dirty="0"/>
              <a:t>: </a:t>
            </a:r>
            <a:r>
              <a:rPr lang="ru-RU" altLang="ru-RU" sz="1400" i="1" dirty="0" err="1"/>
              <a:t>Розрахунки</a:t>
            </a:r>
            <a:r>
              <a:rPr lang="ru-RU" altLang="ru-RU" sz="1400" i="1" dirty="0"/>
              <a:t> НБУ, 2018</a:t>
            </a:r>
          </a:p>
        </p:txBody>
      </p:sp>
    </p:spTree>
    <p:extLst>
      <p:ext uri="{BB962C8B-B14F-4D97-AF65-F5344CB8AC3E}">
        <p14:creationId xmlns:p14="http://schemas.microsoft.com/office/powerpoint/2010/main" val="3134007964"/>
      </p:ext>
    </p:extLst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D814C6-35B9-394E-844B-4CB2DE420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90" y="616448"/>
            <a:ext cx="6863137" cy="801189"/>
          </a:xfrm>
        </p:spPr>
        <p:txBody>
          <a:bodyPr/>
          <a:lstStyle/>
          <a:p>
            <a:r>
              <a:rPr lang="ru-RU" altLang="ru-RU" sz="2000" i="1" dirty="0" err="1">
                <a:solidFill>
                  <a:srgbClr val="0070C0"/>
                </a:solidFill>
              </a:rPr>
              <a:t>Наслідки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масштабних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міграцій</a:t>
            </a:r>
            <a:r>
              <a:rPr lang="ru-RU" altLang="ru-RU" sz="2000" i="1" dirty="0">
                <a:solidFill>
                  <a:srgbClr val="0070C0"/>
                </a:solidFill>
              </a:rPr>
              <a:t>: </a:t>
            </a:r>
            <a:br>
              <a:rPr lang="ru-RU" altLang="ru-RU" sz="2000" i="1" dirty="0">
                <a:solidFill>
                  <a:srgbClr val="0070C0"/>
                </a:solidFill>
              </a:rPr>
            </a:br>
            <a:r>
              <a:rPr lang="ru-RU" altLang="ru-RU" sz="2000" i="1" dirty="0" err="1">
                <a:solidFill>
                  <a:srgbClr val="0070C0"/>
                </a:solidFill>
              </a:rPr>
              <a:t>зміна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соціо-психологічного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клімату</a:t>
            </a:r>
            <a:endParaRPr lang="ru-RU" sz="20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B9B9BC3-1A48-3E43-B7D2-DEFC4FF1DE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742" y="1417637"/>
            <a:ext cx="9041257" cy="4708526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Діти</a:t>
            </a:r>
            <a:r>
              <a:rPr lang="ru-RU" altLang="ru-RU" sz="1600" dirty="0"/>
              <a:t> без </a:t>
            </a:r>
            <a:r>
              <a:rPr lang="ru-RU" altLang="ru-RU" sz="1600" dirty="0" err="1"/>
              <a:t>піклування</a:t>
            </a:r>
            <a:r>
              <a:rPr lang="ru-RU" altLang="ru-RU" sz="1600" dirty="0"/>
              <a:t> одного </a:t>
            </a:r>
            <a:r>
              <a:rPr lang="ru-RU" altLang="ru-RU" sz="1600" dirty="0" err="1"/>
              <a:t>або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обох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батьків</a:t>
            </a:r>
            <a:endParaRPr lang="ru-RU" alt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/>
              <a:t>не </a:t>
            </a:r>
            <a:r>
              <a:rPr lang="ru-RU" altLang="ru-RU" sz="1600" dirty="0" err="1"/>
              <a:t>мають</a:t>
            </a:r>
            <a:r>
              <a:rPr lang="ru-RU" altLang="ru-RU" sz="1600" dirty="0"/>
              <a:t> прикладу </a:t>
            </a:r>
            <a:r>
              <a:rPr lang="ru-RU" altLang="ru-RU" sz="1600" dirty="0" err="1"/>
              <a:t>нормальних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родинних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стосунків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нормальної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трудової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діяльності</a:t>
            </a:r>
            <a:r>
              <a:rPr lang="ru-RU" altLang="ru-RU" sz="1600" dirty="0"/>
              <a:t>  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600" dirty="0">
                <a:cs typeface="MS PGothic" panose="020B0600070205080204" pitchFamily="34" charset="-128"/>
              </a:rPr>
              <a:t>здебільшого орієнтуються на життя за кордоном</a:t>
            </a:r>
            <a:r>
              <a:rPr lang="en-US" altLang="ru-RU" sz="1600" dirty="0">
                <a:cs typeface="MS PGothic" panose="020B0600070205080204" pitchFamily="34" charset="-128"/>
              </a:rPr>
              <a:t> </a:t>
            </a:r>
            <a:endParaRPr lang="uk-UA" altLang="ru-RU" sz="16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altLang="ru-RU" sz="1600" dirty="0">
                <a:cs typeface="MS PGothic" panose="020B0600070205080204" pitchFamily="34" charset="-128"/>
              </a:rPr>
              <a:t>частіше вдаються до асоціальних вчинків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Руйнуються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шлюби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Старі</a:t>
            </a:r>
            <a:r>
              <a:rPr lang="ru-RU" altLang="ru-RU" sz="1600" dirty="0"/>
              <a:t> батьки </a:t>
            </a:r>
            <a:r>
              <a:rPr lang="ru-RU" altLang="ru-RU" sz="1600" dirty="0" err="1"/>
              <a:t>залишаються</a:t>
            </a:r>
            <a:r>
              <a:rPr lang="ru-RU" altLang="ru-RU" sz="1600" dirty="0"/>
              <a:t> без </a:t>
            </a:r>
            <a:r>
              <a:rPr lang="ru-RU" altLang="ru-RU" sz="1600" dirty="0" err="1"/>
              <a:t>допомоги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/>
              <a:t>За </a:t>
            </a:r>
            <a:r>
              <a:rPr lang="ru-RU" altLang="ru-RU" sz="1600" dirty="0" err="1"/>
              <a:t>відсутності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повного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соціального</a:t>
            </a:r>
            <a:r>
              <a:rPr lang="ru-RU" altLang="ru-RU" sz="1600" dirty="0"/>
              <a:t> пакету (</a:t>
            </a:r>
            <a:r>
              <a:rPr lang="uk-UA" altLang="ru-RU" sz="1600" dirty="0"/>
              <a:t>лише 35% мали дозвіл на роботу)</a:t>
            </a:r>
            <a:r>
              <a:rPr lang="ru-RU" altLang="ru-RU" sz="1600" dirty="0"/>
              <a:t> – </a:t>
            </a:r>
            <a:r>
              <a:rPr lang="ru-RU" altLang="ru-RU" sz="1600" dirty="0" err="1"/>
              <a:t>проблеми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відшкодуванням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втрати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доходів</a:t>
            </a:r>
            <a:r>
              <a:rPr lang="ru-RU" altLang="ru-RU" sz="1600" dirty="0"/>
              <a:t> через </a:t>
            </a:r>
            <a:r>
              <a:rPr lang="ru-RU" altLang="ru-RU" sz="1600" dirty="0" err="1"/>
              <a:t>виробничу</a:t>
            </a:r>
            <a:r>
              <a:rPr lang="ru-RU" altLang="ru-RU" sz="1600" dirty="0"/>
              <a:t> травму/</a:t>
            </a:r>
            <a:r>
              <a:rPr lang="ru-RU" altLang="ru-RU" sz="1600" dirty="0" err="1"/>
              <a:t>інвалідність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пенсійним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забезпеченням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Нерівність</a:t>
            </a:r>
            <a:r>
              <a:rPr lang="ru-RU" altLang="ru-RU" sz="1600" dirty="0"/>
              <a:t> у громадах, </a:t>
            </a:r>
            <a:r>
              <a:rPr lang="ru-RU" altLang="ru-RU" sz="1600" dirty="0" err="1"/>
              <a:t>включно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нерівністю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серед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дітей</a:t>
            </a:r>
            <a:r>
              <a:rPr lang="ru-RU" altLang="ru-RU" sz="1600" dirty="0"/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Мігранти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які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повертаються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мають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досвід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життя</a:t>
            </a:r>
            <a:r>
              <a:rPr lang="ru-RU" altLang="ru-RU" sz="1600" dirty="0"/>
              <a:t> в </a:t>
            </a:r>
            <a:r>
              <a:rPr lang="ru-RU" altLang="ru-RU" sz="1600" dirty="0" err="1"/>
              <a:t>демократичній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країні</a:t>
            </a:r>
            <a:r>
              <a:rPr lang="ru-RU" altLang="ru-RU" sz="1600" dirty="0"/>
              <a:t> й </a:t>
            </a:r>
            <a:r>
              <a:rPr lang="ru-RU" altLang="ru-RU" sz="1600" dirty="0" err="1"/>
              <a:t>поведінки</a:t>
            </a:r>
            <a:r>
              <a:rPr lang="ru-RU" altLang="ru-RU" sz="1600" dirty="0"/>
              <a:t> в </a:t>
            </a:r>
            <a:r>
              <a:rPr lang="ru-RU" altLang="ru-RU" sz="1600" dirty="0" err="1"/>
              <a:t>ринковій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економіці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нові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знання</a:t>
            </a:r>
            <a:r>
              <a:rPr lang="ru-RU" altLang="ru-RU" sz="1600" dirty="0"/>
              <a:t> і </a:t>
            </a:r>
            <a:r>
              <a:rPr lang="ru-RU" altLang="ru-RU" sz="1600" dirty="0" err="1"/>
              <a:t>досвід</a:t>
            </a:r>
            <a:r>
              <a:rPr lang="ru-RU" altLang="ru-RU" sz="1600" dirty="0"/>
              <a:t> (часто </a:t>
            </a:r>
            <a:r>
              <a:rPr lang="ru-RU" altLang="ru-RU" sz="1600" dirty="0" err="1"/>
              <a:t>набувають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досвід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спілкування</a:t>
            </a:r>
            <a:r>
              <a:rPr lang="ru-RU" altLang="ru-RU" sz="1600" dirty="0"/>
              <a:t>, але не </a:t>
            </a:r>
            <a:r>
              <a:rPr lang="ru-RU" altLang="ru-RU" sz="1600" dirty="0" err="1"/>
              <a:t>сучасну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кваліфікацію</a:t>
            </a:r>
            <a:r>
              <a:rPr lang="ru-RU" altLang="ru-RU" sz="1600" dirty="0"/>
              <a:t> </a:t>
            </a:r>
            <a:r>
              <a:rPr lang="mr-IN" altLang="ru-RU" sz="1600" dirty="0"/>
              <a:t>–</a:t>
            </a:r>
            <a:r>
              <a:rPr lang="ru-RU" altLang="ru-RU" sz="1600" dirty="0"/>
              <a:t> 36,1% </a:t>
            </a:r>
            <a:r>
              <a:rPr lang="ru-RU" altLang="ru-RU" sz="1600" dirty="0" err="1"/>
              <a:t>працювали</a:t>
            </a:r>
            <a:r>
              <a:rPr lang="ru-RU" altLang="ru-RU" sz="1600" dirty="0"/>
              <a:t> на </a:t>
            </a:r>
            <a:r>
              <a:rPr lang="ru-RU" altLang="ru-RU" sz="1600" dirty="0" err="1"/>
              <a:t>роботі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що</a:t>
            </a:r>
            <a:r>
              <a:rPr lang="ru-RU" altLang="ru-RU" sz="1600" dirty="0"/>
              <a:t> не </a:t>
            </a:r>
            <a:r>
              <a:rPr lang="ru-RU" altLang="ru-RU" sz="1600" dirty="0" err="1"/>
              <a:t>потребує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кваліфікації</a:t>
            </a:r>
            <a:r>
              <a:rPr lang="ru-RU" altLang="ru-RU" sz="1600" dirty="0"/>
              <a:t> (в </a:t>
            </a:r>
            <a:r>
              <a:rPr lang="ru-RU" altLang="ru-RU" sz="1600" dirty="0" err="1"/>
              <a:t>Італії</a:t>
            </a:r>
            <a:r>
              <a:rPr lang="ru-RU" altLang="ru-RU" sz="1600" dirty="0"/>
              <a:t> </a:t>
            </a:r>
            <a:r>
              <a:rPr lang="mr-IN" altLang="ru-RU" sz="1600" dirty="0"/>
              <a:t>–</a:t>
            </a:r>
            <a:r>
              <a:rPr lang="ru-RU" altLang="ru-RU" sz="1600" dirty="0"/>
              <a:t> 55,6%, у </a:t>
            </a:r>
            <a:r>
              <a:rPr lang="ru-RU" altLang="ru-RU" sz="1600" dirty="0" err="1"/>
              <a:t>Польщі</a:t>
            </a:r>
            <a:r>
              <a:rPr lang="ru-RU" altLang="ru-RU" sz="1600" dirty="0"/>
              <a:t> – 45,6%, В </a:t>
            </a:r>
            <a:r>
              <a:rPr lang="ru-RU" altLang="ru-RU" sz="1600" dirty="0" err="1"/>
              <a:t>Чехії</a:t>
            </a:r>
            <a:r>
              <a:rPr lang="ru-RU" altLang="ru-RU" sz="1600" dirty="0"/>
              <a:t> – 34,5))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Навіть</a:t>
            </a:r>
            <a:r>
              <a:rPr lang="ru-RU" altLang="ru-RU" sz="1600" dirty="0"/>
              <a:t> при </a:t>
            </a:r>
            <a:r>
              <a:rPr lang="ru-RU" altLang="ru-RU" sz="1600" dirty="0" err="1"/>
              <a:t>короткотривалих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поверненнях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мігранти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впливають</a:t>
            </a:r>
            <a:r>
              <a:rPr lang="ru-RU" altLang="ru-RU" sz="1600" dirty="0"/>
              <a:t> на </a:t>
            </a:r>
            <a:r>
              <a:rPr lang="ru-RU" altLang="ru-RU" sz="1600" dirty="0" err="1"/>
              <a:t>світогляд</a:t>
            </a:r>
            <a:r>
              <a:rPr lang="ru-RU" altLang="ru-RU" sz="1600" dirty="0"/>
              <a:t>  і </a:t>
            </a:r>
            <a:r>
              <a:rPr lang="ru-RU" altLang="ru-RU" sz="1600" dirty="0" err="1"/>
              <a:t>спосіб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життя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найближчого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оточення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Змінюються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етнічний</a:t>
            </a:r>
            <a:r>
              <a:rPr lang="ru-RU" altLang="ru-RU" sz="1600" dirty="0"/>
              <a:t> склад та </a:t>
            </a:r>
            <a:r>
              <a:rPr lang="ru-RU" altLang="ru-RU" sz="1600" dirty="0" err="1"/>
              <a:t>ідентичності</a:t>
            </a: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ru-RU" altLang="ru-RU" sz="1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470088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FC4074-E8C3-C44C-A8F1-B2E262BE61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27655"/>
            <a:ext cx="7772400" cy="3237470"/>
          </a:xfrm>
        </p:spPr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Міграційна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політика</a:t>
            </a:r>
            <a:r>
              <a:rPr lang="ru-RU" sz="2400" i="1" dirty="0">
                <a:solidFill>
                  <a:srgbClr val="0070C0"/>
                </a:solidFill>
              </a:rPr>
              <a:t>: </a:t>
            </a:r>
            <a:br>
              <a:rPr lang="ru-RU" sz="2400" i="1" dirty="0">
                <a:solidFill>
                  <a:srgbClr val="0070C0"/>
                </a:solidFill>
              </a:rPr>
            </a:br>
            <a:r>
              <a:rPr lang="ru-RU" sz="2400" i="1" dirty="0" err="1">
                <a:solidFill>
                  <a:srgbClr val="0070C0"/>
                </a:solidFill>
              </a:rPr>
              <a:t>основне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завдання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полягає</a:t>
            </a:r>
            <a:r>
              <a:rPr lang="ru-RU" sz="2400" i="1" dirty="0">
                <a:solidFill>
                  <a:srgbClr val="0070C0"/>
                </a:solidFill>
              </a:rPr>
              <a:t> у </a:t>
            </a:r>
            <a:r>
              <a:rPr lang="ru-RU" sz="2400" i="1" dirty="0" err="1">
                <a:solidFill>
                  <a:srgbClr val="0070C0"/>
                </a:solidFill>
              </a:rPr>
              <a:t>поєднанні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найповнішого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використання</a:t>
            </a:r>
            <a:r>
              <a:rPr lang="ru-RU" sz="2400" i="1" dirty="0">
                <a:solidFill>
                  <a:srgbClr val="0070C0"/>
                </a:solidFill>
              </a:rPr>
              <a:t> позитивного </a:t>
            </a:r>
            <a:r>
              <a:rPr lang="ru-RU" sz="2400" i="1" dirty="0" err="1">
                <a:solidFill>
                  <a:srgbClr val="0070C0"/>
                </a:solidFill>
              </a:rPr>
              <a:t>потенціалу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міграції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із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мінімізацією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її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негативних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наслідків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5645538"/>
      </p:ext>
    </p:extLst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FE2479-0C01-EA40-B7D3-97DCE3393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3892"/>
            <a:ext cx="8229600" cy="4952271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ru-RU" sz="2000" dirty="0" err="1"/>
              <a:t>Завдання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зовнішньої</a:t>
            </a:r>
            <a:r>
              <a:rPr lang="ru-RU" sz="2000" dirty="0"/>
              <a:t> </a:t>
            </a:r>
            <a:r>
              <a:rPr lang="ru-RU" sz="2000" dirty="0" err="1"/>
              <a:t>міграції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/>
              <a:t>Зменшення</a:t>
            </a:r>
            <a:r>
              <a:rPr lang="ru-RU" sz="2000" dirty="0"/>
              <a:t> </a:t>
            </a:r>
            <a:r>
              <a:rPr lang="ru-RU" sz="2000" dirty="0" err="1"/>
              <a:t>масштабів</a:t>
            </a:r>
            <a:r>
              <a:rPr lang="ru-RU" sz="2000" dirty="0"/>
              <a:t> </a:t>
            </a:r>
            <a:r>
              <a:rPr lang="ru-RU" sz="2000" dirty="0" err="1"/>
              <a:t>відтоку</a:t>
            </a:r>
            <a:r>
              <a:rPr lang="ru-RU" sz="2000" dirty="0"/>
              <a:t> </a:t>
            </a:r>
            <a:r>
              <a:rPr lang="ru-RU" sz="2000" dirty="0" err="1"/>
              <a:t>населення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/>
              <a:t>Повернення</a:t>
            </a:r>
            <a:r>
              <a:rPr lang="ru-RU" sz="2000" dirty="0"/>
              <a:t> </a:t>
            </a:r>
            <a:r>
              <a:rPr lang="ru-RU" sz="2000" dirty="0" err="1"/>
              <a:t>мігрантів</a:t>
            </a:r>
            <a:r>
              <a:rPr lang="ru-RU" sz="2000" dirty="0"/>
              <a:t>, </a:t>
            </a:r>
            <a:r>
              <a:rPr lang="ru-RU" sz="2000" dirty="0" err="1"/>
              <a:t>передусім</a:t>
            </a:r>
            <a:r>
              <a:rPr lang="ru-RU" sz="2000" dirty="0"/>
              <a:t> тих, </a:t>
            </a:r>
            <a:r>
              <a:rPr lang="ru-RU" sz="2000" dirty="0" err="1"/>
              <a:t>хто</a:t>
            </a:r>
            <a:r>
              <a:rPr lang="ru-RU" sz="2000" dirty="0"/>
              <a:t> </a:t>
            </a:r>
            <a:r>
              <a:rPr lang="ru-RU" sz="2000" dirty="0" err="1"/>
              <a:t>виїхав</a:t>
            </a:r>
            <a:r>
              <a:rPr lang="ru-RU" sz="2000" dirty="0"/>
              <a:t> з метою </a:t>
            </a:r>
            <a:r>
              <a:rPr lang="ru-RU" sz="2000" dirty="0" err="1"/>
              <a:t>заробітків</a:t>
            </a:r>
            <a:r>
              <a:rPr lang="ru-RU" sz="2000" dirty="0"/>
              <a:t> і </a:t>
            </a:r>
            <a:r>
              <a:rPr lang="ru-RU" sz="2000" dirty="0" err="1"/>
              <a:t>вважає</a:t>
            </a:r>
            <a:r>
              <a:rPr lang="ru-RU" sz="2000" dirty="0"/>
              <a:t> </a:t>
            </a:r>
            <a:r>
              <a:rPr lang="ru-RU" sz="2000" dirty="0" err="1"/>
              <a:t>своє</a:t>
            </a:r>
            <a:r>
              <a:rPr lang="ru-RU" sz="2000" dirty="0"/>
              <a:t> </a:t>
            </a:r>
            <a:r>
              <a:rPr lang="ru-RU" sz="2000" dirty="0" err="1"/>
              <a:t>перебування</a:t>
            </a:r>
            <a:r>
              <a:rPr lang="ru-RU" sz="2000" dirty="0"/>
              <a:t> за кордоном </a:t>
            </a:r>
            <a:r>
              <a:rPr lang="ru-RU" sz="2000" dirty="0" err="1"/>
              <a:t>тимчасовим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/>
              <a:t>Заохочення</a:t>
            </a:r>
            <a:r>
              <a:rPr lang="ru-RU" sz="2000" dirty="0"/>
              <a:t> </a:t>
            </a:r>
            <a:r>
              <a:rPr lang="ru-RU" sz="2000" dirty="0" err="1"/>
              <a:t>імміграції</a:t>
            </a:r>
            <a:r>
              <a:rPr lang="ru-RU" sz="2000" dirty="0"/>
              <a:t> </a:t>
            </a:r>
            <a:r>
              <a:rPr lang="ru-RU" sz="2000" dirty="0" err="1"/>
              <a:t>працівників</a:t>
            </a:r>
            <a:r>
              <a:rPr lang="ru-RU" sz="2000" dirty="0"/>
              <a:t>, потреба в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є</a:t>
            </a:r>
            <a:r>
              <a:rPr lang="ru-RU" sz="2000" dirty="0"/>
              <a:t> </a:t>
            </a:r>
            <a:r>
              <a:rPr lang="ru-RU" sz="2000" dirty="0" err="1"/>
              <a:t>нагальною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/>
              <a:t>Інтеграція</a:t>
            </a:r>
            <a:r>
              <a:rPr lang="ru-RU" sz="2000" dirty="0"/>
              <a:t> </a:t>
            </a:r>
            <a:r>
              <a:rPr lang="ru-RU" sz="2000" dirty="0" err="1"/>
              <a:t>мігрантів</a:t>
            </a:r>
            <a:r>
              <a:rPr lang="ru-RU" sz="2000" dirty="0"/>
              <a:t> в </a:t>
            </a:r>
            <a:r>
              <a:rPr lang="ru-RU" sz="2000" dirty="0" err="1"/>
              <a:t>інтересах</a:t>
            </a:r>
            <a:r>
              <a:rPr lang="ru-RU" sz="2000" dirty="0"/>
              <a:t> і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осіб</a:t>
            </a:r>
            <a:r>
              <a:rPr lang="ru-RU" sz="2000" dirty="0"/>
              <a:t>, і громад </a:t>
            </a:r>
            <a:r>
              <a:rPr lang="ru-RU" sz="2000" dirty="0" err="1"/>
              <a:t>вселення</a:t>
            </a:r>
            <a:endParaRPr lang="ru-RU" sz="2000" dirty="0"/>
          </a:p>
          <a:p>
            <a:pPr marL="0" indent="0">
              <a:buClr>
                <a:srgbClr val="0070C0"/>
              </a:buClr>
              <a:buNone/>
            </a:pPr>
            <a:endParaRPr lang="ru-RU" sz="2000" dirty="0"/>
          </a:p>
          <a:p>
            <a:pPr marL="0" indent="0">
              <a:buClr>
                <a:srgbClr val="0070C0"/>
              </a:buClr>
              <a:buNone/>
            </a:pPr>
            <a:r>
              <a:rPr lang="ru-RU" sz="2000" dirty="0" err="1"/>
              <a:t>Завдання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внутрішньої</a:t>
            </a:r>
            <a:r>
              <a:rPr lang="ru-RU" sz="2000" dirty="0"/>
              <a:t> </a:t>
            </a:r>
            <a:r>
              <a:rPr lang="ru-RU" sz="2000" dirty="0" err="1"/>
              <a:t>міграції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/>
              <a:t>Заміна</a:t>
            </a:r>
            <a:r>
              <a:rPr lang="ru-RU" sz="2000" dirty="0"/>
              <a:t> </a:t>
            </a:r>
            <a:r>
              <a:rPr lang="ru-RU" sz="2000" dirty="0" err="1"/>
              <a:t>частини</a:t>
            </a:r>
            <a:r>
              <a:rPr lang="ru-RU" sz="2000" dirty="0"/>
              <a:t> </a:t>
            </a:r>
            <a:r>
              <a:rPr lang="ru-RU" sz="2000" dirty="0" err="1"/>
              <a:t>зовнішніх</a:t>
            </a:r>
            <a:r>
              <a:rPr lang="ru-RU" sz="2000" dirty="0"/>
              <a:t> </a:t>
            </a:r>
            <a:r>
              <a:rPr lang="ru-RU" sz="2000" dirty="0" err="1"/>
              <a:t>потоків</a:t>
            </a:r>
            <a:r>
              <a:rPr lang="ru-RU" sz="2000" dirty="0"/>
              <a:t> на </a:t>
            </a:r>
            <a:r>
              <a:rPr lang="ru-RU" sz="2000" dirty="0" err="1"/>
              <a:t>внутрішні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маятникових</a:t>
            </a:r>
            <a:r>
              <a:rPr lang="ru-RU" sz="2000" dirty="0"/>
              <a:t> </a:t>
            </a:r>
            <a:r>
              <a:rPr lang="ru-RU" sz="2000" dirty="0" err="1"/>
              <a:t>міграцій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/>
              <a:t>Легалізація</a:t>
            </a:r>
            <a:r>
              <a:rPr lang="ru-RU" sz="2000" dirty="0"/>
              <a:t> </a:t>
            </a:r>
            <a:r>
              <a:rPr lang="ru-RU" sz="2000" dirty="0" err="1"/>
              <a:t>зайнятості</a:t>
            </a:r>
            <a:r>
              <a:rPr lang="ru-RU" sz="2000" dirty="0"/>
              <a:t> </a:t>
            </a:r>
            <a:r>
              <a:rPr lang="ru-RU" sz="2000" dirty="0" err="1"/>
              <a:t>мігрантів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/>
              <a:t>Створення</a:t>
            </a:r>
            <a:r>
              <a:rPr lang="ru-RU" sz="2000" dirty="0"/>
              <a:t> ринку </a:t>
            </a:r>
            <a:r>
              <a:rPr lang="ru-RU" sz="2000" dirty="0" err="1"/>
              <a:t>комунального</a:t>
            </a:r>
            <a:r>
              <a:rPr lang="ru-RU" sz="2000" dirty="0"/>
              <a:t> </a:t>
            </a:r>
            <a:r>
              <a:rPr lang="ru-RU" sz="2000" dirty="0" err="1"/>
              <a:t>орендного</a:t>
            </a:r>
            <a:r>
              <a:rPr lang="ru-RU" sz="2000" dirty="0"/>
              <a:t> і </a:t>
            </a:r>
            <a:r>
              <a:rPr lang="ru-RU" sz="2000" dirty="0" err="1"/>
              <a:t>тимчасового</a:t>
            </a:r>
            <a:r>
              <a:rPr lang="ru-RU" sz="2000" dirty="0"/>
              <a:t> </a:t>
            </a:r>
            <a:r>
              <a:rPr lang="ru-RU" sz="2000" dirty="0" err="1"/>
              <a:t>житла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дорожньо-транспортної</a:t>
            </a:r>
            <a:r>
              <a:rPr lang="ru-RU" sz="2000" dirty="0"/>
              <a:t> </a:t>
            </a:r>
            <a:r>
              <a:rPr lang="ru-RU" sz="2000" dirty="0" err="1"/>
              <a:t>мережі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59045285"/>
      </p:ext>
    </p:extLst>
  </p:cSld>
  <p:clrMapOvr>
    <a:masterClrMapping/>
  </p:clrMapOvr>
  <p:transition spd="med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D89509-821D-3B4E-97E5-2B43B3F7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3" y="879231"/>
            <a:ext cx="6757987" cy="854319"/>
          </a:xfrm>
        </p:spPr>
        <p:txBody>
          <a:bodyPr/>
          <a:lstStyle/>
          <a:p>
            <a:pPr algn="l"/>
            <a:r>
              <a:rPr lang="ru-RU" altLang="ru-RU" sz="2000" i="1" dirty="0" err="1">
                <a:solidFill>
                  <a:srgbClr val="0070C0"/>
                </a:solidFill>
              </a:rPr>
              <a:t>Потрібні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комплексні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реакції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mr-IN" altLang="ru-RU" sz="2000" i="1" dirty="0">
                <a:solidFill>
                  <a:srgbClr val="0070C0"/>
                </a:solidFill>
              </a:rPr>
              <a:t>–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економічне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зростання</a:t>
            </a:r>
            <a:r>
              <a:rPr lang="ru-RU" altLang="ru-RU" sz="2000" i="1" dirty="0">
                <a:solidFill>
                  <a:srgbClr val="0070C0"/>
                </a:solidFill>
              </a:rPr>
              <a:t> автоматично не </a:t>
            </a:r>
            <a:r>
              <a:rPr lang="ru-RU" altLang="ru-RU" sz="2000" i="1" dirty="0" err="1">
                <a:solidFill>
                  <a:srgbClr val="0070C0"/>
                </a:solidFill>
              </a:rPr>
              <a:t>спричинить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зміну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міграційних</a:t>
            </a:r>
            <a:r>
              <a:rPr lang="ru-RU" altLang="ru-RU" sz="2000" i="1" dirty="0">
                <a:solidFill>
                  <a:srgbClr val="0070C0"/>
                </a:solidFill>
              </a:rPr>
              <a:t> </a:t>
            </a:r>
            <a:r>
              <a:rPr lang="ru-RU" altLang="ru-RU" sz="2000" i="1" dirty="0" err="1">
                <a:solidFill>
                  <a:srgbClr val="0070C0"/>
                </a:solidFill>
              </a:rPr>
              <a:t>потоків</a:t>
            </a:r>
            <a:endParaRPr lang="ru-RU" alt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4B9784-EA38-F845-8DD1-E7263D8E2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69897"/>
            <a:ext cx="9144000" cy="4256266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ru-RU" altLang="ru-RU" sz="1800" dirty="0" err="1"/>
              <a:t>Формування</a:t>
            </a:r>
            <a:r>
              <a:rPr lang="ru-RU" altLang="ru-RU" sz="1800" dirty="0"/>
              <a:t> в </a:t>
            </a:r>
            <a:r>
              <a:rPr lang="ru-RU" altLang="ru-RU" sz="1800" dirty="0" err="1"/>
              <a:t>суспільстві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поваги</a:t>
            </a:r>
            <a:r>
              <a:rPr lang="ru-RU" altLang="ru-RU" sz="1800" dirty="0"/>
              <a:t> до </a:t>
            </a:r>
            <a:r>
              <a:rPr lang="ru-RU" altLang="ru-RU" sz="1800" dirty="0" err="1"/>
              <a:t>працюючої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людини</a:t>
            </a:r>
            <a:endParaRPr lang="ru-RU" altLang="ru-RU" sz="1800" dirty="0"/>
          </a:p>
          <a:p>
            <a:pPr marL="0" indent="0">
              <a:buClr>
                <a:srgbClr val="0070C0"/>
              </a:buClr>
              <a:buNone/>
            </a:pPr>
            <a:r>
              <a:rPr lang="ru-RU" altLang="ru-RU" sz="1600" i="1" dirty="0"/>
              <a:t>		</a:t>
            </a:r>
            <a:r>
              <a:rPr lang="ru-RU" altLang="ru-RU" sz="1600" i="1" dirty="0" err="1"/>
              <a:t>Почесно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працювати</a:t>
            </a:r>
            <a:r>
              <a:rPr lang="ru-RU" altLang="ru-RU" sz="1600" i="1" dirty="0"/>
              <a:t> будь-ким і соромно </a:t>
            </a:r>
            <a:r>
              <a:rPr lang="ru-RU" altLang="ru-RU" sz="1600" i="1" dirty="0" err="1"/>
              <a:t>працездатній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особі</a:t>
            </a:r>
            <a:r>
              <a:rPr lang="ru-RU" altLang="ru-RU" sz="1600" i="1" dirty="0"/>
              <a:t> 			</a:t>
            </a:r>
            <a:r>
              <a:rPr lang="ru-RU" altLang="ru-RU" sz="1600" i="1" dirty="0" err="1"/>
              <a:t>отримувати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адресну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соціальну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допомогу</a:t>
            </a:r>
            <a:endParaRPr lang="ru-RU" altLang="ru-RU" sz="1600" i="1" dirty="0"/>
          </a:p>
          <a:p>
            <a:pPr marL="0" indent="0">
              <a:buClr>
                <a:srgbClr val="0070C0"/>
              </a:buClr>
              <a:buNone/>
            </a:pPr>
            <a:r>
              <a:rPr lang="ru-RU" altLang="ru-RU" sz="1600" dirty="0" err="1"/>
              <a:t>Скорочення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масштабів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відпливу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мізків</a:t>
            </a:r>
            <a:endParaRPr lang="ru-RU" altLang="ru-RU" sz="1600" dirty="0"/>
          </a:p>
          <a:p>
            <a:pPr marL="0" indent="0">
              <a:buClr>
                <a:srgbClr val="0070C0"/>
              </a:buClr>
              <a:buNone/>
            </a:pPr>
            <a:r>
              <a:rPr lang="uk-UA" altLang="ru-RU" sz="1600" i="1" dirty="0"/>
              <a:t>		На </a:t>
            </a:r>
            <a:r>
              <a:rPr lang="ru-RU" altLang="ru-RU" sz="1600" i="1" dirty="0" err="1"/>
              <a:t>відміну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від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пересічного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емігранта</a:t>
            </a:r>
            <a:r>
              <a:rPr lang="ru-RU" altLang="ru-RU" sz="1600" i="1" dirty="0"/>
              <a:t> мотивом </a:t>
            </a:r>
            <a:r>
              <a:rPr lang="ru-RU" altLang="ru-RU" sz="1600" i="1" dirty="0" err="1"/>
              <a:t>виїзду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науковця</a:t>
            </a:r>
            <a:r>
              <a:rPr lang="ru-RU" altLang="ru-RU" sz="1600" i="1" dirty="0"/>
              <a:t>, </a:t>
            </a:r>
            <a:r>
              <a:rPr lang="ru-RU" altLang="ru-RU" sz="1600" i="1" dirty="0" err="1"/>
              <a:t>хірурга</a:t>
            </a:r>
            <a:r>
              <a:rPr lang="ru-RU" altLang="ru-RU" sz="1600" i="1" dirty="0"/>
              <a:t>, 		</a:t>
            </a:r>
            <a:r>
              <a:rPr lang="ru-RU" altLang="ru-RU" sz="1600" i="1" dirty="0" err="1"/>
              <a:t>винахідника</a:t>
            </a:r>
            <a:r>
              <a:rPr lang="ru-RU" altLang="ru-RU" sz="1600" i="1" dirty="0"/>
              <a:t> </a:t>
            </a:r>
            <a:r>
              <a:rPr lang="en-US" altLang="ru-RU" sz="1600" i="1" dirty="0" err="1"/>
              <a:t>etc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є</a:t>
            </a:r>
            <a:r>
              <a:rPr lang="ru-RU" altLang="ru-RU" sz="1600" i="1" dirty="0"/>
              <a:t> не </a:t>
            </a:r>
            <a:r>
              <a:rPr lang="ru-RU" altLang="ru-RU" sz="1600" i="1" dirty="0" err="1"/>
              <a:t>тільки</a:t>
            </a:r>
            <a:r>
              <a:rPr lang="ru-RU" altLang="ru-RU" sz="1600" i="1" dirty="0"/>
              <a:t> (і </a:t>
            </a:r>
            <a:r>
              <a:rPr lang="ru-RU" altLang="ru-RU" sz="1600" i="1" dirty="0" err="1"/>
              <a:t>навіть</a:t>
            </a:r>
            <a:r>
              <a:rPr lang="ru-RU" altLang="ru-RU" sz="1600" i="1" dirty="0"/>
              <a:t> не </a:t>
            </a:r>
            <a:r>
              <a:rPr lang="ru-RU" altLang="ru-RU" sz="1600" i="1" dirty="0" err="1"/>
              <a:t>стільки</a:t>
            </a:r>
            <a:r>
              <a:rPr lang="ru-RU" altLang="ru-RU" sz="1600" i="1" dirty="0"/>
              <a:t>) </a:t>
            </a:r>
            <a:r>
              <a:rPr lang="ru-RU" altLang="ru-RU" sz="1600" i="1" dirty="0" err="1"/>
              <a:t>низька</a:t>
            </a:r>
            <a:r>
              <a:rPr lang="ru-RU" altLang="ru-RU" sz="1600" i="1" dirty="0"/>
              <a:t> зарплата 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ru-RU" altLang="ru-RU" sz="1600" i="1" dirty="0"/>
              <a:t>		</a:t>
            </a:r>
            <a:r>
              <a:rPr lang="ru-RU" altLang="ru-RU" sz="1600" i="1" dirty="0" err="1"/>
              <a:t>Вчителі</a:t>
            </a:r>
            <a:r>
              <a:rPr lang="ru-RU" altLang="ru-RU" sz="1600" i="1" dirty="0"/>
              <a:t>, </a:t>
            </a:r>
            <a:r>
              <a:rPr lang="ru-RU" altLang="ru-RU" sz="1600" i="1" dirty="0" err="1"/>
              <a:t>лікарі</a:t>
            </a:r>
            <a:r>
              <a:rPr lang="ru-RU" altLang="ru-RU" sz="1600" i="1" dirty="0"/>
              <a:t>, </a:t>
            </a:r>
            <a:r>
              <a:rPr lang="ru-RU" altLang="ru-RU" sz="1600" i="1" dirty="0" err="1"/>
              <a:t>науковці</a:t>
            </a:r>
            <a:r>
              <a:rPr lang="ru-RU" altLang="ru-RU" sz="1600" i="1" dirty="0"/>
              <a:t> – не </a:t>
            </a:r>
            <a:r>
              <a:rPr lang="ru-RU" altLang="ru-RU" sz="1600" i="1" dirty="0" err="1"/>
              <a:t>ледарі</a:t>
            </a:r>
            <a:r>
              <a:rPr lang="ru-RU" altLang="ru-RU" sz="1600" i="1" dirty="0"/>
              <a:t> і бездари, </a:t>
            </a:r>
            <a:r>
              <a:rPr lang="ru-RU" altLang="ru-RU" sz="1600" i="1" dirty="0" err="1"/>
              <a:t>які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прагнуть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тільки</a:t>
            </a:r>
            <a:r>
              <a:rPr lang="ru-RU" altLang="ru-RU" sz="1600" i="1" dirty="0"/>
              <a:t> 		</a:t>
            </a:r>
            <a:r>
              <a:rPr lang="ru-RU" altLang="ru-RU" sz="1600" i="1" dirty="0" err="1"/>
              <a:t>хабарів</a:t>
            </a:r>
            <a:endParaRPr lang="ru-RU" altLang="ru-RU" sz="1600" i="1" dirty="0"/>
          </a:p>
          <a:p>
            <a:pPr marL="0" indent="0">
              <a:buClr>
                <a:srgbClr val="0070C0"/>
              </a:buClr>
              <a:buNone/>
            </a:pPr>
            <a:endParaRPr lang="ru-RU" altLang="ru-RU" sz="1600" i="1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/>
              <a:t>Систематична </a:t>
            </a:r>
            <a:r>
              <a:rPr lang="ru-RU" altLang="ru-RU" sz="1600" dirty="0" err="1"/>
              <a:t>інформаційна</a:t>
            </a:r>
            <a:r>
              <a:rPr lang="ru-RU" altLang="ru-RU" sz="1600" dirty="0"/>
              <a:t> робота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altLang="ru-RU" sz="1600" dirty="0" err="1"/>
              <a:t>створення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національного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інформативно-комунікативного</a:t>
            </a:r>
            <a:r>
              <a:rPr lang="ru-RU" altLang="ru-RU" sz="1600" dirty="0"/>
              <a:t> порталу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altLang="ru-RU" sz="1600" dirty="0" err="1"/>
              <a:t>запровадження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цільових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програм</a:t>
            </a:r>
            <a:r>
              <a:rPr lang="ru-RU" altLang="ru-RU" sz="1600" dirty="0"/>
              <a:t> на </a:t>
            </a:r>
            <a:r>
              <a:rPr lang="ru-RU" altLang="ru-RU" sz="1600" dirty="0" err="1"/>
              <a:t>головних</a:t>
            </a:r>
            <a:r>
              <a:rPr lang="ru-RU" altLang="ru-RU" sz="1600" dirty="0"/>
              <a:t> ТВ-каналах 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Трансформація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соціальної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підтримки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працездатного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населення</a:t>
            </a:r>
            <a:endParaRPr lang="ru-RU" alt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altLang="ru-RU" sz="1600" dirty="0" err="1">
                <a:cs typeface="MS PGothic" panose="020B0600070205080204" pitchFamily="34" charset="-128"/>
              </a:rPr>
              <a:t>стимулювання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активної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поведінки</a:t>
            </a:r>
            <a:r>
              <a:rPr lang="ru-RU" altLang="ru-RU" sz="1600" dirty="0">
                <a:cs typeface="MS PGothic" panose="020B0600070205080204" pitchFamily="34" charset="-128"/>
              </a:rPr>
              <a:t> на ринку </a:t>
            </a:r>
            <a:r>
              <a:rPr lang="ru-RU" altLang="ru-RU" sz="1600" dirty="0" err="1">
                <a:cs typeface="MS PGothic" panose="020B0600070205080204" pitchFamily="34" charset="-128"/>
              </a:rPr>
              <a:t>праці</a:t>
            </a:r>
            <a:r>
              <a:rPr lang="ru-RU" altLang="ru-RU" sz="1600" dirty="0">
                <a:cs typeface="MS PGothic" panose="020B0600070205080204" pitchFamily="34" charset="-128"/>
              </a:rPr>
              <a:t> (</a:t>
            </a:r>
            <a:r>
              <a:rPr lang="ru-RU" altLang="ru-RU" sz="1600" dirty="0" err="1">
                <a:cs typeface="MS PGothic" panose="020B0600070205080204" pitchFamily="34" charset="-128"/>
              </a:rPr>
              <a:t>зайнятості</a:t>
            </a:r>
            <a:r>
              <a:rPr lang="ru-RU" altLang="ru-RU" sz="1600" dirty="0">
                <a:cs typeface="MS PGothic" panose="020B0600070205080204" pitchFamily="34" charset="-128"/>
              </a:rPr>
              <a:t>, </a:t>
            </a:r>
            <a:r>
              <a:rPr lang="ru-RU" altLang="ru-RU" sz="1600" dirty="0" err="1">
                <a:cs typeface="MS PGothic" panose="020B0600070205080204" pitchFamily="34" charset="-128"/>
              </a:rPr>
              <a:t>підприємництва</a:t>
            </a:r>
            <a:r>
              <a:rPr lang="ru-RU" altLang="ru-RU" sz="1600" dirty="0">
                <a:cs typeface="MS PGothic" panose="020B0600070205080204" pitchFamily="34" charset="-128"/>
              </a:rPr>
              <a:t>, </a:t>
            </a:r>
            <a:r>
              <a:rPr lang="ru-RU" altLang="ru-RU" sz="1600" dirty="0" err="1">
                <a:cs typeface="MS PGothic" panose="020B0600070205080204" pitchFamily="34" charset="-128"/>
              </a:rPr>
              <a:t>самозайнятості</a:t>
            </a:r>
            <a:r>
              <a:rPr lang="ru-RU" altLang="ru-RU" sz="1600" dirty="0">
                <a:cs typeface="MS PGothic" panose="020B0600070205080204" pitchFamily="34" charset="-128"/>
              </a:rPr>
              <a:t>, </a:t>
            </a:r>
            <a:r>
              <a:rPr lang="ru-RU" altLang="ru-RU" sz="1600" dirty="0" err="1">
                <a:cs typeface="MS PGothic" panose="020B0600070205080204" pitchFamily="34" charset="-128"/>
              </a:rPr>
              <a:t>сімейного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бізнесу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тощо</a:t>
            </a:r>
            <a:r>
              <a:rPr lang="ru-RU" altLang="ru-RU" sz="1600" dirty="0">
                <a:cs typeface="MS PGothic" panose="020B0600070205080204" pitchFamily="34" charset="-128"/>
              </a:rPr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altLang="ru-RU" sz="1600" dirty="0" err="1">
                <a:cs typeface="MS PGothic" panose="020B0600070205080204" pitchFamily="34" charset="-128"/>
              </a:rPr>
              <a:t>підвищення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диференціації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пенсій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відповідно</a:t>
            </a:r>
            <a:r>
              <a:rPr lang="ru-RU" altLang="ru-RU" sz="1600" dirty="0">
                <a:cs typeface="MS PGothic" panose="020B0600070205080204" pitchFamily="34" charset="-128"/>
              </a:rPr>
              <a:t> до </a:t>
            </a:r>
            <a:r>
              <a:rPr lang="ru-RU" altLang="ru-RU" sz="1600" dirty="0" err="1">
                <a:cs typeface="MS PGothic" panose="020B0600070205080204" pitchFamily="34" charset="-128"/>
              </a:rPr>
              <a:t>тривалості</a:t>
            </a:r>
            <a:r>
              <a:rPr lang="ru-RU" altLang="ru-RU" sz="1600" dirty="0">
                <a:cs typeface="MS PGothic" panose="020B0600070205080204" pitchFamily="34" charset="-128"/>
              </a:rPr>
              <a:t> страхового стажу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altLang="ru-RU" sz="1600" dirty="0" err="1">
                <a:cs typeface="MS PGothic" panose="020B0600070205080204" pitchFamily="34" charset="-128"/>
              </a:rPr>
              <a:t>вибудова</a:t>
            </a:r>
            <a:r>
              <a:rPr lang="ru-RU" altLang="ru-RU" sz="1600" dirty="0">
                <a:cs typeface="MS PGothic" panose="020B0600070205080204" pitchFamily="34" charset="-128"/>
              </a:rPr>
              <a:t> і </a:t>
            </a:r>
            <a:r>
              <a:rPr lang="ru-RU" altLang="ru-RU" sz="1600" dirty="0" err="1">
                <a:cs typeface="MS PGothic" panose="020B0600070205080204" pitchFamily="34" charset="-128"/>
              </a:rPr>
              <a:t>дотримання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співвідношень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мінімальних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державних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гарантій</a:t>
            </a:r>
            <a:endParaRPr lang="ru-RU" altLang="ru-RU" sz="1600" dirty="0">
              <a:cs typeface="MS PGothic" panose="020B0600070205080204" pitchFamily="34" charset="-128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altLang="ru-RU" sz="1600" i="1" dirty="0"/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endParaRPr lang="uk-UA" altLang="ru-RU" sz="1800" dirty="0"/>
          </a:p>
        </p:txBody>
      </p:sp>
    </p:spTree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D89509-821D-3B4E-97E5-2B43B3F7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920" y="741406"/>
            <a:ext cx="6757987" cy="1325778"/>
          </a:xfrm>
        </p:spPr>
        <p:txBody>
          <a:bodyPr/>
          <a:lstStyle/>
          <a:p>
            <a:pPr algn="l"/>
            <a:r>
              <a:rPr lang="uk-UA" altLang="ru-RU" sz="2000" i="1" dirty="0">
                <a:solidFill>
                  <a:srgbClr val="0070C0"/>
                </a:solidFill>
              </a:rPr>
              <a:t>Головним мотивом міграцій є занизька зарплата, передумовою помітного зменшення масштабів зовнішньої трудової міграції є зростання середньої зарплати в Україні до 70-75% аналогів сусідніх країн, передусім Польщі</a:t>
            </a:r>
            <a:endParaRPr lang="ru-RU" alt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4B9784-EA38-F845-8DD1-E7263D8E2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0141"/>
            <a:ext cx="9144000" cy="3766022"/>
          </a:xfrm>
        </p:spPr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ru-RU" altLang="ru-RU" sz="1800" dirty="0" err="1"/>
              <a:t>Підвищення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рівня</a:t>
            </a:r>
            <a:r>
              <a:rPr lang="ru-RU" altLang="ru-RU" sz="1800" dirty="0"/>
              <a:t> оплати </a:t>
            </a:r>
            <a:r>
              <a:rPr lang="ru-RU" altLang="ru-RU" sz="1800" dirty="0" err="1"/>
              <a:t>праці</a:t>
            </a:r>
            <a:endParaRPr lang="ru-RU" altLang="ru-RU" sz="1800" dirty="0"/>
          </a:p>
          <a:p>
            <a:pPr marL="0" indent="0">
              <a:buClr>
                <a:srgbClr val="0070C0"/>
              </a:buClr>
              <a:buNone/>
            </a:pPr>
            <a:r>
              <a:rPr lang="ru-RU" altLang="ru-RU" sz="1600" i="1" dirty="0"/>
              <a:t>		</a:t>
            </a:r>
            <a:r>
              <a:rPr lang="ru-RU" altLang="ru-RU" sz="1600" i="1" dirty="0" err="1"/>
              <a:t>Можливості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впливу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підвищення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мінімальної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зарплати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вичерпано</a:t>
            </a:r>
            <a:r>
              <a:rPr lang="ru-RU" altLang="ru-RU" sz="1600" i="1" dirty="0"/>
              <a:t> 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ru-RU" altLang="ru-RU" sz="1600" i="1" dirty="0"/>
              <a:t>		</a:t>
            </a:r>
            <a:r>
              <a:rPr lang="ru-RU" altLang="ru-RU" sz="1600" i="1" dirty="0" err="1"/>
              <a:t>Важливий</a:t>
            </a:r>
            <a:r>
              <a:rPr lang="ru-RU" altLang="ru-RU" sz="1600" i="1" dirty="0"/>
              <a:t> резерв – </a:t>
            </a:r>
            <a:r>
              <a:rPr lang="ru-RU" altLang="ru-RU" sz="1600" i="1" dirty="0" err="1"/>
              <a:t>підвищення</a:t>
            </a:r>
            <a:r>
              <a:rPr lang="ru-RU" altLang="ru-RU" sz="1600" i="1" dirty="0"/>
              <a:t> оплати </a:t>
            </a:r>
            <a:r>
              <a:rPr lang="ru-RU" altLang="ru-RU" sz="1600" i="1" dirty="0" err="1"/>
              <a:t>праці</a:t>
            </a:r>
            <a:r>
              <a:rPr lang="ru-RU" altLang="ru-RU" sz="1600" i="1" dirty="0"/>
              <a:t> в </a:t>
            </a:r>
            <a:r>
              <a:rPr lang="ru-RU" altLang="ru-RU" sz="1600" i="1" dirty="0" err="1"/>
              <a:t>бюджетній</a:t>
            </a:r>
            <a:r>
              <a:rPr lang="ru-RU" altLang="ru-RU" sz="1600" i="1" dirty="0"/>
              <a:t> </a:t>
            </a:r>
            <a:r>
              <a:rPr lang="ru-RU" altLang="ru-RU" sz="1600" i="1" dirty="0" err="1"/>
              <a:t>сфері</a:t>
            </a:r>
            <a:endParaRPr lang="ru-RU" altLang="ru-RU" sz="1600" i="1" dirty="0"/>
          </a:p>
          <a:p>
            <a:pPr marL="0" indent="0">
              <a:buClr>
                <a:srgbClr val="0070C0"/>
              </a:buClr>
              <a:buNone/>
            </a:pPr>
            <a:r>
              <a:rPr lang="uk-UA" altLang="ru-RU" sz="1600" i="1" dirty="0"/>
              <a:t>		Україна єдина країна Європи, де середня зарплата в науці нижча за 		середню в економіці</a:t>
            </a:r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altLang="ru-RU" sz="1600" dirty="0" err="1"/>
              <a:t>Заохочення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створення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робочих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місць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із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прийнятною</a:t>
            </a:r>
            <a:r>
              <a:rPr lang="ru-RU" altLang="ru-RU" sz="1600" dirty="0"/>
              <a:t> оплатою </a:t>
            </a:r>
            <a:r>
              <a:rPr lang="ru-RU" altLang="ru-RU" sz="1600" dirty="0" err="1"/>
              <a:t>праці</a:t>
            </a:r>
            <a:r>
              <a:rPr lang="ru-RU" altLang="ru-RU" sz="1600" dirty="0"/>
              <a:t> в </a:t>
            </a:r>
            <a:r>
              <a:rPr lang="ru-RU" altLang="ru-RU" sz="1600" dirty="0" err="1"/>
              <a:t>Україні</a:t>
            </a:r>
            <a:endParaRPr lang="ru-RU" alt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>
                <a:cs typeface="MS PGothic" panose="020B0600070205080204" pitchFamily="34" charset="-128"/>
              </a:rPr>
              <a:t>бізнес-клімат</a:t>
            </a:r>
            <a:endParaRPr lang="ru-RU" altLang="ru-RU" sz="1600" dirty="0">
              <a:cs typeface="MS PGothic" panose="020B0600070205080204" pitchFamily="34" charset="-128"/>
            </a:endParaRPr>
          </a:p>
          <a:p>
            <a:pPr lvl="2">
              <a:buClr>
                <a:srgbClr val="0070C0"/>
              </a:buClr>
              <a:buFont typeface="Wingdings" pitchFamily="2" charset="2"/>
              <a:buChar char="§"/>
            </a:pPr>
            <a:r>
              <a:rPr lang="ru-RU" altLang="ru-RU" sz="1600" dirty="0" err="1">
                <a:cs typeface="MS PGothic" panose="020B0600070205080204" pitchFamily="34" charset="-128"/>
              </a:rPr>
              <a:t>корупція</a:t>
            </a:r>
            <a:r>
              <a:rPr lang="ru-RU" altLang="ru-RU" sz="1600" dirty="0">
                <a:cs typeface="MS PGothic" panose="020B0600070205080204" pitchFamily="34" charset="-128"/>
              </a:rPr>
              <a:t>, </a:t>
            </a:r>
            <a:r>
              <a:rPr lang="ru-RU" altLang="ru-RU" sz="1600" dirty="0" err="1">
                <a:cs typeface="MS PGothic" panose="020B0600070205080204" pitchFamily="34" charset="-128"/>
              </a:rPr>
              <a:t>неофіційні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платежі</a:t>
            </a:r>
            <a:endParaRPr lang="ru-RU" altLang="ru-RU" sz="1600" dirty="0">
              <a:cs typeface="MS PGothic" panose="020B0600070205080204" pitchFamily="34" charset="-128"/>
            </a:endParaRPr>
          </a:p>
          <a:p>
            <a:pPr lvl="2">
              <a:buClr>
                <a:srgbClr val="0070C0"/>
              </a:buClr>
              <a:buFont typeface="Wingdings" pitchFamily="2" charset="2"/>
              <a:buChar char="§"/>
            </a:pPr>
            <a:r>
              <a:rPr lang="ru-RU" altLang="ru-RU" sz="1600" dirty="0" err="1">
                <a:cs typeface="MS PGothic" panose="020B0600070205080204" pitchFamily="34" charset="-128"/>
              </a:rPr>
              <a:t>регулювання</a:t>
            </a:r>
            <a:endParaRPr lang="ru-RU" altLang="ru-RU" sz="1600" dirty="0">
              <a:cs typeface="MS PGothic" panose="020B0600070205080204" pitchFamily="34" charset="-128"/>
            </a:endParaRPr>
          </a:p>
          <a:p>
            <a:pPr lvl="2">
              <a:buClr>
                <a:srgbClr val="0070C0"/>
              </a:buClr>
              <a:buFont typeface="Wingdings" pitchFamily="2" charset="2"/>
              <a:buChar char="§"/>
            </a:pPr>
            <a:r>
              <a:rPr lang="ru-RU" altLang="ru-RU" sz="1600" dirty="0" err="1">
                <a:cs typeface="MS PGothic" panose="020B0600070205080204" pitchFamily="34" charset="-128"/>
              </a:rPr>
              <a:t>тіньова</a:t>
            </a:r>
            <a:r>
              <a:rPr lang="ru-RU" altLang="ru-RU" sz="1600" dirty="0">
                <a:cs typeface="MS PGothic" panose="020B0600070205080204" pitchFamily="34" charset="-128"/>
              </a:rPr>
              <a:t> сфера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>
                <a:cs typeface="MS PGothic" panose="020B0600070205080204" pitchFamily="34" charset="-128"/>
              </a:rPr>
              <a:t>співробітництво</a:t>
            </a:r>
            <a:r>
              <a:rPr lang="ru-RU" altLang="ru-RU" sz="1600" dirty="0">
                <a:cs typeface="MS PGothic" panose="020B0600070205080204" pitchFamily="34" charset="-128"/>
              </a:rPr>
              <a:t> з </a:t>
            </a:r>
            <a:r>
              <a:rPr lang="ru-RU" altLang="ru-RU" sz="1600" dirty="0" err="1">
                <a:cs typeface="MS PGothic" panose="020B0600070205080204" pitchFamily="34" charset="-128"/>
              </a:rPr>
              <a:t>організаціями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роботодавців</a:t>
            </a:r>
            <a:endParaRPr lang="ru-RU" altLang="ru-RU" sz="1600" dirty="0">
              <a:cs typeface="MS PGothic" panose="020B0600070205080204" pitchFamily="34" charset="-128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altLang="ru-RU" sz="1600" dirty="0" err="1">
                <a:cs typeface="MS PGothic" panose="020B0600070205080204" pitchFamily="34" charset="-128"/>
              </a:rPr>
              <a:t>співробітництво</a:t>
            </a:r>
            <a:r>
              <a:rPr lang="ru-RU" altLang="ru-RU" sz="1600" dirty="0">
                <a:cs typeface="MS PGothic" panose="020B0600070205080204" pitchFamily="34" charset="-128"/>
              </a:rPr>
              <a:t>  з </a:t>
            </a:r>
            <a:r>
              <a:rPr lang="ru-RU" altLang="ru-RU" sz="1600" dirty="0" err="1">
                <a:cs typeface="MS PGothic" panose="020B0600070205080204" pitchFamily="34" charset="-128"/>
              </a:rPr>
              <a:t>територіальними</a:t>
            </a:r>
            <a:r>
              <a:rPr lang="ru-RU" altLang="ru-RU" sz="1600" dirty="0">
                <a:cs typeface="MS PGothic" panose="020B0600070205080204" pitchFamily="34" charset="-128"/>
              </a:rPr>
              <a:t> громадами, </a:t>
            </a:r>
            <a:r>
              <a:rPr lang="ru-RU" altLang="ru-RU" sz="1600" dirty="0" err="1">
                <a:cs typeface="MS PGothic" panose="020B0600070205080204" pitchFamily="34" charset="-128"/>
              </a:rPr>
              <a:t>зокрема</a:t>
            </a:r>
            <a:r>
              <a:rPr lang="ru-RU" altLang="ru-RU" sz="1600" dirty="0">
                <a:cs typeface="MS PGothic" panose="020B0600070205080204" pitchFamily="34" charset="-128"/>
              </a:rPr>
              <a:t> шляхом </a:t>
            </a:r>
            <a:r>
              <a:rPr lang="ru-RU" altLang="ru-RU" sz="1600" dirty="0" err="1">
                <a:cs typeface="MS PGothic" panose="020B0600070205080204" pitchFamily="34" charset="-128"/>
              </a:rPr>
              <a:t>зміни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системи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оподаткування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доходів</a:t>
            </a:r>
            <a:r>
              <a:rPr lang="ru-RU" altLang="ru-RU" sz="1600" dirty="0">
                <a:cs typeface="MS PGothic" panose="020B0600070205080204" pitchFamily="34" charset="-128"/>
              </a:rPr>
              <a:t> </a:t>
            </a:r>
            <a:r>
              <a:rPr lang="ru-RU" altLang="ru-RU" sz="1600" dirty="0" err="1">
                <a:cs typeface="MS PGothic" panose="020B0600070205080204" pitchFamily="34" charset="-128"/>
              </a:rPr>
              <a:t>населення</a:t>
            </a:r>
            <a:endParaRPr lang="ru-RU" altLang="ru-RU" sz="1600" dirty="0">
              <a:cs typeface="MS PGothic" panose="020B0600070205080204" pitchFamily="34" charset="-128"/>
            </a:endParaRPr>
          </a:p>
          <a:p>
            <a:pPr marL="0" indent="0">
              <a:buClr>
                <a:srgbClr val="0070C0"/>
              </a:buClr>
              <a:buNone/>
            </a:pPr>
            <a:endParaRPr lang="uk-UA" alt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3714405729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AF2C81-5CC1-FA47-B914-B648BBA8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8643"/>
            <a:ext cx="8229600" cy="441788"/>
          </a:xfrm>
        </p:spPr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Ключові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постулати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доповіді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FFC3F7-846F-5C48-8E32-C7D3C2B06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1243174"/>
            <a:ext cx="8969340" cy="4882990"/>
          </a:xfrm>
        </p:spPr>
        <p:txBody>
          <a:bodyPr/>
          <a:lstStyle/>
          <a:p>
            <a:pPr>
              <a:buClr>
                <a:srgbClr val="0070C0"/>
              </a:buClr>
              <a:buFont typeface="+mj-lt"/>
              <a:buAutoNum type="arabicPeriod"/>
            </a:pPr>
            <a:r>
              <a:rPr lang="ru-RU" sz="1800" dirty="0" err="1"/>
              <a:t>Міграція</a:t>
            </a:r>
            <a:r>
              <a:rPr lang="ru-RU" sz="1800" dirty="0"/>
              <a:t> – </a:t>
            </a:r>
            <a:r>
              <a:rPr lang="ru-RU" sz="1800" dirty="0" err="1"/>
              <a:t>це</a:t>
            </a:r>
            <a:r>
              <a:rPr lang="ru-RU" sz="1800" dirty="0"/>
              <a:t> не проблема,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потребує</a:t>
            </a:r>
            <a:r>
              <a:rPr lang="ru-RU" sz="1800" dirty="0"/>
              <a:t> </a:t>
            </a:r>
            <a:r>
              <a:rPr lang="ru-RU" sz="1800" dirty="0" err="1"/>
              <a:t>розв’язання</a:t>
            </a:r>
            <a:r>
              <a:rPr lang="ru-RU" sz="1800" dirty="0"/>
              <a:t>, а </a:t>
            </a:r>
            <a:r>
              <a:rPr lang="ru-RU" sz="1800" dirty="0" err="1"/>
              <a:t>реальність</a:t>
            </a:r>
            <a:r>
              <a:rPr lang="ru-RU" sz="1800" dirty="0"/>
              <a:t>, з </a:t>
            </a:r>
            <a:r>
              <a:rPr lang="ru-RU" sz="1800" dirty="0" err="1"/>
              <a:t>якою</a:t>
            </a:r>
            <a:r>
              <a:rPr lang="ru-RU" sz="1800" dirty="0"/>
              <a:t> </a:t>
            </a:r>
            <a:r>
              <a:rPr lang="ru-RU" sz="1800" dirty="0" err="1"/>
              <a:t>належить</a:t>
            </a:r>
            <a:r>
              <a:rPr lang="ru-RU" sz="1800" dirty="0"/>
              <a:t> </a:t>
            </a:r>
            <a:r>
              <a:rPr lang="ru-RU" sz="1800" dirty="0" err="1"/>
              <a:t>рахуватись</a:t>
            </a:r>
            <a:r>
              <a:rPr lang="ru-RU" sz="1800" dirty="0"/>
              <a:t> і яку </a:t>
            </a:r>
            <a:r>
              <a:rPr lang="ru-RU" sz="1800" dirty="0" err="1"/>
              <a:t>необхідно</a:t>
            </a:r>
            <a:r>
              <a:rPr lang="ru-RU" sz="1800" dirty="0"/>
              <a:t> </a:t>
            </a:r>
            <a:r>
              <a:rPr lang="ru-RU" sz="1800" dirty="0" err="1"/>
              <a:t>облаштовувати</a:t>
            </a:r>
            <a:endParaRPr lang="ru-RU" sz="1800" dirty="0"/>
          </a:p>
          <a:p>
            <a:pPr>
              <a:buClr>
                <a:srgbClr val="0070C0"/>
              </a:buClr>
              <a:buFont typeface="+mj-lt"/>
              <a:buAutoNum type="arabicPeriod"/>
            </a:pPr>
            <a:r>
              <a:rPr lang="ru-RU" sz="1800" dirty="0" err="1"/>
              <a:t>Міграція</a:t>
            </a:r>
            <a:r>
              <a:rPr lang="ru-RU" sz="1800" dirty="0"/>
              <a:t> </a:t>
            </a:r>
            <a:r>
              <a:rPr lang="ru-RU" sz="1800" dirty="0" err="1"/>
              <a:t>є</a:t>
            </a:r>
            <a:r>
              <a:rPr lang="ru-RU" sz="1800" dirty="0"/>
              <a:t> </a:t>
            </a:r>
            <a:r>
              <a:rPr lang="ru-RU" sz="1800" dirty="0" err="1"/>
              <a:t>ключовим</a:t>
            </a:r>
            <a:r>
              <a:rPr lang="ru-RU" sz="1800" dirty="0"/>
              <a:t> </a:t>
            </a:r>
            <a:r>
              <a:rPr lang="ru-RU" sz="1800" dirty="0" err="1"/>
              <a:t>проявом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 </a:t>
            </a:r>
            <a:r>
              <a:rPr lang="ru-RU" sz="1800" dirty="0" err="1"/>
              <a:t>глобалізації</a:t>
            </a:r>
            <a:r>
              <a:rPr lang="ru-RU" sz="1800" dirty="0"/>
              <a:t>,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dirty="0" err="1"/>
              <a:t>об’єктивний</a:t>
            </a:r>
            <a:r>
              <a:rPr lang="ru-RU" sz="1800" dirty="0"/>
              <a:t> характер і навряд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зупинена</a:t>
            </a:r>
            <a:r>
              <a:rPr lang="ru-RU" sz="1800" dirty="0"/>
              <a:t>, </a:t>
            </a:r>
            <a:r>
              <a:rPr lang="ru-RU" sz="1800" dirty="0" err="1"/>
              <a:t>принаймні</a:t>
            </a:r>
            <a:r>
              <a:rPr lang="ru-RU" sz="1800" dirty="0"/>
              <a:t>, </a:t>
            </a:r>
            <a:r>
              <a:rPr lang="ru-RU" sz="1800" dirty="0" err="1"/>
              <a:t>демократичним</a:t>
            </a:r>
            <a:r>
              <a:rPr lang="ru-RU" sz="1800" dirty="0"/>
              <a:t> шляхом</a:t>
            </a:r>
          </a:p>
          <a:p>
            <a:pPr>
              <a:buClr>
                <a:srgbClr val="0070C0"/>
              </a:buClr>
              <a:buFont typeface="+mj-lt"/>
              <a:buAutoNum type="arabicPeriod"/>
            </a:pPr>
            <a:r>
              <a:rPr lang="uk-UA" sz="1800" dirty="0"/>
              <a:t>Реалізовані </a:t>
            </a:r>
            <a:r>
              <a:rPr lang="en-US" sz="1800" dirty="0"/>
              <a:t>(</a:t>
            </a:r>
            <a:r>
              <a:rPr lang="uk-UA" sz="1800" dirty="0"/>
              <a:t>певною мірою й потенційні) еміграційні настанови є максимально повним і точним віддзеркаленням суспільних настроїв: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низької</a:t>
            </a:r>
            <a:r>
              <a:rPr lang="ru-RU" sz="1600" dirty="0"/>
              <a:t> </a:t>
            </a:r>
            <a:r>
              <a:rPr lang="ru-RU" sz="1600" dirty="0" err="1"/>
              <a:t>оцінки</a:t>
            </a:r>
            <a:r>
              <a:rPr lang="ru-RU" sz="1600" dirty="0"/>
              <a:t> </a:t>
            </a:r>
            <a:r>
              <a:rPr lang="ru-RU" sz="1600" dirty="0" err="1"/>
              <a:t>свого</a:t>
            </a:r>
            <a:r>
              <a:rPr lang="ru-RU" sz="1600" dirty="0"/>
              <a:t> </a:t>
            </a:r>
            <a:r>
              <a:rPr lang="ru-RU" sz="1600" dirty="0" err="1"/>
              <a:t>власного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і </a:t>
            </a:r>
            <a:r>
              <a:rPr lang="ru-RU" sz="1600" dirty="0" err="1"/>
              <a:t>поточної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/>
              <a:t> в </a:t>
            </a:r>
            <a:r>
              <a:rPr lang="ru-RU" sz="1600" dirty="0" err="1"/>
              <a:t>країні</a:t>
            </a:r>
            <a:r>
              <a:rPr lang="ru-RU" sz="1600" dirty="0"/>
              <a:t> (</a:t>
            </a:r>
            <a:r>
              <a:rPr lang="ru-RU" sz="1600" dirty="0" err="1"/>
              <a:t>регіоні</a:t>
            </a:r>
            <a:r>
              <a:rPr lang="ru-RU" sz="1600" dirty="0"/>
              <a:t>, </a:t>
            </a:r>
            <a:r>
              <a:rPr lang="ru-RU" sz="1600" dirty="0" err="1"/>
              <a:t>поселенні</a:t>
            </a:r>
            <a:r>
              <a:rPr lang="ru-RU" sz="1600" dirty="0"/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зневіри</a:t>
            </a:r>
            <a:r>
              <a:rPr lang="ru-RU" sz="1600" dirty="0"/>
              <a:t> і </a:t>
            </a:r>
            <a:r>
              <a:rPr lang="ru-RU" sz="1600" dirty="0" err="1"/>
              <a:t>бачення</a:t>
            </a:r>
            <a:r>
              <a:rPr lang="ru-RU" sz="1600" dirty="0"/>
              <a:t> </a:t>
            </a:r>
            <a:r>
              <a:rPr lang="ru-RU" sz="1600" dirty="0" err="1"/>
              <a:t>поганих</a:t>
            </a:r>
            <a:r>
              <a:rPr lang="ru-RU" sz="1600" dirty="0"/>
              <a:t> перспектив для себе, </a:t>
            </a:r>
            <a:r>
              <a:rPr lang="ru-RU" sz="1600" dirty="0" err="1"/>
              <a:t>родини</a:t>
            </a:r>
            <a:r>
              <a:rPr lang="ru-RU" sz="1600" dirty="0"/>
              <a:t> та </a:t>
            </a:r>
            <a:r>
              <a:rPr lang="ru-RU" sz="1600" dirty="0" err="1"/>
              <a:t>нащадків</a:t>
            </a:r>
            <a:endParaRPr 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стійкого</a:t>
            </a:r>
            <a:r>
              <a:rPr lang="ru-RU" sz="1600" dirty="0"/>
              <a:t> </a:t>
            </a:r>
            <a:r>
              <a:rPr lang="ru-RU" sz="1600" dirty="0" err="1"/>
              <a:t>переконання</a:t>
            </a:r>
            <a:r>
              <a:rPr lang="ru-RU" sz="1600" dirty="0"/>
              <a:t> у </a:t>
            </a:r>
            <a:r>
              <a:rPr lang="ru-RU" sz="1600" dirty="0" err="1"/>
              <a:t>вищій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за кордоном та </a:t>
            </a:r>
            <a:r>
              <a:rPr lang="ru-RU" sz="1600" dirty="0" err="1"/>
              <a:t>попиту</a:t>
            </a:r>
            <a:r>
              <a:rPr lang="ru-RU" sz="1600" dirty="0"/>
              <a:t> на </a:t>
            </a:r>
            <a:r>
              <a:rPr lang="ru-RU" sz="1600" dirty="0" err="1"/>
              <a:t>емігрантів</a:t>
            </a:r>
            <a:endParaRPr 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uk-UA" sz="1600" dirty="0"/>
              <a:t>в</a:t>
            </a:r>
            <a:r>
              <a:rPr lang="ru-RU" sz="1600" dirty="0" err="1"/>
              <a:t>певненості</a:t>
            </a:r>
            <a:r>
              <a:rPr lang="ru-RU" sz="1600" dirty="0"/>
              <a:t> у </a:t>
            </a:r>
            <a:r>
              <a:rPr lang="ru-RU" sz="1600" dirty="0" err="1"/>
              <a:t>своїх</a:t>
            </a:r>
            <a:r>
              <a:rPr lang="ru-RU" sz="1600" dirty="0"/>
              <a:t>  </a:t>
            </a:r>
            <a:r>
              <a:rPr lang="ru-RU" sz="1600" dirty="0" err="1"/>
              <a:t>можливостях</a:t>
            </a:r>
            <a:r>
              <a:rPr lang="ru-RU" sz="1600" dirty="0"/>
              <a:t> </a:t>
            </a:r>
            <a:r>
              <a:rPr lang="ru-RU" sz="1600" dirty="0" err="1"/>
              <a:t>інтегруватися</a:t>
            </a:r>
            <a:r>
              <a:rPr lang="ru-RU" sz="1600" dirty="0"/>
              <a:t> у </a:t>
            </a:r>
            <a:r>
              <a:rPr lang="ru-RU" sz="1600" dirty="0" err="1"/>
              <a:t>нове</a:t>
            </a:r>
            <a:r>
              <a:rPr lang="ru-RU" sz="1600" dirty="0"/>
              <a:t> </a:t>
            </a:r>
            <a:r>
              <a:rPr lang="ru-RU" sz="1600" dirty="0" err="1"/>
              <a:t>суспільство</a:t>
            </a:r>
            <a:r>
              <a:rPr lang="ru-RU" sz="1600" dirty="0"/>
              <a:t> (</a:t>
            </a:r>
            <a:r>
              <a:rPr lang="ru-RU" sz="1600" dirty="0" err="1"/>
              <a:t>знайти</a:t>
            </a:r>
            <a:r>
              <a:rPr lang="ru-RU" sz="1600" dirty="0"/>
              <a:t> роботу, </a:t>
            </a:r>
            <a:r>
              <a:rPr lang="ru-RU" sz="1600" dirty="0" err="1"/>
              <a:t>житло</a:t>
            </a:r>
            <a:r>
              <a:rPr lang="ru-RU" sz="1600" dirty="0"/>
              <a:t>, </a:t>
            </a:r>
            <a:r>
              <a:rPr lang="ru-RU" sz="1600" dirty="0" err="1"/>
              <a:t>вивчити</a:t>
            </a:r>
            <a:r>
              <a:rPr lang="ru-RU" sz="1600" dirty="0"/>
              <a:t> </a:t>
            </a:r>
            <a:r>
              <a:rPr lang="ru-RU" sz="1600" dirty="0" err="1"/>
              <a:t>мову</a:t>
            </a:r>
            <a:r>
              <a:rPr lang="ru-RU" sz="1600" dirty="0"/>
              <a:t>, </a:t>
            </a:r>
            <a:r>
              <a:rPr lang="ru-RU" sz="1600" dirty="0" err="1"/>
              <a:t>пристосуватися</a:t>
            </a:r>
            <a:r>
              <a:rPr lang="ru-RU" sz="1600" dirty="0"/>
              <a:t> до способу </a:t>
            </a:r>
            <a:r>
              <a:rPr lang="ru-RU" sz="1600" dirty="0" err="1"/>
              <a:t>життя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поширення</a:t>
            </a:r>
            <a:r>
              <a:rPr lang="ru-RU" sz="1600" dirty="0"/>
              <a:t> в </a:t>
            </a:r>
            <a:r>
              <a:rPr lang="ru-RU" sz="1600" dirty="0" err="1"/>
              <a:t>суспільстві</a:t>
            </a:r>
            <a:r>
              <a:rPr lang="ru-RU" sz="1600" dirty="0"/>
              <a:t>  </a:t>
            </a:r>
            <a:r>
              <a:rPr lang="ru-RU" sz="1600" dirty="0" err="1"/>
              <a:t>настанов</a:t>
            </a:r>
            <a:r>
              <a:rPr lang="ru-RU" sz="1600" dirty="0"/>
              <a:t> на </a:t>
            </a:r>
            <a:r>
              <a:rPr lang="ru-RU" sz="1600" dirty="0" err="1"/>
              <a:t>еміграцію</a:t>
            </a:r>
            <a:r>
              <a:rPr lang="ru-RU" sz="1600" dirty="0"/>
              <a:t> (</a:t>
            </a:r>
            <a:r>
              <a:rPr lang="ru-RU" sz="1600" dirty="0" err="1"/>
              <a:t>стаціонарну</a:t>
            </a:r>
            <a:r>
              <a:rPr lang="ru-RU" sz="1600" dirty="0"/>
              <a:t>, </a:t>
            </a:r>
            <a:r>
              <a:rPr lang="ru-RU" sz="1600" dirty="0" err="1"/>
              <a:t>трудову</a:t>
            </a:r>
            <a:r>
              <a:rPr lang="ru-RU" sz="1600" dirty="0"/>
              <a:t>, </a:t>
            </a:r>
            <a:r>
              <a:rPr lang="ru-RU" sz="1600" dirty="0" err="1"/>
              <a:t>освітню</a:t>
            </a:r>
            <a:r>
              <a:rPr lang="ru-RU" sz="1600" dirty="0"/>
              <a:t>)                                                                                                                    </a:t>
            </a:r>
          </a:p>
          <a:p>
            <a:pPr>
              <a:buClr>
                <a:srgbClr val="0070C0"/>
              </a:buClr>
              <a:buFont typeface="+mj-lt"/>
              <a:buAutoNum type="arabicPeriod"/>
            </a:pPr>
            <a:r>
              <a:rPr lang="ru-RU" sz="1800" dirty="0" err="1"/>
              <a:t>Оцінка</a:t>
            </a:r>
            <a:r>
              <a:rPr lang="ru-RU" sz="1800" dirty="0"/>
              <a:t> </a:t>
            </a:r>
            <a:r>
              <a:rPr lang="ru-RU" sz="1800" dirty="0" err="1"/>
              <a:t>наслідків</a:t>
            </a:r>
            <a:r>
              <a:rPr lang="ru-RU" sz="1800" dirty="0"/>
              <a:t> </a:t>
            </a:r>
            <a:r>
              <a:rPr lang="ru-RU" sz="1800" dirty="0" err="1"/>
              <a:t>масштабних</a:t>
            </a:r>
            <a:r>
              <a:rPr lang="ru-RU" sz="1800" dirty="0"/>
              <a:t> </a:t>
            </a:r>
            <a:r>
              <a:rPr lang="ru-RU" sz="1800" dirty="0" err="1"/>
              <a:t>міграцій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dirty="0" err="1"/>
              <a:t>здійснюватись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позиції</a:t>
            </a:r>
            <a:r>
              <a:rPr lang="ru-RU" sz="1800" dirty="0"/>
              <a:t>: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мігранта</a:t>
            </a:r>
            <a:endParaRPr 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країни</a:t>
            </a:r>
            <a:r>
              <a:rPr lang="ru-RU" sz="1600" dirty="0"/>
              <a:t>-донора (</a:t>
            </a:r>
            <a:r>
              <a:rPr lang="ru-RU" sz="1600" dirty="0" err="1"/>
              <a:t>регіону</a:t>
            </a:r>
            <a:r>
              <a:rPr lang="ru-RU" sz="1600" dirty="0"/>
              <a:t>, </a:t>
            </a:r>
            <a:r>
              <a:rPr lang="ru-RU" sz="1600" dirty="0" err="1"/>
              <a:t>поселення</a:t>
            </a:r>
            <a:r>
              <a:rPr lang="ru-RU" sz="1600" dirty="0"/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країни-реципієнта</a:t>
            </a:r>
            <a:r>
              <a:rPr lang="ru-RU" sz="1600" dirty="0"/>
              <a:t> (</a:t>
            </a:r>
            <a:r>
              <a:rPr lang="ru-RU" sz="1600" dirty="0" err="1"/>
              <a:t>регіону</a:t>
            </a:r>
            <a:r>
              <a:rPr lang="ru-RU" sz="1600" dirty="0"/>
              <a:t>, </a:t>
            </a:r>
            <a:r>
              <a:rPr lang="ru-RU" sz="1600" dirty="0" err="1"/>
              <a:t>поселення</a:t>
            </a:r>
            <a:r>
              <a:rPr lang="ru-RU" sz="1600" dirty="0"/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1600" dirty="0" err="1"/>
              <a:t>цивілізації</a:t>
            </a:r>
            <a:r>
              <a:rPr lang="ru-RU" sz="1600" dirty="0"/>
              <a:t> </a:t>
            </a:r>
            <a:r>
              <a:rPr lang="ru-RU" sz="1600" dirty="0" err="1"/>
              <a:t>загалом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3440970"/>
      </p:ext>
    </p:extLst>
  </p:cSld>
  <p:clrMapOvr>
    <a:masterClrMapping/>
  </p:clrMapOvr>
  <p:transition spd="med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2DBAE048-D066-0F4D-9726-92335068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512" y="889686"/>
            <a:ext cx="6914508" cy="710514"/>
          </a:xfrm>
        </p:spPr>
        <p:txBody>
          <a:bodyPr/>
          <a:lstStyle/>
          <a:p>
            <a:pPr algn="l"/>
            <a:r>
              <a:rPr lang="ru-RU" sz="2000" i="1" dirty="0" err="1">
                <a:solidFill>
                  <a:srgbClr val="0070C0"/>
                </a:solidFill>
                <a:cs typeface="ＭＳ Ｐゴシック" charset="0"/>
              </a:rPr>
              <a:t>Середня</a:t>
            </a:r>
            <a:r>
              <a:rPr lang="ru-RU" sz="2000" i="1" dirty="0">
                <a:solidFill>
                  <a:srgbClr val="0070C0"/>
                </a:solidFill>
                <a:cs typeface="ＭＳ Ｐゴシック" charset="0"/>
              </a:rPr>
              <a:t> </a:t>
            </a:r>
            <a:r>
              <a:rPr lang="ru-RU" sz="2000" i="1" dirty="0" err="1">
                <a:solidFill>
                  <a:srgbClr val="0070C0"/>
                </a:solidFill>
                <a:cs typeface="ＭＳ Ｐゴシック" charset="0"/>
              </a:rPr>
              <a:t>місячна</a:t>
            </a:r>
            <a:r>
              <a:rPr lang="ru-RU" sz="2000" i="1" dirty="0">
                <a:solidFill>
                  <a:srgbClr val="0070C0"/>
                </a:solidFill>
                <a:cs typeface="ＭＳ Ｐゴシック" charset="0"/>
              </a:rPr>
              <a:t> зарплата, </a:t>
            </a:r>
            <a:r>
              <a:rPr lang="ru-RU" sz="2000" i="1" dirty="0" err="1">
                <a:solidFill>
                  <a:srgbClr val="0070C0"/>
                </a:solidFill>
                <a:cs typeface="ＭＳ Ｐゴシック" charset="0"/>
              </a:rPr>
              <a:t>дол.США</a:t>
            </a:r>
            <a:r>
              <a:rPr lang="ru-RU" sz="2000" i="1" dirty="0">
                <a:solidFill>
                  <a:srgbClr val="0070C0"/>
                </a:solidFill>
                <a:cs typeface="ＭＳ Ｐゴシック" charset="0"/>
              </a:rPr>
              <a:t> за ПКС-2011, 2016 </a:t>
            </a:r>
            <a:r>
              <a:rPr lang="ru-RU" sz="2000" i="1" dirty="0" err="1">
                <a:solidFill>
                  <a:srgbClr val="0070C0"/>
                </a:solidFill>
                <a:cs typeface="ＭＳ Ｐゴシック" charset="0"/>
              </a:rPr>
              <a:t>рік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i="1" dirty="0">
              <a:solidFill>
                <a:srgbClr val="0070C0"/>
              </a:solidFill>
            </a:endParaRPr>
          </a:p>
        </p:txBody>
      </p:sp>
      <p:graphicFrame>
        <p:nvGraphicFramePr>
          <p:cNvPr id="2" name="Объект 3">
            <a:extLst>
              <a:ext uri="{FF2B5EF4-FFF2-40B4-BE49-F238E27FC236}">
                <a16:creationId xmlns:a16="http://schemas.microsoft.com/office/drawing/2014/main" xmlns="" id="{6885CEFD-BBFA-6647-AB79-CAD463624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541558"/>
              </p:ext>
            </p:extLst>
          </p:nvPr>
        </p:nvGraphicFramePr>
        <p:xfrm>
          <a:off x="215187" y="1407560"/>
          <a:ext cx="8420813" cy="4667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3" name="TextBox 4">
            <a:extLst>
              <a:ext uri="{FF2B5EF4-FFF2-40B4-BE49-F238E27FC236}">
                <a16:creationId xmlns:a16="http://schemas.microsoft.com/office/drawing/2014/main" xmlns="" id="{CE10CC81-5CA4-1842-9FFE-2F1E7F18A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1416" y="6126163"/>
            <a:ext cx="1823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uk-UA" altLang="ru-RU" sz="1400" i="1" dirty="0"/>
              <a:t>Джерело: </a:t>
            </a:r>
            <a:r>
              <a:rPr lang="en-US" altLang="ru-RU" sz="1400" i="1" dirty="0"/>
              <a:t>ILO stat</a:t>
            </a:r>
            <a:endParaRPr lang="ru-RU" altLang="ru-RU" sz="1400" i="1" dirty="0"/>
          </a:p>
        </p:txBody>
      </p:sp>
    </p:spTree>
  </p:cSld>
  <p:clrMapOvr>
    <a:masterClrMapping/>
  </p:clrMapOvr>
  <p:transition spd="med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41AFEAA-28EE-574D-A19D-C9BA48BD8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56" y="1977081"/>
            <a:ext cx="6750123" cy="2767914"/>
          </a:xfrm>
        </p:spPr>
        <p:txBody>
          <a:bodyPr/>
          <a:lstStyle/>
          <a:p>
            <a:pPr algn="l"/>
            <a:r>
              <a:rPr lang="uk-UA" altLang="ru-RU" sz="2000" i="1" dirty="0">
                <a:solidFill>
                  <a:srgbClr val="0070C0"/>
                </a:solidFill>
              </a:rPr>
              <a:t>Хоча занизька зарплата є головним мотивом міграцій, саме її підвищення (навіть до 70-75% аналогів Польщі) не дасть бажаних результатів – потрібно поліпшення якості життя</a:t>
            </a:r>
            <a:endParaRPr lang="ru-RU" altLang="ru-RU" sz="2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78602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9FDA6A-204B-A649-B752-88C80A8690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Чинники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міграції</a:t>
            </a:r>
            <a:r>
              <a:rPr lang="ru-RU" sz="2400" i="1" dirty="0">
                <a:solidFill>
                  <a:srgbClr val="0070C0"/>
                </a:solidFill>
              </a:rPr>
              <a:t>: </a:t>
            </a:r>
            <a:br>
              <a:rPr lang="ru-RU" sz="2400" i="1" dirty="0">
                <a:solidFill>
                  <a:srgbClr val="0070C0"/>
                </a:solidFill>
              </a:rPr>
            </a:br>
            <a:r>
              <a:rPr lang="ru-RU" sz="2400" i="1" dirty="0" err="1">
                <a:solidFill>
                  <a:srgbClr val="0070C0"/>
                </a:solidFill>
              </a:rPr>
              <a:t>людина</a:t>
            </a:r>
            <a:r>
              <a:rPr lang="ru-RU" sz="2400" i="1" dirty="0">
                <a:solidFill>
                  <a:srgbClr val="0070C0"/>
                </a:solidFill>
              </a:rPr>
              <a:t>, </a:t>
            </a:r>
            <a:r>
              <a:rPr lang="ru-RU" sz="2400" i="1" dirty="0" err="1">
                <a:solidFill>
                  <a:srgbClr val="0070C0"/>
                </a:solidFill>
              </a:rPr>
              <a:t>незадоволена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своїм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життям</a:t>
            </a:r>
            <a:r>
              <a:rPr lang="ru-RU" sz="2400" i="1" dirty="0">
                <a:solidFill>
                  <a:srgbClr val="0070C0"/>
                </a:solidFill>
              </a:rPr>
              <a:t>, </a:t>
            </a:r>
            <a:r>
              <a:rPr lang="ru-RU" sz="2400" i="1" dirty="0" err="1">
                <a:solidFill>
                  <a:srgbClr val="0070C0"/>
                </a:solidFill>
              </a:rPr>
              <a:t>суспільним</a:t>
            </a:r>
            <a:r>
              <a:rPr lang="ru-RU" sz="2400" i="1" dirty="0">
                <a:solidFill>
                  <a:srgbClr val="0070C0"/>
                </a:solidFill>
              </a:rPr>
              <a:t> статусом і доходами, </a:t>
            </a:r>
            <a:r>
              <a:rPr lang="ru-RU" sz="2400" i="1" dirty="0" err="1">
                <a:solidFill>
                  <a:srgbClr val="0070C0"/>
                </a:solidFill>
              </a:rPr>
              <a:t>сподівається</a:t>
            </a:r>
            <a:r>
              <a:rPr lang="ru-RU" sz="2400" i="1" dirty="0">
                <a:solidFill>
                  <a:srgbClr val="0070C0"/>
                </a:solidFill>
              </a:rPr>
              <a:t> на </a:t>
            </a:r>
            <a:r>
              <a:rPr lang="ru-RU" sz="2400" i="1" dirty="0" err="1">
                <a:solidFill>
                  <a:srgbClr val="0070C0"/>
                </a:solidFill>
              </a:rPr>
              <a:t>покращання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своєї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долі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внаслідок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переїзду</a:t>
            </a:r>
            <a:r>
              <a:rPr lang="ru-RU" sz="2400" i="1" dirty="0">
                <a:solidFill>
                  <a:srgbClr val="0070C0"/>
                </a:solidFill>
              </a:rPr>
              <a:t> до </a:t>
            </a:r>
            <a:r>
              <a:rPr lang="ru-RU" sz="2400" i="1" dirty="0" err="1">
                <a:solidFill>
                  <a:srgbClr val="0070C0"/>
                </a:solidFill>
              </a:rPr>
              <a:t>більш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розвиненого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суспільства</a:t>
            </a:r>
            <a:r>
              <a:rPr lang="ru-RU" sz="2400" i="1" dirty="0">
                <a:solidFill>
                  <a:srgbClr val="0070C0"/>
                </a:solidFill>
              </a:rPr>
              <a:t> – </a:t>
            </a:r>
            <a:r>
              <a:rPr lang="ru-RU" sz="2400" i="1" dirty="0" err="1">
                <a:solidFill>
                  <a:srgbClr val="0070C0"/>
                </a:solidFill>
              </a:rPr>
              <a:t>міграція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багатьма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розглядається</a:t>
            </a:r>
            <a:r>
              <a:rPr lang="ru-RU" sz="2400" i="1" dirty="0">
                <a:solidFill>
                  <a:srgbClr val="0070C0"/>
                </a:solidFill>
              </a:rPr>
              <a:t> як </a:t>
            </a:r>
            <a:r>
              <a:rPr lang="ru-RU" sz="2400" i="1" dirty="0" err="1">
                <a:solidFill>
                  <a:srgbClr val="0070C0"/>
                </a:solidFill>
              </a:rPr>
              <a:t>своєрідний</a:t>
            </a:r>
            <a:r>
              <a:rPr lang="ru-RU" sz="2400" i="1" dirty="0">
                <a:solidFill>
                  <a:srgbClr val="0070C0"/>
                </a:solidFill>
              </a:rPr>
              <a:t> «</a:t>
            </a:r>
            <a:r>
              <a:rPr lang="ru-RU" sz="2400" i="1" dirty="0" err="1">
                <a:solidFill>
                  <a:srgbClr val="0070C0"/>
                </a:solidFill>
              </a:rPr>
              <a:t>соціальний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ліфт</a:t>
            </a:r>
            <a:r>
              <a:rPr lang="ru-RU" sz="2400" i="1" dirty="0">
                <a:solidFill>
                  <a:srgbClr val="0070C0"/>
                </a:solidFill>
              </a:rPr>
              <a:t>»  </a:t>
            </a:r>
          </a:p>
        </p:txBody>
      </p:sp>
    </p:spTree>
    <p:extLst>
      <p:ext uri="{BB962C8B-B14F-4D97-AF65-F5344CB8AC3E}">
        <p14:creationId xmlns:p14="http://schemas.microsoft.com/office/powerpoint/2010/main" val="3620609126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4EE37D-131F-AA42-9F20-EBD6BA3B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4948"/>
            <a:ext cx="8229600" cy="482690"/>
          </a:xfrm>
        </p:spPr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Економічні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міграції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4959C8-A0A9-F945-A5E0-B33499709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1600200"/>
            <a:ext cx="9051533" cy="4525963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/>
              <a:t>Головною </a:t>
            </a:r>
            <a:r>
              <a:rPr lang="ru-RU" sz="1800" dirty="0" err="1"/>
              <a:t>складовою</a:t>
            </a:r>
            <a:r>
              <a:rPr lang="ru-RU" sz="1800" dirty="0"/>
              <a:t> </a:t>
            </a:r>
            <a:r>
              <a:rPr lang="ru-RU" sz="1800" dirty="0" err="1"/>
              <a:t>міграцій</a:t>
            </a:r>
            <a:r>
              <a:rPr lang="ru-RU" sz="1800" dirty="0"/>
              <a:t> в </a:t>
            </a:r>
            <a:r>
              <a:rPr lang="ru-RU" sz="1800" dirty="0" err="1"/>
              <a:t>сучасному</a:t>
            </a:r>
            <a:r>
              <a:rPr lang="ru-RU" sz="1800" dirty="0"/>
              <a:t> </a:t>
            </a:r>
            <a:r>
              <a:rPr lang="ru-RU" sz="1800" dirty="0" err="1"/>
              <a:t>світі</a:t>
            </a:r>
            <a:r>
              <a:rPr lang="ru-RU" sz="1800" dirty="0"/>
              <a:t> </a:t>
            </a:r>
            <a:r>
              <a:rPr lang="ru-RU" sz="1800" dirty="0" err="1"/>
              <a:t>є</a:t>
            </a:r>
            <a:r>
              <a:rPr lang="ru-RU" sz="1800" dirty="0"/>
              <a:t> </a:t>
            </a:r>
            <a:r>
              <a:rPr lang="ru-RU" sz="1800" dirty="0" err="1"/>
              <a:t>переселення</a:t>
            </a:r>
            <a:r>
              <a:rPr lang="ru-RU" sz="1800" dirty="0"/>
              <a:t> через </a:t>
            </a:r>
            <a:r>
              <a:rPr lang="ru-RU" sz="1800" dirty="0" err="1"/>
              <a:t>економічні</a:t>
            </a:r>
            <a:r>
              <a:rPr lang="ru-RU" sz="1800" dirty="0"/>
              <a:t> </a:t>
            </a:r>
            <a:r>
              <a:rPr lang="ru-RU" sz="1800" dirty="0" err="1"/>
              <a:t>чинники</a:t>
            </a:r>
            <a:r>
              <a:rPr lang="ru-RU" sz="1800" dirty="0"/>
              <a:t>, </a:t>
            </a:r>
            <a:r>
              <a:rPr lang="ru-RU" sz="1800" dirty="0" err="1"/>
              <a:t>передусім</a:t>
            </a:r>
            <a:r>
              <a:rPr lang="ru-RU" sz="1800" dirty="0"/>
              <a:t> </a:t>
            </a:r>
            <a:r>
              <a:rPr lang="ru-RU" sz="1800" dirty="0" err="1"/>
              <a:t>тимчасові</a:t>
            </a:r>
            <a:r>
              <a:rPr lang="ru-RU" sz="1800" dirty="0"/>
              <a:t> </a:t>
            </a:r>
            <a:r>
              <a:rPr lang="ru-RU" sz="1800" dirty="0" err="1"/>
              <a:t>переміщення</a:t>
            </a:r>
            <a:r>
              <a:rPr lang="ru-RU" sz="1800" dirty="0"/>
              <a:t> з метою </a:t>
            </a:r>
            <a:r>
              <a:rPr lang="ru-RU" sz="1800" dirty="0" err="1"/>
              <a:t>отримання</a:t>
            </a:r>
            <a:r>
              <a:rPr lang="ru-RU" sz="1800" dirty="0"/>
              <a:t> </a:t>
            </a:r>
            <a:r>
              <a:rPr lang="ru-RU" sz="1800" dirty="0" err="1"/>
              <a:t>більших</a:t>
            </a:r>
            <a:r>
              <a:rPr lang="ru-RU" sz="1800" dirty="0"/>
              <a:t> </a:t>
            </a:r>
            <a:r>
              <a:rPr lang="ru-RU" sz="1800" dirty="0" err="1"/>
              <a:t>заробітків</a:t>
            </a:r>
            <a:r>
              <a:rPr lang="ru-RU" sz="1800" dirty="0"/>
              <a:t> (</a:t>
            </a:r>
            <a:r>
              <a:rPr lang="ru-RU" sz="1800" dirty="0" err="1"/>
              <a:t>понад</a:t>
            </a:r>
            <a:r>
              <a:rPr lang="ru-RU" sz="1800" dirty="0"/>
              <a:t> 90% </a:t>
            </a:r>
            <a:r>
              <a:rPr lang="ru-RU" sz="1800" dirty="0" err="1"/>
              <a:t>мігрантів</a:t>
            </a:r>
            <a:r>
              <a:rPr lang="ru-RU" sz="1800" dirty="0"/>
              <a:t>)</a:t>
            </a:r>
          </a:p>
          <a:p>
            <a:pPr marL="1257300" lvl="3" indent="0">
              <a:buClr>
                <a:srgbClr val="0070C0"/>
              </a:buClr>
              <a:buNone/>
            </a:pPr>
            <a:r>
              <a:rPr lang="uk-UA" altLang="ru-RU" sz="1600" i="1" dirty="0"/>
              <a:t>З тих, хто вважають себе забезпеченими, 58% вказали вищі заробітки, 21% - можливість професійної реалізації </a:t>
            </a:r>
            <a:r>
              <a:rPr lang="en-US" altLang="ru-RU" sz="1600" i="1" dirty="0"/>
              <a:t>vs </a:t>
            </a:r>
            <a:r>
              <a:rPr lang="uk-UA" altLang="ru-RU" sz="1600" i="1" dirty="0"/>
              <a:t>70 і 14% бідних</a:t>
            </a:r>
            <a:endParaRPr lang="ru-RU" sz="16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/>
              <a:t>В </a:t>
            </a:r>
            <a:r>
              <a:rPr lang="ru-RU" sz="1800" dirty="0" err="1"/>
              <a:t>економічних</a:t>
            </a:r>
            <a:r>
              <a:rPr lang="ru-RU" sz="1800" dirty="0"/>
              <a:t> </a:t>
            </a:r>
            <a:r>
              <a:rPr lang="ru-RU" sz="1800" dirty="0" err="1"/>
              <a:t>міграціях</a:t>
            </a:r>
            <a:r>
              <a:rPr lang="ru-RU" sz="1800" dirty="0"/>
              <a:t> </a:t>
            </a:r>
            <a:r>
              <a:rPr lang="ru-RU" sz="1800" dirty="0" err="1"/>
              <a:t>головну</a:t>
            </a:r>
            <a:r>
              <a:rPr lang="ru-RU" sz="1800" dirty="0"/>
              <a:t> роль </a:t>
            </a:r>
            <a:r>
              <a:rPr lang="ru-RU" sz="1800" dirty="0" err="1"/>
              <a:t>відіграє</a:t>
            </a:r>
            <a:r>
              <a:rPr lang="ru-RU" sz="1800" dirty="0"/>
              <a:t> </a:t>
            </a:r>
            <a:r>
              <a:rPr lang="ru-RU" sz="1800" dirty="0" err="1"/>
              <a:t>співвідношення</a:t>
            </a:r>
            <a:r>
              <a:rPr lang="ru-RU" sz="1800" dirty="0"/>
              <a:t> </a:t>
            </a:r>
            <a:r>
              <a:rPr lang="ru-RU" sz="1800" dirty="0" err="1"/>
              <a:t>якості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в </a:t>
            </a:r>
            <a:r>
              <a:rPr lang="ru-RU" sz="1800" dirty="0" err="1"/>
              <a:t>країнах</a:t>
            </a:r>
            <a:r>
              <a:rPr lang="ru-RU" sz="1800" dirty="0"/>
              <a:t> (</a:t>
            </a:r>
            <a:r>
              <a:rPr lang="ru-RU" sz="1800" dirty="0" err="1"/>
              <a:t>регіонах</a:t>
            </a:r>
            <a:r>
              <a:rPr lang="ru-RU" sz="1800" dirty="0"/>
              <a:t>, </a:t>
            </a:r>
            <a:r>
              <a:rPr lang="ru-RU" sz="1800" dirty="0" err="1"/>
              <a:t>поселеннях</a:t>
            </a:r>
            <a:r>
              <a:rPr lang="ru-RU" sz="1800" dirty="0"/>
              <a:t>) </a:t>
            </a:r>
            <a:r>
              <a:rPr lang="ru-RU" sz="1800" dirty="0" err="1"/>
              <a:t>походження</a:t>
            </a:r>
            <a:r>
              <a:rPr lang="ru-RU" sz="1800" dirty="0"/>
              <a:t> (</a:t>
            </a:r>
            <a:r>
              <a:rPr lang="ru-RU" sz="1800" dirty="0" err="1"/>
              <a:t>проживання</a:t>
            </a:r>
            <a:r>
              <a:rPr lang="ru-RU" sz="1800" dirty="0"/>
              <a:t>) і </a:t>
            </a:r>
            <a:r>
              <a:rPr lang="ru-RU" sz="1800" dirty="0" err="1"/>
              <a:t>країнах</a:t>
            </a:r>
            <a:r>
              <a:rPr lang="ru-RU" sz="1800" dirty="0"/>
              <a:t> (</a:t>
            </a:r>
            <a:r>
              <a:rPr lang="ru-RU" sz="1800" dirty="0" err="1"/>
              <a:t>регіонах</a:t>
            </a:r>
            <a:r>
              <a:rPr lang="ru-RU" sz="1800" dirty="0"/>
              <a:t>, </a:t>
            </a:r>
            <a:r>
              <a:rPr lang="ru-RU" sz="1800" dirty="0" err="1"/>
              <a:t>поселеннях</a:t>
            </a:r>
            <a:r>
              <a:rPr lang="ru-RU" sz="1800" dirty="0"/>
              <a:t>) </a:t>
            </a:r>
            <a:r>
              <a:rPr lang="ru-RU" sz="1800" dirty="0" err="1"/>
              <a:t>спрямування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Масовий</a:t>
            </a:r>
            <a:r>
              <a:rPr lang="ru-RU" sz="1800" dirty="0"/>
              <a:t> </a:t>
            </a:r>
            <a:r>
              <a:rPr lang="ru-RU" sz="1800" dirty="0" err="1"/>
              <a:t>міграційний</a:t>
            </a:r>
            <a:r>
              <a:rPr lang="ru-RU" sz="1800" dirty="0"/>
              <a:t> поток </a:t>
            </a:r>
            <a:r>
              <a:rPr lang="ru-RU" sz="1800" dirty="0" err="1"/>
              <a:t>завжди</a:t>
            </a:r>
            <a:r>
              <a:rPr lang="ru-RU" sz="1800" dirty="0"/>
              <a:t> </a:t>
            </a:r>
            <a:r>
              <a:rPr lang="ru-RU" sz="1800" dirty="0" err="1"/>
              <a:t>рухається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країни</a:t>
            </a:r>
            <a:r>
              <a:rPr lang="ru-RU" sz="1800" dirty="0"/>
              <a:t> (</a:t>
            </a:r>
            <a:r>
              <a:rPr lang="ru-RU" sz="1800" dirty="0" err="1"/>
              <a:t>регіону</a:t>
            </a:r>
            <a:r>
              <a:rPr lang="ru-RU" sz="1800" dirty="0"/>
              <a:t>, </a:t>
            </a:r>
            <a:r>
              <a:rPr lang="ru-RU" sz="1800" dirty="0" err="1"/>
              <a:t>поселення</a:t>
            </a:r>
            <a:r>
              <a:rPr lang="ru-RU" sz="1800" dirty="0"/>
              <a:t>) з </a:t>
            </a:r>
            <a:r>
              <a:rPr lang="ru-RU" sz="1800" dirty="0" err="1"/>
              <a:t>нижчою</a:t>
            </a:r>
            <a:r>
              <a:rPr lang="ru-RU" sz="1800" dirty="0"/>
              <a:t> </a:t>
            </a:r>
            <a:r>
              <a:rPr lang="ru-RU" sz="1800" dirty="0" err="1"/>
              <a:t>якістю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туди</a:t>
            </a:r>
            <a:r>
              <a:rPr lang="ru-RU" sz="1800" dirty="0"/>
              <a:t>, де </a:t>
            </a:r>
            <a:r>
              <a:rPr lang="ru-RU" sz="1800" dirty="0" err="1"/>
              <a:t>якість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вища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ru-RU" sz="1800" dirty="0" err="1"/>
              <a:t>Економічні</a:t>
            </a:r>
            <a:r>
              <a:rPr lang="ru-RU" sz="1800" dirty="0"/>
              <a:t> </a:t>
            </a:r>
            <a:r>
              <a:rPr lang="ru-RU" sz="1800" dirty="0" err="1"/>
              <a:t>чинники</a:t>
            </a:r>
            <a:r>
              <a:rPr lang="ru-RU" sz="1800" dirty="0"/>
              <a:t> </a:t>
            </a:r>
            <a:r>
              <a:rPr lang="ru-RU" sz="1800" dirty="0" err="1"/>
              <a:t>діють</a:t>
            </a:r>
            <a:r>
              <a:rPr lang="ru-RU" sz="1800" dirty="0"/>
              <a:t> у </a:t>
            </a:r>
            <a:r>
              <a:rPr lang="ru-RU" sz="1800" dirty="0" err="1"/>
              <a:t>специфічному</a:t>
            </a:r>
            <a:r>
              <a:rPr lang="ru-RU" sz="1800" dirty="0"/>
              <a:t> ментальному </a:t>
            </a:r>
            <a:r>
              <a:rPr lang="ru-RU" sz="1800" dirty="0" err="1"/>
              <a:t>середовищі</a:t>
            </a:r>
            <a:r>
              <a:rPr lang="ru-RU" sz="1800" dirty="0"/>
              <a:t> конкретного </a:t>
            </a:r>
            <a:r>
              <a:rPr lang="ru-RU" sz="1800" dirty="0" err="1"/>
              <a:t>соціуму</a:t>
            </a:r>
            <a:r>
              <a:rPr lang="ru-RU" sz="1800" dirty="0"/>
              <a:t> (</a:t>
            </a:r>
            <a:r>
              <a:rPr lang="ru-RU" sz="1800" dirty="0" err="1"/>
              <a:t>групи</a:t>
            </a:r>
            <a:r>
              <a:rPr lang="ru-RU" sz="1800" dirty="0"/>
              <a:t> </a:t>
            </a:r>
            <a:r>
              <a:rPr lang="ru-RU" sz="1800" dirty="0" err="1"/>
              <a:t>населення</a:t>
            </a:r>
            <a:r>
              <a:rPr lang="ru-RU" sz="1800" dirty="0"/>
              <a:t>) 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ru-RU" sz="1600" dirty="0"/>
              <a:t>	      </a:t>
            </a:r>
            <a:r>
              <a:rPr lang="ru-RU" sz="1600" i="1" dirty="0" err="1"/>
              <a:t>Польща</a:t>
            </a:r>
            <a:r>
              <a:rPr lang="ru-RU" sz="1600" i="1" dirty="0"/>
              <a:t> </a:t>
            </a:r>
            <a:r>
              <a:rPr lang="ru-RU" sz="1600" i="1" dirty="0" err="1"/>
              <a:t>є</a:t>
            </a:r>
            <a:r>
              <a:rPr lang="ru-RU" sz="1600" i="1" dirty="0"/>
              <a:t> </a:t>
            </a:r>
            <a:r>
              <a:rPr lang="ru-RU" sz="1600" i="1" dirty="0" err="1"/>
              <a:t>лідером</a:t>
            </a:r>
            <a:r>
              <a:rPr lang="ru-RU" sz="1600" i="1" dirty="0"/>
              <a:t> </a:t>
            </a:r>
            <a:r>
              <a:rPr lang="ru-RU" sz="1600" i="1" dirty="0" err="1"/>
              <a:t>Східної</a:t>
            </a:r>
            <a:r>
              <a:rPr lang="ru-RU" sz="1600" i="1" dirty="0"/>
              <a:t> </a:t>
            </a:r>
            <a:r>
              <a:rPr lang="ru-RU" sz="1600" i="1" dirty="0" err="1"/>
              <a:t>Європи</a:t>
            </a:r>
            <a:r>
              <a:rPr lang="ru-RU" sz="1600" i="1" dirty="0"/>
              <a:t>  за темпами та </a:t>
            </a:r>
            <a:r>
              <a:rPr lang="ru-RU" sz="1600" i="1" dirty="0" err="1"/>
              <a:t>якістю</a:t>
            </a:r>
            <a:r>
              <a:rPr lang="ru-RU" sz="1600" i="1" dirty="0"/>
              <a:t> реформ, за 	  	      параметрами </a:t>
            </a:r>
            <a:r>
              <a:rPr lang="ru-RU" sz="1600" i="1" dirty="0" err="1"/>
              <a:t>економічного</a:t>
            </a:r>
            <a:r>
              <a:rPr lang="ru-RU" sz="1600" i="1" dirty="0"/>
              <a:t> </a:t>
            </a:r>
            <a:r>
              <a:rPr lang="ru-RU" sz="1600" i="1" dirty="0" err="1"/>
              <a:t>розвитку</a:t>
            </a:r>
            <a:r>
              <a:rPr lang="ru-RU" sz="1600" i="1" dirty="0"/>
              <a:t> </a:t>
            </a:r>
            <a:r>
              <a:rPr lang="ru-RU" sz="1600" i="1" dirty="0" err="1"/>
              <a:t>загалом</a:t>
            </a:r>
            <a:r>
              <a:rPr lang="ru-RU" sz="1600" i="1" dirty="0"/>
              <a:t>, за масштабами </a:t>
            </a:r>
            <a:r>
              <a:rPr lang="ru-RU" sz="1600" i="1" dirty="0" err="1"/>
              <a:t>міграції</a:t>
            </a:r>
            <a:r>
              <a:rPr lang="ru-RU" sz="1600" i="1" dirty="0"/>
              <a:t>, 	      </a:t>
            </a:r>
            <a:r>
              <a:rPr lang="ru-RU" sz="1600" i="1" dirty="0" err="1"/>
              <a:t>натомість</a:t>
            </a:r>
            <a:r>
              <a:rPr lang="ru-RU" sz="1600" i="1" dirty="0"/>
              <a:t> </a:t>
            </a:r>
            <a:r>
              <a:rPr lang="ru-RU" sz="1600" i="1" dirty="0" err="1"/>
              <a:t>Угорщина</a:t>
            </a:r>
            <a:r>
              <a:rPr lang="ru-RU" sz="1600" i="1" dirty="0"/>
              <a:t>, яка </a:t>
            </a:r>
            <a:r>
              <a:rPr lang="ru-RU" sz="1600" i="1" dirty="0" err="1"/>
              <a:t>відстає</a:t>
            </a:r>
            <a:r>
              <a:rPr lang="ru-RU" sz="1600" i="1" dirty="0"/>
              <a:t> і в реформах, і за </a:t>
            </a:r>
            <a:r>
              <a:rPr lang="ru-RU" sz="1600" i="1" dirty="0" err="1"/>
              <a:t>рівнем</a:t>
            </a:r>
            <a:r>
              <a:rPr lang="ru-RU" sz="1600" i="1" dirty="0"/>
              <a:t> </a:t>
            </a:r>
            <a:r>
              <a:rPr lang="ru-RU" sz="1600" i="1" dirty="0" err="1"/>
              <a:t>життя</a:t>
            </a:r>
            <a:r>
              <a:rPr lang="ru-RU" sz="1600" i="1" dirty="0"/>
              <a:t>, і за 	      	      </a:t>
            </a:r>
            <a:r>
              <a:rPr lang="ru-RU" sz="1600" i="1" dirty="0" err="1"/>
              <a:t>економічною</a:t>
            </a:r>
            <a:r>
              <a:rPr lang="ru-RU" sz="1600" i="1" dirty="0"/>
              <a:t> </a:t>
            </a:r>
            <a:r>
              <a:rPr lang="ru-RU" sz="1600" i="1" dirty="0" err="1"/>
              <a:t>динамікою</a:t>
            </a:r>
            <a:r>
              <a:rPr lang="ru-RU" sz="1600" i="1" dirty="0"/>
              <a:t>, не </a:t>
            </a:r>
            <a:r>
              <a:rPr lang="ru-RU" sz="1600" i="1" dirty="0" err="1"/>
              <a:t>демонструє</a:t>
            </a:r>
            <a:r>
              <a:rPr lang="ru-RU" sz="1600" i="1" dirty="0"/>
              <a:t> </a:t>
            </a:r>
            <a:r>
              <a:rPr lang="ru-RU" sz="1600" i="1" dirty="0" err="1"/>
              <a:t>високої</a:t>
            </a:r>
            <a:r>
              <a:rPr lang="ru-RU" sz="1600" i="1" dirty="0"/>
              <a:t> </a:t>
            </a:r>
            <a:r>
              <a:rPr lang="ru-RU" sz="1600" i="1" dirty="0" err="1"/>
              <a:t>мобільності</a:t>
            </a:r>
            <a:r>
              <a:rPr lang="ru-RU" sz="1600" i="1" dirty="0"/>
              <a:t> </a:t>
            </a:r>
            <a:r>
              <a:rPr lang="ru-RU" sz="1600" i="1" dirty="0" err="1"/>
              <a:t>населення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4195313527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7C7DEE6-2BDF-794E-A6E9-85F2C62A3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10" y="832208"/>
            <a:ext cx="7407668" cy="1089060"/>
          </a:xfrm>
        </p:spPr>
        <p:txBody>
          <a:bodyPr/>
          <a:lstStyle/>
          <a:p>
            <a:pPr algn="l"/>
            <a:r>
              <a:rPr lang="ru-RU" sz="2400" i="1" dirty="0" err="1">
                <a:solidFill>
                  <a:srgbClr val="0070C0"/>
                </a:solidFill>
              </a:rPr>
              <a:t>Суспільство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поділене</a:t>
            </a:r>
            <a:r>
              <a:rPr lang="ru-RU" sz="2400" i="1" dirty="0">
                <a:solidFill>
                  <a:srgbClr val="0070C0"/>
                </a:solidFill>
              </a:rPr>
              <a:t> за </a:t>
            </a:r>
            <a:r>
              <a:rPr lang="ru-RU" sz="2400" i="1" dirty="0" err="1">
                <a:solidFill>
                  <a:srgbClr val="0070C0"/>
                </a:solidFill>
              </a:rPr>
              <a:t>ставленням</a:t>
            </a:r>
            <a:r>
              <a:rPr lang="ru-RU" sz="2400" i="1" dirty="0">
                <a:solidFill>
                  <a:srgbClr val="0070C0"/>
                </a:solidFill>
              </a:rPr>
              <a:t> до </a:t>
            </a:r>
            <a:r>
              <a:rPr lang="ru-RU" sz="2400" i="1" dirty="0" err="1">
                <a:solidFill>
                  <a:srgbClr val="0070C0"/>
                </a:solidFill>
              </a:rPr>
              <a:t>міграції</a:t>
            </a:r>
            <a:r>
              <a:rPr lang="ru-RU" sz="2400" i="1" dirty="0">
                <a:solidFill>
                  <a:srgbClr val="0070C0"/>
                </a:solidFill>
              </a:rPr>
              <a:t/>
            </a:r>
            <a:br>
              <a:rPr lang="ru-RU" sz="2400" i="1" dirty="0">
                <a:solidFill>
                  <a:srgbClr val="0070C0"/>
                </a:solidFill>
              </a:rPr>
            </a:br>
            <a:r>
              <a:rPr lang="ru-RU" sz="2400" i="1" dirty="0" err="1">
                <a:solidFill>
                  <a:srgbClr val="0070C0"/>
                </a:solidFill>
              </a:rPr>
              <a:t>Бажання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змінити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місце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проживання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є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значно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більш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поширеним</a:t>
            </a:r>
            <a:r>
              <a:rPr lang="ru-RU" sz="2400" i="1" dirty="0">
                <a:solidFill>
                  <a:srgbClr val="0070C0"/>
                </a:solidFill>
              </a:rPr>
              <a:t> за </a:t>
            </a:r>
            <a:r>
              <a:rPr lang="ru-RU" sz="2400" i="1" dirty="0" err="1">
                <a:solidFill>
                  <a:srgbClr val="0070C0"/>
                </a:solidFill>
              </a:rPr>
              <a:t>фактичний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переїзд</a:t>
            </a:r>
            <a:r>
              <a:rPr lang="ru-RU" sz="2400" i="1" dirty="0">
                <a:solidFill>
                  <a:srgbClr val="0070C0"/>
                </a:solidFill>
              </a:rPr>
              <a:t/>
            </a:r>
            <a:br>
              <a:rPr lang="ru-RU" sz="2400" i="1" dirty="0">
                <a:solidFill>
                  <a:srgbClr val="0070C0"/>
                </a:solidFill>
              </a:rPr>
            </a:br>
            <a:endParaRPr lang="ru-RU" sz="2400" i="1" dirty="0">
              <a:solidFill>
                <a:srgbClr val="0070C0"/>
              </a:solidFill>
            </a:endParaRPr>
          </a:p>
        </p:txBody>
      </p:sp>
      <p:grpSp>
        <p:nvGrpSpPr>
          <p:cNvPr id="6" name="Групувати 21">
            <a:extLst>
              <a:ext uri="{FF2B5EF4-FFF2-40B4-BE49-F238E27FC236}">
                <a16:creationId xmlns:a16="http://schemas.microsoft.com/office/drawing/2014/main" xmlns="" id="{2E5616FD-0634-B141-B684-BC627CA923F6}"/>
              </a:ext>
            </a:extLst>
          </p:cNvPr>
          <p:cNvGrpSpPr/>
          <p:nvPr/>
        </p:nvGrpSpPr>
        <p:grpSpPr>
          <a:xfrm>
            <a:off x="996594" y="1695236"/>
            <a:ext cx="6986426" cy="5085708"/>
            <a:chOff x="437573" y="413916"/>
            <a:chExt cx="8268854" cy="6030167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1B03012B-DA78-1A42-9B2D-6A6AA7F49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573" y="413916"/>
              <a:ext cx="8268854" cy="6030167"/>
            </a:xfrm>
            <a:prstGeom prst="rect">
              <a:avLst/>
            </a:prstGeom>
          </p:spPr>
        </p:pic>
        <p:sp>
          <p:nvSpPr>
            <p:cNvPr id="8" name="Прямокутник 11">
              <a:extLst>
                <a:ext uri="{FF2B5EF4-FFF2-40B4-BE49-F238E27FC236}">
                  <a16:creationId xmlns:a16="http://schemas.microsoft.com/office/drawing/2014/main" xmlns="" id="{6F9B7A30-EDCA-3E4A-BC57-4AC800369753}"/>
                </a:ext>
              </a:extLst>
            </p:cNvPr>
            <p:cNvSpPr/>
            <p:nvPr/>
          </p:nvSpPr>
          <p:spPr>
            <a:xfrm>
              <a:off x="5114925" y="2676525"/>
              <a:ext cx="1581150" cy="485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/>
                <a:t>Не хочуть змінювати місце проживання</a:t>
              </a:r>
            </a:p>
          </p:txBody>
        </p:sp>
        <p:sp>
          <p:nvSpPr>
            <p:cNvPr id="9" name="Прямокутник 12">
              <a:extLst>
                <a:ext uri="{FF2B5EF4-FFF2-40B4-BE49-F238E27FC236}">
                  <a16:creationId xmlns:a16="http://schemas.microsoft.com/office/drawing/2014/main" xmlns="" id="{88DE59BF-DCB8-E445-A552-CE08240D5CF3}"/>
                </a:ext>
              </a:extLst>
            </p:cNvPr>
            <p:cNvSpPr/>
            <p:nvPr/>
          </p:nvSpPr>
          <p:spPr>
            <a:xfrm>
              <a:off x="3238500" y="2961751"/>
              <a:ext cx="1581150" cy="485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/>
                <a:t>Хочуть </a:t>
              </a:r>
            </a:p>
            <a:p>
              <a:pPr algn="ctr"/>
              <a:r>
                <a:rPr lang="uk-UA" sz="1400" b="1" dirty="0"/>
                <a:t>переїхати</a:t>
              </a:r>
            </a:p>
          </p:txBody>
        </p:sp>
        <p:sp>
          <p:nvSpPr>
            <p:cNvPr id="10" name="Прямокутник 13">
              <a:extLst>
                <a:ext uri="{FF2B5EF4-FFF2-40B4-BE49-F238E27FC236}">
                  <a16:creationId xmlns:a16="http://schemas.microsoft.com/office/drawing/2014/main" xmlns="" id="{16B76BEB-16B5-044C-8310-EED5345575D1}"/>
                </a:ext>
              </a:extLst>
            </p:cNvPr>
            <p:cNvSpPr/>
            <p:nvPr/>
          </p:nvSpPr>
          <p:spPr>
            <a:xfrm>
              <a:off x="2677787" y="1375712"/>
              <a:ext cx="1847850" cy="485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/>
                <a:t>Не визначились куди</a:t>
              </a:r>
            </a:p>
          </p:txBody>
        </p:sp>
        <p:sp>
          <p:nvSpPr>
            <p:cNvPr id="11" name="Прямокутник 14">
              <a:extLst>
                <a:ext uri="{FF2B5EF4-FFF2-40B4-BE49-F238E27FC236}">
                  <a16:creationId xmlns:a16="http://schemas.microsoft.com/office/drawing/2014/main" xmlns="" id="{7C5C0F81-BFDC-9945-94DA-C046932A959E}"/>
                </a:ext>
              </a:extLst>
            </p:cNvPr>
            <p:cNvSpPr/>
            <p:nvPr/>
          </p:nvSpPr>
          <p:spPr>
            <a:xfrm>
              <a:off x="1852324" y="3706603"/>
              <a:ext cx="1847850" cy="485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/>
                <a:t>За кордон</a:t>
              </a:r>
            </a:p>
          </p:txBody>
        </p:sp>
        <p:sp>
          <p:nvSpPr>
            <p:cNvPr id="12" name="Прямокутник 15">
              <a:extLst>
                <a:ext uri="{FF2B5EF4-FFF2-40B4-BE49-F238E27FC236}">
                  <a16:creationId xmlns:a16="http://schemas.microsoft.com/office/drawing/2014/main" xmlns="" id="{39B3CF70-3CB5-7347-B003-14E514553354}"/>
                </a:ext>
              </a:extLst>
            </p:cNvPr>
            <p:cNvSpPr/>
            <p:nvPr/>
          </p:nvSpPr>
          <p:spPr>
            <a:xfrm>
              <a:off x="3038475" y="4946755"/>
              <a:ext cx="1847850" cy="4857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b="1" dirty="0"/>
                <a:t>В межах</a:t>
              </a:r>
            </a:p>
            <a:p>
              <a:pPr algn="ctr"/>
              <a:r>
                <a:rPr lang="uk-UA" sz="1400" b="1" dirty="0"/>
                <a:t>України</a:t>
              </a:r>
            </a:p>
          </p:txBody>
        </p:sp>
        <p:sp>
          <p:nvSpPr>
            <p:cNvPr id="13" name="Прямокутник 16">
              <a:extLst>
                <a:ext uri="{FF2B5EF4-FFF2-40B4-BE49-F238E27FC236}">
                  <a16:creationId xmlns:a16="http://schemas.microsoft.com/office/drawing/2014/main" xmlns="" id="{2108EB1E-25A7-FE4E-A225-9B80EF143230}"/>
                </a:ext>
              </a:extLst>
            </p:cNvPr>
            <p:cNvSpPr/>
            <p:nvPr/>
          </p:nvSpPr>
          <p:spPr>
            <a:xfrm>
              <a:off x="5603225" y="3597065"/>
              <a:ext cx="938707" cy="4796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>
                  <a:solidFill>
                    <a:sysClr val="windowText" lastClr="000000"/>
                  </a:solidFill>
                </a:rPr>
                <a:t>51 %</a:t>
              </a:r>
            </a:p>
          </p:txBody>
        </p:sp>
        <p:sp>
          <p:nvSpPr>
            <p:cNvPr id="14" name="Прямокутник 17">
              <a:extLst>
                <a:ext uri="{FF2B5EF4-FFF2-40B4-BE49-F238E27FC236}">
                  <a16:creationId xmlns:a16="http://schemas.microsoft.com/office/drawing/2014/main" xmlns="" id="{6535A56D-071E-1A4C-A045-51C26EDC48EF}"/>
                </a:ext>
              </a:extLst>
            </p:cNvPr>
            <p:cNvSpPr/>
            <p:nvPr/>
          </p:nvSpPr>
          <p:spPr>
            <a:xfrm>
              <a:off x="3668386" y="3466784"/>
              <a:ext cx="857249" cy="4796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>
                  <a:solidFill>
                    <a:sysClr val="windowText" lastClr="000000"/>
                  </a:solidFill>
                </a:rPr>
                <a:t>49 %</a:t>
              </a:r>
            </a:p>
          </p:txBody>
        </p:sp>
        <p:sp>
          <p:nvSpPr>
            <p:cNvPr id="15" name="Прямокутник 18">
              <a:extLst>
                <a:ext uri="{FF2B5EF4-FFF2-40B4-BE49-F238E27FC236}">
                  <a16:creationId xmlns:a16="http://schemas.microsoft.com/office/drawing/2014/main" xmlns="" id="{B92978EA-AAC1-A544-AA0A-70883E2ACB92}"/>
                </a:ext>
              </a:extLst>
            </p:cNvPr>
            <p:cNvSpPr/>
            <p:nvPr/>
          </p:nvSpPr>
          <p:spPr>
            <a:xfrm>
              <a:off x="3163561" y="2086400"/>
              <a:ext cx="836913" cy="4796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>
                  <a:solidFill>
                    <a:sysClr val="windowText" lastClr="000000"/>
                  </a:solidFill>
                </a:rPr>
                <a:t>22 %</a:t>
              </a:r>
            </a:p>
          </p:txBody>
        </p:sp>
        <p:sp>
          <p:nvSpPr>
            <p:cNvPr id="16" name="Прямокутник 19">
              <a:extLst>
                <a:ext uri="{FF2B5EF4-FFF2-40B4-BE49-F238E27FC236}">
                  <a16:creationId xmlns:a16="http://schemas.microsoft.com/office/drawing/2014/main" xmlns="" id="{DDA7AC94-1C7F-EE44-9097-4C4F867F58D4}"/>
                </a:ext>
              </a:extLst>
            </p:cNvPr>
            <p:cNvSpPr/>
            <p:nvPr/>
          </p:nvSpPr>
          <p:spPr>
            <a:xfrm>
              <a:off x="2442187" y="4089931"/>
              <a:ext cx="974605" cy="4796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>
                  <a:solidFill>
                    <a:sysClr val="windowText" lastClr="000000"/>
                  </a:solidFill>
                </a:rPr>
                <a:t>19 %</a:t>
              </a:r>
            </a:p>
          </p:txBody>
        </p:sp>
        <p:sp>
          <p:nvSpPr>
            <p:cNvPr id="17" name="Прямокутник 20">
              <a:extLst>
                <a:ext uri="{FF2B5EF4-FFF2-40B4-BE49-F238E27FC236}">
                  <a16:creationId xmlns:a16="http://schemas.microsoft.com/office/drawing/2014/main" xmlns="" id="{61B2A820-B1FA-DE46-B0B9-87E32842EC2E}"/>
                </a:ext>
              </a:extLst>
            </p:cNvPr>
            <p:cNvSpPr/>
            <p:nvPr/>
          </p:nvSpPr>
          <p:spPr>
            <a:xfrm>
              <a:off x="3601712" y="5379087"/>
              <a:ext cx="721375" cy="4796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b="1" dirty="0">
                  <a:solidFill>
                    <a:sysClr val="windowText" lastClr="000000"/>
                  </a:solidFill>
                </a:rPr>
                <a:t>8 %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8685174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231B29-6B69-3340-98E1-695D82A4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308" y="595901"/>
            <a:ext cx="6541477" cy="1162561"/>
          </a:xfrm>
        </p:spPr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Формування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міграційних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настанов</a:t>
            </a:r>
            <a:r>
              <a:rPr lang="ru-RU" sz="2400" i="1" dirty="0">
                <a:solidFill>
                  <a:srgbClr val="0070C0"/>
                </a:solidFill>
              </a:rPr>
              <a:t> в </a:t>
            </a:r>
            <a:r>
              <a:rPr lang="ru-RU" sz="2400" i="1" dirty="0" err="1">
                <a:solidFill>
                  <a:srgbClr val="0070C0"/>
                </a:solidFill>
              </a:rPr>
              <a:t>українському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суспільстві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CFCB31-1A2C-3044-9666-11FBE2B93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1887415"/>
            <a:ext cx="8948791" cy="4238748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Населення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постійно</a:t>
            </a:r>
            <a:r>
              <a:rPr lang="ru-RU" sz="1800" dirty="0"/>
              <a:t> </a:t>
            </a:r>
            <a:r>
              <a:rPr lang="ru-RU" sz="1800" dirty="0" err="1"/>
              <a:t>демонструє</a:t>
            </a:r>
            <a:r>
              <a:rPr lang="ru-RU" sz="1800" dirty="0"/>
              <a:t> </a:t>
            </a:r>
            <a:r>
              <a:rPr lang="ru-RU" sz="1800" dirty="0" err="1"/>
              <a:t>незадоволення</a:t>
            </a:r>
            <a:r>
              <a:rPr lang="ru-RU" sz="1800" dirty="0"/>
              <a:t> як </a:t>
            </a:r>
            <a:r>
              <a:rPr lang="ru-RU" sz="1800" dirty="0" err="1"/>
              <a:t>власним</a:t>
            </a:r>
            <a:r>
              <a:rPr lang="ru-RU" sz="1800" dirty="0"/>
              <a:t> </a:t>
            </a:r>
            <a:r>
              <a:rPr lang="ru-RU" sz="1800" dirty="0" err="1"/>
              <a:t>життям</a:t>
            </a:r>
            <a:r>
              <a:rPr lang="ru-RU" sz="1800" dirty="0"/>
              <a:t>, так і </a:t>
            </a:r>
            <a:r>
              <a:rPr lang="ru-RU" sz="1800" dirty="0" err="1"/>
              <a:t>ситуацією</a:t>
            </a:r>
            <a:r>
              <a:rPr lang="ru-RU" sz="1800" dirty="0"/>
              <a:t> в </a:t>
            </a:r>
            <a:r>
              <a:rPr lang="ru-RU" sz="1800" dirty="0" err="1"/>
              <a:t>країні</a:t>
            </a:r>
            <a:r>
              <a:rPr lang="ru-RU" sz="1800" dirty="0"/>
              <a:t> (</a:t>
            </a:r>
            <a:r>
              <a:rPr lang="ru-RU" sz="1800" dirty="0" err="1"/>
              <a:t>оцінки</a:t>
            </a:r>
            <a:r>
              <a:rPr lang="ru-RU" sz="1800" dirty="0"/>
              <a:t> </a:t>
            </a:r>
            <a:r>
              <a:rPr lang="ru-RU" sz="1800" dirty="0" err="1"/>
              <a:t>власного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значно</a:t>
            </a:r>
            <a:r>
              <a:rPr lang="ru-RU" sz="1800" dirty="0"/>
              <a:t> </a:t>
            </a:r>
            <a:r>
              <a:rPr lang="ru-RU" sz="1800" dirty="0" err="1"/>
              <a:t>кращі</a:t>
            </a:r>
            <a:r>
              <a:rPr lang="ru-RU" sz="1800" dirty="0"/>
              <a:t> за </a:t>
            </a:r>
            <a:r>
              <a:rPr lang="ru-RU" sz="1800" dirty="0" err="1"/>
              <a:t>оцінки</a:t>
            </a:r>
            <a:r>
              <a:rPr lang="ru-RU" sz="1800" dirty="0"/>
              <a:t> </a:t>
            </a:r>
            <a:r>
              <a:rPr lang="ru-RU" sz="1800" dirty="0" err="1"/>
              <a:t>загальної</a:t>
            </a:r>
            <a:r>
              <a:rPr lang="ru-RU" sz="1800" dirty="0"/>
              <a:t> </a:t>
            </a:r>
            <a:r>
              <a:rPr lang="ru-RU" sz="1800" dirty="0" err="1"/>
              <a:t>ситуації</a:t>
            </a:r>
            <a:r>
              <a:rPr lang="ru-RU" sz="1800" dirty="0"/>
              <a:t>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800" dirty="0" err="1"/>
              <a:t>дійсно</a:t>
            </a:r>
            <a:r>
              <a:rPr lang="ru-RU" sz="1800" dirty="0"/>
              <a:t> </a:t>
            </a:r>
            <a:r>
              <a:rPr lang="ru-RU" sz="1800" dirty="0" err="1"/>
              <a:t>низький</a:t>
            </a:r>
            <a:r>
              <a:rPr lang="ru-RU" sz="1800" dirty="0"/>
              <a:t> </a:t>
            </a:r>
            <a:r>
              <a:rPr lang="ru-RU" sz="1800" dirty="0" err="1"/>
              <a:t>рівень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endParaRPr lang="ru-RU" sz="1800" dirty="0"/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800" dirty="0" err="1"/>
              <a:t>величезний</a:t>
            </a:r>
            <a:r>
              <a:rPr lang="ru-RU" sz="1800" dirty="0"/>
              <a:t> </a:t>
            </a:r>
            <a:r>
              <a:rPr lang="ru-RU" sz="1800" dirty="0" err="1"/>
              <a:t>розрив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</a:t>
            </a:r>
            <a:r>
              <a:rPr lang="ru-RU" sz="1800" dirty="0" err="1"/>
              <a:t>завищеними</a:t>
            </a:r>
            <a:r>
              <a:rPr lang="ru-RU" sz="1800" dirty="0"/>
              <a:t> </a:t>
            </a:r>
            <a:r>
              <a:rPr lang="ru-RU" sz="1800" dirty="0" err="1"/>
              <a:t>очікуваннями</a:t>
            </a:r>
            <a:r>
              <a:rPr lang="ru-RU" sz="1800" dirty="0"/>
              <a:t> і фактичною </a:t>
            </a:r>
            <a:r>
              <a:rPr lang="ru-RU" sz="1800" dirty="0" err="1"/>
              <a:t>ситуацією</a:t>
            </a:r>
            <a:endParaRPr lang="ru-RU" sz="1800" dirty="0"/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800" dirty="0" err="1"/>
              <a:t>традиційні</a:t>
            </a:r>
            <a:r>
              <a:rPr lang="ru-RU" sz="1800" dirty="0"/>
              <a:t> для </a:t>
            </a:r>
            <a:r>
              <a:rPr lang="ru-RU" sz="1800" dirty="0" err="1"/>
              <a:t>молодої</a:t>
            </a:r>
            <a:r>
              <a:rPr lang="ru-RU" sz="1800" dirty="0"/>
              <a:t> </a:t>
            </a:r>
            <a:r>
              <a:rPr lang="ru-RU" sz="1800" dirty="0" err="1"/>
              <a:t>демократії</a:t>
            </a:r>
            <a:r>
              <a:rPr lang="ru-RU" sz="1800" dirty="0"/>
              <a:t> </a:t>
            </a:r>
            <a:r>
              <a:rPr lang="ru-RU" sz="1800" dirty="0" err="1"/>
              <a:t>прагнення</a:t>
            </a:r>
            <a:r>
              <a:rPr lang="ru-RU" sz="1800" dirty="0"/>
              <a:t> </a:t>
            </a:r>
            <a:r>
              <a:rPr lang="ru-RU" sz="1800" dirty="0" err="1"/>
              <a:t>популізму</a:t>
            </a:r>
            <a:r>
              <a:rPr lang="ru-RU" sz="1800" dirty="0"/>
              <a:t> з боку </a:t>
            </a:r>
            <a:r>
              <a:rPr lang="ru-RU" sz="1800" dirty="0" err="1"/>
              <a:t>політиків</a:t>
            </a:r>
            <a:r>
              <a:rPr lang="ru-RU" sz="1800" dirty="0"/>
              <a:t> і </a:t>
            </a:r>
            <a:r>
              <a:rPr lang="ru-RU" sz="1800" dirty="0" err="1"/>
              <a:t>патерналізму</a:t>
            </a:r>
            <a:r>
              <a:rPr lang="ru-RU" sz="1800" dirty="0"/>
              <a:t> з боку </a:t>
            </a:r>
            <a:r>
              <a:rPr lang="ru-RU" sz="1800" dirty="0" err="1"/>
              <a:t>значної</a:t>
            </a:r>
            <a:r>
              <a:rPr lang="ru-RU" sz="1800" dirty="0"/>
              <a:t> </a:t>
            </a:r>
            <a:r>
              <a:rPr lang="ru-RU" sz="1800" dirty="0" err="1"/>
              <a:t>частини</a:t>
            </a:r>
            <a:r>
              <a:rPr lang="ru-RU" sz="1800" dirty="0"/>
              <a:t> </a:t>
            </a:r>
            <a:r>
              <a:rPr lang="ru-RU" sz="1800" dirty="0" err="1"/>
              <a:t>громадян</a:t>
            </a:r>
            <a:endParaRPr lang="ru-RU" sz="1800" dirty="0"/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ru-RU" sz="1800" dirty="0" err="1"/>
              <a:t>применшення</a:t>
            </a:r>
            <a:r>
              <a:rPr lang="ru-RU" sz="1800" dirty="0"/>
              <a:t> </a:t>
            </a:r>
            <a:r>
              <a:rPr lang="ru-RU" sz="1800" dirty="0" err="1"/>
              <a:t>власних</a:t>
            </a:r>
            <a:r>
              <a:rPr lang="ru-RU" sz="1800" dirty="0"/>
              <a:t> </a:t>
            </a:r>
            <a:r>
              <a:rPr lang="ru-RU" sz="1800" dirty="0" err="1"/>
              <a:t>здобутків</a:t>
            </a:r>
            <a:r>
              <a:rPr lang="ru-RU" sz="1800" dirty="0"/>
              <a:t> у </a:t>
            </a:r>
            <a:r>
              <a:rPr lang="ru-RU" sz="1800" dirty="0" err="1"/>
              <a:t>поєднанні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завищенням</a:t>
            </a:r>
            <a:r>
              <a:rPr lang="ru-RU" sz="1800" dirty="0"/>
              <a:t> </a:t>
            </a:r>
            <a:r>
              <a:rPr lang="ru-RU" sz="1800" dirty="0" err="1"/>
              <a:t>досягнень</a:t>
            </a:r>
            <a:r>
              <a:rPr lang="ru-RU" sz="1800" dirty="0"/>
              <a:t> </a:t>
            </a:r>
            <a:r>
              <a:rPr lang="ru-RU" sz="1800" dirty="0" err="1"/>
              <a:t>інших</a:t>
            </a:r>
            <a:r>
              <a:rPr lang="ru-RU" sz="1800" dirty="0"/>
              <a:t> (</a:t>
            </a:r>
            <a:r>
              <a:rPr lang="ru-RU" sz="1800" dirty="0" err="1"/>
              <a:t>включно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доходами та </a:t>
            </a:r>
            <a:r>
              <a:rPr lang="ru-RU" sz="1800" dirty="0" err="1"/>
              <a:t>якістю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загалом</a:t>
            </a:r>
            <a:r>
              <a:rPr lang="ru-RU" sz="1800" dirty="0"/>
              <a:t>) 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Низькі</a:t>
            </a:r>
            <a:r>
              <a:rPr lang="ru-RU" sz="1800" dirty="0"/>
              <a:t> </a:t>
            </a:r>
            <a:r>
              <a:rPr lang="ru-RU" sz="1800" dirty="0" err="1"/>
              <a:t>оцінки</a:t>
            </a:r>
            <a:r>
              <a:rPr lang="ru-RU" sz="1800" dirty="0"/>
              <a:t> </a:t>
            </a:r>
            <a:r>
              <a:rPr lang="ru-RU" sz="1800" dirty="0" err="1"/>
              <a:t>спричиняють</a:t>
            </a:r>
            <a:r>
              <a:rPr lang="ru-RU" sz="1800" dirty="0"/>
              <a:t> </a:t>
            </a:r>
            <a:r>
              <a:rPr lang="ru-RU" sz="1800" dirty="0" err="1"/>
              <a:t>бажання</a:t>
            </a:r>
            <a:r>
              <a:rPr lang="ru-RU" sz="1800" dirty="0"/>
              <a:t> </a:t>
            </a:r>
            <a:r>
              <a:rPr lang="ru-RU" sz="1800" dirty="0" err="1"/>
              <a:t>змін</a:t>
            </a:r>
            <a:r>
              <a:rPr lang="ru-RU" sz="1800" dirty="0"/>
              <a:t> – велика </a:t>
            </a:r>
            <a:r>
              <a:rPr lang="ru-RU" sz="1800" dirty="0" err="1"/>
              <a:t>частина</a:t>
            </a:r>
            <a:r>
              <a:rPr lang="ru-RU" sz="1800" dirty="0"/>
              <a:t> активного, </a:t>
            </a:r>
            <a:r>
              <a:rPr lang="ru-RU" sz="1800" dirty="0" err="1"/>
              <a:t>мобільного</a:t>
            </a:r>
            <a:r>
              <a:rPr lang="ru-RU" sz="1800" dirty="0"/>
              <a:t> і </a:t>
            </a:r>
            <a:r>
              <a:rPr lang="ru-RU" sz="1800" dirty="0" err="1"/>
              <a:t>конкурентоспроможного</a:t>
            </a:r>
            <a:r>
              <a:rPr lang="ru-RU" sz="1800" dirty="0"/>
              <a:t> </a:t>
            </a:r>
            <a:r>
              <a:rPr lang="ru-RU" sz="1800" dirty="0" err="1"/>
              <a:t>населення</a:t>
            </a:r>
            <a:r>
              <a:rPr lang="ru-RU" sz="1800" dirty="0"/>
              <a:t> </a:t>
            </a:r>
            <a:r>
              <a:rPr lang="ru-RU" sz="1800" dirty="0" err="1"/>
              <a:t>пов’язують</a:t>
            </a:r>
            <a:r>
              <a:rPr lang="ru-RU" sz="1800" dirty="0"/>
              <a:t> </a:t>
            </a:r>
            <a:r>
              <a:rPr lang="ru-RU" sz="1800" dirty="0" err="1"/>
              <a:t>можливості</a:t>
            </a:r>
            <a:r>
              <a:rPr lang="ru-RU" sz="1800" dirty="0"/>
              <a:t> </a:t>
            </a:r>
            <a:r>
              <a:rPr lang="ru-RU" sz="1800" dirty="0" err="1"/>
              <a:t>радикальних</a:t>
            </a:r>
            <a:r>
              <a:rPr lang="ru-RU" sz="1800" dirty="0"/>
              <a:t> </a:t>
            </a:r>
            <a:r>
              <a:rPr lang="ru-RU" sz="1800" dirty="0" err="1"/>
              <a:t>змін</a:t>
            </a:r>
            <a:r>
              <a:rPr lang="ru-RU" sz="1800" dirty="0"/>
              <a:t> </a:t>
            </a:r>
            <a:r>
              <a:rPr lang="ru-RU" sz="1800" dirty="0" err="1"/>
              <a:t>свого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</a:t>
            </a:r>
            <a:r>
              <a:rPr lang="ru-RU" sz="1800" dirty="0" err="1"/>
              <a:t>виключно</a:t>
            </a:r>
            <a:r>
              <a:rPr lang="ru-RU" sz="1800" dirty="0"/>
              <a:t> з </a:t>
            </a:r>
            <a:r>
              <a:rPr lang="ru-RU" sz="1800" dirty="0" err="1"/>
              <a:t>еміграцією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577175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BE374F-ABE8-C543-811C-3A394BC07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9622"/>
            <a:ext cx="8229600" cy="738016"/>
          </a:xfrm>
        </p:spPr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Суспільні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настрої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щодо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міграції</a:t>
            </a:r>
            <a:r>
              <a:rPr lang="ru-RU" sz="2400" i="1" dirty="0">
                <a:solidFill>
                  <a:srgbClr val="0070C0"/>
                </a:solidFill>
              </a:rPr>
              <a:t>, %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4CF98FA-0AF8-9042-8865-022DE73E8E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380407"/>
              </p:ext>
            </p:extLst>
          </p:nvPr>
        </p:nvGraphicFramePr>
        <p:xfrm>
          <a:off x="0" y="1417638"/>
          <a:ext cx="8991600" cy="4725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B260DFB-A108-BB49-BB0F-E6336A5F98C2}"/>
              </a:ext>
            </a:extLst>
          </p:cNvPr>
          <p:cNvSpPr txBox="1"/>
          <p:nvPr/>
        </p:nvSpPr>
        <p:spPr>
          <a:xfrm>
            <a:off x="5310554" y="6142892"/>
            <a:ext cx="3833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err="1"/>
              <a:t>Джерело</a:t>
            </a:r>
            <a:r>
              <a:rPr lang="ru-RU" sz="1400" i="1" dirty="0"/>
              <a:t>: </a:t>
            </a:r>
            <a:r>
              <a:rPr lang="ru-RU" sz="1400" i="1" dirty="0" err="1"/>
              <a:t>Інститут</a:t>
            </a:r>
            <a:r>
              <a:rPr lang="ru-RU" sz="1400" i="1" dirty="0"/>
              <a:t> </a:t>
            </a:r>
            <a:r>
              <a:rPr lang="ru-RU" sz="1400" i="1" dirty="0" err="1"/>
              <a:t>соціоогії</a:t>
            </a:r>
            <a:r>
              <a:rPr lang="ru-RU" sz="1400" i="1" dirty="0"/>
              <a:t> НАН </a:t>
            </a:r>
            <a:r>
              <a:rPr lang="ru-RU" sz="1400" i="1" dirty="0" err="1"/>
              <a:t>України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267886654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BE0B6B-9925-EC4B-8C57-3AFE5C1CBA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Міграції</a:t>
            </a:r>
            <a:r>
              <a:rPr lang="ru-RU" sz="2400" i="1" dirty="0">
                <a:solidFill>
                  <a:srgbClr val="0070C0"/>
                </a:solidFill>
              </a:rPr>
              <a:t> в межах </a:t>
            </a:r>
            <a:r>
              <a:rPr lang="ru-RU" sz="2400" i="1" dirty="0" err="1">
                <a:solidFill>
                  <a:srgbClr val="0070C0"/>
                </a:solidFill>
              </a:rPr>
              <a:t>України</a:t>
            </a:r>
            <a:r>
              <a:rPr lang="ru-RU" sz="2400" i="1" dirty="0">
                <a:solidFill>
                  <a:srgbClr val="0070C0"/>
                </a:solidFill>
              </a:rPr>
              <a:t>: </a:t>
            </a:r>
            <a:br>
              <a:rPr lang="ru-RU" sz="2400" i="1" dirty="0">
                <a:solidFill>
                  <a:srgbClr val="0070C0"/>
                </a:solidFill>
              </a:rPr>
            </a:br>
            <a:r>
              <a:rPr lang="ru-RU" sz="2400" i="1" dirty="0" err="1">
                <a:solidFill>
                  <a:srgbClr val="0070C0"/>
                </a:solidFill>
              </a:rPr>
              <a:t>фактичні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масштаби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внутрішньої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міграції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значно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більші</a:t>
            </a:r>
            <a:r>
              <a:rPr lang="ru-RU" sz="2400" i="1" dirty="0">
                <a:solidFill>
                  <a:srgbClr val="0070C0"/>
                </a:solidFill>
              </a:rPr>
              <a:t> за </a:t>
            </a:r>
            <a:r>
              <a:rPr lang="ru-RU" sz="2400" i="1" dirty="0" err="1">
                <a:solidFill>
                  <a:srgbClr val="0070C0"/>
                </a:solidFill>
              </a:rPr>
              <a:t>зовнішню</a:t>
            </a:r>
            <a:r>
              <a:rPr lang="ru-RU" sz="2400" i="1" dirty="0">
                <a:solidFill>
                  <a:srgbClr val="0070C0"/>
                </a:solidFill>
              </a:rPr>
              <a:t>, але </a:t>
            </a:r>
            <a:r>
              <a:rPr lang="ru-RU" sz="2400" i="1" dirty="0" err="1">
                <a:solidFill>
                  <a:srgbClr val="0070C0"/>
                </a:solidFill>
              </a:rPr>
              <a:t>потенційні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приблизно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однакові</a:t>
            </a:r>
            <a:endParaRPr lang="ru-RU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66451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875FB9-6FD2-944E-939A-D8ABE152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25611"/>
            <a:ext cx="8229600" cy="392026"/>
          </a:xfrm>
        </p:spPr>
        <p:txBody>
          <a:bodyPr/>
          <a:lstStyle/>
          <a:p>
            <a:r>
              <a:rPr lang="ru-RU" sz="2400" i="1" dirty="0" err="1">
                <a:solidFill>
                  <a:srgbClr val="0070C0"/>
                </a:solidFill>
              </a:rPr>
              <a:t>Внутрішні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міграції</a:t>
            </a:r>
            <a:r>
              <a:rPr lang="ru-RU" sz="2400" i="1" dirty="0">
                <a:solidFill>
                  <a:srgbClr val="0070C0"/>
                </a:solidFill>
              </a:rPr>
              <a:t> – </a:t>
            </a:r>
            <a:r>
              <a:rPr lang="ru-RU" sz="2400" i="1" dirty="0" err="1">
                <a:solidFill>
                  <a:srgbClr val="0070C0"/>
                </a:solidFill>
              </a:rPr>
              <a:t>головні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напрями</a:t>
            </a:r>
            <a:r>
              <a:rPr lang="ru-RU" sz="2400" i="1" dirty="0">
                <a:solidFill>
                  <a:srgbClr val="0070C0"/>
                </a:solidFill>
              </a:rPr>
              <a:t> </a:t>
            </a:r>
            <a:r>
              <a:rPr lang="ru-RU" sz="2400" i="1" dirty="0" err="1">
                <a:solidFill>
                  <a:srgbClr val="0070C0"/>
                </a:solidFill>
              </a:rPr>
              <a:t>руху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DF363A9-73BF-6649-81F9-8E0276D43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7654"/>
            <a:ext cx="8229600" cy="4198509"/>
          </a:xfrm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Урбанізація</a:t>
            </a:r>
            <a:r>
              <a:rPr lang="ru-RU" sz="1800" dirty="0"/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Міські</a:t>
            </a:r>
            <a:r>
              <a:rPr lang="ru-RU" sz="1800" dirty="0"/>
              <a:t> </a:t>
            </a:r>
            <a:r>
              <a:rPr lang="ru-RU" sz="1800" dirty="0" err="1"/>
              <a:t>агломерації</a:t>
            </a:r>
            <a:r>
              <a:rPr lang="ru-RU" sz="1800" dirty="0"/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Метрополіси</a:t>
            </a:r>
            <a:endParaRPr lang="ru-RU" sz="1800" dirty="0"/>
          </a:p>
          <a:p>
            <a:pPr lvl="1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600" dirty="0" err="1"/>
              <a:t>висока</a:t>
            </a:r>
            <a:r>
              <a:rPr lang="ru-RU" sz="1600" dirty="0"/>
              <a:t> </a:t>
            </a:r>
            <a:r>
              <a:rPr lang="ru-RU" sz="1600" dirty="0" err="1"/>
              <a:t>концентрація</a:t>
            </a:r>
            <a:r>
              <a:rPr lang="ru-RU" sz="1600" dirty="0"/>
              <a:t> та </a:t>
            </a:r>
            <a:r>
              <a:rPr lang="ru-RU" sz="1600" dirty="0" err="1"/>
              <a:t>інтенсивність</a:t>
            </a:r>
            <a:r>
              <a:rPr lang="ru-RU" sz="1600" dirty="0"/>
              <a:t> </a:t>
            </a:r>
            <a:r>
              <a:rPr lang="ru-RU" sz="1600" dirty="0" err="1"/>
              <a:t>маятникових</a:t>
            </a:r>
            <a:r>
              <a:rPr lang="ru-RU" sz="1600" dirty="0"/>
              <a:t> </a:t>
            </a:r>
            <a:r>
              <a:rPr lang="ru-RU" sz="1600" dirty="0" err="1"/>
              <a:t>міграцій</a:t>
            </a:r>
            <a:r>
              <a:rPr lang="ru-RU" sz="1600" dirty="0"/>
              <a:t> у межах 1,5-годинної </a:t>
            </a:r>
            <a:r>
              <a:rPr lang="ru-RU" sz="1600" dirty="0" err="1"/>
              <a:t>доступності</a:t>
            </a:r>
            <a:endParaRPr lang="ru-RU" sz="1600" dirty="0"/>
          </a:p>
          <a:p>
            <a:pPr lvl="1"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600" dirty="0" err="1"/>
              <a:t>висока</a:t>
            </a:r>
            <a:r>
              <a:rPr lang="ru-RU" sz="1600" dirty="0"/>
              <a:t> </a:t>
            </a:r>
            <a:r>
              <a:rPr lang="ru-RU" sz="1600" dirty="0" err="1"/>
              <a:t>зайнятість</a:t>
            </a:r>
            <a:r>
              <a:rPr lang="ru-RU" sz="1600" dirty="0"/>
              <a:t> в </a:t>
            </a:r>
            <a:r>
              <a:rPr lang="ru-RU" sz="1600" dirty="0" err="1"/>
              <a:t>індустріальному</a:t>
            </a:r>
            <a:r>
              <a:rPr lang="ru-RU" sz="1600" dirty="0"/>
              <a:t> та </a:t>
            </a:r>
            <a:r>
              <a:rPr lang="ru-RU" sz="1600" dirty="0" err="1"/>
              <a:t>інформаційному</a:t>
            </a:r>
            <a:r>
              <a:rPr lang="ru-RU" sz="1600" dirty="0"/>
              <a:t> секторах </a:t>
            </a:r>
            <a:r>
              <a:rPr lang="en-US" sz="1600" dirty="0"/>
              <a:t>vs</a:t>
            </a:r>
            <a:r>
              <a:rPr lang="uk-UA" sz="1600" dirty="0"/>
              <a:t> низька частка сезонних та </a:t>
            </a:r>
            <a:r>
              <a:rPr lang="uk-UA" sz="1600" dirty="0" err="1"/>
              <a:t>тимча</a:t>
            </a:r>
            <a:r>
              <a:rPr lang="en-US" sz="1600" dirty="0"/>
              <a:t>c</a:t>
            </a:r>
            <a:r>
              <a:rPr lang="uk-UA" sz="1600" dirty="0" err="1"/>
              <a:t>ових</a:t>
            </a:r>
            <a:r>
              <a:rPr lang="uk-UA" sz="1600" dirty="0"/>
              <a:t> працівників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1600" dirty="0"/>
              <a:t>що далі від центру, то нижчі ділова активність та рівень життя, а відтак – більше стимулів до пошуку роботи поза місцем проживання </a:t>
            </a:r>
            <a:endParaRPr lang="ru-RU" sz="20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Децентралізація</a:t>
            </a:r>
            <a:endParaRPr lang="ru-RU" sz="1800" dirty="0"/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1800" dirty="0" err="1"/>
              <a:t>Освітня</a:t>
            </a:r>
            <a:r>
              <a:rPr lang="ru-RU" sz="1800" dirty="0"/>
              <a:t> </a:t>
            </a:r>
            <a:r>
              <a:rPr lang="ru-RU" sz="1800" dirty="0" err="1"/>
              <a:t>міграція</a:t>
            </a:r>
            <a:r>
              <a:rPr lang="ru-RU" sz="1800" dirty="0"/>
              <a:t> –  «стартер» </a:t>
            </a:r>
            <a:r>
              <a:rPr lang="ru-RU" sz="1800" dirty="0" err="1"/>
              <a:t>внутрішньої</a:t>
            </a:r>
            <a:r>
              <a:rPr lang="ru-RU" sz="1800" dirty="0"/>
              <a:t> </a:t>
            </a:r>
            <a:r>
              <a:rPr lang="ru-RU" sz="1800" dirty="0" err="1"/>
              <a:t>міграції</a:t>
            </a:r>
            <a:r>
              <a:rPr lang="ru-RU" sz="1800" dirty="0"/>
              <a:t> (37% </a:t>
            </a:r>
            <a:r>
              <a:rPr lang="ru-RU" sz="1800" dirty="0" err="1"/>
              <a:t>студентів</a:t>
            </a:r>
            <a:r>
              <a:rPr lang="ru-RU" sz="1800" dirty="0"/>
              <a:t> – </a:t>
            </a:r>
            <a:r>
              <a:rPr lang="ru-RU" sz="1800" dirty="0" err="1"/>
              <a:t>іногородні</a:t>
            </a:r>
            <a:r>
              <a:rPr lang="ru-RU" sz="1800" dirty="0"/>
              <a:t>) – </a:t>
            </a:r>
            <a:r>
              <a:rPr lang="ru-RU" sz="1800" dirty="0" err="1"/>
              <a:t>переважно</a:t>
            </a:r>
            <a:r>
              <a:rPr lang="ru-RU" sz="1800" dirty="0"/>
              <a:t> до </a:t>
            </a:r>
            <a:r>
              <a:rPr lang="ru-RU" sz="1800" dirty="0" err="1"/>
              <a:t>Києва</a:t>
            </a:r>
            <a:r>
              <a:rPr lang="ru-RU" sz="1800" dirty="0"/>
              <a:t>, </a:t>
            </a:r>
            <a:r>
              <a:rPr lang="ru-RU" sz="1800" dirty="0" err="1"/>
              <a:t>Харкова</a:t>
            </a:r>
            <a:r>
              <a:rPr lang="ru-RU" sz="1800" dirty="0"/>
              <a:t>, Львова, </a:t>
            </a:r>
            <a:r>
              <a:rPr lang="ru-RU" sz="1800" dirty="0" err="1"/>
              <a:t>Дніпра</a:t>
            </a:r>
            <a:r>
              <a:rPr lang="ru-RU" sz="1800" dirty="0"/>
              <a:t>, </a:t>
            </a:r>
            <a:r>
              <a:rPr lang="ru-RU" sz="1800" dirty="0" err="1"/>
              <a:t>Одеси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98726992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29576</TotalTime>
  <Words>1156</Words>
  <Application>Microsoft Office PowerPoint</Application>
  <PresentationFormat>Экран (4:3)</PresentationFormat>
  <Paragraphs>160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Українське суспільство: міграційний вимір</vt:lpstr>
      <vt:lpstr>Ключові постулати доповіді</vt:lpstr>
      <vt:lpstr>Чинники міграції:  людина, незадоволена своїм життям, суспільним статусом і доходами, сподівається на покращання своєї долі внаслідок переїзду до більш розвиненого суспільства – міграція багатьма розглядається як своєрідний «соціальний ліфт»  </vt:lpstr>
      <vt:lpstr>Економічні міграції</vt:lpstr>
      <vt:lpstr>Суспільство поділене за ставленням до міграції Бажання змінити місце проживання є значно більш поширеним за фактичний переїзд </vt:lpstr>
      <vt:lpstr>Формування міграційних настанов в українському суспільстві</vt:lpstr>
      <vt:lpstr>Суспільні настрої щодо міграції, %</vt:lpstr>
      <vt:lpstr>Міграції в межах України:  фактичні масштаби внутрішньої міграції значно більші за зовнішню, але потенційні приблизно однакові</vt:lpstr>
      <vt:lpstr>Внутрішні міграції – головні напрями руху</vt:lpstr>
      <vt:lpstr>Вимушені переселення з Донбасу та Криму</vt:lpstr>
      <vt:lpstr>Наслідки міграції:  зміни чисельності й складу населення, пропозиції робочої сили, доходів населення й економіки, соціо-психологічного і політичного клімату суспільства</vt:lpstr>
      <vt:lpstr>Наслідки масштабних міграцій: ключовим для економіки і ринку праці країни-донора є повернення/неповернення мігрантів  </vt:lpstr>
      <vt:lpstr>Наслідки масштабних міграцій: вплив грошових переказів </vt:lpstr>
      <vt:lpstr>Надходження приватних грошових переказів з-за кордону, млрд.дол.США</vt:lpstr>
      <vt:lpstr>Наслідки масштабних міграцій:  зміна соціо-психологічного клімату</vt:lpstr>
      <vt:lpstr>Міграційна політика:  основне завдання полягає у поєднанні найповнішого використання позитивного потенціалу міграції із мінімізацією її негативних наслідків </vt:lpstr>
      <vt:lpstr>Презентация PowerPoint</vt:lpstr>
      <vt:lpstr>Потрібні комплексні реакції – економічне зростання автоматично не спричинить зміну міграційних потоків</vt:lpstr>
      <vt:lpstr>Головним мотивом міграцій є занизька зарплата, передумовою помітного зменшення масштабів зовнішньої трудової міграції є зростання середньої зарплати в Україні до 70-75% аналогів сусідніх країн, передусім Польщі</vt:lpstr>
      <vt:lpstr>Середня місячна зарплата, дол.США за ПКС-2011, 2016 рік </vt:lpstr>
      <vt:lpstr>Хоча занизька зарплата є головним мотивом міграцій, саме її підвищення (навіть до 70-75% аналогів Польщі) не дасть бажаних результатів – потрібно поліпшення якості життя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428</cp:revision>
  <cp:lastPrinted>2018-12-17T14:10:34Z</cp:lastPrinted>
  <dcterms:created xsi:type="dcterms:W3CDTF">2011-11-08T12:25:38Z</dcterms:created>
  <dcterms:modified xsi:type="dcterms:W3CDTF">2018-12-21T20:07:35Z</dcterms:modified>
</cp:coreProperties>
</file>