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60" r:id="rId4"/>
    <p:sldId id="259" r:id="rId5"/>
    <p:sldId id="265" r:id="rId6"/>
    <p:sldId id="266" r:id="rId7"/>
    <p:sldId id="267" r:id="rId8"/>
    <p:sldId id="268" r:id="rId9"/>
    <p:sldId id="264" r:id="rId10"/>
    <p:sldId id="269" r:id="rId11"/>
    <p:sldId id="270" r:id="rId12"/>
    <p:sldId id="271"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11/12/2019</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FE4EC-2B7E-48D3-BDDF-02599D5E7D22}"/>
              </a:ext>
            </a:extLst>
          </p:cNvPr>
          <p:cNvSpPr>
            <a:spLocks noGrp="1"/>
          </p:cNvSpPr>
          <p:nvPr>
            <p:ph type="ctrTitle"/>
          </p:nvPr>
        </p:nvSpPr>
        <p:spPr>
          <a:xfrm>
            <a:off x="1881809" y="1192696"/>
            <a:ext cx="9622803" cy="3584686"/>
          </a:xfrm>
        </p:spPr>
        <p:txBody>
          <a:bodyPr>
            <a:normAutofit fontScale="90000"/>
          </a:bodyPr>
          <a:lstStyle/>
          <a:p>
            <a:pPr algn="ctr"/>
            <a:r>
              <a:rPr lang="en-GB" sz="2200" dirty="0"/>
              <a:t>Ireland Ukraine &amp; Empire Colonialism Dependence Conflict 1800-2017</a:t>
            </a:r>
            <a:br>
              <a:rPr lang="en-GB" sz="2800" dirty="0"/>
            </a:br>
            <a:br>
              <a:rPr lang="en-GB" sz="2800" dirty="0"/>
            </a:br>
            <a:br>
              <a:rPr lang="en-GB" sz="2800" dirty="0"/>
            </a:br>
            <a:r>
              <a:rPr lang="en-IE" sz="2800" dirty="0"/>
              <a:t>Images of Self &amp; Other </a:t>
            </a:r>
            <a:br>
              <a:rPr lang="en-IE" sz="2800" dirty="0"/>
            </a:br>
            <a:br>
              <a:rPr lang="en-IE" sz="2800" dirty="0"/>
            </a:br>
            <a:r>
              <a:rPr lang="en-IE" sz="2800" dirty="0"/>
              <a:t>in Irish and Ukrainian Famine Fictions</a:t>
            </a:r>
            <a:br>
              <a:rPr lang="en-IE" sz="2800" dirty="0"/>
            </a:br>
            <a:br>
              <a:rPr lang="en-GB" sz="2800" dirty="0"/>
            </a:br>
            <a:br>
              <a:rPr lang="en-GB" dirty="0"/>
            </a:br>
            <a:r>
              <a:rPr lang="en-GB" sz="2200" dirty="0"/>
              <a:t>(Kyiv 14-17 November 2019)</a:t>
            </a:r>
            <a:br>
              <a:rPr lang="en-GB" sz="2200" dirty="0"/>
            </a:br>
            <a:endParaRPr lang="en-GB" sz="2200" dirty="0"/>
          </a:p>
        </p:txBody>
      </p:sp>
      <p:pic>
        <p:nvPicPr>
          <p:cNvPr id="5" name="Picture 4">
            <a:extLst>
              <a:ext uri="{FF2B5EF4-FFF2-40B4-BE49-F238E27FC236}">
                <a16:creationId xmlns:a16="http://schemas.microsoft.com/office/drawing/2014/main" id="{A5446BE6-9873-43F9-80B2-2C1F21717605}"/>
              </a:ext>
            </a:extLst>
          </p:cNvPr>
          <p:cNvPicPr>
            <a:picLocks noChangeAspect="1"/>
          </p:cNvPicPr>
          <p:nvPr/>
        </p:nvPicPr>
        <p:blipFill>
          <a:blip r:embed="rId2"/>
          <a:stretch>
            <a:fillRect/>
          </a:stretch>
        </p:blipFill>
        <p:spPr>
          <a:xfrm>
            <a:off x="7182681" y="4850798"/>
            <a:ext cx="2398641" cy="1395128"/>
          </a:xfrm>
          <a:prstGeom prst="rect">
            <a:avLst/>
          </a:prstGeom>
          <a:ln>
            <a:noFill/>
          </a:ln>
          <a:effectLst>
            <a:softEdge rad="112500"/>
          </a:effectLst>
        </p:spPr>
      </p:pic>
      <p:pic>
        <p:nvPicPr>
          <p:cNvPr id="7" name="Picture 6">
            <a:extLst>
              <a:ext uri="{FF2B5EF4-FFF2-40B4-BE49-F238E27FC236}">
                <a16:creationId xmlns:a16="http://schemas.microsoft.com/office/drawing/2014/main" id="{61AE881C-E545-4246-9447-AD0BBD867660}"/>
              </a:ext>
            </a:extLst>
          </p:cNvPr>
          <p:cNvPicPr>
            <a:picLocks noChangeAspect="1"/>
          </p:cNvPicPr>
          <p:nvPr/>
        </p:nvPicPr>
        <p:blipFill>
          <a:blip r:embed="rId3"/>
          <a:stretch>
            <a:fillRect/>
          </a:stretch>
        </p:blipFill>
        <p:spPr>
          <a:xfrm>
            <a:off x="3588940" y="4982818"/>
            <a:ext cx="2242017" cy="1263108"/>
          </a:xfrm>
          <a:prstGeom prst="rect">
            <a:avLst/>
          </a:prstGeom>
          <a:ln>
            <a:noFill/>
          </a:ln>
          <a:effectLst>
            <a:softEdge rad="112500"/>
          </a:effectLst>
        </p:spPr>
      </p:pic>
    </p:spTree>
    <p:extLst>
      <p:ext uri="{BB962C8B-B14F-4D97-AF65-F5344CB8AC3E}">
        <p14:creationId xmlns:p14="http://schemas.microsoft.com/office/powerpoint/2010/main" val="2380571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1A6B6E-8397-4436-8F15-9E2BE1C62322}"/>
              </a:ext>
            </a:extLst>
          </p:cNvPr>
          <p:cNvSpPr/>
          <p:nvPr/>
        </p:nvSpPr>
        <p:spPr>
          <a:xfrm>
            <a:off x="1722783" y="516835"/>
            <a:ext cx="10164417" cy="5570756"/>
          </a:xfrm>
          <a:prstGeom prst="rect">
            <a:avLst/>
          </a:prstGeom>
        </p:spPr>
        <p:txBody>
          <a:bodyPr wrap="square">
            <a:spAutoFit/>
          </a:bodyPr>
          <a:lstStyle/>
          <a:p>
            <a:pPr algn="ctr"/>
            <a:r>
              <a:rPr lang="en-GB" sz="2400" dirty="0"/>
              <a:t>Character constellation</a:t>
            </a:r>
          </a:p>
          <a:p>
            <a:pPr algn="ctr"/>
            <a:endParaRPr lang="en-GB" sz="2400" dirty="0"/>
          </a:p>
          <a:p>
            <a:r>
              <a:rPr lang="en-IE" sz="2000" dirty="0"/>
              <a:t>organized in terms of a rhetoric of “us” and “them” ─ ‘to insistently </a:t>
            </a:r>
            <a:r>
              <a:rPr lang="en-IE" sz="2000" dirty="0" err="1"/>
              <a:t>dramatise</a:t>
            </a:r>
            <a:r>
              <a:rPr lang="en-IE" sz="2000" dirty="0"/>
              <a:t> cultural difference’</a:t>
            </a:r>
          </a:p>
          <a:p>
            <a:pPr algn="ctr"/>
            <a:endParaRPr lang="en-IE" sz="2400" dirty="0"/>
          </a:p>
          <a:p>
            <a:pPr algn="ctr"/>
            <a:r>
              <a:rPr lang="en-IE" sz="2000" dirty="0"/>
              <a:t>the Self/Other duality</a:t>
            </a:r>
          </a:p>
          <a:p>
            <a:pPr algn="ctr"/>
            <a:endParaRPr lang="en-IE" sz="2000" dirty="0"/>
          </a:p>
          <a:p>
            <a:pPr algn="ctr"/>
            <a:r>
              <a:rPr lang="en-IE" sz="2000" dirty="0"/>
              <a:t>polarity between the Ukrainians and the Russians in the Ukrainian novels;</a:t>
            </a:r>
          </a:p>
          <a:p>
            <a:pPr algn="ctr"/>
            <a:r>
              <a:rPr lang="en-IE" sz="2000" dirty="0"/>
              <a:t>between the Irish and the English in the Irish texts.</a:t>
            </a:r>
          </a:p>
          <a:p>
            <a:pPr algn="ctr"/>
            <a:endParaRPr lang="en-IE" sz="2000" dirty="0"/>
          </a:p>
          <a:p>
            <a:pPr algn="ctr"/>
            <a:r>
              <a:rPr lang="en-IE" sz="2000" dirty="0"/>
              <a:t>↓</a:t>
            </a:r>
          </a:p>
          <a:p>
            <a:pPr algn="ctr"/>
            <a:endParaRPr lang="en-IE" sz="2000" dirty="0"/>
          </a:p>
          <a:p>
            <a:pPr algn="ctr"/>
            <a:r>
              <a:rPr lang="en-IE" sz="2000" dirty="0"/>
              <a:t> the positive Self: love of the land, religiosity, diligence; </a:t>
            </a:r>
          </a:p>
          <a:p>
            <a:pPr algn="ctr"/>
            <a:r>
              <a:rPr lang="en-IE" sz="2000" dirty="0"/>
              <a:t>↓</a:t>
            </a:r>
          </a:p>
          <a:p>
            <a:pPr algn="ctr"/>
            <a:r>
              <a:rPr lang="en-IE" sz="2000" dirty="0"/>
              <a:t> </a:t>
            </a:r>
          </a:p>
          <a:p>
            <a:pPr algn="ctr"/>
            <a:r>
              <a:rPr lang="en-IE" sz="2000" dirty="0"/>
              <a:t>the corrupt nature of the Other: indolence, use of bad language,  cruelty.</a:t>
            </a:r>
            <a:endParaRPr lang="en-GB" sz="2000" dirty="0"/>
          </a:p>
          <a:p>
            <a:pPr algn="ctr"/>
            <a:endParaRPr lang="en-GB" sz="2400" dirty="0"/>
          </a:p>
        </p:txBody>
      </p:sp>
    </p:spTree>
    <p:extLst>
      <p:ext uri="{BB962C8B-B14F-4D97-AF65-F5344CB8AC3E}">
        <p14:creationId xmlns:p14="http://schemas.microsoft.com/office/powerpoint/2010/main" val="681906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253C1B-9F43-493C-88B1-1A664AF4F0A2}"/>
              </a:ext>
            </a:extLst>
          </p:cNvPr>
          <p:cNvSpPr/>
          <p:nvPr/>
        </p:nvSpPr>
        <p:spPr>
          <a:xfrm>
            <a:off x="1139687" y="318052"/>
            <a:ext cx="10760765" cy="3785652"/>
          </a:xfrm>
          <a:prstGeom prst="rect">
            <a:avLst/>
          </a:prstGeom>
        </p:spPr>
        <p:txBody>
          <a:bodyPr wrap="square">
            <a:spAutoFit/>
          </a:bodyPr>
          <a:lstStyle/>
          <a:p>
            <a:pPr algn="ctr"/>
            <a:r>
              <a:rPr lang="en-GB" sz="2400" dirty="0"/>
              <a:t>Plot</a:t>
            </a:r>
          </a:p>
          <a:p>
            <a:pPr algn="ctr"/>
            <a:endParaRPr lang="en-GB" sz="2400" dirty="0"/>
          </a:p>
          <a:p>
            <a:pPr algn="just"/>
            <a:r>
              <a:rPr lang="en-IE" sz="2400" dirty="0"/>
              <a:t>the characters’ efforts to survive at a time of tyranny and hunger </a:t>
            </a:r>
            <a:r>
              <a:rPr lang="en-IE" sz="2400" dirty="0">
                <a:latin typeface="Times New Roman" panose="02020603050405020304" pitchFamily="18" charset="0"/>
                <a:cs typeface="Times New Roman" panose="02020603050405020304" pitchFamily="18" charset="0"/>
              </a:rPr>
              <a:t>̶ </a:t>
            </a:r>
            <a:r>
              <a:rPr lang="en-IE" sz="2400" dirty="0"/>
              <a:t>narrated through the prism of contemporary political, ideological, and religious developments.</a:t>
            </a:r>
          </a:p>
          <a:p>
            <a:pPr algn="just"/>
            <a:endParaRPr lang="en-IE" sz="2400" dirty="0"/>
          </a:p>
          <a:p>
            <a:pPr algn="just"/>
            <a:r>
              <a:rPr lang="en-IE" sz="2400" dirty="0"/>
              <a:t>National differences → ‘asymmetrical binary oppositions’: generate the reader’s sympathy and empathy with the Self, and condemnation of the Other.</a:t>
            </a:r>
            <a:endParaRPr lang="en-GB" sz="2400" dirty="0"/>
          </a:p>
          <a:p>
            <a:pPr algn="ctr"/>
            <a:endParaRPr lang="en-GB" sz="2400" dirty="0"/>
          </a:p>
        </p:txBody>
      </p:sp>
      <p:pic>
        <p:nvPicPr>
          <p:cNvPr id="4" name="Picture 3">
            <a:extLst>
              <a:ext uri="{FF2B5EF4-FFF2-40B4-BE49-F238E27FC236}">
                <a16:creationId xmlns:a16="http://schemas.microsoft.com/office/drawing/2014/main" id="{88A7E42A-8F36-4E4F-A06D-031188CA73FA}"/>
              </a:ext>
            </a:extLst>
          </p:cNvPr>
          <p:cNvPicPr>
            <a:picLocks noChangeAspect="1"/>
          </p:cNvPicPr>
          <p:nvPr/>
        </p:nvPicPr>
        <p:blipFill>
          <a:blip r:embed="rId2"/>
          <a:stretch>
            <a:fillRect/>
          </a:stretch>
        </p:blipFill>
        <p:spPr>
          <a:xfrm>
            <a:off x="2188139" y="3791035"/>
            <a:ext cx="3907861" cy="2600152"/>
          </a:xfrm>
          <a:prstGeom prst="rect">
            <a:avLst/>
          </a:prstGeom>
          <a:ln>
            <a:noFill/>
          </a:ln>
          <a:effectLst>
            <a:softEdge rad="112500"/>
          </a:effectLst>
        </p:spPr>
      </p:pic>
      <p:pic>
        <p:nvPicPr>
          <p:cNvPr id="5" name="Picture 4">
            <a:extLst>
              <a:ext uri="{FF2B5EF4-FFF2-40B4-BE49-F238E27FC236}">
                <a16:creationId xmlns:a16="http://schemas.microsoft.com/office/drawing/2014/main" id="{54D484CB-EEFB-4316-9D8C-F52A722AE009}"/>
              </a:ext>
            </a:extLst>
          </p:cNvPr>
          <p:cNvPicPr>
            <a:picLocks noChangeAspect="1"/>
          </p:cNvPicPr>
          <p:nvPr/>
        </p:nvPicPr>
        <p:blipFill>
          <a:blip r:embed="rId3"/>
          <a:stretch>
            <a:fillRect/>
          </a:stretch>
        </p:blipFill>
        <p:spPr>
          <a:xfrm>
            <a:off x="7144452" y="3741670"/>
            <a:ext cx="3695824" cy="2649517"/>
          </a:xfrm>
          <a:prstGeom prst="rect">
            <a:avLst/>
          </a:prstGeom>
          <a:ln>
            <a:noFill/>
          </a:ln>
          <a:effectLst>
            <a:softEdge rad="112500"/>
          </a:effectLst>
        </p:spPr>
      </p:pic>
    </p:spTree>
    <p:extLst>
      <p:ext uri="{BB962C8B-B14F-4D97-AF65-F5344CB8AC3E}">
        <p14:creationId xmlns:p14="http://schemas.microsoft.com/office/powerpoint/2010/main" val="1055551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46" name="Group 7">
            <a:extLst>
              <a:ext uri="{FF2B5EF4-FFF2-40B4-BE49-F238E27FC236}">
                <a16:creationId xmlns:a16="http://schemas.microsoft.com/office/drawing/2014/main" id="{027FE0C2-9C19-4FB7-81C0-06ECDD8C05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1766EED2-C3B3-40C6-A5D8-FFF5894B9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 name="Freeform 12">
              <a:extLst>
                <a:ext uri="{FF2B5EF4-FFF2-40B4-BE49-F238E27FC236}">
                  <a16:creationId xmlns:a16="http://schemas.microsoft.com/office/drawing/2014/main" id="{9CFBF839-A629-4019-9F3D-C15269EEC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 name="Freeform 13">
              <a:extLst>
                <a:ext uri="{FF2B5EF4-FFF2-40B4-BE49-F238E27FC236}">
                  <a16:creationId xmlns:a16="http://schemas.microsoft.com/office/drawing/2014/main" id="{E13B7060-C0FD-4F48-BD18-CEC2F6CF4D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 name="Freeform 14">
              <a:extLst>
                <a:ext uri="{FF2B5EF4-FFF2-40B4-BE49-F238E27FC236}">
                  <a16:creationId xmlns:a16="http://schemas.microsoft.com/office/drawing/2014/main" id="{A344E7D3-1355-48C1-9904-2405426C49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 name="Freeform 15">
              <a:extLst>
                <a:ext uri="{FF2B5EF4-FFF2-40B4-BE49-F238E27FC236}">
                  <a16:creationId xmlns:a16="http://schemas.microsoft.com/office/drawing/2014/main" id="{7A0AFB45-BC4E-4AB7-A8FF-D61849E41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 name="Freeform 16">
              <a:extLst>
                <a:ext uri="{FF2B5EF4-FFF2-40B4-BE49-F238E27FC236}">
                  <a16:creationId xmlns:a16="http://schemas.microsoft.com/office/drawing/2014/main" id="{18BD2B14-C775-4442-B02E-E842C96F19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 name="Freeform 17">
              <a:extLst>
                <a:ext uri="{FF2B5EF4-FFF2-40B4-BE49-F238E27FC236}">
                  <a16:creationId xmlns:a16="http://schemas.microsoft.com/office/drawing/2014/main" id="{D43EE30E-A569-4394-B036-B0954A88D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 name="Freeform 18">
              <a:extLst>
                <a:ext uri="{FF2B5EF4-FFF2-40B4-BE49-F238E27FC236}">
                  <a16:creationId xmlns:a16="http://schemas.microsoft.com/office/drawing/2014/main" id="{F6178D34-57BD-47F7-A56E-14FC1BB225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7" name="Freeform 19">
              <a:extLst>
                <a:ext uri="{FF2B5EF4-FFF2-40B4-BE49-F238E27FC236}">
                  <a16:creationId xmlns:a16="http://schemas.microsoft.com/office/drawing/2014/main" id="{FFD3B6D6-3AE3-47BC-97D9-CDA2EFCA6F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8" name="Freeform 20">
              <a:extLst>
                <a:ext uri="{FF2B5EF4-FFF2-40B4-BE49-F238E27FC236}">
                  <a16:creationId xmlns:a16="http://schemas.microsoft.com/office/drawing/2014/main" id="{5C34EB72-4D8B-4039-B1FE-891F22FEBD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9" name="Freeform 21">
              <a:extLst>
                <a:ext uri="{FF2B5EF4-FFF2-40B4-BE49-F238E27FC236}">
                  <a16:creationId xmlns:a16="http://schemas.microsoft.com/office/drawing/2014/main" id="{55A3A4AF-6FE1-4C4B-9286-35AF8C6E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 name="Freeform 22">
              <a:extLst>
                <a:ext uri="{FF2B5EF4-FFF2-40B4-BE49-F238E27FC236}">
                  <a16:creationId xmlns:a16="http://schemas.microsoft.com/office/drawing/2014/main" id="{BBF339A0-40DC-4DCB-BF13-4143D7B00C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7" name="Group 21">
            <a:extLst>
              <a:ext uri="{FF2B5EF4-FFF2-40B4-BE49-F238E27FC236}">
                <a16:creationId xmlns:a16="http://schemas.microsoft.com/office/drawing/2014/main" id="{AC0D9DD5-F48B-4179-BF11-4D156DA02A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2"/>
            <a:ext cx="2356675" cy="6853285"/>
            <a:chOff x="6627813" y="195454"/>
            <a:chExt cx="1952625" cy="5678297"/>
          </a:xfrm>
        </p:grpSpPr>
        <p:sp>
          <p:nvSpPr>
            <p:cNvPr id="23" name="Freeform 27">
              <a:extLst>
                <a:ext uri="{FF2B5EF4-FFF2-40B4-BE49-F238E27FC236}">
                  <a16:creationId xmlns:a16="http://schemas.microsoft.com/office/drawing/2014/main" id="{A9168E85-6CFA-435B-8A6B-D32486C90D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4" name="Freeform 28">
              <a:extLst>
                <a:ext uri="{FF2B5EF4-FFF2-40B4-BE49-F238E27FC236}">
                  <a16:creationId xmlns:a16="http://schemas.microsoft.com/office/drawing/2014/main" id="{9293C87B-0616-4B2B-B082-B3362CA3F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5" name="Freeform 29">
              <a:extLst>
                <a:ext uri="{FF2B5EF4-FFF2-40B4-BE49-F238E27FC236}">
                  <a16:creationId xmlns:a16="http://schemas.microsoft.com/office/drawing/2014/main" id="{F2728C57-B738-4443-9FC2-3C060715FF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6" name="Freeform 30">
              <a:extLst>
                <a:ext uri="{FF2B5EF4-FFF2-40B4-BE49-F238E27FC236}">
                  <a16:creationId xmlns:a16="http://schemas.microsoft.com/office/drawing/2014/main" id="{766F97F3-2B2B-4253-BEC7-BC9C7DFF01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7" name="Freeform 31">
              <a:extLst>
                <a:ext uri="{FF2B5EF4-FFF2-40B4-BE49-F238E27FC236}">
                  <a16:creationId xmlns:a16="http://schemas.microsoft.com/office/drawing/2014/main" id="{F2F1BCB5-62E3-482A-A671-8514CD517B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8" name="Freeform 32">
              <a:extLst>
                <a:ext uri="{FF2B5EF4-FFF2-40B4-BE49-F238E27FC236}">
                  <a16:creationId xmlns:a16="http://schemas.microsoft.com/office/drawing/2014/main" id="{19B93AE6-0173-4CA9-A70C-F4D5D9B379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9" name="Freeform 33">
              <a:extLst>
                <a:ext uri="{FF2B5EF4-FFF2-40B4-BE49-F238E27FC236}">
                  <a16:creationId xmlns:a16="http://schemas.microsoft.com/office/drawing/2014/main" id="{E7FEE511-B4FE-4967-9E02-B802810A91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0" name="Freeform 34">
              <a:extLst>
                <a:ext uri="{FF2B5EF4-FFF2-40B4-BE49-F238E27FC236}">
                  <a16:creationId xmlns:a16="http://schemas.microsoft.com/office/drawing/2014/main" id="{374E8AF9-DC1D-4FEB-A65B-1F0F82912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1" name="Freeform 35">
              <a:extLst>
                <a:ext uri="{FF2B5EF4-FFF2-40B4-BE49-F238E27FC236}">
                  <a16:creationId xmlns:a16="http://schemas.microsoft.com/office/drawing/2014/main" id="{89BB8488-306B-461B-846C-5E22664AF9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2" name="Freeform 36">
              <a:extLst>
                <a:ext uri="{FF2B5EF4-FFF2-40B4-BE49-F238E27FC236}">
                  <a16:creationId xmlns:a16="http://schemas.microsoft.com/office/drawing/2014/main" id="{987A2146-569C-4EF6-9CA1-D72961EBD6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3" name="Freeform 37">
              <a:extLst>
                <a:ext uri="{FF2B5EF4-FFF2-40B4-BE49-F238E27FC236}">
                  <a16:creationId xmlns:a16="http://schemas.microsoft.com/office/drawing/2014/main" id="{70334992-12F8-4924-B32E-420C3FDB13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4" name="Freeform 38">
              <a:extLst>
                <a:ext uri="{FF2B5EF4-FFF2-40B4-BE49-F238E27FC236}">
                  <a16:creationId xmlns:a16="http://schemas.microsoft.com/office/drawing/2014/main" id="{A5B2F0D2-1D46-46DD-A818-60309624D8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8" name="Rectangle 35">
            <a:extLst>
              <a:ext uri="{FF2B5EF4-FFF2-40B4-BE49-F238E27FC236}">
                <a16:creationId xmlns:a16="http://schemas.microsoft.com/office/drawing/2014/main" id="{FF1A843A-A6BC-4027-A46F-8EA29D26F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9" name="Freeform 6">
            <a:extLst>
              <a:ext uri="{FF2B5EF4-FFF2-40B4-BE49-F238E27FC236}">
                <a16:creationId xmlns:a16="http://schemas.microsoft.com/office/drawing/2014/main" id="{2507F48C-66CC-4AFA-B9A7-360743221E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50" name="Rectangle 39">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51" name="Rectangle 41">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2" name="Rectangle 43">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rgbClr val="455630"/>
          </a:solidFill>
          <a:ln>
            <a:noFill/>
          </a:ln>
          <a:effectLst/>
        </p:spPr>
        <p:style>
          <a:lnRef idx="1">
            <a:schemeClr val="accent1"/>
          </a:lnRef>
          <a:fillRef idx="3">
            <a:schemeClr val="accent1"/>
          </a:fillRef>
          <a:effectRef idx="2">
            <a:schemeClr val="accent1"/>
          </a:effectRef>
          <a:fontRef idx="minor">
            <a:schemeClr val="lt1"/>
          </a:fontRef>
        </p:style>
      </p:sp>
      <p:sp>
        <p:nvSpPr>
          <p:cNvPr id="2" name="Rectangle 1">
            <a:extLst>
              <a:ext uri="{FF2B5EF4-FFF2-40B4-BE49-F238E27FC236}">
                <a16:creationId xmlns:a16="http://schemas.microsoft.com/office/drawing/2014/main" id="{9E2B9475-1BD9-4346-B192-63C53D901268}"/>
              </a:ext>
            </a:extLst>
          </p:cNvPr>
          <p:cNvSpPr/>
          <p:nvPr/>
        </p:nvSpPr>
        <p:spPr>
          <a:xfrm>
            <a:off x="100651" y="2445729"/>
            <a:ext cx="4499744" cy="3710247"/>
          </a:xfrm>
          <a:prstGeom prst="rect">
            <a:avLst/>
          </a:prstGeom>
        </p:spPr>
        <p:txBody>
          <a:bodyPr vert="horz" lIns="91440" tIns="45720" rIns="91440" bIns="45720" rtlCol="0" anchor="b">
            <a:normAutofit/>
          </a:bodyPr>
          <a:lstStyle/>
          <a:p>
            <a:pPr algn="just">
              <a:lnSpc>
                <a:spcPct val="90000"/>
              </a:lnSpc>
              <a:spcBef>
                <a:spcPct val="0"/>
              </a:spcBef>
              <a:spcAft>
                <a:spcPts val="600"/>
              </a:spcAft>
            </a:pPr>
            <a:r>
              <a:rPr lang="en-US" sz="2400" dirty="0">
                <a:solidFill>
                  <a:srgbClr val="FEFFFF"/>
                </a:solidFill>
                <a:latin typeface="+mj-lt"/>
                <a:ea typeface="+mj-ea"/>
                <a:cs typeface="+mj-cs"/>
              </a:rPr>
              <a:t>‘The literature of a nation is far more revealing than all the official histories ever written.’</a:t>
            </a:r>
          </a:p>
          <a:p>
            <a:pPr>
              <a:lnSpc>
                <a:spcPct val="90000"/>
              </a:lnSpc>
              <a:spcBef>
                <a:spcPct val="0"/>
              </a:spcBef>
              <a:spcAft>
                <a:spcPts val="600"/>
              </a:spcAft>
            </a:pPr>
            <a:endParaRPr lang="en-US" sz="1600" dirty="0">
              <a:solidFill>
                <a:srgbClr val="FEFFFF"/>
              </a:solidFill>
              <a:latin typeface="+mj-lt"/>
              <a:ea typeface="+mj-ea"/>
              <a:cs typeface="+mj-cs"/>
            </a:endParaRPr>
          </a:p>
          <a:p>
            <a:pPr>
              <a:lnSpc>
                <a:spcPct val="90000"/>
              </a:lnSpc>
              <a:spcBef>
                <a:spcPct val="0"/>
              </a:spcBef>
              <a:spcAft>
                <a:spcPts val="600"/>
              </a:spcAft>
            </a:pPr>
            <a:endParaRPr lang="en-US" sz="1600" dirty="0">
              <a:solidFill>
                <a:srgbClr val="FEFFFF"/>
              </a:solidFill>
              <a:latin typeface="+mj-lt"/>
              <a:ea typeface="+mj-ea"/>
              <a:cs typeface="+mj-cs"/>
            </a:endParaRPr>
          </a:p>
          <a:p>
            <a:pPr algn="r">
              <a:lnSpc>
                <a:spcPct val="90000"/>
              </a:lnSpc>
              <a:spcBef>
                <a:spcPct val="0"/>
              </a:spcBef>
              <a:spcAft>
                <a:spcPts val="600"/>
              </a:spcAft>
            </a:pPr>
            <a:r>
              <a:rPr lang="en-US" sz="1400" dirty="0">
                <a:solidFill>
                  <a:srgbClr val="FEFFFF"/>
                </a:solidFill>
                <a:latin typeface="+mj-lt"/>
                <a:ea typeface="+mj-ea"/>
                <a:cs typeface="+mj-cs"/>
              </a:rPr>
              <a:t>(John Broderick quoted by </a:t>
            </a:r>
            <a:r>
              <a:rPr lang="en-US" sz="1400" dirty="0" err="1">
                <a:solidFill>
                  <a:srgbClr val="FEFFFF"/>
                </a:solidFill>
                <a:latin typeface="+mj-lt"/>
                <a:ea typeface="+mj-ea"/>
                <a:cs typeface="+mj-cs"/>
              </a:rPr>
              <a:t>Gunilla</a:t>
            </a:r>
            <a:r>
              <a:rPr lang="en-US" sz="1400" dirty="0">
                <a:solidFill>
                  <a:srgbClr val="FEFFFF"/>
                </a:solidFill>
                <a:latin typeface="+mj-lt"/>
                <a:ea typeface="+mj-ea"/>
                <a:cs typeface="+mj-cs"/>
              </a:rPr>
              <a:t> Bexar, </a:t>
            </a:r>
            <a:r>
              <a:rPr lang="en-US" sz="1400" i="1" dirty="0">
                <a:solidFill>
                  <a:srgbClr val="FEFFFF"/>
                </a:solidFill>
                <a:latin typeface="+mj-lt"/>
                <a:ea typeface="+mj-ea"/>
                <a:cs typeface="+mj-cs"/>
              </a:rPr>
              <a:t>The Great Irish Famine in History-Writing and Prose Fiction: </a:t>
            </a:r>
            <a:r>
              <a:rPr lang="en-US" sz="1400" dirty="0">
                <a:solidFill>
                  <a:srgbClr val="FEFFFF"/>
                </a:solidFill>
                <a:latin typeface="+mj-lt"/>
                <a:ea typeface="+mj-ea"/>
                <a:cs typeface="+mj-cs"/>
              </a:rPr>
              <a:t>“The Mutual Interplay of Two Narrative Genres”, p.  1)</a:t>
            </a:r>
          </a:p>
        </p:txBody>
      </p:sp>
      <p:pic>
        <p:nvPicPr>
          <p:cNvPr id="3" name="Picture 2">
            <a:extLst>
              <a:ext uri="{FF2B5EF4-FFF2-40B4-BE49-F238E27FC236}">
                <a16:creationId xmlns:a16="http://schemas.microsoft.com/office/drawing/2014/main" id="{DA380F27-24E9-474E-B93A-910B2C218D0F}"/>
              </a:ext>
            </a:extLst>
          </p:cNvPr>
          <p:cNvPicPr>
            <a:picLocks noChangeAspect="1"/>
          </p:cNvPicPr>
          <p:nvPr/>
        </p:nvPicPr>
        <p:blipFill rotWithShape="1">
          <a:blip r:embed="rId2"/>
          <a:srcRect t="6416" b="12992"/>
          <a:stretch/>
        </p:blipFill>
        <p:spPr>
          <a:xfrm>
            <a:off x="4623874" y="9233"/>
            <a:ext cx="7552267" cy="6857990"/>
          </a:xfrm>
          <a:prstGeom prst="rect">
            <a:avLst/>
          </a:prstGeom>
          <a:ln>
            <a:noFill/>
          </a:ln>
          <a:effectLst>
            <a:softEdge rad="112500"/>
          </a:effectLst>
        </p:spPr>
      </p:pic>
      <p:pic>
        <p:nvPicPr>
          <p:cNvPr id="4" name="Picture 3">
            <a:extLst>
              <a:ext uri="{FF2B5EF4-FFF2-40B4-BE49-F238E27FC236}">
                <a16:creationId xmlns:a16="http://schemas.microsoft.com/office/drawing/2014/main" id="{236F4E00-A6C3-49F3-B27E-46CAC8286277}"/>
              </a:ext>
            </a:extLst>
          </p:cNvPr>
          <p:cNvPicPr>
            <a:picLocks noChangeAspect="1"/>
          </p:cNvPicPr>
          <p:nvPr/>
        </p:nvPicPr>
        <p:blipFill>
          <a:blip r:embed="rId3"/>
          <a:stretch>
            <a:fillRect/>
          </a:stretch>
        </p:blipFill>
        <p:spPr>
          <a:xfrm>
            <a:off x="611101" y="580285"/>
            <a:ext cx="3693953" cy="2472780"/>
          </a:xfrm>
          <a:prstGeom prst="rect">
            <a:avLst/>
          </a:prstGeom>
          <a:ln>
            <a:noFill/>
          </a:ln>
          <a:effectLst>
            <a:softEdge rad="112500"/>
          </a:effectLst>
        </p:spPr>
      </p:pic>
    </p:spTree>
    <p:extLst>
      <p:ext uri="{BB962C8B-B14F-4D97-AF65-F5344CB8AC3E}">
        <p14:creationId xmlns:p14="http://schemas.microsoft.com/office/powerpoint/2010/main" val="4035998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FC7BE47C-BAEE-49EE-BB54-156C979AC8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0" name="Freeform 11">
              <a:extLst>
                <a:ext uri="{FF2B5EF4-FFF2-40B4-BE49-F238E27FC236}">
                  <a16:creationId xmlns:a16="http://schemas.microsoft.com/office/drawing/2014/main" id="{2EE9AC32-EDB1-4EFD-BB0E-C26E206C1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1" name="Freeform 12">
              <a:extLst>
                <a:ext uri="{FF2B5EF4-FFF2-40B4-BE49-F238E27FC236}">
                  <a16:creationId xmlns:a16="http://schemas.microsoft.com/office/drawing/2014/main" id="{2FDF0B09-0E9E-45B4-B91E-0E7734ED14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2" name="Freeform 13">
              <a:extLst>
                <a:ext uri="{FF2B5EF4-FFF2-40B4-BE49-F238E27FC236}">
                  <a16:creationId xmlns:a16="http://schemas.microsoft.com/office/drawing/2014/main" id="{1EEB8353-6E5B-417C-B98B-07EE306402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3" name="Freeform 14">
              <a:extLst>
                <a:ext uri="{FF2B5EF4-FFF2-40B4-BE49-F238E27FC236}">
                  <a16:creationId xmlns:a16="http://schemas.microsoft.com/office/drawing/2014/main" id="{F9C5BD3B-D39A-4F8B-9240-7A6C153F0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4" name="Freeform 15">
              <a:extLst>
                <a:ext uri="{FF2B5EF4-FFF2-40B4-BE49-F238E27FC236}">
                  <a16:creationId xmlns:a16="http://schemas.microsoft.com/office/drawing/2014/main" id="{FD941421-268E-4666-A503-9F058B2478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5" name="Freeform 16">
              <a:extLst>
                <a:ext uri="{FF2B5EF4-FFF2-40B4-BE49-F238E27FC236}">
                  <a16:creationId xmlns:a16="http://schemas.microsoft.com/office/drawing/2014/main" id="{A00E88A0-7025-47DF-BA70-A8F6F57088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6" name="Freeform 17">
              <a:extLst>
                <a:ext uri="{FF2B5EF4-FFF2-40B4-BE49-F238E27FC236}">
                  <a16:creationId xmlns:a16="http://schemas.microsoft.com/office/drawing/2014/main" id="{DE00BA63-6194-4ECA-84D8-80235F4093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7" name="Freeform 18">
              <a:extLst>
                <a:ext uri="{FF2B5EF4-FFF2-40B4-BE49-F238E27FC236}">
                  <a16:creationId xmlns:a16="http://schemas.microsoft.com/office/drawing/2014/main" id="{39AC4B74-4C3D-4EDA-94C2-CDA24D068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8" name="Freeform 19">
              <a:extLst>
                <a:ext uri="{FF2B5EF4-FFF2-40B4-BE49-F238E27FC236}">
                  <a16:creationId xmlns:a16="http://schemas.microsoft.com/office/drawing/2014/main" id="{202B11E6-4CA9-4162-AF59-8C145BC3B8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9" name="Freeform 20">
              <a:extLst>
                <a:ext uri="{FF2B5EF4-FFF2-40B4-BE49-F238E27FC236}">
                  <a16:creationId xmlns:a16="http://schemas.microsoft.com/office/drawing/2014/main" id="{8B0AF5D0-1EDB-41E2-8FCD-60CBC2EF5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0" name="Freeform 21">
              <a:extLst>
                <a:ext uri="{FF2B5EF4-FFF2-40B4-BE49-F238E27FC236}">
                  <a16:creationId xmlns:a16="http://schemas.microsoft.com/office/drawing/2014/main" id="{C0D0B969-D0AC-487B-9438-B1FA328473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1" name="Freeform 22">
              <a:extLst>
                <a:ext uri="{FF2B5EF4-FFF2-40B4-BE49-F238E27FC236}">
                  <a16:creationId xmlns:a16="http://schemas.microsoft.com/office/drawing/2014/main" id="{F7583D38-95E7-4E22-8130-05E88EC0E9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3" name="Group 62">
            <a:extLst>
              <a:ext uri="{FF2B5EF4-FFF2-40B4-BE49-F238E27FC236}">
                <a16:creationId xmlns:a16="http://schemas.microsoft.com/office/drawing/2014/main" id="{BB3CB4D2-7362-459B-B043-4A7AA941D5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2"/>
            <a:ext cx="2356675" cy="6853285"/>
            <a:chOff x="6627813" y="195454"/>
            <a:chExt cx="1952625" cy="5678297"/>
          </a:xfrm>
        </p:grpSpPr>
        <p:sp>
          <p:nvSpPr>
            <p:cNvPr id="64" name="Freeform 27">
              <a:extLst>
                <a:ext uri="{FF2B5EF4-FFF2-40B4-BE49-F238E27FC236}">
                  <a16:creationId xmlns:a16="http://schemas.microsoft.com/office/drawing/2014/main" id="{340EF90C-4725-4FA2-9C0E-5CC80706D4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5" name="Freeform 28">
              <a:extLst>
                <a:ext uri="{FF2B5EF4-FFF2-40B4-BE49-F238E27FC236}">
                  <a16:creationId xmlns:a16="http://schemas.microsoft.com/office/drawing/2014/main" id="{55B4B95F-5B02-4199-A4CF-BF80796B2E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6" name="Freeform 29">
              <a:extLst>
                <a:ext uri="{FF2B5EF4-FFF2-40B4-BE49-F238E27FC236}">
                  <a16:creationId xmlns:a16="http://schemas.microsoft.com/office/drawing/2014/main" id="{B1A85464-EB4E-4F24-B8D1-5AAB1BD177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7" name="Freeform 30">
              <a:extLst>
                <a:ext uri="{FF2B5EF4-FFF2-40B4-BE49-F238E27FC236}">
                  <a16:creationId xmlns:a16="http://schemas.microsoft.com/office/drawing/2014/main" id="{F9CEBF3A-E181-4658-A255-3280C61262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8" name="Freeform 31">
              <a:extLst>
                <a:ext uri="{FF2B5EF4-FFF2-40B4-BE49-F238E27FC236}">
                  <a16:creationId xmlns:a16="http://schemas.microsoft.com/office/drawing/2014/main" id="{8C349E6E-E8E7-4B47-BE5A-46BC3CCF97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9" name="Freeform 32">
              <a:extLst>
                <a:ext uri="{FF2B5EF4-FFF2-40B4-BE49-F238E27FC236}">
                  <a16:creationId xmlns:a16="http://schemas.microsoft.com/office/drawing/2014/main" id="{5DD8C0E0-3E7A-4139-BD20-6E74984104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0" name="Freeform 33">
              <a:extLst>
                <a:ext uri="{FF2B5EF4-FFF2-40B4-BE49-F238E27FC236}">
                  <a16:creationId xmlns:a16="http://schemas.microsoft.com/office/drawing/2014/main" id="{3F5C45D2-1802-44B0-A7A1-E7643C61B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1" name="Freeform 34">
              <a:extLst>
                <a:ext uri="{FF2B5EF4-FFF2-40B4-BE49-F238E27FC236}">
                  <a16:creationId xmlns:a16="http://schemas.microsoft.com/office/drawing/2014/main" id="{E70E5B6E-B6D6-4758-87EB-CE36D7E73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2" name="Freeform 35">
              <a:extLst>
                <a:ext uri="{FF2B5EF4-FFF2-40B4-BE49-F238E27FC236}">
                  <a16:creationId xmlns:a16="http://schemas.microsoft.com/office/drawing/2014/main" id="{42D1616A-61DA-4C6C-9AB1-A69903B14F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3" name="Freeform 36">
              <a:extLst>
                <a:ext uri="{FF2B5EF4-FFF2-40B4-BE49-F238E27FC236}">
                  <a16:creationId xmlns:a16="http://schemas.microsoft.com/office/drawing/2014/main" id="{BE714FAF-C28B-40B1-8019-BBDC970C5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4" name="Freeform 37">
              <a:extLst>
                <a:ext uri="{FF2B5EF4-FFF2-40B4-BE49-F238E27FC236}">
                  <a16:creationId xmlns:a16="http://schemas.microsoft.com/office/drawing/2014/main" id="{C7AFB3CA-A3ED-4531-BCA8-7571793D40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5" name="Freeform 38">
              <a:extLst>
                <a:ext uri="{FF2B5EF4-FFF2-40B4-BE49-F238E27FC236}">
                  <a16:creationId xmlns:a16="http://schemas.microsoft.com/office/drawing/2014/main" id="{025E88D5-74FA-49C6-8C3A-2C145643D9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7" name="Rectangle 76">
            <a:extLst>
              <a:ext uri="{FF2B5EF4-FFF2-40B4-BE49-F238E27FC236}">
                <a16:creationId xmlns:a16="http://schemas.microsoft.com/office/drawing/2014/main" id="{55438AA5-07F1-406C-8BA2-E8A868DE0F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9" name="Freeform 6">
            <a:extLst>
              <a:ext uri="{FF2B5EF4-FFF2-40B4-BE49-F238E27FC236}">
                <a16:creationId xmlns:a16="http://schemas.microsoft.com/office/drawing/2014/main" id="{C437C0A1-9874-40F4-B52A-107A57A05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81" name="Rectangle 80">
            <a:extLst>
              <a:ext uri="{FF2B5EF4-FFF2-40B4-BE49-F238E27FC236}">
                <a16:creationId xmlns:a16="http://schemas.microsoft.com/office/drawing/2014/main" id="{D7B84BA5-2FE1-4BD1-B726-16CB575B9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83" name="Rectangle 82">
            <a:extLst>
              <a:ext uri="{FF2B5EF4-FFF2-40B4-BE49-F238E27FC236}">
                <a16:creationId xmlns:a16="http://schemas.microsoft.com/office/drawing/2014/main" id="{84796353-A508-487B-AE70-24128C79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5" name="Rectangle 84">
            <a:extLst>
              <a:ext uri="{FF2B5EF4-FFF2-40B4-BE49-F238E27FC236}">
                <a16:creationId xmlns:a16="http://schemas.microsoft.com/office/drawing/2014/main" id="{22D860CF-524E-4A30-A440-24BC42FAAC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Rectangle 1">
            <a:extLst>
              <a:ext uri="{FF2B5EF4-FFF2-40B4-BE49-F238E27FC236}">
                <a16:creationId xmlns:a16="http://schemas.microsoft.com/office/drawing/2014/main" id="{254A39C1-4258-4421-B3D1-02D10487CD95}"/>
              </a:ext>
            </a:extLst>
          </p:cNvPr>
          <p:cNvSpPr/>
          <p:nvPr/>
        </p:nvSpPr>
        <p:spPr>
          <a:xfrm>
            <a:off x="201302" y="1630017"/>
            <a:ext cx="4354729" cy="251616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2800" kern="1200" dirty="0">
                <a:latin typeface="+mj-lt"/>
                <a:ea typeface="+mj-ea"/>
                <a:cs typeface="+mj-cs"/>
              </a:rPr>
              <a:t>The Great Famines</a:t>
            </a:r>
          </a:p>
          <a:p>
            <a:pPr>
              <a:lnSpc>
                <a:spcPct val="90000"/>
              </a:lnSpc>
              <a:spcBef>
                <a:spcPct val="0"/>
              </a:spcBef>
              <a:spcAft>
                <a:spcPts val="600"/>
              </a:spcAft>
            </a:pPr>
            <a:endParaRPr lang="en-US" sz="2800" b="1" kern="1200" dirty="0">
              <a:solidFill>
                <a:srgbClr val="FEFFFF"/>
              </a:solidFill>
              <a:latin typeface="+mj-lt"/>
              <a:ea typeface="+mj-ea"/>
              <a:cs typeface="+mj-cs"/>
            </a:endParaRPr>
          </a:p>
          <a:p>
            <a:pPr>
              <a:lnSpc>
                <a:spcPct val="90000"/>
              </a:lnSpc>
              <a:spcBef>
                <a:spcPct val="0"/>
              </a:spcBef>
              <a:spcAft>
                <a:spcPts val="600"/>
              </a:spcAft>
            </a:pPr>
            <a:r>
              <a:rPr lang="en-US" sz="2400" i="1" kern="1200" dirty="0">
                <a:latin typeface="+mj-lt"/>
                <a:ea typeface="+mj-ea"/>
                <a:cs typeface="+mj-cs"/>
              </a:rPr>
              <a:t>An </a:t>
            </a:r>
            <a:r>
              <a:rPr lang="en-US" sz="2400" i="1" kern="1200" dirty="0" err="1">
                <a:latin typeface="+mj-lt"/>
                <a:ea typeface="+mj-ea"/>
                <a:cs typeface="+mj-cs"/>
              </a:rPr>
              <a:t>Gorta</a:t>
            </a:r>
            <a:r>
              <a:rPr lang="en-US" sz="2400" i="1" kern="1200" dirty="0">
                <a:latin typeface="+mj-lt"/>
                <a:ea typeface="+mj-ea"/>
                <a:cs typeface="+mj-cs"/>
              </a:rPr>
              <a:t> </a:t>
            </a:r>
            <a:r>
              <a:rPr lang="en-US" sz="2400" i="1" kern="1200" dirty="0" err="1">
                <a:latin typeface="+mj-lt"/>
                <a:ea typeface="+mj-ea"/>
                <a:cs typeface="+mj-cs"/>
              </a:rPr>
              <a:t>Mór</a:t>
            </a:r>
            <a:r>
              <a:rPr lang="en-US" sz="2400" i="1" kern="1200" dirty="0">
                <a:latin typeface="+mj-lt"/>
                <a:ea typeface="+mj-ea"/>
                <a:cs typeface="+mj-cs"/>
              </a:rPr>
              <a:t> </a:t>
            </a:r>
            <a:r>
              <a:rPr lang="en-US" sz="2400" kern="1200" dirty="0">
                <a:latin typeface="+mj-lt"/>
                <a:ea typeface="+mj-ea"/>
                <a:cs typeface="+mj-cs"/>
              </a:rPr>
              <a:t>(1845-1852)</a:t>
            </a:r>
          </a:p>
          <a:p>
            <a:pPr>
              <a:lnSpc>
                <a:spcPct val="90000"/>
              </a:lnSpc>
              <a:spcBef>
                <a:spcPct val="0"/>
              </a:spcBef>
              <a:spcAft>
                <a:spcPts val="600"/>
              </a:spcAft>
            </a:pPr>
            <a:endParaRPr lang="en-US" sz="2800" b="1" kern="1200" dirty="0">
              <a:latin typeface="+mj-lt"/>
              <a:ea typeface="+mj-ea"/>
              <a:cs typeface="+mj-cs"/>
            </a:endParaRPr>
          </a:p>
          <a:p>
            <a:pPr>
              <a:lnSpc>
                <a:spcPct val="90000"/>
              </a:lnSpc>
              <a:spcBef>
                <a:spcPct val="0"/>
              </a:spcBef>
              <a:spcAft>
                <a:spcPts val="600"/>
              </a:spcAft>
            </a:pPr>
            <a:r>
              <a:rPr lang="en-US" sz="2400" kern="1200" dirty="0">
                <a:latin typeface="+mj-lt"/>
                <a:ea typeface="+mj-ea"/>
                <a:cs typeface="+mj-cs"/>
              </a:rPr>
              <a:t>the</a:t>
            </a:r>
            <a:r>
              <a:rPr lang="en-US" sz="2400" i="1" kern="1200" dirty="0">
                <a:latin typeface="+mj-lt"/>
                <a:ea typeface="+mj-ea"/>
                <a:cs typeface="+mj-cs"/>
              </a:rPr>
              <a:t> Holodomor </a:t>
            </a:r>
            <a:r>
              <a:rPr lang="en-US" sz="2400" kern="1200" dirty="0">
                <a:latin typeface="+mj-lt"/>
                <a:ea typeface="+mj-ea"/>
                <a:cs typeface="+mj-cs"/>
              </a:rPr>
              <a:t>(1932-1933)</a:t>
            </a:r>
          </a:p>
        </p:txBody>
      </p:sp>
      <p:pic>
        <p:nvPicPr>
          <p:cNvPr id="3" name="Picture 2">
            <a:extLst>
              <a:ext uri="{FF2B5EF4-FFF2-40B4-BE49-F238E27FC236}">
                <a16:creationId xmlns:a16="http://schemas.microsoft.com/office/drawing/2014/main" id="{44FB0CED-FB7F-4C76-A8EB-F19CD6A74F51}"/>
              </a:ext>
            </a:extLst>
          </p:cNvPr>
          <p:cNvPicPr>
            <a:picLocks noChangeAspect="1"/>
          </p:cNvPicPr>
          <p:nvPr/>
        </p:nvPicPr>
        <p:blipFill rotWithShape="1">
          <a:blip r:embed="rId2"/>
          <a:srcRect l="20843" r="35655" b="-2"/>
          <a:stretch/>
        </p:blipFill>
        <p:spPr>
          <a:xfrm>
            <a:off x="4639732" y="10"/>
            <a:ext cx="3788327" cy="6857990"/>
          </a:xfrm>
          <a:prstGeom prst="rect">
            <a:avLst/>
          </a:prstGeom>
        </p:spPr>
      </p:pic>
      <p:sp>
        <p:nvSpPr>
          <p:cNvPr id="87" name="Freeform 5">
            <a:extLst>
              <a:ext uri="{FF2B5EF4-FFF2-40B4-BE49-F238E27FC236}">
                <a16:creationId xmlns:a16="http://schemas.microsoft.com/office/drawing/2014/main" id="{7CE57F66-4F6E-4C4D-9815-12CD52925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66E55771-0B92-42EF-AB04-725673FDE608}"/>
              </a:ext>
            </a:extLst>
          </p:cNvPr>
          <p:cNvPicPr>
            <a:picLocks noChangeAspect="1"/>
          </p:cNvPicPr>
          <p:nvPr/>
        </p:nvPicPr>
        <p:blipFill rotWithShape="1">
          <a:blip r:embed="rId3"/>
          <a:srcRect l="4430" r="3985"/>
          <a:stretch/>
        </p:blipFill>
        <p:spPr>
          <a:xfrm>
            <a:off x="8428058" y="-2"/>
            <a:ext cx="3768513" cy="6858000"/>
          </a:xfrm>
          <a:prstGeom prst="rect">
            <a:avLst/>
          </a:prstGeom>
        </p:spPr>
      </p:pic>
      <p:cxnSp>
        <p:nvCxnSpPr>
          <p:cNvPr id="89" name="Straight Connector 88">
            <a:extLst>
              <a:ext uri="{FF2B5EF4-FFF2-40B4-BE49-F238E27FC236}">
                <a16:creationId xmlns:a16="http://schemas.microsoft.com/office/drawing/2014/main" id="{4A761125-FC60-4577-92CC-D23EDF0E79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420438" y="0"/>
            <a:ext cx="0" cy="6857694"/>
          </a:xfrm>
          <a:prstGeom prst="line">
            <a:avLst/>
          </a:prstGeom>
          <a:ln w="508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9708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4699877-13E3-4FC1-B91B-2A8A8FA76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C4CB122-E2DC-4CA5-8B6F-B49249C78D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267478"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7AB22E03-3087-4988-9DB5-572918FB95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9212" y="313809"/>
            <a:ext cx="9281055" cy="6222458"/>
          </a:xfrm>
          <a:prstGeom prst="rect">
            <a:avLst/>
          </a:prstGeom>
          <a:solidFill>
            <a:schemeClr val="bg1"/>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5">
            <a:extLst>
              <a:ext uri="{FF2B5EF4-FFF2-40B4-BE49-F238E27FC236}">
                <a16:creationId xmlns:a16="http://schemas.microsoft.com/office/drawing/2014/main" id="{4B2A5927-4A36-47DC-BF12-54A96B456D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823682"/>
            <a:ext cx="3536576" cy="857047"/>
          </a:xfrm>
          <a:prstGeom prst="rightArrow">
            <a:avLst>
              <a:gd name="adj1" fmla="val 100000"/>
              <a:gd name="adj2" fmla="val 44189"/>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89B32F35-57B1-4285-B179-46FA0C8CDA0B}"/>
              </a:ext>
            </a:extLst>
          </p:cNvPr>
          <p:cNvPicPr>
            <a:picLocks noChangeAspect="1"/>
          </p:cNvPicPr>
          <p:nvPr/>
        </p:nvPicPr>
        <p:blipFill>
          <a:blip r:embed="rId2"/>
          <a:stretch>
            <a:fillRect/>
          </a:stretch>
        </p:blipFill>
        <p:spPr>
          <a:xfrm>
            <a:off x="5917436" y="659027"/>
            <a:ext cx="3586118" cy="5392659"/>
          </a:xfrm>
          <a:prstGeom prst="rect">
            <a:avLst/>
          </a:prstGeom>
        </p:spPr>
      </p:pic>
    </p:spTree>
    <p:extLst>
      <p:ext uri="{BB962C8B-B14F-4D97-AF65-F5344CB8AC3E}">
        <p14:creationId xmlns:p14="http://schemas.microsoft.com/office/powerpoint/2010/main" val="3297269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A13308-99F2-4498-BD3C-4ECD64A6C5EC}"/>
              </a:ext>
            </a:extLst>
          </p:cNvPr>
          <p:cNvSpPr/>
          <p:nvPr/>
        </p:nvSpPr>
        <p:spPr>
          <a:xfrm>
            <a:off x="1961321" y="371061"/>
            <a:ext cx="9647583" cy="1569660"/>
          </a:xfrm>
          <a:prstGeom prst="rect">
            <a:avLst/>
          </a:prstGeom>
        </p:spPr>
        <p:txBody>
          <a:bodyPr wrap="square">
            <a:spAutoFit/>
          </a:bodyPr>
          <a:lstStyle/>
          <a:p>
            <a:pPr algn="ctr"/>
            <a:r>
              <a:rPr lang="en-IE" sz="2400" i="1" dirty="0"/>
              <a:t>A Comparative Imagological Study of the Irish and Ukrainian Great Famines in Novels by </a:t>
            </a:r>
            <a:r>
              <a:rPr lang="en-IE" sz="2400" i="1" dirty="0" err="1"/>
              <a:t>Samchuk</a:t>
            </a:r>
            <a:r>
              <a:rPr lang="en-IE" sz="2400" i="1" dirty="0"/>
              <a:t>, Macken, </a:t>
            </a:r>
            <a:r>
              <a:rPr lang="en-IE" sz="2400" i="1" dirty="0" err="1"/>
              <a:t>Motyl</a:t>
            </a:r>
            <a:r>
              <a:rPr lang="en-IE" sz="2400" i="1" dirty="0"/>
              <a:t> and Mullen</a:t>
            </a:r>
          </a:p>
          <a:p>
            <a:pPr algn="ctr"/>
            <a:endParaRPr lang="en-IE" sz="2400" dirty="0"/>
          </a:p>
        </p:txBody>
      </p:sp>
      <p:sp>
        <p:nvSpPr>
          <p:cNvPr id="3" name="Rectangle 2">
            <a:extLst>
              <a:ext uri="{FF2B5EF4-FFF2-40B4-BE49-F238E27FC236}">
                <a16:creationId xmlns:a16="http://schemas.microsoft.com/office/drawing/2014/main" id="{247DA7B0-7A47-41A1-87C8-24EDB1AD8C57}"/>
              </a:ext>
            </a:extLst>
          </p:cNvPr>
          <p:cNvSpPr/>
          <p:nvPr/>
        </p:nvSpPr>
        <p:spPr>
          <a:xfrm>
            <a:off x="1961321" y="2875721"/>
            <a:ext cx="9647583" cy="1200329"/>
          </a:xfrm>
          <a:prstGeom prst="rect">
            <a:avLst/>
          </a:prstGeom>
        </p:spPr>
        <p:txBody>
          <a:bodyPr wrap="square">
            <a:spAutoFit/>
          </a:bodyPr>
          <a:lstStyle/>
          <a:p>
            <a:endParaRPr lang="en-IE" dirty="0"/>
          </a:p>
          <a:p>
            <a:endParaRPr lang="en-IE" dirty="0"/>
          </a:p>
          <a:p>
            <a:endParaRPr lang="en-IE" dirty="0"/>
          </a:p>
          <a:p>
            <a:r>
              <a:rPr lang="en-IE" dirty="0"/>
              <a:t> </a:t>
            </a:r>
            <a:endParaRPr lang="en-GB" dirty="0"/>
          </a:p>
        </p:txBody>
      </p:sp>
      <p:sp>
        <p:nvSpPr>
          <p:cNvPr id="5" name="Rectangle 4">
            <a:extLst>
              <a:ext uri="{FF2B5EF4-FFF2-40B4-BE49-F238E27FC236}">
                <a16:creationId xmlns:a16="http://schemas.microsoft.com/office/drawing/2014/main" id="{D1820535-DD66-40D5-A533-D35F9093C9AF}"/>
              </a:ext>
            </a:extLst>
          </p:cNvPr>
          <p:cNvSpPr/>
          <p:nvPr/>
        </p:nvSpPr>
        <p:spPr>
          <a:xfrm>
            <a:off x="1961321" y="2398643"/>
            <a:ext cx="9647583" cy="3077766"/>
          </a:xfrm>
          <a:prstGeom prst="rect">
            <a:avLst/>
          </a:prstGeom>
        </p:spPr>
        <p:txBody>
          <a:bodyPr wrap="square">
            <a:spAutoFit/>
          </a:bodyPr>
          <a:lstStyle/>
          <a:p>
            <a:r>
              <a:rPr lang="en-IE" sz="2400" dirty="0"/>
              <a:t>Irish fiction: ‘books of fiction by Irish authors and foreign authors writing about Ireland or the Irish’*</a:t>
            </a:r>
          </a:p>
          <a:p>
            <a:endParaRPr lang="en-IE" sz="2400" dirty="0"/>
          </a:p>
          <a:p>
            <a:r>
              <a:rPr lang="en-IE" sz="2400" dirty="0"/>
              <a:t>Ukrainian fiction: books of fiction by Ukrainian and foreign authors writing about Ukraine or the Ukrainians.</a:t>
            </a:r>
          </a:p>
          <a:p>
            <a:endParaRPr lang="en-IE" sz="2400" dirty="0"/>
          </a:p>
          <a:p>
            <a:endParaRPr lang="en-IE" dirty="0"/>
          </a:p>
          <a:p>
            <a:pPr algn="just"/>
            <a:r>
              <a:rPr lang="en-IE" dirty="0"/>
              <a:t>*</a:t>
            </a:r>
            <a:r>
              <a:rPr lang="en-IE" sz="1400" dirty="0"/>
              <a:t>Rolf </a:t>
            </a:r>
            <a:r>
              <a:rPr lang="en-IE" sz="1400" dirty="0" err="1"/>
              <a:t>Loeber</a:t>
            </a:r>
            <a:r>
              <a:rPr lang="en-IE" sz="1400" dirty="0"/>
              <a:t> and Magda </a:t>
            </a:r>
            <a:r>
              <a:rPr lang="en-IE" sz="1400" dirty="0" err="1"/>
              <a:t>Stouthamer-Loeber</a:t>
            </a:r>
            <a:r>
              <a:rPr lang="en-IE" sz="1400" dirty="0"/>
              <a:t> quoted by Raphaël </a:t>
            </a:r>
            <a:r>
              <a:rPr lang="en-IE" sz="1400" dirty="0" err="1"/>
              <a:t>Ingelbien</a:t>
            </a:r>
            <a:r>
              <a:rPr lang="en-IE" sz="1400" dirty="0"/>
              <a:t>, in ‘Elizabeth Gaskell’s “The Poor Clare” and the Irish Famine’, Irish University Review, Vol. 40, No. 2 (Autumn/Winter 2010), pp. 1-19, p. 16.</a:t>
            </a:r>
            <a:endParaRPr lang="en-GB" sz="1400" dirty="0"/>
          </a:p>
        </p:txBody>
      </p:sp>
    </p:spTree>
    <p:extLst>
      <p:ext uri="{BB962C8B-B14F-4D97-AF65-F5344CB8AC3E}">
        <p14:creationId xmlns:p14="http://schemas.microsoft.com/office/powerpoint/2010/main" val="2135599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8A9180-8D43-4507-9A1F-B97B59D7F9A2}"/>
              </a:ext>
            </a:extLst>
          </p:cNvPr>
          <p:cNvPicPr>
            <a:picLocks noChangeAspect="1"/>
          </p:cNvPicPr>
          <p:nvPr/>
        </p:nvPicPr>
        <p:blipFill>
          <a:blip r:embed="rId2"/>
          <a:stretch>
            <a:fillRect/>
          </a:stretch>
        </p:blipFill>
        <p:spPr>
          <a:xfrm>
            <a:off x="475830" y="1740854"/>
            <a:ext cx="2560320" cy="3984932"/>
          </a:xfrm>
          <a:prstGeom prst="rect">
            <a:avLst/>
          </a:prstGeom>
          <a:solidFill>
            <a:srgbClr val="FFFFFF">
              <a:shade val="85000"/>
            </a:srgbClr>
          </a:solidFill>
          <a:ln w="88900" cap="sq">
            <a:solidFill>
              <a:schemeClr val="bg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52" name="Straight Connector 51">
            <a:extLst>
              <a:ext uri="{FF2B5EF4-FFF2-40B4-BE49-F238E27FC236}">
                <a16:creationId xmlns:a16="http://schemas.microsoft.com/office/drawing/2014/main" id="{50DA1EB8-87CF-4588-A1FD-4756F9A28F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10079"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0F99ADC-66CD-475E-B0DC-1414EC9DF7F7}"/>
              </a:ext>
            </a:extLst>
          </p:cNvPr>
          <p:cNvPicPr>
            <a:picLocks noChangeAspect="1"/>
          </p:cNvPicPr>
          <p:nvPr/>
        </p:nvPicPr>
        <p:blipFill>
          <a:blip r:embed="rId3"/>
          <a:stretch>
            <a:fillRect/>
          </a:stretch>
        </p:blipFill>
        <p:spPr>
          <a:xfrm>
            <a:off x="3329172" y="1740854"/>
            <a:ext cx="2560320" cy="3879273"/>
          </a:xfrm>
          <a:prstGeom prst="rect">
            <a:avLst/>
          </a:prstGeom>
          <a:solidFill>
            <a:srgbClr val="FFFFFF">
              <a:shade val="85000"/>
            </a:srgbClr>
          </a:solidFill>
          <a:ln w="88900" cap="sq">
            <a:solidFill>
              <a:schemeClr val="bg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54" name="Straight Connector 53">
            <a:extLst>
              <a:ext uri="{FF2B5EF4-FFF2-40B4-BE49-F238E27FC236}">
                <a16:creationId xmlns:a16="http://schemas.microsoft.com/office/drawing/2014/main" id="{D7A4E378-EA57-47B9-B1EB-58B998F6CF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2595"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A80E3F9E-E8FD-4081-9FBC-27E404F531C6}"/>
              </a:ext>
            </a:extLst>
          </p:cNvPr>
          <p:cNvPicPr>
            <a:picLocks noChangeAspect="1"/>
          </p:cNvPicPr>
          <p:nvPr/>
        </p:nvPicPr>
        <p:blipFill>
          <a:blip r:embed="rId4"/>
          <a:stretch>
            <a:fillRect/>
          </a:stretch>
        </p:blipFill>
        <p:spPr>
          <a:xfrm>
            <a:off x="6236637" y="1740854"/>
            <a:ext cx="2635346" cy="3861312"/>
          </a:xfrm>
          <a:prstGeom prst="rect">
            <a:avLst/>
          </a:prstGeom>
          <a:solidFill>
            <a:srgbClr val="FFFFFF">
              <a:shade val="85000"/>
            </a:srgbClr>
          </a:solidFill>
          <a:ln w="88900" cap="sq">
            <a:solidFill>
              <a:schemeClr val="bg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56" name="Straight Connector 55">
            <a:extLst>
              <a:ext uri="{FF2B5EF4-FFF2-40B4-BE49-F238E27FC236}">
                <a16:creationId xmlns:a16="http://schemas.microsoft.com/office/drawing/2014/main" id="{D2B31ED6-76F0-425A-9A41-C947AEF9C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66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6540404-846E-407E-BAD6-AF4242370196}"/>
              </a:ext>
            </a:extLst>
          </p:cNvPr>
          <p:cNvPicPr>
            <a:picLocks noChangeAspect="1"/>
          </p:cNvPicPr>
          <p:nvPr/>
        </p:nvPicPr>
        <p:blipFill>
          <a:blip r:embed="rId5"/>
          <a:stretch>
            <a:fillRect/>
          </a:stretch>
        </p:blipFill>
        <p:spPr>
          <a:xfrm>
            <a:off x="9111007" y="1740854"/>
            <a:ext cx="2645000" cy="3861312"/>
          </a:xfrm>
          <a:prstGeom prst="rect">
            <a:avLst/>
          </a:prstGeom>
          <a:solidFill>
            <a:srgbClr val="FFFFFF">
              <a:shade val="85000"/>
            </a:srgbClr>
          </a:solidFill>
          <a:ln w="88900" cap="sq">
            <a:solidFill>
              <a:schemeClr val="bg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a:extLst>
              <a:ext uri="{FF2B5EF4-FFF2-40B4-BE49-F238E27FC236}">
                <a16:creationId xmlns:a16="http://schemas.microsoft.com/office/drawing/2014/main" id="{DD108EEB-AF03-40B7-BEC1-E5301E8A6A15}"/>
              </a:ext>
            </a:extLst>
          </p:cNvPr>
          <p:cNvSpPr/>
          <p:nvPr/>
        </p:nvSpPr>
        <p:spPr>
          <a:xfrm>
            <a:off x="3047999" y="569843"/>
            <a:ext cx="6732102" cy="646331"/>
          </a:xfrm>
          <a:prstGeom prst="rect">
            <a:avLst/>
          </a:prstGeom>
        </p:spPr>
        <p:txBody>
          <a:bodyPr wrap="square">
            <a:spAutoFit/>
          </a:bodyPr>
          <a:lstStyle/>
          <a:p>
            <a:pPr algn="ctr"/>
            <a:r>
              <a:rPr lang="en-IE" dirty="0"/>
              <a:t>Images of Self &amp; Other  in Irish and Ukrainian Famine Fictions</a:t>
            </a:r>
          </a:p>
        </p:txBody>
      </p:sp>
    </p:spTree>
    <p:extLst>
      <p:ext uri="{BB962C8B-B14F-4D97-AF65-F5344CB8AC3E}">
        <p14:creationId xmlns:p14="http://schemas.microsoft.com/office/powerpoint/2010/main" val="1294871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79DDF7-1A03-4D40-9D72-84C539111DE3}"/>
              </a:ext>
            </a:extLst>
          </p:cNvPr>
          <p:cNvSpPr/>
          <p:nvPr/>
        </p:nvSpPr>
        <p:spPr>
          <a:xfrm>
            <a:off x="1895061" y="397565"/>
            <a:ext cx="9130747" cy="5139869"/>
          </a:xfrm>
          <a:prstGeom prst="rect">
            <a:avLst/>
          </a:prstGeom>
        </p:spPr>
        <p:txBody>
          <a:bodyPr wrap="square">
            <a:spAutoFit/>
          </a:bodyPr>
          <a:lstStyle/>
          <a:p>
            <a:pPr algn="ctr"/>
            <a:r>
              <a:rPr lang="en-IE" sz="2400" dirty="0"/>
              <a:t>Features within narrative texts that emphasize cultural differences between the Self and the Other: </a:t>
            </a:r>
          </a:p>
          <a:p>
            <a:endParaRPr lang="en-IE" sz="2800" dirty="0"/>
          </a:p>
          <a:p>
            <a:endParaRPr lang="en-IE" dirty="0"/>
          </a:p>
          <a:p>
            <a:endParaRPr lang="en-IE" dirty="0"/>
          </a:p>
          <a:p>
            <a:r>
              <a:rPr lang="en-IE" sz="2400" dirty="0"/>
              <a:t>the adoption of a specific stance common to a certain genre and deployment of a narrative voice appropriate to the content;</a:t>
            </a:r>
          </a:p>
          <a:p>
            <a:r>
              <a:rPr lang="en-IE" sz="2400" dirty="0"/>
              <a:t> </a:t>
            </a:r>
          </a:p>
          <a:p>
            <a:r>
              <a:rPr lang="en-IE" sz="2400" dirty="0"/>
              <a:t>2) the deployment of </a:t>
            </a:r>
            <a:r>
              <a:rPr lang="en-IE" sz="2400" dirty="0" err="1"/>
              <a:t>semanticization</a:t>
            </a:r>
            <a:r>
              <a:rPr lang="en-IE" sz="2400" dirty="0"/>
              <a:t> of space; </a:t>
            </a:r>
          </a:p>
          <a:p>
            <a:endParaRPr lang="en-IE" sz="2400" dirty="0"/>
          </a:p>
          <a:p>
            <a:r>
              <a:rPr lang="en-IE" sz="2400" dirty="0"/>
              <a:t>3) a suitable choice of character constellation; </a:t>
            </a:r>
          </a:p>
          <a:p>
            <a:endParaRPr lang="en-IE" sz="2400" dirty="0"/>
          </a:p>
          <a:p>
            <a:r>
              <a:rPr lang="en-IE" sz="2400" dirty="0"/>
              <a:t>4) the right choice of plot. </a:t>
            </a:r>
          </a:p>
        </p:txBody>
      </p:sp>
    </p:spTree>
    <p:extLst>
      <p:ext uri="{BB962C8B-B14F-4D97-AF65-F5344CB8AC3E}">
        <p14:creationId xmlns:p14="http://schemas.microsoft.com/office/powerpoint/2010/main" val="1229936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B9F227-0CD4-4638-9459-5775217AE7AF}"/>
              </a:ext>
            </a:extLst>
          </p:cNvPr>
          <p:cNvPicPr>
            <a:picLocks noChangeAspect="1"/>
          </p:cNvPicPr>
          <p:nvPr/>
        </p:nvPicPr>
        <p:blipFill>
          <a:blip r:embed="rId2"/>
          <a:stretch>
            <a:fillRect/>
          </a:stretch>
        </p:blipFill>
        <p:spPr>
          <a:xfrm>
            <a:off x="1851991" y="2192571"/>
            <a:ext cx="2286000" cy="3162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D3200E5F-F540-4890-95B3-EE039E9E4435}"/>
              </a:ext>
            </a:extLst>
          </p:cNvPr>
          <p:cNvSpPr/>
          <p:nvPr/>
        </p:nvSpPr>
        <p:spPr>
          <a:xfrm>
            <a:off x="1404730" y="437322"/>
            <a:ext cx="9912627" cy="6001643"/>
          </a:xfrm>
          <a:prstGeom prst="rect">
            <a:avLst/>
          </a:prstGeom>
        </p:spPr>
        <p:txBody>
          <a:bodyPr wrap="square">
            <a:spAutoFit/>
          </a:bodyPr>
          <a:lstStyle/>
          <a:p>
            <a:pPr algn="ctr"/>
            <a:r>
              <a:rPr lang="en-IE" sz="2800" dirty="0"/>
              <a:t>the adoption of a specific stance</a:t>
            </a:r>
          </a:p>
          <a:p>
            <a:endParaRPr lang="en-IE" dirty="0"/>
          </a:p>
          <a:p>
            <a:r>
              <a:rPr lang="en-IE" sz="2000" dirty="0"/>
              <a:t>‘Time and poverty  and the feeling of that he was on the forgotten edge of Europe had destroyed all his hopes.’</a:t>
            </a:r>
          </a:p>
          <a:p>
            <a:pPr algn="r"/>
            <a:r>
              <a:rPr lang="en-IE" sz="1400" dirty="0"/>
              <a:t>(</a:t>
            </a:r>
            <a:r>
              <a:rPr lang="en-IE" sz="1400" i="1" dirty="0"/>
              <a:t>The Hungry Land</a:t>
            </a:r>
            <a:r>
              <a:rPr lang="en-IE" sz="1400" dirty="0"/>
              <a:t>: 7)</a:t>
            </a:r>
          </a:p>
          <a:p>
            <a:pPr algn="ctr"/>
            <a:endParaRPr lang="en-IE" dirty="0"/>
          </a:p>
          <a:p>
            <a:pPr algn="ctr"/>
            <a:r>
              <a:rPr lang="en-IE" dirty="0"/>
              <a:t>We are the silent people.</a:t>
            </a:r>
          </a:p>
          <a:p>
            <a:pPr algn="ctr"/>
            <a:r>
              <a:rPr lang="en-IE" dirty="0"/>
              <a:t>How long must we be still,</a:t>
            </a:r>
          </a:p>
          <a:p>
            <a:pPr algn="ctr"/>
            <a:r>
              <a:rPr lang="en-IE" dirty="0"/>
              <a:t>to nurse in secret at our breast</a:t>
            </a:r>
          </a:p>
          <a:p>
            <a:pPr algn="ctr"/>
            <a:r>
              <a:rPr lang="en-IE" dirty="0"/>
              <a:t>an ancient culture?</a:t>
            </a:r>
          </a:p>
          <a:p>
            <a:pPr algn="ctr"/>
            <a:endParaRPr lang="en-IE" dirty="0"/>
          </a:p>
          <a:p>
            <a:pPr algn="ctr"/>
            <a:r>
              <a:rPr lang="en-IE" dirty="0"/>
              <a:t>Let us arise and cry then;</a:t>
            </a:r>
          </a:p>
          <a:p>
            <a:pPr algn="ctr"/>
            <a:r>
              <a:rPr lang="en-IE" dirty="0"/>
              <a:t>Call from the sleeping ashes</a:t>
            </a:r>
          </a:p>
          <a:p>
            <a:pPr algn="ctr"/>
            <a:r>
              <a:rPr lang="en-IE" dirty="0"/>
              <a:t>of destiny a </a:t>
            </a:r>
            <a:r>
              <a:rPr lang="en-IE" dirty="0" err="1"/>
              <a:t>chieftan</a:t>
            </a:r>
            <a:r>
              <a:rPr lang="en-IE" dirty="0"/>
              <a:t> who</a:t>
            </a:r>
          </a:p>
          <a:p>
            <a:pPr algn="ctr"/>
            <a:r>
              <a:rPr lang="en-IE" dirty="0"/>
              <a:t>will be our voice.</a:t>
            </a:r>
          </a:p>
          <a:p>
            <a:pPr algn="ctr"/>
            <a:endParaRPr lang="en-IE" dirty="0"/>
          </a:p>
          <a:p>
            <a:pPr algn="ctr"/>
            <a:r>
              <a:rPr lang="en-IE" dirty="0"/>
              <a:t>He will strike the bras</a:t>
            </a:r>
          </a:p>
          <a:p>
            <a:pPr algn="ctr"/>
            <a:r>
              <a:rPr lang="en-IE" dirty="0"/>
              <a:t>and we will erupt</a:t>
            </a:r>
          </a:p>
          <a:p>
            <a:pPr algn="ctr"/>
            <a:r>
              <a:rPr lang="en-IE" dirty="0"/>
              <a:t>from our hidden caves</a:t>
            </a:r>
          </a:p>
          <a:p>
            <a:pPr algn="ctr"/>
            <a:r>
              <a:rPr lang="en-IE" dirty="0"/>
              <a:t>into the golden light of new-born day. </a:t>
            </a:r>
          </a:p>
          <a:p>
            <a:pPr algn="r"/>
            <a:r>
              <a:rPr lang="en-IE" sz="1400" dirty="0"/>
              <a:t>(</a:t>
            </a:r>
            <a:r>
              <a:rPr lang="en-IE" sz="1400" i="1" dirty="0"/>
              <a:t>The Silent People</a:t>
            </a:r>
            <a:r>
              <a:rPr lang="en-IE" sz="1400" dirty="0"/>
              <a:t>: 5)</a:t>
            </a:r>
            <a:endParaRPr lang="en-IE" dirty="0"/>
          </a:p>
        </p:txBody>
      </p:sp>
    </p:spTree>
    <p:extLst>
      <p:ext uri="{BB962C8B-B14F-4D97-AF65-F5344CB8AC3E}">
        <p14:creationId xmlns:p14="http://schemas.microsoft.com/office/powerpoint/2010/main" val="4050468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D500CA-0685-48D4-90E2-A497DD3B8BA2}"/>
              </a:ext>
            </a:extLst>
          </p:cNvPr>
          <p:cNvSpPr/>
          <p:nvPr/>
        </p:nvSpPr>
        <p:spPr>
          <a:xfrm>
            <a:off x="2835966" y="556591"/>
            <a:ext cx="4766216" cy="523220"/>
          </a:xfrm>
          <a:prstGeom prst="rect">
            <a:avLst/>
          </a:prstGeom>
        </p:spPr>
        <p:txBody>
          <a:bodyPr wrap="square">
            <a:spAutoFit/>
          </a:bodyPr>
          <a:lstStyle/>
          <a:p>
            <a:pPr algn="ctr"/>
            <a:r>
              <a:rPr lang="en-GB" sz="2800" dirty="0" err="1"/>
              <a:t>Semanticization</a:t>
            </a:r>
            <a:r>
              <a:rPr lang="en-GB" sz="2800" dirty="0"/>
              <a:t> of space</a:t>
            </a:r>
          </a:p>
        </p:txBody>
      </p:sp>
      <p:sp>
        <p:nvSpPr>
          <p:cNvPr id="3" name="Rectangle 2">
            <a:extLst>
              <a:ext uri="{FF2B5EF4-FFF2-40B4-BE49-F238E27FC236}">
                <a16:creationId xmlns:a16="http://schemas.microsoft.com/office/drawing/2014/main" id="{4584A686-2AEE-4094-83D2-01A84266855C}"/>
              </a:ext>
            </a:extLst>
          </p:cNvPr>
          <p:cNvSpPr/>
          <p:nvPr/>
        </p:nvSpPr>
        <p:spPr>
          <a:xfrm>
            <a:off x="2491409" y="1828799"/>
            <a:ext cx="7924800" cy="2646878"/>
          </a:xfrm>
          <a:prstGeom prst="rect">
            <a:avLst/>
          </a:prstGeom>
        </p:spPr>
        <p:txBody>
          <a:bodyPr wrap="square">
            <a:spAutoFit/>
          </a:bodyPr>
          <a:lstStyle/>
          <a:p>
            <a:r>
              <a:rPr lang="en-IE" sz="2800" dirty="0"/>
              <a:t>‘Russia is rich in people, but the expansive fields are covered in weeds from one to the other, and there is no one left to rescue the soil.’ </a:t>
            </a:r>
          </a:p>
          <a:p>
            <a:endParaRPr lang="en-IE" dirty="0"/>
          </a:p>
          <a:p>
            <a:endParaRPr lang="en-IE" dirty="0"/>
          </a:p>
          <a:p>
            <a:pPr algn="r"/>
            <a:r>
              <a:rPr lang="en-IE" dirty="0"/>
              <a:t>(</a:t>
            </a:r>
            <a:r>
              <a:rPr lang="en-IE" i="1" dirty="0"/>
              <a:t>Maria: A Chronicle of A Life:</a:t>
            </a:r>
            <a:r>
              <a:rPr lang="en-IE" dirty="0"/>
              <a:t> 175) </a:t>
            </a:r>
          </a:p>
        </p:txBody>
      </p:sp>
      <p:pic>
        <p:nvPicPr>
          <p:cNvPr id="4" name="Picture 3">
            <a:extLst>
              <a:ext uri="{FF2B5EF4-FFF2-40B4-BE49-F238E27FC236}">
                <a16:creationId xmlns:a16="http://schemas.microsoft.com/office/drawing/2014/main" id="{C8A8D553-93E3-45A7-BFD1-548455BF8DBE}"/>
              </a:ext>
            </a:extLst>
          </p:cNvPr>
          <p:cNvPicPr>
            <a:picLocks noChangeAspect="1"/>
          </p:cNvPicPr>
          <p:nvPr/>
        </p:nvPicPr>
        <p:blipFill>
          <a:blip r:embed="rId2"/>
          <a:stretch>
            <a:fillRect/>
          </a:stretch>
        </p:blipFill>
        <p:spPr>
          <a:xfrm>
            <a:off x="27980" y="0"/>
            <a:ext cx="12164020" cy="6842262"/>
          </a:xfrm>
          <a:prstGeom prst="rect">
            <a:avLst/>
          </a:prstGeom>
        </p:spPr>
      </p:pic>
    </p:spTree>
    <p:extLst>
      <p:ext uri="{BB962C8B-B14F-4D97-AF65-F5344CB8AC3E}">
        <p14:creationId xmlns:p14="http://schemas.microsoft.com/office/powerpoint/2010/main" val="2736710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D18505-5219-4AAC-8171-1A146C5AA9F5}"/>
              </a:ext>
            </a:extLst>
          </p:cNvPr>
          <p:cNvSpPr/>
          <p:nvPr/>
        </p:nvSpPr>
        <p:spPr>
          <a:xfrm>
            <a:off x="2372139" y="675860"/>
            <a:ext cx="8892209" cy="3447098"/>
          </a:xfrm>
          <a:prstGeom prst="rect">
            <a:avLst/>
          </a:prstGeom>
        </p:spPr>
        <p:txBody>
          <a:bodyPr wrap="square">
            <a:spAutoFit/>
          </a:bodyPr>
          <a:lstStyle/>
          <a:p>
            <a:pPr algn="just"/>
            <a:r>
              <a:rPr lang="en-IE" sz="2000" dirty="0"/>
              <a:t>Five minutes later, they chanced upon a bloated corpse lying face up in the ice. It was a girl, no more than fifteen years old, with coal-black hair tied in two braids and a sack-like beige dress made of some coarse material. She was barefoot and her arms lay along her sides, with the palms of her small hands facing upward near the surface of the ice. Her gaunt yellow face had remained well preserved: she had green eyes, long lashes, and what must have at some time been full lips. Only the tip of her nose, which extended above the ice, had begun to rot, creating an unsettling effect that reminded the count of a painting by Kirchner or Dix. </a:t>
            </a:r>
            <a:endParaRPr lang="en-IE" dirty="0"/>
          </a:p>
          <a:p>
            <a:pPr algn="r"/>
            <a:r>
              <a:rPr lang="en-IE" dirty="0"/>
              <a:t>(</a:t>
            </a:r>
            <a:r>
              <a:rPr lang="en-IE" i="1" dirty="0"/>
              <a:t>Sweet Snow</a:t>
            </a:r>
            <a:r>
              <a:rPr lang="en-IE" dirty="0"/>
              <a:t>: 59)</a:t>
            </a:r>
          </a:p>
        </p:txBody>
      </p:sp>
      <p:pic>
        <p:nvPicPr>
          <p:cNvPr id="3" name="Picture 2">
            <a:extLst>
              <a:ext uri="{FF2B5EF4-FFF2-40B4-BE49-F238E27FC236}">
                <a16:creationId xmlns:a16="http://schemas.microsoft.com/office/drawing/2014/main" id="{15499352-F7C8-42FF-8484-491CFFF4D769}"/>
              </a:ext>
            </a:extLst>
          </p:cNvPr>
          <p:cNvPicPr>
            <a:picLocks noChangeAspect="1"/>
          </p:cNvPicPr>
          <p:nvPr/>
        </p:nvPicPr>
        <p:blipFill>
          <a:blip r:embed="rId2"/>
          <a:stretch>
            <a:fillRect/>
          </a:stretch>
        </p:blipFill>
        <p:spPr>
          <a:xfrm>
            <a:off x="4804597" y="3933261"/>
            <a:ext cx="3285142" cy="2724886"/>
          </a:xfrm>
          <a:prstGeom prst="rect">
            <a:avLst/>
          </a:prstGeom>
        </p:spPr>
      </p:pic>
    </p:spTree>
    <p:extLst>
      <p:ext uri="{BB962C8B-B14F-4D97-AF65-F5344CB8AC3E}">
        <p14:creationId xmlns:p14="http://schemas.microsoft.com/office/powerpoint/2010/main" val="2552085697"/>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otalTime>215</TotalTime>
  <Words>718</Words>
  <Application>Microsoft Office PowerPoint</Application>
  <PresentationFormat>Widescreen</PresentationFormat>
  <Paragraphs>80</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Century Gothic</vt:lpstr>
      <vt:lpstr>Times New Roman</vt:lpstr>
      <vt:lpstr>Wingdings 3</vt:lpstr>
      <vt:lpstr>Wisp</vt:lpstr>
      <vt:lpstr>Ireland Ukraine &amp; Empire Colonialism Dependence Conflict 1800-2017   Images of Self &amp; Other   in Irish and Ukrainian Famine Fictions   (Kyiv 14-17 November 2019)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Ireland Ukraine &amp; Empire Colonialism Dependence Conflict 1800-2017  (Kyiv 14-17 November 2019) </dc:title>
  <dc:creator>Tatiana1</dc:creator>
  <cp:lastModifiedBy>Tatiana1</cp:lastModifiedBy>
  <cp:revision>36</cp:revision>
  <dcterms:created xsi:type="dcterms:W3CDTF">2019-11-04T15:04:50Z</dcterms:created>
  <dcterms:modified xsi:type="dcterms:W3CDTF">2019-11-12T21:58:02Z</dcterms:modified>
</cp:coreProperties>
</file>